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4500" cy="99822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3" d="100"/>
          <a:sy n="83" d="100"/>
        </p:scale>
        <p:origin x="40" y="-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AAE69-9412-44B9-8258-039DB82BFB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FDC205-E92C-41D1-8398-F614681C11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C896D7-9E4F-483D-BF92-E2BD0EF1E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87D78-2797-45F6-827F-4B8ECEAB8773}" type="datetimeFigureOut">
              <a:rPr lang="sv-SE" smtClean="0"/>
              <a:t>2018-11-20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D12F74-6C02-4E80-A129-3E060FDC7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7F0217-F6EE-48B0-B92C-C2E9C08E9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58445-39F1-41B0-9B6A-4941C4FFE6A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8508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23943-6DD4-40A4-BB66-0C651D695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047724-CB27-463D-A20B-F85F4A74FD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2CF1B1-F628-48A2-87D9-979E6C382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87D78-2797-45F6-827F-4B8ECEAB8773}" type="datetimeFigureOut">
              <a:rPr lang="sv-SE" smtClean="0"/>
              <a:t>2018-11-20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A7CE22-5F3C-4BDB-8336-827C8D501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0E2F6-A129-44EE-8882-BFBD14127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58445-39F1-41B0-9B6A-4941C4FFE6A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61475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A8348B-E426-453A-A76B-D2E634670F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4A2FAE-E1C2-465F-8DB4-B7478AD497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4CE367-E1B9-47EB-97B4-96479EF9A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87D78-2797-45F6-827F-4B8ECEAB8773}" type="datetimeFigureOut">
              <a:rPr lang="sv-SE" smtClean="0"/>
              <a:t>2018-11-20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3F0323-FDBD-4E01-BC19-DB331B1A0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D37EF9-A121-49A2-9D5D-8E36A8CE3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58445-39F1-41B0-9B6A-4941C4FFE6A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2833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D8F7A-45AF-4482-BBB2-5322A38F8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EE5CD-3501-446C-B81C-CFC392365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1E7E43-0C6D-4443-A874-4EF3942B7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87D78-2797-45F6-827F-4B8ECEAB8773}" type="datetimeFigureOut">
              <a:rPr lang="sv-SE" smtClean="0"/>
              <a:t>2018-11-20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5FF553-66C9-462C-B581-027BFC3FB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04F3D1-5DC5-4C5E-A501-EB6DE6C60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58445-39F1-41B0-9B6A-4941C4FFE6A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0807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7D85C-A0EC-4B4C-B8E0-37DE7CA9F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5AF7E-CD07-4F27-A187-8E29A444C4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FAE3D2-AA17-4725-8FA8-98A11D3E1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87D78-2797-45F6-827F-4B8ECEAB8773}" type="datetimeFigureOut">
              <a:rPr lang="sv-SE" smtClean="0"/>
              <a:t>2018-11-20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762D85-AD6F-4ACC-A257-6CF4FDB8E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F3AEB3-3E47-432A-91DE-7BFFE80B3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58445-39F1-41B0-9B6A-4941C4FFE6A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118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6F864-114F-45A8-A512-38A45C0CE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47046-A9BA-4CBE-B2F4-C0F92E6D6F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CDCE40-1738-46C6-B3CB-701DC4A44B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A9CD47-5BB9-478B-B3E5-B9168B11C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87D78-2797-45F6-827F-4B8ECEAB8773}" type="datetimeFigureOut">
              <a:rPr lang="sv-SE" smtClean="0"/>
              <a:t>2018-11-20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7323D1-5546-41F9-A45D-1D6A21E12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559BF5-40C1-4B23-8A0E-E1F286B6A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58445-39F1-41B0-9B6A-4941C4FFE6A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0592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067EB-897F-4E3A-AA40-8785866F0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E4050E-BF7B-4E18-8F94-AC3818D9DC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34DE0F-C3B7-44D7-945A-259C15001E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EF15F7-DC1B-4982-8F84-A23C0BD28B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42925E-2E80-4E8D-9CF2-51AE892BEE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811D1A-A34B-4F67-AA22-E42449DC3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87D78-2797-45F6-827F-4B8ECEAB8773}" type="datetimeFigureOut">
              <a:rPr lang="sv-SE" smtClean="0"/>
              <a:t>2018-11-20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86E522-B62A-4EDF-B86B-D74D3086E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AD9AF0-ED6B-4C60-99B0-628E7F23D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58445-39F1-41B0-9B6A-4941C4FFE6A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1910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6D1A8-5FF1-4401-AE4F-ABC3CBD08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91A9FC-2804-41E2-BB59-FCCDC2360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87D78-2797-45F6-827F-4B8ECEAB8773}" type="datetimeFigureOut">
              <a:rPr lang="sv-SE" smtClean="0"/>
              <a:t>2018-11-20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D59EDC-F30F-48A2-9A4B-7D40206D2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A14D2D-DB5D-4EDF-B4F0-FE1EBC8CB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58445-39F1-41B0-9B6A-4941C4FFE6A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7156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5025D0-EC58-400A-A607-A32BA1E61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87D78-2797-45F6-827F-4B8ECEAB8773}" type="datetimeFigureOut">
              <a:rPr lang="sv-SE" smtClean="0"/>
              <a:t>2018-11-20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824146-6CC6-460E-B016-910B7A32E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31648-E34D-4C4F-9D78-B171E74E8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58445-39F1-41B0-9B6A-4941C4FFE6A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2473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92E70-187C-4213-8D1D-53053C91B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0BBC3-CC1C-4ADB-8083-58F7E53FB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AD0154-428C-47EC-92A2-28B2C114EB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9473D5-F455-4CDA-B630-0993DEEA1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87D78-2797-45F6-827F-4B8ECEAB8773}" type="datetimeFigureOut">
              <a:rPr lang="sv-SE" smtClean="0"/>
              <a:t>2018-11-20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48B5AF-4849-4039-B78D-31196D86B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A77823-086C-43A4-BAC9-798D53788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58445-39F1-41B0-9B6A-4941C4FFE6A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16058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07020-BBE0-430E-B6FE-B80F31886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7D7B3E-E853-464D-BE12-9C4630FB45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0ADD50-4A9E-46A8-8E2A-900EDCB871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89D5E7-D376-46F1-8741-E6ED1287F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87D78-2797-45F6-827F-4B8ECEAB8773}" type="datetimeFigureOut">
              <a:rPr lang="sv-SE" smtClean="0"/>
              <a:t>2018-11-20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34BD2E-8D4F-4677-8DE3-6E0471636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7CB50-DA37-440A-BB1A-10AC6F51A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58445-39F1-41B0-9B6A-4941C4FFE6A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40262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4AD936-85F4-455B-A7E2-F8C8AAE5C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753884-C0E6-47AF-89E6-C938BA1D97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89B8F1-6CA2-4A73-8505-56DDB9CB26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87D78-2797-45F6-827F-4B8ECEAB8773}" type="datetimeFigureOut">
              <a:rPr lang="sv-SE" smtClean="0"/>
              <a:t>2018-11-20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80E5F1-531B-4820-AA76-72464FCB24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A541C5-9323-4814-A58B-E2B0C23E85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58445-39F1-41B0-9B6A-4941C4FFE6A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334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-Shape 3">
            <a:extLst>
              <a:ext uri="{FF2B5EF4-FFF2-40B4-BE49-F238E27FC236}">
                <a16:creationId xmlns:a16="http://schemas.microsoft.com/office/drawing/2014/main" id="{F956DD7E-1176-4325-84D5-68B7FE622749}"/>
              </a:ext>
            </a:extLst>
          </p:cNvPr>
          <p:cNvSpPr/>
          <p:nvPr/>
        </p:nvSpPr>
        <p:spPr>
          <a:xfrm>
            <a:off x="2347273" y="2724347"/>
            <a:ext cx="2573518" cy="2554663"/>
          </a:xfrm>
          <a:prstGeom prst="corner">
            <a:avLst>
              <a:gd name="adj1" fmla="val 22227"/>
              <a:gd name="adj2" fmla="val 222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822973-7384-47FF-A9AC-E69B83264848}"/>
              </a:ext>
            </a:extLst>
          </p:cNvPr>
          <p:cNvSpPr txBox="1"/>
          <p:nvPr/>
        </p:nvSpPr>
        <p:spPr>
          <a:xfrm flipH="1">
            <a:off x="316211" y="231577"/>
            <a:ext cx="117169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Incompressible and isotropic Newtonian fluid water film flowing downwards on a wall with a horizontal obstacle</a:t>
            </a:r>
            <a:endParaRPr lang="sv-SE" sz="2400" dirty="0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80ECCEBA-80FA-40A2-931E-7AE655542608}"/>
              </a:ext>
            </a:extLst>
          </p:cNvPr>
          <p:cNvGrpSpPr/>
          <p:nvPr/>
        </p:nvGrpSpPr>
        <p:grpSpPr>
          <a:xfrm>
            <a:off x="7176" y="5476973"/>
            <a:ext cx="1812188" cy="1354675"/>
            <a:chOff x="325200" y="3745774"/>
            <a:chExt cx="1812188" cy="1354675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D6C13A67-D7FD-4149-81C0-FF151A9A484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21411" y="3990660"/>
              <a:ext cx="12824" cy="101796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4B9B8310-86B6-4349-ACCC-F4E0257D45F1}"/>
                </a:ext>
              </a:extLst>
            </p:cNvPr>
            <p:cNvCxnSpPr>
              <a:cxnSpLocks/>
            </p:cNvCxnSpPr>
            <p:nvPr/>
          </p:nvCxnSpPr>
          <p:spPr>
            <a:xfrm>
              <a:off x="634235" y="4993922"/>
              <a:ext cx="1438997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30C0347-BF43-478A-B5EF-6C31D3AEC39A}"/>
                </a:ext>
              </a:extLst>
            </p:cNvPr>
            <p:cNvSpPr txBox="1"/>
            <p:nvPr/>
          </p:nvSpPr>
          <p:spPr>
            <a:xfrm rot="10800000" flipV="1">
              <a:off x="1853336" y="4940023"/>
              <a:ext cx="284052" cy="1604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/>
                <a:t>x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A924994-2A81-4D03-B34D-C9D173813287}"/>
                </a:ext>
              </a:extLst>
            </p:cNvPr>
            <p:cNvSpPr txBox="1"/>
            <p:nvPr/>
          </p:nvSpPr>
          <p:spPr>
            <a:xfrm rot="10800000" flipV="1">
              <a:off x="325200" y="3745774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/>
                <a:t>y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9533329E-2238-491D-A4BB-9D2B23EBBF4C}"/>
              </a:ext>
            </a:extLst>
          </p:cNvPr>
          <p:cNvSpPr txBox="1"/>
          <p:nvPr/>
        </p:nvSpPr>
        <p:spPr>
          <a:xfrm>
            <a:off x="1054668" y="5476973"/>
            <a:ext cx="8883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No slip:</a:t>
            </a:r>
          </a:p>
          <a:p>
            <a:r>
              <a:rPr lang="sv-SE" dirty="0"/>
              <a:t>u=v=0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BEA08E7-9475-4FD1-8182-891000845B30}"/>
              </a:ext>
            </a:extLst>
          </p:cNvPr>
          <p:cNvCxnSpPr>
            <a:cxnSpLocks/>
            <a:stCxn id="15" idx="3"/>
          </p:cNvCxnSpPr>
          <p:nvPr/>
        </p:nvCxnSpPr>
        <p:spPr>
          <a:xfrm flipV="1">
            <a:off x="1943053" y="4948173"/>
            <a:ext cx="404220" cy="8519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DE10DAD-BE30-496F-B9BE-9A5E56499004}"/>
              </a:ext>
            </a:extLst>
          </p:cNvPr>
          <p:cNvCxnSpPr>
            <a:cxnSpLocks/>
            <a:stCxn id="15" idx="3"/>
          </p:cNvCxnSpPr>
          <p:nvPr/>
        </p:nvCxnSpPr>
        <p:spPr>
          <a:xfrm flipV="1">
            <a:off x="1943053" y="5279010"/>
            <a:ext cx="819000" cy="5211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15E383D3-1229-4A03-9103-60C358350D24}"/>
              </a:ext>
            </a:extLst>
          </p:cNvPr>
          <p:cNvSpPr txBox="1"/>
          <p:nvPr/>
        </p:nvSpPr>
        <p:spPr>
          <a:xfrm>
            <a:off x="2623040" y="232553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08D2B71-EBBE-438E-AA08-066CE8656BE4}"/>
              </a:ext>
            </a:extLst>
          </p:cNvPr>
          <p:cNvSpPr txBox="1"/>
          <p:nvPr/>
        </p:nvSpPr>
        <p:spPr>
          <a:xfrm>
            <a:off x="3049569" y="369530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142974B-D91B-4F9B-9601-98BCC0EBAED7}"/>
              </a:ext>
            </a:extLst>
          </p:cNvPr>
          <p:cNvSpPr txBox="1"/>
          <p:nvPr/>
        </p:nvSpPr>
        <p:spPr>
          <a:xfrm>
            <a:off x="4100659" y="43551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3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94DA826-539F-48C6-B139-F88E9BD665F3}"/>
              </a:ext>
            </a:extLst>
          </p:cNvPr>
          <p:cNvSpPr txBox="1"/>
          <p:nvPr/>
        </p:nvSpPr>
        <p:spPr>
          <a:xfrm>
            <a:off x="4955155" y="4618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4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B63C7F2-EC3E-4AFE-BED8-41D05319ACB5}"/>
              </a:ext>
            </a:extLst>
          </p:cNvPr>
          <p:cNvSpPr txBox="1"/>
          <p:nvPr/>
        </p:nvSpPr>
        <p:spPr>
          <a:xfrm>
            <a:off x="1792210" y="5725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5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062D718-4CCE-4297-96AF-175785DD9DA8}"/>
              </a:ext>
            </a:extLst>
          </p:cNvPr>
          <p:cNvSpPr txBox="1"/>
          <p:nvPr/>
        </p:nvSpPr>
        <p:spPr>
          <a:xfrm>
            <a:off x="7777113" y="3400697"/>
            <a:ext cx="381785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u="sng" dirty="0" err="1"/>
              <a:t>Boundary</a:t>
            </a:r>
            <a:r>
              <a:rPr lang="sv-SE" u="sng" dirty="0"/>
              <a:t> </a:t>
            </a:r>
            <a:r>
              <a:rPr lang="en-US" u="sng" dirty="0"/>
              <a:t>condition</a:t>
            </a:r>
            <a:r>
              <a:rPr lang="sv-SE" u="sng" dirty="0"/>
              <a:t>:</a:t>
            </a:r>
          </a:p>
          <a:p>
            <a:r>
              <a:rPr lang="sv-SE" dirty="0"/>
              <a:t>1:p=0, u=0                        v=-0.13 m/s</a:t>
            </a:r>
          </a:p>
          <a:p>
            <a:r>
              <a:rPr lang="sv-SE" dirty="0"/>
              <a:t>4:p=0, u=d/h*0.13 m/s, v=0</a:t>
            </a:r>
          </a:p>
          <a:p>
            <a:endParaRPr lang="sv-SE" dirty="0"/>
          </a:p>
          <a:p>
            <a:r>
              <a:rPr lang="sv-SE" dirty="0"/>
              <a:t>2: p=0,u=0	         dv/dx=0</a:t>
            </a:r>
          </a:p>
          <a:p>
            <a:r>
              <a:rPr lang="sv-SE" dirty="0"/>
              <a:t>3: p=0, du/dy=0                v=0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5C9D26F-CB4B-44F1-9205-CA4EB7F62BD6}"/>
              </a:ext>
            </a:extLst>
          </p:cNvPr>
          <p:cNvCxnSpPr>
            <a:cxnSpLocks/>
          </p:cNvCxnSpPr>
          <p:nvPr/>
        </p:nvCxnSpPr>
        <p:spPr>
          <a:xfrm>
            <a:off x="2347273" y="2036190"/>
            <a:ext cx="631596" cy="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C4AE18D1-3E8D-4FBF-9166-AC1BC4CAC706}"/>
              </a:ext>
            </a:extLst>
          </p:cNvPr>
          <p:cNvSpPr txBox="1"/>
          <p:nvPr/>
        </p:nvSpPr>
        <p:spPr>
          <a:xfrm>
            <a:off x="2460367" y="1676285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d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D64A875-A972-4838-988F-D9D8058CFEBB}"/>
              </a:ext>
            </a:extLst>
          </p:cNvPr>
          <p:cNvSpPr txBox="1"/>
          <p:nvPr/>
        </p:nvSpPr>
        <p:spPr>
          <a:xfrm>
            <a:off x="5742466" y="481021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h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F8C3586C-839F-4121-9680-2FB85A9040D2}"/>
              </a:ext>
            </a:extLst>
          </p:cNvPr>
          <p:cNvCxnSpPr>
            <a:cxnSpLocks/>
          </p:cNvCxnSpPr>
          <p:nvPr/>
        </p:nvCxnSpPr>
        <p:spPr>
          <a:xfrm>
            <a:off x="5579915" y="4735514"/>
            <a:ext cx="0" cy="543496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D7ED7387-2198-4E84-BCE2-803E80F4C4EB}"/>
              </a:ext>
            </a:extLst>
          </p:cNvPr>
          <p:cNvCxnSpPr>
            <a:cxnSpLocks/>
          </p:cNvCxnSpPr>
          <p:nvPr/>
        </p:nvCxnSpPr>
        <p:spPr>
          <a:xfrm flipH="1">
            <a:off x="2904027" y="3139846"/>
            <a:ext cx="1347475" cy="5554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BA4F861D-5ECD-4B9D-BCDF-B72E53DB46CA}"/>
              </a:ext>
            </a:extLst>
          </p:cNvPr>
          <p:cNvCxnSpPr>
            <a:cxnSpLocks/>
          </p:cNvCxnSpPr>
          <p:nvPr/>
        </p:nvCxnSpPr>
        <p:spPr>
          <a:xfrm flipH="1">
            <a:off x="3921594" y="3111170"/>
            <a:ext cx="463222" cy="16133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1F08DA5A-0559-4A38-B297-DFA6873FF2AF}"/>
              </a:ext>
            </a:extLst>
          </p:cNvPr>
          <p:cNvSpPr txBox="1"/>
          <p:nvPr/>
        </p:nvSpPr>
        <p:spPr>
          <a:xfrm>
            <a:off x="3900359" y="1544687"/>
            <a:ext cx="438697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/>
              <a:t>Water</a:t>
            </a:r>
            <a:r>
              <a:rPr lang="sv-SE" dirty="0"/>
              <a:t> film </a:t>
            </a:r>
            <a:r>
              <a:rPr lang="sv-SE" dirty="0" err="1"/>
              <a:t>surface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</a:t>
            </a:r>
            <a:r>
              <a:rPr lang="sv-SE" dirty="0" err="1"/>
              <a:t>can</a:t>
            </a:r>
            <a:r>
              <a:rPr lang="sv-SE" dirty="0"/>
              <a:t> </a:t>
            </a:r>
            <a:r>
              <a:rPr lang="sv-SE" dirty="0" err="1"/>
              <a:t>take</a:t>
            </a:r>
            <a:r>
              <a:rPr lang="sv-SE" dirty="0"/>
              <a:t> </a:t>
            </a:r>
          </a:p>
          <a:p>
            <a:r>
              <a:rPr lang="sv-SE" dirty="0"/>
              <a:t>no </a:t>
            </a:r>
            <a:r>
              <a:rPr lang="sv-SE" dirty="0" err="1"/>
              <a:t>shear</a:t>
            </a:r>
            <a:r>
              <a:rPr lang="sv-SE" dirty="0"/>
              <a:t> stress and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exposed</a:t>
            </a:r>
            <a:r>
              <a:rPr lang="sv-SE" dirty="0"/>
              <a:t> </a:t>
            </a:r>
          </a:p>
          <a:p>
            <a:r>
              <a:rPr lang="sv-SE" dirty="0"/>
              <a:t>to the </a:t>
            </a:r>
            <a:r>
              <a:rPr lang="sv-SE" dirty="0" err="1"/>
              <a:t>external</a:t>
            </a:r>
            <a:r>
              <a:rPr lang="sv-SE" dirty="0"/>
              <a:t> air </a:t>
            </a:r>
            <a:r>
              <a:rPr lang="sv-SE" dirty="0" err="1"/>
              <a:t>pressure</a:t>
            </a:r>
            <a:r>
              <a:rPr lang="sv-SE" dirty="0"/>
              <a:t> (p=0)</a:t>
            </a:r>
          </a:p>
          <a:p>
            <a:r>
              <a:rPr lang="sv-SE" dirty="0"/>
              <a:t>(</a:t>
            </a:r>
            <a:r>
              <a:rPr lang="sv-SE" dirty="0" err="1"/>
              <a:t>open</a:t>
            </a:r>
            <a:r>
              <a:rPr lang="sv-SE" dirty="0"/>
              <a:t> ”</a:t>
            </a:r>
            <a:r>
              <a:rPr lang="sv-SE" dirty="0" err="1"/>
              <a:t>Gortex</a:t>
            </a:r>
            <a:r>
              <a:rPr lang="sv-SE" dirty="0"/>
              <a:t>-like” </a:t>
            </a:r>
            <a:r>
              <a:rPr lang="sv-SE" dirty="0" err="1"/>
              <a:t>membrane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</a:t>
            </a:r>
          </a:p>
          <a:p>
            <a:r>
              <a:rPr lang="sv-SE" dirty="0" err="1"/>
              <a:t>holds</a:t>
            </a:r>
            <a:r>
              <a:rPr lang="sv-SE" dirty="0"/>
              <a:t> the </a:t>
            </a:r>
            <a:r>
              <a:rPr lang="sv-SE" dirty="0" err="1"/>
              <a:t>water</a:t>
            </a:r>
            <a:r>
              <a:rPr lang="sv-SE" dirty="0"/>
              <a:t> in </a:t>
            </a:r>
            <a:r>
              <a:rPr lang="sv-SE" dirty="0" err="1"/>
              <a:t>place</a:t>
            </a:r>
            <a:r>
              <a:rPr lang="sv-SE" dirty="0"/>
              <a:t> </a:t>
            </a:r>
            <a:r>
              <a:rPr lang="sv-SE" dirty="0" err="1"/>
              <a:t>but</a:t>
            </a:r>
            <a:r>
              <a:rPr lang="sv-SE" dirty="0"/>
              <a:t> has no </a:t>
            </a:r>
            <a:r>
              <a:rPr lang="sv-SE" dirty="0" err="1"/>
              <a:t>friction</a:t>
            </a:r>
            <a:r>
              <a:rPr lang="sv-SE" dirty="0"/>
              <a:t>.) 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6B173BE-25F7-4B63-85F7-6238C8D3090E}"/>
              </a:ext>
            </a:extLst>
          </p:cNvPr>
          <p:cNvSpPr txBox="1"/>
          <p:nvPr/>
        </p:nvSpPr>
        <p:spPr>
          <a:xfrm>
            <a:off x="1796984" y="6335730"/>
            <a:ext cx="4984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To be </a:t>
            </a:r>
            <a:r>
              <a:rPr lang="sv-SE" dirty="0" err="1"/>
              <a:t>known</a:t>
            </a:r>
            <a:r>
              <a:rPr lang="sv-SE" dirty="0"/>
              <a:t> – </a:t>
            </a:r>
            <a:r>
              <a:rPr lang="sv-SE" dirty="0" err="1"/>
              <a:t>pressure</a:t>
            </a:r>
            <a:r>
              <a:rPr lang="sv-SE" dirty="0"/>
              <a:t> distribution in corner area!</a:t>
            </a: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83A9DE7F-62A1-4E61-8C34-375233D7AA61}"/>
              </a:ext>
            </a:extLst>
          </p:cNvPr>
          <p:cNvGrpSpPr/>
          <p:nvPr/>
        </p:nvGrpSpPr>
        <p:grpSpPr>
          <a:xfrm>
            <a:off x="419996" y="1272409"/>
            <a:ext cx="3098733" cy="369332"/>
            <a:chOff x="419996" y="1272409"/>
            <a:chExt cx="3098733" cy="369332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31C1F9A-3603-4B4E-AA03-FEF1C4EA2DDE}"/>
                </a:ext>
              </a:extLst>
            </p:cNvPr>
            <p:cNvSpPr txBox="1"/>
            <p:nvPr/>
          </p:nvSpPr>
          <p:spPr>
            <a:xfrm>
              <a:off x="419996" y="1272409"/>
              <a:ext cx="30987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 err="1"/>
                <a:t>Velocity</a:t>
              </a:r>
              <a:r>
                <a:rPr lang="sv-SE" dirty="0"/>
                <a:t> </a:t>
              </a:r>
              <a:r>
                <a:rPr lang="sv-SE" dirty="0" err="1"/>
                <a:t>vector</a:t>
              </a:r>
              <a:r>
                <a:rPr lang="sv-SE" dirty="0"/>
                <a:t>: </a:t>
              </a:r>
              <a:r>
                <a:rPr lang="sv-SE" b="1" dirty="0"/>
                <a:t>   </a:t>
              </a:r>
              <a:r>
                <a:rPr lang="sv-SE" dirty="0"/>
                <a:t>=(</a:t>
              </a:r>
              <a:r>
                <a:rPr lang="sv-SE" dirty="0" err="1"/>
                <a:t>v</a:t>
              </a:r>
              <a:r>
                <a:rPr lang="sv-SE" baseline="-25000" dirty="0" err="1"/>
                <a:t>x</a:t>
              </a:r>
              <a:r>
                <a:rPr lang="sv-SE" dirty="0" err="1"/>
                <a:t>,v</a:t>
              </a:r>
              <a:r>
                <a:rPr lang="sv-SE" baseline="-25000" dirty="0" err="1"/>
                <a:t>y</a:t>
              </a:r>
              <a:r>
                <a:rPr lang="sv-SE" dirty="0"/>
                <a:t>)= (</a:t>
              </a:r>
              <a:r>
                <a:rPr lang="sv-SE" dirty="0" err="1"/>
                <a:t>u,v</a:t>
              </a:r>
              <a:r>
                <a:rPr lang="sv-SE" dirty="0"/>
                <a:t>)</a:t>
              </a:r>
            </a:p>
          </p:txBody>
        </p:sp>
        <p:graphicFrame>
          <p:nvGraphicFramePr>
            <p:cNvPr id="55" name="Object 54">
              <a:extLst>
                <a:ext uri="{FF2B5EF4-FFF2-40B4-BE49-F238E27FC236}">
                  <a16:creationId xmlns:a16="http://schemas.microsoft.com/office/drawing/2014/main" id="{5D97FC83-68D4-43C4-9CEA-19CD21B0471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22731675"/>
                </p:ext>
              </p:extLst>
            </p:nvPr>
          </p:nvGraphicFramePr>
          <p:xfrm>
            <a:off x="1988729" y="1303492"/>
            <a:ext cx="210334" cy="3057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9" name="Equation" r:id="rId3" imgW="139680" imgH="164880" progId="Equation.DSMT4">
                    <p:embed/>
                  </p:oleObj>
                </mc:Choice>
                <mc:Fallback>
                  <p:oleObj name="Equation" r:id="rId3" imgW="139680" imgH="164880" progId="Equation.DSMT4">
                    <p:embed/>
                    <p:pic>
                      <p:nvPicPr>
                        <p:cNvPr id="54" name="Object 53">
                          <a:extLst>
                            <a:ext uri="{FF2B5EF4-FFF2-40B4-BE49-F238E27FC236}">
                              <a16:creationId xmlns:a16="http://schemas.microsoft.com/office/drawing/2014/main" id="{B26F7705-38CA-468D-972B-774DFEA031DE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988729" y="1303492"/>
                          <a:ext cx="210334" cy="30573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7" name="Arrow: Right 56">
            <a:extLst>
              <a:ext uri="{FF2B5EF4-FFF2-40B4-BE49-F238E27FC236}">
                <a16:creationId xmlns:a16="http://schemas.microsoft.com/office/drawing/2014/main" id="{46CCEA10-8EF2-4035-AAF6-1602EB0F2D21}"/>
              </a:ext>
            </a:extLst>
          </p:cNvPr>
          <p:cNvSpPr/>
          <p:nvPr/>
        </p:nvSpPr>
        <p:spPr>
          <a:xfrm rot="5400000">
            <a:off x="2411504" y="2364429"/>
            <a:ext cx="404220" cy="1914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8" name="Arrow: Right 57">
            <a:extLst>
              <a:ext uri="{FF2B5EF4-FFF2-40B4-BE49-F238E27FC236}">
                <a16:creationId xmlns:a16="http://schemas.microsoft.com/office/drawing/2014/main" id="{8F3644CB-629A-47F4-A380-852E9555FC28}"/>
              </a:ext>
            </a:extLst>
          </p:cNvPr>
          <p:cNvSpPr/>
          <p:nvPr/>
        </p:nvSpPr>
        <p:spPr>
          <a:xfrm>
            <a:off x="4945727" y="4911538"/>
            <a:ext cx="404220" cy="1914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8336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401836A0-9694-44E3-83C2-A0C8906CBF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0449121"/>
              </p:ext>
            </p:extLst>
          </p:nvPr>
        </p:nvGraphicFramePr>
        <p:xfrm>
          <a:off x="1352550" y="1018520"/>
          <a:ext cx="3049587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" name="Equation" r:id="rId3" imgW="1815840" imgH="253800" progId="Equation.DSMT4">
                  <p:embed/>
                </p:oleObj>
              </mc:Choice>
              <mc:Fallback>
                <p:oleObj name="Equation" r:id="rId3" imgW="1815840" imgH="253800" progId="Equation.DSMT4">
                  <p:embed/>
                  <p:pic>
                    <p:nvPicPr>
                      <p:cNvPr id="53" name="Object 52">
                        <a:extLst>
                          <a:ext uri="{FF2B5EF4-FFF2-40B4-BE49-F238E27FC236}">
                            <a16:creationId xmlns:a16="http://schemas.microsoft.com/office/drawing/2014/main" id="{1C69F08A-04E1-46CB-93E3-847E7493E36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52550" y="1018520"/>
                        <a:ext cx="3049587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EF694C8-0ADC-43FA-ACD8-1410DE89983D}"/>
              </a:ext>
            </a:extLst>
          </p:cNvPr>
          <p:cNvSpPr txBox="1"/>
          <p:nvPr/>
        </p:nvSpPr>
        <p:spPr>
          <a:xfrm>
            <a:off x="1352550" y="507112"/>
            <a:ext cx="236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/>
              <a:t>Navier</a:t>
            </a:r>
            <a:r>
              <a:rPr lang="sv-SE" dirty="0"/>
              <a:t>-Stokes </a:t>
            </a:r>
            <a:r>
              <a:rPr lang="sv-SE" dirty="0" err="1"/>
              <a:t>equation</a:t>
            </a:r>
            <a:endParaRPr lang="sv-SE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53BCA3-C3C8-438E-A269-25473D203251}"/>
              </a:ext>
            </a:extLst>
          </p:cNvPr>
          <p:cNvSpPr txBox="1"/>
          <p:nvPr/>
        </p:nvSpPr>
        <p:spPr>
          <a:xfrm>
            <a:off x="1329156" y="1621770"/>
            <a:ext cx="15441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By </a:t>
            </a:r>
            <a:r>
              <a:rPr lang="sv-SE" dirty="0" err="1"/>
              <a:t>component</a:t>
            </a:r>
            <a:endParaRPr lang="sv-SE" dirty="0"/>
          </a:p>
          <a:p>
            <a:endParaRPr lang="sv-SE" dirty="0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891B8DF-D9C7-4A85-9519-C78AA997E7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1156410"/>
              </p:ext>
            </p:extLst>
          </p:nvPr>
        </p:nvGraphicFramePr>
        <p:xfrm>
          <a:off x="1354293" y="2016372"/>
          <a:ext cx="3406244" cy="14668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Equation" r:id="rId5" imgW="2603160" imgH="990360" progId="Equation.DSMT4">
                  <p:embed/>
                </p:oleObj>
              </mc:Choice>
              <mc:Fallback>
                <p:oleObj name="Equation" r:id="rId5" imgW="2603160" imgH="9903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401836A0-9694-44E3-83C2-A0C8906CBF9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54293" y="2016372"/>
                        <a:ext cx="3406244" cy="14668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411C28F-2A0F-40B7-8C25-EC0A14B79BDD}"/>
              </a:ext>
            </a:extLst>
          </p:cNvPr>
          <p:cNvSpPr txBox="1"/>
          <p:nvPr/>
        </p:nvSpPr>
        <p:spPr>
          <a:xfrm>
            <a:off x="1354293" y="3763968"/>
            <a:ext cx="2604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/>
              <a:t>Only</a:t>
            </a:r>
            <a:r>
              <a:rPr lang="sv-SE" dirty="0"/>
              <a:t> </a:t>
            </a:r>
            <a:r>
              <a:rPr lang="sv-SE" dirty="0" err="1"/>
              <a:t>gravity</a:t>
            </a:r>
            <a:r>
              <a:rPr lang="sv-SE" dirty="0"/>
              <a:t> as </a:t>
            </a:r>
            <a:r>
              <a:rPr lang="sv-SE" dirty="0" err="1"/>
              <a:t>body</a:t>
            </a:r>
            <a:r>
              <a:rPr lang="sv-SE" dirty="0"/>
              <a:t> force</a:t>
            </a: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93CB0F39-9E8F-4D51-B9A6-221090E0AB4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8502314"/>
              </p:ext>
            </p:extLst>
          </p:nvPr>
        </p:nvGraphicFramePr>
        <p:xfrm>
          <a:off x="1352550" y="4413250"/>
          <a:ext cx="3408363" cy="146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Equation" r:id="rId7" imgW="2603160" imgH="990360" progId="Equation.DSMT4">
                  <p:embed/>
                </p:oleObj>
              </mc:Choice>
              <mc:Fallback>
                <p:oleObj name="Equation" r:id="rId7" imgW="2603160" imgH="99036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7891B8DF-D9C7-4A85-9519-C78AA997E7B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52550" y="4413250"/>
                        <a:ext cx="3408363" cy="146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0A149C86-A08D-4D4A-913A-BAAA860EDCB3}"/>
              </a:ext>
            </a:extLst>
          </p:cNvPr>
          <p:cNvSpPr txBox="1"/>
          <p:nvPr/>
        </p:nvSpPr>
        <p:spPr>
          <a:xfrm>
            <a:off x="6410226" y="443060"/>
            <a:ext cx="3454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/>
              <a:t>Continuity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flow</a:t>
            </a:r>
            <a:r>
              <a:rPr lang="sv-SE" dirty="0"/>
              <a:t> - </a:t>
            </a:r>
            <a:r>
              <a:rPr lang="sv-SE" dirty="0" err="1"/>
              <a:t>incompressible</a:t>
            </a:r>
            <a:endParaRPr lang="sv-SE" dirty="0"/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F5F1E803-55A8-40B8-9E89-588BE5C13A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9029461"/>
              </p:ext>
            </p:extLst>
          </p:nvPr>
        </p:nvGraphicFramePr>
        <p:xfrm>
          <a:off x="6584984" y="1018520"/>
          <a:ext cx="1058248" cy="9978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8" name="Equation" r:id="rId9" imgW="761760" imgH="634680" progId="Equation.DSMT4">
                  <p:embed/>
                </p:oleObj>
              </mc:Choice>
              <mc:Fallback>
                <p:oleObj name="Equation" r:id="rId9" imgW="761760" imgH="6346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401836A0-9694-44E3-83C2-A0C8906CBF9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584984" y="1018520"/>
                        <a:ext cx="1058248" cy="9978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6456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156</Words>
  <Application>Microsoft Office PowerPoint</Application>
  <PresentationFormat>Widescreen</PresentationFormat>
  <Paragraphs>30</Paragraphs>
  <Slides>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MathType 6.0 Equation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Carl-Eric Hagentoft</dc:creator>
  <cp:lastModifiedBy>Carl-Eric Hagentoft</cp:lastModifiedBy>
  <cp:revision>14</cp:revision>
  <cp:lastPrinted>2018-11-20T13:28:07Z</cp:lastPrinted>
  <dcterms:created xsi:type="dcterms:W3CDTF">2018-11-20T12:31:46Z</dcterms:created>
  <dcterms:modified xsi:type="dcterms:W3CDTF">2018-11-20T13:31:05Z</dcterms:modified>
</cp:coreProperties>
</file>