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6" r:id="rId3"/>
    <p:sldId id="267" r:id="rId4"/>
    <p:sldId id="268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4" autoAdjust="0"/>
    <p:restoredTop sz="94660"/>
  </p:normalViewPr>
  <p:slideViewPr>
    <p:cSldViewPr snapToGrid="0">
      <p:cViewPr>
        <p:scale>
          <a:sx n="100" d="100"/>
          <a:sy n="100" d="100"/>
        </p:scale>
        <p:origin x="-1296" y="-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8F3A0-E094-4914-A15F-EEE93E9A363A}" type="datetimeFigureOut">
              <a:rPr lang="x-none" smtClean="0"/>
              <a:t>2019-09-05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1E724-9C00-4D43-8024-556BEC5735B6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6069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D6FF0-20CD-4577-ABF5-BA09960C1B2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0748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11E724-9C00-4D43-8024-556BEC5735B6}" type="slidenum">
              <a:rPr lang="x-none" smtClean="0"/>
              <a:t>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78196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673321" y="6534341"/>
            <a:ext cx="2844800" cy="332656"/>
          </a:xfrm>
        </p:spPr>
        <p:txBody>
          <a:bodyPr/>
          <a:lstStyle>
            <a:lvl1pPr>
              <a:defRPr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AAEAE7-38FA-483F-A9DF-7E000B5BF7EA}" type="slidenum">
              <a:rPr lang="x-none" smtClean="0"/>
              <a:t>‹#›</a:t>
            </a:fld>
            <a:endParaRPr lang="x-none"/>
          </a:p>
        </p:txBody>
      </p:sp>
      <p:sp>
        <p:nvSpPr>
          <p:cNvPr id="20" name="내용 개체 틀 19"/>
          <p:cNvSpPr>
            <a:spLocks noGrp="1"/>
          </p:cNvSpPr>
          <p:nvPr>
            <p:ph sz="quarter" idx="14" hasCustomPrompt="1"/>
          </p:nvPr>
        </p:nvSpPr>
        <p:spPr>
          <a:xfrm>
            <a:off x="2784200" y="5364935"/>
            <a:ext cx="6623049" cy="935335"/>
          </a:xfrm>
        </p:spPr>
        <p:txBody>
          <a:bodyPr>
            <a:normAutofit/>
          </a:bodyPr>
          <a:lstStyle>
            <a:lvl1pPr marL="0" indent="0" algn="ctr">
              <a:buNone/>
              <a:defRPr sz="1600" b="1" baseline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ko-KR" dirty="0"/>
              <a:t>Photonics Research Lab.</a:t>
            </a:r>
          </a:p>
          <a:p>
            <a:pPr lvl="0"/>
            <a:r>
              <a:rPr lang="en-US" altLang="ko-KR" dirty="0"/>
              <a:t>Department of Electronic Engineering</a:t>
            </a:r>
          </a:p>
          <a:p>
            <a:pPr lvl="0"/>
            <a:r>
              <a:rPr lang="en-US" altLang="ko-KR" dirty="0" err="1"/>
              <a:t>Kwangwoon</a:t>
            </a:r>
            <a:r>
              <a:rPr lang="en-US" altLang="ko-KR" dirty="0"/>
              <a:t> University</a:t>
            </a:r>
            <a:endParaRPr lang="ko-KR" altLang="en-US" dirty="0"/>
          </a:p>
        </p:txBody>
      </p:sp>
      <p:sp>
        <p:nvSpPr>
          <p:cNvPr id="22" name="내용 개체 틀 21"/>
          <p:cNvSpPr>
            <a:spLocks noGrp="1"/>
          </p:cNvSpPr>
          <p:nvPr>
            <p:ph sz="quarter" idx="15" hasCustomPrompt="1"/>
          </p:nvPr>
        </p:nvSpPr>
        <p:spPr>
          <a:xfrm>
            <a:off x="575112" y="1790916"/>
            <a:ext cx="11041225" cy="180062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pPr lvl="0"/>
            <a:r>
              <a:rPr lang="en-US" altLang="ko-KR" dirty="0"/>
              <a:t>TITLE</a:t>
            </a:r>
          </a:p>
          <a:p>
            <a:pPr lvl="0"/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4" name="내용 개체 틀 23"/>
          <p:cNvSpPr>
            <a:spLocks noGrp="1"/>
          </p:cNvSpPr>
          <p:nvPr>
            <p:ph sz="quarter" idx="16" hasCustomPrompt="1"/>
          </p:nvPr>
        </p:nvSpPr>
        <p:spPr>
          <a:xfrm>
            <a:off x="4223529" y="3860332"/>
            <a:ext cx="3744384" cy="576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 err="1"/>
              <a:t>Im</a:t>
            </a:r>
            <a:r>
              <a:rPr lang="en-US" altLang="ko-KR" dirty="0"/>
              <a:t>, </a:t>
            </a:r>
            <a:r>
              <a:rPr lang="en-US" altLang="ko-KR" dirty="0" err="1"/>
              <a:t>Chul</a:t>
            </a:r>
            <a:r>
              <a:rPr lang="en-US" altLang="ko-KR" dirty="0"/>
              <a:t>-Soon</a:t>
            </a:r>
            <a:endParaRPr lang="ko-KR" altLang="en-US" dirty="0"/>
          </a:p>
        </p:txBody>
      </p:sp>
      <p:sp>
        <p:nvSpPr>
          <p:cNvPr id="26" name="내용 개체 틀 25"/>
          <p:cNvSpPr>
            <a:spLocks noGrp="1"/>
          </p:cNvSpPr>
          <p:nvPr>
            <p:ph sz="quarter" idx="17" hasCustomPrompt="1"/>
          </p:nvPr>
        </p:nvSpPr>
        <p:spPr>
          <a:xfrm>
            <a:off x="4800321" y="4652940"/>
            <a:ext cx="2590800" cy="43224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i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DATE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017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-843"/>
            <a:ext cx="10972800" cy="684939"/>
          </a:xfrm>
        </p:spPr>
        <p:txBody>
          <a:bodyPr>
            <a:noAutofit/>
          </a:bodyPr>
          <a:lstStyle>
            <a:lvl1pPr>
              <a:defRPr sz="2800" b="1">
                <a:solidFill>
                  <a:srgbClr val="002060"/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/>
              <a:t>Click to edit Master title style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673600" y="6525344"/>
            <a:ext cx="2844800" cy="332656"/>
          </a:xfrm>
        </p:spPr>
        <p:txBody>
          <a:bodyPr/>
          <a:lstStyle>
            <a:lvl1pPr>
              <a:defRPr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AAEAE7-38FA-483F-A9DF-7E000B5BF7EA}" type="slidenum">
              <a:rPr lang="x-none" smtClean="0"/>
              <a:t>‹#›</a:t>
            </a:fld>
            <a:endParaRPr lang="x-none"/>
          </a:p>
        </p:txBody>
      </p:sp>
      <p:sp>
        <p:nvSpPr>
          <p:cNvPr id="4" name="직사각형 4">
            <a:extLst>
              <a:ext uri="{FF2B5EF4-FFF2-40B4-BE49-F238E27FC236}">
                <a16:creationId xmlns="" xmlns:a16="http://schemas.microsoft.com/office/drawing/2014/main" id="{86BCC7A7-7F54-42D9-9E47-BC9411E76D41}"/>
              </a:ext>
            </a:extLst>
          </p:cNvPr>
          <p:cNvSpPr/>
          <p:nvPr/>
        </p:nvSpPr>
        <p:spPr>
          <a:xfrm>
            <a:off x="-1" y="558642"/>
            <a:ext cx="12192000" cy="4571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3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BE3CEA-2612-4939-8534-0449AF0A1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7D4C470-EB77-493D-8515-F98039B79C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21764FE-217D-4F99-A7D9-D5A02E4691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EAE7-38FA-483F-A9DF-7E000B5BF7E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8010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0FAC-DA1C-47A7-BB9A-07C65551013B}" type="datetimeFigureOut">
              <a:rPr lang="x-none" smtClean="0"/>
              <a:t>2019-09-05</a:t>
            </a:fld>
            <a:endParaRPr lang="x-none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1E63C7"/>
                </a:solidFill>
                <a:latin typeface="Arial"/>
                <a:cs typeface="Arial"/>
              </a:defRPr>
            </a:lvl1pPr>
          </a:lstStyle>
          <a:p>
            <a:fld id="{BBAAEAE7-38FA-483F-A9DF-7E000B5BF7E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73353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0022" y="1105197"/>
            <a:ext cx="52247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3800" y="1230292"/>
            <a:ext cx="498792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0FAC-DA1C-47A7-BB9A-07C65551013B}" type="datetimeFigureOut">
              <a:rPr lang="x-none" smtClean="0"/>
              <a:t>2019-09-05</a:t>
            </a:fld>
            <a:endParaRPr lang="x-none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1E63C7"/>
                </a:solidFill>
                <a:latin typeface="Arial"/>
                <a:cs typeface="Arial"/>
              </a:defRPr>
            </a:lvl1pPr>
          </a:lstStyle>
          <a:p>
            <a:fld id="{BBAAEAE7-38FA-483F-A9DF-7E000B5BF7E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8822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0FAC-DA1C-47A7-BB9A-07C65551013B}" type="datetimeFigureOut">
              <a:rPr lang="x-none" smtClean="0"/>
              <a:t>2019-09-05</a:t>
            </a:fld>
            <a:endParaRPr lang="x-none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1E63C7"/>
                </a:solidFill>
                <a:latin typeface="Arial"/>
                <a:cs typeface="Arial"/>
              </a:defRPr>
            </a:lvl1pPr>
          </a:lstStyle>
          <a:p>
            <a:fld id="{BBAAEAE7-38FA-483F-A9DF-7E000B5BF7E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7161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673601" y="6525345"/>
            <a:ext cx="2844800" cy="332656"/>
          </a:xfrm>
          <a:prstGeom prst="rect">
            <a:avLst/>
          </a:prstGeom>
        </p:spPr>
        <p:txBody>
          <a:bodyPr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BAAEAE7-38FA-483F-A9DF-7E000B5BF7EA}" type="slidenum">
              <a:rPr lang="x-none" smtClean="0"/>
              <a:t>‹#›</a:t>
            </a:fld>
            <a:endParaRPr lang="x-none"/>
          </a:p>
        </p:txBody>
      </p:sp>
      <p:sp>
        <p:nvSpPr>
          <p:cNvPr id="20" name="내용 개체 틀 19"/>
          <p:cNvSpPr>
            <a:spLocks noGrp="1"/>
          </p:cNvSpPr>
          <p:nvPr>
            <p:ph sz="quarter" idx="14" hasCustomPrompt="1"/>
          </p:nvPr>
        </p:nvSpPr>
        <p:spPr>
          <a:xfrm>
            <a:off x="2781502" y="4869931"/>
            <a:ext cx="6623049" cy="9353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ko-KR" dirty="0"/>
              <a:t>Photonics Research Lab.</a:t>
            </a:r>
          </a:p>
          <a:p>
            <a:pPr lvl="0"/>
            <a:r>
              <a:rPr lang="en-US" altLang="ko-KR" dirty="0"/>
              <a:t>Department of Electronic Engineering</a:t>
            </a:r>
          </a:p>
          <a:p>
            <a:pPr lvl="0"/>
            <a:r>
              <a:rPr lang="en-US" altLang="ko-KR" dirty="0" err="1"/>
              <a:t>Kwangwoon</a:t>
            </a:r>
            <a:r>
              <a:rPr lang="en-US" altLang="ko-KR" dirty="0"/>
              <a:t> University</a:t>
            </a:r>
            <a:endParaRPr lang="ko-KR" altLang="en-US" dirty="0"/>
          </a:p>
        </p:txBody>
      </p:sp>
      <p:sp>
        <p:nvSpPr>
          <p:cNvPr id="22" name="내용 개체 틀 21"/>
          <p:cNvSpPr>
            <a:spLocks noGrp="1"/>
          </p:cNvSpPr>
          <p:nvPr>
            <p:ph sz="quarter" idx="15" hasCustomPrompt="1"/>
          </p:nvPr>
        </p:nvSpPr>
        <p:spPr>
          <a:xfrm>
            <a:off x="623393" y="476250"/>
            <a:ext cx="11041225" cy="18006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5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TITLE</a:t>
            </a:r>
          </a:p>
          <a:p>
            <a:pPr lvl="0"/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4" name="내용 개체 틀 23"/>
          <p:cNvSpPr>
            <a:spLocks noGrp="1"/>
          </p:cNvSpPr>
          <p:nvPr>
            <p:ph sz="quarter" idx="16" hasCustomPrompt="1"/>
          </p:nvPr>
        </p:nvSpPr>
        <p:spPr>
          <a:xfrm>
            <a:off x="4271813" y="2636195"/>
            <a:ext cx="3744384" cy="57678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NAME</a:t>
            </a:r>
            <a:endParaRPr lang="ko-KR" altLang="en-US" dirty="0"/>
          </a:p>
        </p:txBody>
      </p:sp>
      <p:sp>
        <p:nvSpPr>
          <p:cNvPr id="26" name="내용 개체 틀 25"/>
          <p:cNvSpPr>
            <a:spLocks noGrp="1"/>
          </p:cNvSpPr>
          <p:nvPr>
            <p:ph sz="quarter" idx="17" hasCustomPrompt="1"/>
          </p:nvPr>
        </p:nvSpPr>
        <p:spPr>
          <a:xfrm>
            <a:off x="4848605" y="3428803"/>
            <a:ext cx="2590800" cy="4322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DATE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5158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76217" y="61558"/>
            <a:ext cx="10972800" cy="4822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000" b="1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673601" y="6525344"/>
            <a:ext cx="2844800" cy="332656"/>
          </a:xfrm>
          <a:prstGeom prst="rect">
            <a:avLst/>
          </a:prstGeom>
        </p:spPr>
        <p:txBody>
          <a:bodyPr/>
          <a:lstStyle>
            <a:lvl1pPr algn="ctr">
              <a:defRPr sz="1100" b="1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BAAEAE7-38FA-483F-A9DF-7E000B5BF7EA}" type="slidenum">
              <a:rPr lang="x-none" smtClean="0"/>
              <a:t>‹#›</a:t>
            </a:fld>
            <a:endParaRPr lang="x-none"/>
          </a:p>
        </p:txBody>
      </p:sp>
      <p:sp>
        <p:nvSpPr>
          <p:cNvPr id="5" name="직사각형 4"/>
          <p:cNvSpPr/>
          <p:nvPr/>
        </p:nvSpPr>
        <p:spPr>
          <a:xfrm>
            <a:off x="-1" y="558642"/>
            <a:ext cx="12192000" cy="4571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24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415815" y="6492878"/>
            <a:ext cx="336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EAE7-38FA-483F-A9DF-7E000B5BF7EA}" type="slidenum">
              <a:rPr lang="x-none" smtClean="0"/>
              <a:t>‹#›</a:t>
            </a:fld>
            <a:endParaRPr lang="x-none"/>
          </a:p>
        </p:txBody>
      </p:sp>
      <p:sp>
        <p:nvSpPr>
          <p:cNvPr id="11" name="직사각형 10"/>
          <p:cNvSpPr/>
          <p:nvPr/>
        </p:nvSpPr>
        <p:spPr>
          <a:xfrm>
            <a:off x="-3469" y="6788881"/>
            <a:ext cx="12195471" cy="92598"/>
          </a:xfrm>
          <a:prstGeom prst="rect">
            <a:avLst/>
          </a:prstGeom>
          <a:gradFill flip="none" rotWithShape="1">
            <a:gsLst>
              <a:gs pos="50000">
                <a:schemeClr val="tx2"/>
              </a:gs>
              <a:gs pos="100000">
                <a:schemeClr val="bg1"/>
              </a:gs>
              <a:gs pos="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300" spc="10" baseline="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3" descr="C:\Users\photonics\Downloads\03_seal_logo_jpg\03_04_문장_로고타입_조합_국영문_가로_3D-type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1654" y="6477749"/>
            <a:ext cx="1220348" cy="38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217" y="-1556"/>
            <a:ext cx="12191785" cy="94320"/>
          </a:xfrm>
          <a:prstGeom prst="rect">
            <a:avLst/>
          </a:prstGeom>
          <a:gradFill flip="none" rotWithShape="1">
            <a:gsLst>
              <a:gs pos="50000">
                <a:schemeClr val="tx2"/>
              </a:gs>
              <a:gs pos="100000">
                <a:schemeClr val="bg1"/>
              </a:gs>
              <a:gs pos="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300" spc="10" baseline="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4" descr="http://photonics.re.kr/files/attach/images/285/cdee0bd7cec1d005ab80c4ff4908f095.png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931"/>
          <a:stretch/>
        </p:blipFill>
        <p:spPr bwMode="auto">
          <a:xfrm>
            <a:off x="103209" y="6432443"/>
            <a:ext cx="1012785" cy="45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630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4"/>
          </p:nvPr>
        </p:nvSpPr>
        <p:spPr>
          <a:xfrm>
            <a:off x="2784908" y="5085186"/>
            <a:ext cx="6622187" cy="935335"/>
          </a:xfrm>
        </p:spPr>
        <p:txBody>
          <a:bodyPr>
            <a:normAutofit/>
          </a:bodyPr>
          <a:lstStyle/>
          <a:p>
            <a:r>
              <a:rPr lang="en-US" altLang="ko-KR" dirty="0">
                <a:solidFill>
                  <a:schemeClr val="tx1"/>
                </a:solidFill>
              </a:rPr>
              <a:t>Photonics Research Lab.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Department of Electronic Engineering</a:t>
            </a:r>
          </a:p>
          <a:p>
            <a:r>
              <a:rPr lang="en-US" altLang="ko-KR" dirty="0" err="1">
                <a:solidFill>
                  <a:schemeClr val="tx1"/>
                </a:solidFill>
              </a:rPr>
              <a:t>Kwangwoon</a:t>
            </a:r>
            <a:r>
              <a:rPr lang="en-US" altLang="ko-KR" dirty="0">
                <a:solidFill>
                  <a:schemeClr val="tx1"/>
                </a:solidFill>
              </a:rPr>
              <a:t> University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내용 개체 틀 4"/>
          <p:cNvSpPr>
            <a:spLocks noGrp="1"/>
          </p:cNvSpPr>
          <p:nvPr>
            <p:ph sz="quarter" idx="15"/>
          </p:nvPr>
        </p:nvSpPr>
        <p:spPr>
          <a:xfrm>
            <a:off x="1968080" y="3573018"/>
            <a:ext cx="8255843" cy="432767"/>
          </a:xfrm>
        </p:spPr>
        <p:txBody>
          <a:bodyPr>
            <a:normAutofit/>
          </a:bodyPr>
          <a:lstStyle/>
          <a:p>
            <a:r>
              <a:rPr lang="x-none" altLang="ko-KR" sz="2000" b="1" dirty="0">
                <a:effectLst/>
                <a:latin typeface="+mn-lt"/>
                <a:ea typeface="Tahoma" panose="020B0604030504040204" pitchFamily="34" charset="0"/>
              </a:rPr>
              <a:t>O</a:t>
            </a:r>
            <a:r>
              <a:rPr lang="en-US" altLang="ko-KR" sz="2000" b="1" dirty="0">
                <a:effectLst/>
                <a:latin typeface="+mn-lt"/>
                <a:ea typeface="Tahoma" panose="020B0604030504040204" pitchFamily="34" charset="0"/>
              </a:rPr>
              <a:t>m</a:t>
            </a:r>
            <a:r>
              <a:rPr lang="x-none" altLang="ko-KR" sz="2000" b="1" dirty="0">
                <a:effectLst/>
                <a:latin typeface="+mn-lt"/>
                <a:ea typeface="Tahoma" panose="020B0604030504040204" pitchFamily="34" charset="0"/>
              </a:rPr>
              <a:t> </a:t>
            </a:r>
            <a:r>
              <a:rPr lang="en-US" altLang="ko-KR" sz="2000" b="1" dirty="0">
                <a:effectLst/>
                <a:latin typeface="+mn-lt"/>
                <a:ea typeface="Tahoma" panose="020B0604030504040204" pitchFamily="34" charset="0"/>
              </a:rPr>
              <a:t>R</a:t>
            </a:r>
            <a:r>
              <a:rPr lang="x-none" altLang="ko-KR" sz="2000" b="1" dirty="0">
                <a:effectLst/>
                <a:latin typeface="+mn-lt"/>
                <a:ea typeface="Tahoma" panose="020B0604030504040204" pitchFamily="34" charset="0"/>
              </a:rPr>
              <a:t>a</a:t>
            </a:r>
            <a:r>
              <a:rPr lang="en-US" altLang="ko-KR" sz="2000" b="1" dirty="0">
                <a:effectLst/>
                <a:latin typeface="+mn-lt"/>
                <a:ea typeface="Tahoma" panose="020B0604030504040204" pitchFamily="34" charset="0"/>
              </a:rPr>
              <a:t>j</a:t>
            </a:r>
            <a:r>
              <a:rPr lang="x-none" altLang="ko-KR" sz="2000" b="1" dirty="0">
                <a:effectLst/>
                <a:latin typeface="+mn-lt"/>
                <a:ea typeface="Tahoma" panose="020B0604030504040204" pitchFamily="34" charset="0"/>
              </a:rPr>
              <a:t> </a:t>
            </a:r>
            <a:r>
              <a:rPr lang="en-US" altLang="ko-KR" sz="2000" b="1" dirty="0">
                <a:effectLst/>
                <a:latin typeface="+mn-lt"/>
                <a:ea typeface="Tahoma" panose="020B0604030504040204" pitchFamily="34" charset="0"/>
              </a:rPr>
              <a:t>S</a:t>
            </a:r>
            <a:r>
              <a:rPr lang="x-none" altLang="ko-KR" sz="2000" b="1" dirty="0">
                <a:effectLst/>
                <a:latin typeface="+mn-lt"/>
                <a:ea typeface="Tahoma" panose="020B0604030504040204" pitchFamily="34" charset="0"/>
              </a:rPr>
              <a:t>a</a:t>
            </a:r>
            <a:r>
              <a:rPr lang="en-US" altLang="ko-KR" sz="2000" b="1" dirty="0">
                <a:effectLst/>
                <a:latin typeface="+mn-lt"/>
                <a:ea typeface="Tahoma" panose="020B0604030504040204" pitchFamily="34" charset="0"/>
              </a:rPr>
              <a:t>p</a:t>
            </a:r>
            <a:r>
              <a:rPr lang="x-none" altLang="ko-KR" sz="2000" b="1" dirty="0">
                <a:effectLst/>
                <a:latin typeface="+mn-lt"/>
                <a:ea typeface="Tahoma" panose="020B0604030504040204" pitchFamily="34" charset="0"/>
              </a:rPr>
              <a:t>k</a:t>
            </a:r>
            <a:r>
              <a:rPr lang="en-US" altLang="ko-KR" sz="2000" b="1" dirty="0">
                <a:effectLst/>
                <a:latin typeface="+mn-lt"/>
                <a:ea typeface="Tahoma" panose="020B0604030504040204" pitchFamily="34" charset="0"/>
              </a:rPr>
              <a:t>o</a:t>
            </a:r>
            <a:r>
              <a:rPr lang="x-none" altLang="ko-KR" sz="2000" b="1" dirty="0">
                <a:effectLst/>
                <a:latin typeface="+mn-lt"/>
                <a:ea typeface="Tahoma" panose="020B0604030504040204" pitchFamily="34" charset="0"/>
              </a:rPr>
              <a:t>t</a:t>
            </a:r>
            <a:r>
              <a:rPr lang="en-US" altLang="ko-KR" sz="2000" b="1" dirty="0">
                <a:effectLst/>
                <a:latin typeface="+mn-lt"/>
                <a:ea typeface="Tahoma" panose="020B0604030504040204" pitchFamily="34" charset="0"/>
              </a:rPr>
              <a:t>a</a:t>
            </a:r>
            <a:endParaRPr lang="ko-KR" altLang="en-US" sz="2000" b="1" baseline="30000" dirty="0">
              <a:effectLst/>
              <a:latin typeface="+mn-lt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sz="quarter" idx="16"/>
          </p:nvPr>
        </p:nvSpPr>
        <p:spPr>
          <a:xfrm>
            <a:off x="1968080" y="4148363"/>
            <a:ext cx="8255843" cy="432767"/>
          </a:xfrm>
        </p:spPr>
        <p:txBody>
          <a:bodyPr>
            <a:normAutofit/>
          </a:bodyPr>
          <a:lstStyle/>
          <a:p>
            <a:r>
              <a:rPr lang="en-US" altLang="ko-KR" sz="2000" b="1" dirty="0">
                <a:effectLst/>
              </a:rPr>
              <a:t>September</a:t>
            </a:r>
            <a:r>
              <a:rPr lang="x-none" altLang="ko-KR" sz="2000" b="1" dirty="0">
                <a:effectLst/>
              </a:rPr>
              <a:t> </a:t>
            </a:r>
            <a:r>
              <a:rPr lang="en-US" altLang="ko-KR" sz="2000" b="1" dirty="0">
                <a:effectLst/>
              </a:rPr>
              <a:t>05, 2019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49526" y="1490184"/>
            <a:ext cx="12092948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2800" b="1" kern="100" dirty="0">
                <a:solidFill>
                  <a:srgbClr val="070B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Replication of T</a:t>
            </a:r>
            <a:r>
              <a:rPr lang="x-none" sz="2800" b="1" kern="100" dirty="0">
                <a:solidFill>
                  <a:srgbClr val="070B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="1" kern="100" dirty="0">
                <a:solidFill>
                  <a:srgbClr val="070B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x-none" sz="2800" b="1" kern="100" dirty="0">
                <a:solidFill>
                  <a:srgbClr val="070B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800" b="1" kern="100" dirty="0">
                <a:solidFill>
                  <a:srgbClr val="070B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 tuners on a silicon nitride platform</a:t>
            </a:r>
            <a:endParaRPr lang="en-US" altLang="ko-KR" sz="2800" b="1" kern="100" dirty="0">
              <a:solidFill>
                <a:srgbClr val="070B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803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2B3662-5BF2-41F0-A480-F5E85E321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" y="23750"/>
            <a:ext cx="12191999" cy="543826"/>
          </a:xfrm>
        </p:spPr>
        <p:txBody>
          <a:bodyPr/>
          <a:lstStyle/>
          <a:p>
            <a:pPr algn="ctr"/>
            <a:r>
              <a:rPr lang="en-US" sz="2400" dirty="0"/>
              <a:t>Replication of previous works</a:t>
            </a:r>
            <a:endParaRPr lang="x-none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0994F2E-F78F-4C86-A047-4B62B80C6911}"/>
              </a:ext>
            </a:extLst>
          </p:cNvPr>
          <p:cNvSpPr/>
          <p:nvPr/>
        </p:nvSpPr>
        <p:spPr>
          <a:xfrm>
            <a:off x="261923" y="874336"/>
            <a:ext cx="8649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Purpose: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We would like to replicate the temperature gradient result of the previous paper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1941540" y="1669249"/>
            <a:ext cx="8298180" cy="41606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514C566-3032-4249-BB62-DCD015D1B6F9}"/>
              </a:ext>
            </a:extLst>
          </p:cNvPr>
          <p:cNvSpPr/>
          <p:nvPr/>
        </p:nvSpPr>
        <p:spPr>
          <a:xfrm>
            <a:off x="7159605" y="5863621"/>
            <a:ext cx="31048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Ref. </a:t>
            </a:r>
            <a:r>
              <a:rPr lang="x-none" sz="1400" dirty="0"/>
              <a:t>https://arxiv.org/abs/1604.02958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490E6A86-2D32-48BB-986A-2014DC1E726B}"/>
              </a:ext>
            </a:extLst>
          </p:cNvPr>
          <p:cNvGrpSpPr/>
          <p:nvPr/>
        </p:nvGrpSpPr>
        <p:grpSpPr>
          <a:xfrm>
            <a:off x="3685925" y="2092780"/>
            <a:ext cx="4054392" cy="1785190"/>
            <a:chOff x="3685925" y="2092780"/>
            <a:chExt cx="4054392" cy="1785190"/>
          </a:xfrm>
        </p:grpSpPr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id="{EE9816C3-8086-45B2-A551-CD2F718CF1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685925" y="2092780"/>
              <a:ext cx="4054392" cy="178519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77E833C6-4496-4C69-B7BC-19E6E595A94E}"/>
                </a:ext>
              </a:extLst>
            </p:cNvPr>
            <p:cNvSpPr/>
            <p:nvPr/>
          </p:nvSpPr>
          <p:spPr>
            <a:xfrm>
              <a:off x="4700337" y="3633536"/>
              <a:ext cx="232610" cy="2444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6183D75F-448A-443F-8D0F-36A34D9281F7}"/>
              </a:ext>
            </a:extLst>
          </p:cNvPr>
          <p:cNvGrpSpPr/>
          <p:nvPr/>
        </p:nvGrpSpPr>
        <p:grpSpPr>
          <a:xfrm>
            <a:off x="3774619" y="3843337"/>
            <a:ext cx="4227672" cy="1757787"/>
            <a:chOff x="3774619" y="3843337"/>
            <a:chExt cx="4227672" cy="1757787"/>
          </a:xfrm>
        </p:grpSpPr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id="{27774E03-CEE0-409F-8D18-97C779585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74619" y="3843337"/>
              <a:ext cx="4227672" cy="1757787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1564DBC5-6F17-43C6-9411-9784DC85FA22}"/>
                </a:ext>
              </a:extLst>
            </p:cNvPr>
            <p:cNvSpPr/>
            <p:nvPr/>
          </p:nvSpPr>
          <p:spPr>
            <a:xfrm>
              <a:off x="4740442" y="5245957"/>
              <a:ext cx="232610" cy="2446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="" xmlns:a16="http://schemas.microsoft.com/office/drawing/2014/main" id="{5963E376-BF19-4ACB-9BC8-8DEB6F63A969}"/>
              </a:ext>
            </a:extLst>
          </p:cNvPr>
          <p:cNvSpPr/>
          <p:nvPr/>
        </p:nvSpPr>
        <p:spPr>
          <a:xfrm>
            <a:off x="2501424" y="1877381"/>
            <a:ext cx="71891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D. Perez., ‘Thermal tuners on a silicon nitride platform,’ </a:t>
            </a:r>
            <a:r>
              <a:rPr lang="en-US" sz="1600" i="1" dirty="0" err="1"/>
              <a:t>arXiv</a:t>
            </a:r>
            <a:r>
              <a:rPr lang="en-US" sz="1600" dirty="0"/>
              <a:t> </a:t>
            </a:r>
            <a:r>
              <a:rPr lang="en-US" sz="1600" b="1" dirty="0"/>
              <a:t>,</a:t>
            </a:r>
            <a:r>
              <a:rPr lang="en-US" sz="1600" dirty="0"/>
              <a:t> 2016</a:t>
            </a:r>
            <a:endParaRPr lang="x-none" sz="1600" dirty="0"/>
          </a:p>
        </p:txBody>
      </p:sp>
    </p:spTree>
    <p:extLst>
      <p:ext uri="{BB962C8B-B14F-4D97-AF65-F5344CB8AC3E}">
        <p14:creationId xmlns:p14="http://schemas.microsoft.com/office/powerpoint/2010/main" val="1248483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Table 69">
            <a:extLst>
              <a:ext uri="{FF2B5EF4-FFF2-40B4-BE49-F238E27FC236}">
                <a16:creationId xmlns="" xmlns:a16="http://schemas.microsoft.com/office/drawing/2014/main" id="{E6BFDD5A-BB1D-4EED-AD54-B37A346F79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063879"/>
              </p:ext>
            </p:extLst>
          </p:nvPr>
        </p:nvGraphicFramePr>
        <p:xfrm>
          <a:off x="6723763" y="1762506"/>
          <a:ext cx="4928976" cy="270814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966575">
                  <a:extLst>
                    <a:ext uri="{9D8B030D-6E8A-4147-A177-3AD203B41FA5}">
                      <a16:colId xmlns="" xmlns:a16="http://schemas.microsoft.com/office/drawing/2014/main" val="2141207010"/>
                    </a:ext>
                  </a:extLst>
                </a:gridCol>
                <a:gridCol w="976924">
                  <a:extLst>
                    <a:ext uri="{9D8B030D-6E8A-4147-A177-3AD203B41FA5}">
                      <a16:colId xmlns="" xmlns:a16="http://schemas.microsoft.com/office/drawing/2014/main" val="2775761730"/>
                    </a:ext>
                  </a:extLst>
                </a:gridCol>
                <a:gridCol w="812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72677">
                  <a:extLst>
                    <a:ext uri="{9D8B030D-6E8A-4147-A177-3AD203B41FA5}">
                      <a16:colId xmlns="" xmlns:a16="http://schemas.microsoft.com/office/drawing/2014/main" val="3151519848"/>
                    </a:ext>
                  </a:extLst>
                </a:gridCol>
              </a:tblGrid>
              <a:tr h="2744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Item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Description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96574671"/>
                  </a:ext>
                </a:extLst>
              </a:tr>
              <a:tr h="30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</a:t>
                      </a:r>
                      <a:r>
                        <a:rPr lang="en-US" sz="1600" u="none" strike="noStrike" baseline="-25000" dirty="0">
                          <a:effectLst/>
                        </a:rPr>
                        <a:t>SiO2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 dirty="0">
                          <a:effectLst/>
                        </a:rPr>
                        <a:t>um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Thickness of SiO</a:t>
                      </a:r>
                      <a:r>
                        <a:rPr lang="en-US" sz="1600" u="none" strike="noStrike" baseline="-25000" dirty="0">
                          <a:effectLst/>
                        </a:rPr>
                        <a:t>2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67103315"/>
                  </a:ext>
                </a:extLst>
              </a:tr>
              <a:tr h="30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</a:t>
                      </a:r>
                      <a:r>
                        <a:rPr lang="en-US" sz="1600" u="none" strike="noStrike" baseline="-25000" dirty="0">
                          <a:effectLst/>
                        </a:rPr>
                        <a:t>au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nm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Thickness of Au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91512493"/>
                  </a:ext>
                </a:extLst>
              </a:tr>
              <a:tr h="30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err="1">
                          <a:effectLst/>
                        </a:rPr>
                        <a:t>T</a:t>
                      </a:r>
                      <a:r>
                        <a:rPr lang="en-US" sz="1600" u="none" strike="noStrike" baseline="-25000" dirty="0" err="1">
                          <a:effectLst/>
                        </a:rPr>
                        <a:t>cr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nm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Thickness of Cr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1151933"/>
                  </a:ext>
                </a:extLst>
              </a:tr>
              <a:tr h="30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W</a:t>
                      </a:r>
                      <a:r>
                        <a:rPr lang="en-US" sz="1600" u="none" strike="noStrike" baseline="-25000" dirty="0">
                          <a:effectLst/>
                        </a:rPr>
                        <a:t>e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um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Width of electrode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4542142"/>
                  </a:ext>
                </a:extLst>
              </a:tr>
              <a:tr h="30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err="1">
                          <a:effectLst/>
                        </a:rPr>
                        <a:t>T</a:t>
                      </a:r>
                      <a:r>
                        <a:rPr lang="en-US" sz="1600" u="none" strike="noStrike" baseline="-25000" dirty="0" err="1">
                          <a:effectLst/>
                        </a:rPr>
                        <a:t>SiN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nm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Thickness of </a:t>
                      </a:r>
                      <a:r>
                        <a:rPr lang="en-US" sz="1600" u="none" strike="noStrike" dirty="0" err="1">
                          <a:effectLst/>
                        </a:rPr>
                        <a:t>SiN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85334407"/>
                  </a:ext>
                </a:extLst>
              </a:tr>
              <a:tr h="30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err="1">
                          <a:effectLst/>
                        </a:rPr>
                        <a:t>W</a:t>
                      </a:r>
                      <a:r>
                        <a:rPr lang="en-US" sz="1600" u="none" strike="noStrike" baseline="-25000" dirty="0" err="1">
                          <a:effectLst/>
                        </a:rPr>
                        <a:t>SiN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um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Width of </a:t>
                      </a:r>
                      <a:r>
                        <a:rPr lang="en-US" sz="1600" u="none" strike="noStrike" dirty="0" err="1">
                          <a:effectLst/>
                        </a:rPr>
                        <a:t>SiN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677982"/>
                  </a:ext>
                </a:extLst>
              </a:tr>
              <a:tr h="30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err="1">
                          <a:effectLst/>
                        </a:rPr>
                        <a:t>T</a:t>
                      </a:r>
                      <a:r>
                        <a:rPr lang="en-US" sz="1600" u="none" strike="noStrike" baseline="-25000" dirty="0" err="1">
                          <a:effectLst/>
                        </a:rPr>
                        <a:t>box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um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Thickness of BOX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90144129"/>
                  </a:ext>
                </a:extLst>
              </a:tr>
              <a:tr h="30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</a:t>
                      </a:r>
                      <a:r>
                        <a:rPr lang="en-US" sz="1600" u="none" strike="noStrike" baseline="-25000" dirty="0">
                          <a:effectLst/>
                        </a:rPr>
                        <a:t>ele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nm</a:t>
                      </a:r>
                      <a:endParaRPr lang="x-non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600" u="none" strike="noStrike" dirty="0" err="1">
                          <a:effectLst/>
                        </a:rPr>
                        <a:t>T</a:t>
                      </a:r>
                      <a:r>
                        <a:rPr lang="en-US" altLang="ko-KR" sz="1600" u="none" strike="noStrike" baseline="-25000" dirty="0" err="1">
                          <a:effectLst/>
                        </a:rPr>
                        <a:t>au</a:t>
                      </a:r>
                      <a:r>
                        <a:rPr lang="en-US" altLang="ko-KR" sz="1600" u="none" strike="noStrike" dirty="0" err="1">
                          <a:effectLst/>
                        </a:rPr>
                        <a:t>+T</a:t>
                      </a:r>
                      <a:r>
                        <a:rPr lang="en-US" altLang="ko-KR" sz="1600" u="none" strike="noStrike" baseline="-25000" dirty="0" err="1">
                          <a:effectLst/>
                        </a:rPr>
                        <a:t>cr</a:t>
                      </a:r>
                      <a:endParaRPr lang="x-non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74" name="Group 73">
            <a:extLst>
              <a:ext uri="{FF2B5EF4-FFF2-40B4-BE49-F238E27FC236}">
                <a16:creationId xmlns="" xmlns:a16="http://schemas.microsoft.com/office/drawing/2014/main" id="{3C7D49DE-4388-4325-BBF7-89BBC9C1F846}"/>
              </a:ext>
            </a:extLst>
          </p:cNvPr>
          <p:cNvGrpSpPr/>
          <p:nvPr/>
        </p:nvGrpSpPr>
        <p:grpSpPr>
          <a:xfrm>
            <a:off x="453502" y="1788066"/>
            <a:ext cx="5505450" cy="2547536"/>
            <a:chOff x="923059" y="1904570"/>
            <a:chExt cx="5505450" cy="2547536"/>
          </a:xfrm>
        </p:grpSpPr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F33EFD20-7937-4CC1-A5A8-75C9FDC868A0}"/>
                </a:ext>
              </a:extLst>
            </p:cNvPr>
            <p:cNvGrpSpPr/>
            <p:nvPr/>
          </p:nvGrpSpPr>
          <p:grpSpPr>
            <a:xfrm>
              <a:off x="923059" y="1904570"/>
              <a:ext cx="5505450" cy="2547536"/>
              <a:chOff x="6029641" y="3683236"/>
              <a:chExt cx="5505450" cy="2547536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="" xmlns:a16="http://schemas.microsoft.com/office/drawing/2014/main" id="{EA9BB5A5-DDAF-4794-B246-AB000D2F8FE3}"/>
                  </a:ext>
                </a:extLst>
              </p:cNvPr>
              <p:cNvGrpSpPr/>
              <p:nvPr/>
            </p:nvGrpSpPr>
            <p:grpSpPr>
              <a:xfrm>
                <a:off x="6029641" y="3683236"/>
                <a:ext cx="5505450" cy="2547536"/>
                <a:chOff x="6029641" y="3683236"/>
                <a:chExt cx="5505450" cy="2547536"/>
              </a:xfrm>
            </p:grpSpPr>
            <p:pic>
              <p:nvPicPr>
                <p:cNvPr id="16" name="Picture 15">
                  <a:extLst>
                    <a:ext uri="{FF2B5EF4-FFF2-40B4-BE49-F238E27FC236}">
                      <a16:creationId xmlns="" xmlns:a16="http://schemas.microsoft.com/office/drawing/2014/main" id="{C3B2D0F6-1441-4DA7-A8E7-82D5C1BCD21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/>
                <a:srcRect b="1307"/>
                <a:stretch/>
              </p:blipFill>
              <p:spPr>
                <a:xfrm>
                  <a:off x="6029641" y="3683236"/>
                  <a:ext cx="5505450" cy="2547536"/>
                </a:xfrm>
                <a:prstGeom prst="rect">
                  <a:avLst/>
                </a:prstGeom>
              </p:spPr>
            </p:pic>
            <p:sp>
              <p:nvSpPr>
                <p:cNvPr id="17" name="Rectangle 16">
                  <a:extLst>
                    <a:ext uri="{FF2B5EF4-FFF2-40B4-BE49-F238E27FC236}">
                      <a16:creationId xmlns="" xmlns:a16="http://schemas.microsoft.com/office/drawing/2014/main" id="{58FA7FB3-B420-4EE0-9280-711EED10E2A2}"/>
                    </a:ext>
                  </a:extLst>
                </p:cNvPr>
                <p:cNvSpPr/>
                <p:nvPr/>
              </p:nvSpPr>
              <p:spPr>
                <a:xfrm>
                  <a:off x="6029641" y="4366059"/>
                  <a:ext cx="5505450" cy="1199408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x-none"/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="" xmlns:a16="http://schemas.microsoft.com/office/drawing/2014/main" id="{2573322A-1457-40BD-8006-A97957CC9C12}"/>
                    </a:ext>
                  </a:extLst>
                </p:cNvPr>
                <p:cNvSpPr/>
                <p:nvPr/>
              </p:nvSpPr>
              <p:spPr>
                <a:xfrm>
                  <a:off x="7873340" y="4275117"/>
                  <a:ext cx="1805050" cy="83127"/>
                </a:xfrm>
                <a:prstGeom prst="rect">
                  <a:avLst/>
                </a:prstGeom>
                <a:solidFill>
                  <a:schemeClr val="accent4">
                    <a:lumMod val="50000"/>
                  </a:schemeClr>
                </a:solidFill>
                <a:ln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x-none"/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="" xmlns:a16="http://schemas.microsoft.com/office/drawing/2014/main" id="{28775B98-B626-4405-9F65-64A49CD2117B}"/>
                    </a:ext>
                  </a:extLst>
                </p:cNvPr>
                <p:cNvSpPr/>
                <p:nvPr/>
              </p:nvSpPr>
              <p:spPr>
                <a:xfrm>
                  <a:off x="10317678" y="4809506"/>
                  <a:ext cx="356260" cy="14112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x-none"/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="" xmlns:a16="http://schemas.microsoft.com/office/drawing/2014/main" id="{3D49C9D5-C6EC-4782-86E2-B610EC0B2C2B}"/>
                    </a:ext>
                  </a:extLst>
                </p:cNvPr>
                <p:cNvSpPr/>
                <p:nvPr/>
              </p:nvSpPr>
              <p:spPr>
                <a:xfrm>
                  <a:off x="8526487" y="4822856"/>
                  <a:ext cx="356260" cy="12726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x-none"/>
                </a:p>
              </p:txBody>
            </p:sp>
          </p:grpSp>
          <p:sp>
            <p:nvSpPr>
              <p:cNvPr id="14" name="Rectangle 13">
                <a:extLst>
                  <a:ext uri="{FF2B5EF4-FFF2-40B4-BE49-F238E27FC236}">
                    <a16:creationId xmlns="" xmlns:a16="http://schemas.microsoft.com/office/drawing/2014/main" id="{DBEBB9C1-E8AA-4536-A599-399710222E64}"/>
                  </a:ext>
                </a:extLst>
              </p:cNvPr>
              <p:cNvSpPr/>
              <p:nvPr/>
            </p:nvSpPr>
            <p:spPr>
              <a:xfrm>
                <a:off x="9173719" y="4395428"/>
                <a:ext cx="216918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/>
                  <a:t>Electrode (Au </a:t>
                </a:r>
                <a:r>
                  <a:rPr lang="en-US" sz="1600" dirty="0"/>
                  <a:t>and </a:t>
                </a:r>
                <a:r>
                  <a:rPr lang="en-US" sz="1600" dirty="0" smtClean="0"/>
                  <a:t>Cr)</a:t>
                </a:r>
                <a:endParaRPr lang="x-none" sz="1600" dirty="0"/>
              </a:p>
            </p:txBody>
          </p:sp>
        </p:grp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BAA15886-0C07-4F2F-84C9-29BC707FA986}"/>
                </a:ext>
              </a:extLst>
            </p:cNvPr>
            <p:cNvCxnSpPr/>
            <p:nvPr/>
          </p:nvCxnSpPr>
          <p:spPr>
            <a:xfrm flipV="1">
              <a:off x="2766758" y="2072078"/>
              <a:ext cx="0" cy="444158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241C707A-D13A-4714-B52C-F28F3219F10E}"/>
                </a:ext>
              </a:extLst>
            </p:cNvPr>
            <p:cNvCxnSpPr/>
            <p:nvPr/>
          </p:nvCxnSpPr>
          <p:spPr>
            <a:xfrm flipV="1">
              <a:off x="4562415" y="2075788"/>
              <a:ext cx="0" cy="444158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8" name="Rectangle 37">
              <a:extLst>
                <a:ext uri="{FF2B5EF4-FFF2-40B4-BE49-F238E27FC236}">
                  <a16:creationId xmlns="" xmlns:a16="http://schemas.microsoft.com/office/drawing/2014/main" id="{DED85A1E-D735-439B-852A-F459FE2F0628}"/>
                </a:ext>
              </a:extLst>
            </p:cNvPr>
            <p:cNvSpPr/>
            <p:nvPr/>
          </p:nvSpPr>
          <p:spPr>
            <a:xfrm>
              <a:off x="3355961" y="1912468"/>
              <a:ext cx="45025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ctr"/>
              <a:r>
                <a:rPr lang="en-US" sz="1600" b="1" dirty="0">
                  <a:solidFill>
                    <a:srgbClr val="FFFF00"/>
                  </a:solidFill>
                </a:rPr>
                <a:t>W</a:t>
              </a:r>
              <a:r>
                <a:rPr lang="en-US" sz="1600" b="1" baseline="-25000" dirty="0">
                  <a:solidFill>
                    <a:srgbClr val="FFFF00"/>
                  </a:solidFill>
                </a:rPr>
                <a:t>e</a:t>
              </a:r>
              <a:endParaRPr lang="en-US" sz="1600" b="1" baseline="-25000" dirty="0">
                <a:solidFill>
                  <a:srgbClr val="FFFF00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="" xmlns:a16="http://schemas.microsoft.com/office/drawing/2014/main" id="{9E9B6F63-4325-42C4-A760-BC07AB5C7EAC}"/>
                </a:ext>
              </a:extLst>
            </p:cNvPr>
            <p:cNvCxnSpPr/>
            <p:nvPr/>
          </p:nvCxnSpPr>
          <p:spPr>
            <a:xfrm>
              <a:off x="2766758" y="2251022"/>
              <a:ext cx="1795657" cy="0"/>
            </a:xfrm>
            <a:prstGeom prst="straightConnector1">
              <a:avLst/>
            </a:prstGeom>
            <a:ln w="28575"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="" xmlns:a16="http://schemas.microsoft.com/office/drawing/2014/main" id="{FBE4443C-1C87-4AA2-B3E3-2E555F48B6F1}"/>
                </a:ext>
              </a:extLst>
            </p:cNvPr>
            <p:cNvCxnSpPr/>
            <p:nvPr/>
          </p:nvCxnSpPr>
          <p:spPr>
            <a:xfrm flipV="1">
              <a:off x="3406348" y="3172980"/>
              <a:ext cx="0" cy="333703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="" xmlns:a16="http://schemas.microsoft.com/office/drawing/2014/main" id="{8D07EBF4-9E4C-467B-825F-AEEEEE901EDF}"/>
                </a:ext>
              </a:extLst>
            </p:cNvPr>
            <p:cNvCxnSpPr/>
            <p:nvPr/>
          </p:nvCxnSpPr>
          <p:spPr>
            <a:xfrm flipV="1">
              <a:off x="3780976" y="3188148"/>
              <a:ext cx="0" cy="303366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="" xmlns:a16="http://schemas.microsoft.com/office/drawing/2014/main" id="{115B0BBF-D9E9-4E7C-9770-F7F7096E6CE5}"/>
                </a:ext>
              </a:extLst>
            </p:cNvPr>
            <p:cNvCxnSpPr/>
            <p:nvPr/>
          </p:nvCxnSpPr>
          <p:spPr>
            <a:xfrm>
              <a:off x="3392087" y="3393763"/>
              <a:ext cx="390787" cy="0"/>
            </a:xfrm>
            <a:prstGeom prst="straightConnector1">
              <a:avLst/>
            </a:prstGeom>
            <a:ln w="28575"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7" name="Rectangle 46">
              <a:extLst>
                <a:ext uri="{FF2B5EF4-FFF2-40B4-BE49-F238E27FC236}">
                  <a16:creationId xmlns="" xmlns:a16="http://schemas.microsoft.com/office/drawing/2014/main" id="{88374D97-B297-4676-9E0C-0CFD290D3F05}"/>
                </a:ext>
              </a:extLst>
            </p:cNvPr>
            <p:cNvSpPr/>
            <p:nvPr/>
          </p:nvSpPr>
          <p:spPr>
            <a:xfrm>
              <a:off x="3197925" y="3487502"/>
              <a:ext cx="607859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ctr"/>
              <a:r>
                <a:rPr lang="en-US" sz="1600" b="1" dirty="0" err="1" smtClean="0">
                  <a:solidFill>
                    <a:srgbClr val="FFFF00"/>
                  </a:solidFill>
                </a:rPr>
                <a:t>W</a:t>
              </a:r>
              <a:r>
                <a:rPr lang="en-US" sz="1600" b="1" baseline="-25000" dirty="0" err="1" smtClean="0">
                  <a:solidFill>
                    <a:srgbClr val="FFFF00"/>
                  </a:solidFill>
                </a:rPr>
                <a:t>SiN</a:t>
              </a:r>
              <a:endParaRPr lang="en-US" sz="1600" b="1" baseline="-25000" dirty="0">
                <a:solidFill>
                  <a:srgbClr val="FFFF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="" xmlns:a16="http://schemas.microsoft.com/office/drawing/2014/main" id="{2C320B32-57BE-4490-B921-065CDD40115E}"/>
                </a:ext>
              </a:extLst>
            </p:cNvPr>
            <p:cNvSpPr/>
            <p:nvPr/>
          </p:nvSpPr>
          <p:spPr>
            <a:xfrm>
              <a:off x="2545183" y="2922787"/>
              <a:ext cx="5389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ctr"/>
              <a:r>
                <a:rPr lang="en-US" sz="1600" b="1" dirty="0" err="1">
                  <a:solidFill>
                    <a:srgbClr val="FFFF00"/>
                  </a:solidFill>
                </a:rPr>
                <a:t>T</a:t>
              </a:r>
              <a:r>
                <a:rPr lang="en-US" sz="1600" b="1" baseline="-25000" dirty="0" err="1">
                  <a:solidFill>
                    <a:srgbClr val="FFFF00"/>
                  </a:solidFill>
                </a:rPr>
                <a:t>SiN</a:t>
              </a:r>
              <a:endParaRPr lang="en-US" sz="1600" b="1" baseline="-25000" dirty="0">
                <a:solidFill>
                  <a:srgbClr val="FFFF00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="" xmlns:a16="http://schemas.microsoft.com/office/drawing/2014/main" id="{28ED7C7C-254E-443E-9454-F5B1874C3B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78662" y="3183172"/>
              <a:ext cx="326788" cy="2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="" xmlns:a16="http://schemas.microsoft.com/office/drawing/2014/main" id="{7FBD9129-45BA-4E6E-BCC6-667F0A660F9A}"/>
                </a:ext>
              </a:extLst>
            </p:cNvPr>
            <p:cNvCxnSpPr>
              <a:cxnSpLocks/>
            </p:cNvCxnSpPr>
            <p:nvPr/>
          </p:nvCxnSpPr>
          <p:spPr>
            <a:xfrm>
              <a:off x="4562415" y="3172980"/>
              <a:ext cx="0" cy="616027"/>
            </a:xfrm>
            <a:prstGeom prst="straightConnector1">
              <a:avLst/>
            </a:prstGeom>
            <a:ln w="28575"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="" xmlns:a16="http://schemas.microsoft.com/office/drawing/2014/main" id="{05143C19-2A98-463D-8184-CEA6F44F26EC}"/>
                </a:ext>
              </a:extLst>
            </p:cNvPr>
            <p:cNvCxnSpPr>
              <a:cxnSpLocks/>
            </p:cNvCxnSpPr>
            <p:nvPr/>
          </p:nvCxnSpPr>
          <p:spPr>
            <a:xfrm>
              <a:off x="1630934" y="2596739"/>
              <a:ext cx="0" cy="1214899"/>
            </a:xfrm>
            <a:prstGeom prst="straightConnector1">
              <a:avLst/>
            </a:prstGeom>
            <a:ln w="28575"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9" name="Rectangle 68">
              <a:extLst>
                <a:ext uri="{FF2B5EF4-FFF2-40B4-BE49-F238E27FC236}">
                  <a16:creationId xmlns="" xmlns:a16="http://schemas.microsoft.com/office/drawing/2014/main" id="{4E462F11-7216-4DB8-93A8-F9E43F58D9F8}"/>
                </a:ext>
              </a:extLst>
            </p:cNvPr>
            <p:cNvSpPr/>
            <p:nvPr/>
          </p:nvSpPr>
          <p:spPr>
            <a:xfrm>
              <a:off x="4585442" y="3340954"/>
              <a:ext cx="55175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ctr"/>
              <a:r>
                <a:rPr lang="en-US" sz="1600" b="1" dirty="0" err="1">
                  <a:solidFill>
                    <a:srgbClr val="FFFF00"/>
                  </a:solidFill>
                </a:rPr>
                <a:t>T</a:t>
              </a:r>
              <a:r>
                <a:rPr lang="en-US" sz="1600" b="1" baseline="-25000" dirty="0" err="1">
                  <a:solidFill>
                    <a:srgbClr val="FFFF00"/>
                  </a:solidFill>
                </a:rPr>
                <a:t>box</a:t>
              </a:r>
              <a:endParaRPr lang="en-US" sz="1600" b="1" baseline="-25000" dirty="0">
                <a:solidFill>
                  <a:srgbClr val="FFFF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="" xmlns:a16="http://schemas.microsoft.com/office/drawing/2014/main" id="{9CC699A7-3CC4-410B-9F5B-94EF8072BDEA}"/>
                </a:ext>
              </a:extLst>
            </p:cNvPr>
            <p:cNvSpPr/>
            <p:nvPr/>
          </p:nvSpPr>
          <p:spPr>
            <a:xfrm>
              <a:off x="1865898" y="2300401"/>
              <a:ext cx="48359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ctr"/>
              <a:r>
                <a:rPr lang="en-US" sz="1600" b="1" dirty="0">
                  <a:solidFill>
                    <a:srgbClr val="FFFF00"/>
                  </a:solidFill>
                </a:rPr>
                <a:t>T</a:t>
              </a:r>
              <a:r>
                <a:rPr lang="en-US" sz="1600" b="1" baseline="-25000" dirty="0">
                  <a:solidFill>
                    <a:srgbClr val="FFFF00"/>
                  </a:solidFill>
                </a:rPr>
                <a:t>ele</a:t>
              </a:r>
              <a:endParaRPr lang="en-US" sz="1600" b="1" baseline="-25000" dirty="0">
                <a:solidFill>
                  <a:srgbClr val="FFFF00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3F361E97-F243-43E0-A25E-D1D4AD734F8F}"/>
              </a:ext>
            </a:extLst>
          </p:cNvPr>
          <p:cNvSpPr/>
          <p:nvPr/>
        </p:nvSpPr>
        <p:spPr>
          <a:xfrm>
            <a:off x="2001935" y="4492885"/>
            <a:ext cx="2223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Schematic diagram </a:t>
            </a:r>
            <a:endParaRPr lang="x-none" dirty="0"/>
          </a:p>
        </p:txBody>
      </p:sp>
      <p:sp>
        <p:nvSpPr>
          <p:cNvPr id="76" name="Rectangle 75">
            <a:extLst>
              <a:ext uri="{FF2B5EF4-FFF2-40B4-BE49-F238E27FC236}">
                <a16:creationId xmlns="" xmlns:a16="http://schemas.microsoft.com/office/drawing/2014/main" id="{B046395D-D8B1-4711-9FC7-D72B1E27BB77}"/>
              </a:ext>
            </a:extLst>
          </p:cNvPr>
          <p:cNvSpPr/>
          <p:nvPr/>
        </p:nvSpPr>
        <p:spPr>
          <a:xfrm>
            <a:off x="6667700" y="1369484"/>
            <a:ext cx="2223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Table of parameters</a:t>
            </a:r>
            <a:endParaRPr lang="x-none" dirty="0"/>
          </a:p>
        </p:txBody>
      </p:sp>
      <p:sp>
        <p:nvSpPr>
          <p:cNvPr id="77" name="Title 1">
            <a:extLst>
              <a:ext uri="{FF2B5EF4-FFF2-40B4-BE49-F238E27FC236}">
                <a16:creationId xmlns="" xmlns:a16="http://schemas.microsoft.com/office/drawing/2014/main" id="{56D5CCA9-654C-4560-AB3B-0978CF552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" y="23750"/>
            <a:ext cx="12191999" cy="543826"/>
          </a:xfrm>
        </p:spPr>
        <p:txBody>
          <a:bodyPr/>
          <a:lstStyle/>
          <a:p>
            <a:pPr algn="ctr"/>
            <a:r>
              <a:rPr lang="en-US" sz="2400" dirty="0"/>
              <a:t>Structure and parameter</a:t>
            </a:r>
            <a:endParaRPr lang="x-none" sz="2400" dirty="0"/>
          </a:p>
        </p:txBody>
      </p:sp>
      <p:cxnSp>
        <p:nvCxnSpPr>
          <p:cNvPr id="45" name="Straight Arrow Connector 64">
            <a:extLst>
              <a:ext uri="{FF2B5EF4-FFF2-40B4-BE49-F238E27FC236}">
                <a16:creationId xmlns="" xmlns:a16="http://schemas.microsoft.com/office/drawing/2014/main" id="{05143C19-2A98-463D-8184-CEA6F44F26EC}"/>
              </a:ext>
            </a:extLst>
          </p:cNvPr>
          <p:cNvCxnSpPr>
            <a:cxnSpLocks/>
          </p:cNvCxnSpPr>
          <p:nvPr/>
        </p:nvCxnSpPr>
        <p:spPr>
          <a:xfrm>
            <a:off x="2658187" y="2700015"/>
            <a:ext cx="0" cy="205725"/>
          </a:xfrm>
          <a:prstGeom prst="straightConnector1">
            <a:avLst/>
          </a:prstGeom>
          <a:ln w="28575">
            <a:headEnd type="non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64">
            <a:extLst>
              <a:ext uri="{FF2B5EF4-FFF2-40B4-BE49-F238E27FC236}">
                <a16:creationId xmlns="" xmlns:a16="http://schemas.microsoft.com/office/drawing/2014/main" id="{05143C19-2A98-463D-8184-CEA6F44F26EC}"/>
              </a:ext>
            </a:extLst>
          </p:cNvPr>
          <p:cNvCxnSpPr>
            <a:cxnSpLocks/>
          </p:cNvCxnSpPr>
          <p:nvPr/>
        </p:nvCxnSpPr>
        <p:spPr>
          <a:xfrm flipV="1">
            <a:off x="2658187" y="3089086"/>
            <a:ext cx="0" cy="205725"/>
          </a:xfrm>
          <a:prstGeom prst="straightConnector1">
            <a:avLst/>
          </a:prstGeom>
          <a:ln w="28575">
            <a:headEnd type="non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3" name="Rectangle 16">
            <a:extLst>
              <a:ext uri="{FF2B5EF4-FFF2-40B4-BE49-F238E27FC236}">
                <a16:creationId xmlns="" xmlns:a16="http://schemas.microsoft.com/office/drawing/2014/main" id="{58FA7FB3-B420-4EE0-9280-711EED10E2A2}"/>
              </a:ext>
            </a:extLst>
          </p:cNvPr>
          <p:cNvSpPr/>
          <p:nvPr/>
        </p:nvSpPr>
        <p:spPr>
          <a:xfrm>
            <a:off x="453502" y="3683805"/>
            <a:ext cx="5505450" cy="6706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4" name="Rectangle 14">
            <a:extLst>
              <a:ext uri="{FF2B5EF4-FFF2-40B4-BE49-F238E27FC236}">
                <a16:creationId xmlns="" xmlns:a16="http://schemas.microsoft.com/office/drawing/2014/main" id="{987EA5C1-B396-4691-A04B-E9F24D50EEA2}"/>
              </a:ext>
            </a:extLst>
          </p:cNvPr>
          <p:cNvSpPr/>
          <p:nvPr/>
        </p:nvSpPr>
        <p:spPr>
          <a:xfrm>
            <a:off x="4728345" y="3981762"/>
            <a:ext cx="12682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/>
              <a:t>Si substrate</a:t>
            </a:r>
            <a:endParaRPr lang="x-none" sz="1600" dirty="0"/>
          </a:p>
        </p:txBody>
      </p:sp>
      <p:cxnSp>
        <p:nvCxnSpPr>
          <p:cNvPr id="56" name="Straight Arrow Connector 64">
            <a:extLst>
              <a:ext uri="{FF2B5EF4-FFF2-40B4-BE49-F238E27FC236}">
                <a16:creationId xmlns="" xmlns:a16="http://schemas.microsoft.com/office/drawing/2014/main" id="{597C5C8B-1EFA-4998-A091-2A0C2074439B}"/>
              </a:ext>
            </a:extLst>
          </p:cNvPr>
          <p:cNvCxnSpPr>
            <a:cxnSpLocks/>
          </p:cNvCxnSpPr>
          <p:nvPr/>
        </p:nvCxnSpPr>
        <p:spPr>
          <a:xfrm>
            <a:off x="2048588" y="2153223"/>
            <a:ext cx="0" cy="205725"/>
          </a:xfrm>
          <a:prstGeom prst="straightConnector1">
            <a:avLst/>
          </a:prstGeom>
          <a:ln w="28575">
            <a:headEnd type="non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7" name="Straight Arrow Connector 64">
            <a:extLst>
              <a:ext uri="{FF2B5EF4-FFF2-40B4-BE49-F238E27FC236}">
                <a16:creationId xmlns="" xmlns:a16="http://schemas.microsoft.com/office/drawing/2014/main" id="{38FD05E6-BF3B-4BC2-870E-5A3BA99656AA}"/>
              </a:ext>
            </a:extLst>
          </p:cNvPr>
          <p:cNvCxnSpPr>
            <a:cxnSpLocks/>
          </p:cNvCxnSpPr>
          <p:nvPr/>
        </p:nvCxnSpPr>
        <p:spPr>
          <a:xfrm flipV="1">
            <a:off x="2048588" y="2470105"/>
            <a:ext cx="0" cy="205725"/>
          </a:xfrm>
          <a:prstGeom prst="straightConnector1">
            <a:avLst/>
          </a:prstGeom>
          <a:ln w="28575">
            <a:headEnd type="non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="" xmlns:a16="http://schemas.microsoft.com/office/drawing/2014/main" id="{86859B5F-EDA3-4987-8D2F-101BE8ED5469}"/>
              </a:ext>
            </a:extLst>
          </p:cNvPr>
          <p:cNvCxnSpPr>
            <a:cxnSpLocks/>
          </p:cNvCxnSpPr>
          <p:nvPr/>
        </p:nvCxnSpPr>
        <p:spPr>
          <a:xfrm flipV="1">
            <a:off x="1975446" y="2462653"/>
            <a:ext cx="326788" cy="2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="" xmlns:a16="http://schemas.microsoft.com/office/drawing/2014/main" id="{1330A25B-30EB-4F14-B96B-1B13DE7A0CF7}"/>
              </a:ext>
            </a:extLst>
          </p:cNvPr>
          <p:cNvCxnSpPr>
            <a:cxnSpLocks/>
          </p:cNvCxnSpPr>
          <p:nvPr/>
        </p:nvCxnSpPr>
        <p:spPr>
          <a:xfrm flipV="1">
            <a:off x="2601085" y="2930312"/>
            <a:ext cx="326788" cy="2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="" xmlns:a16="http://schemas.microsoft.com/office/drawing/2014/main" id="{51BB3452-B761-4A7A-B3B1-E2C394E75386}"/>
              </a:ext>
            </a:extLst>
          </p:cNvPr>
          <p:cNvCxnSpPr>
            <a:cxnSpLocks/>
          </p:cNvCxnSpPr>
          <p:nvPr/>
        </p:nvCxnSpPr>
        <p:spPr>
          <a:xfrm flipV="1">
            <a:off x="1975447" y="2382444"/>
            <a:ext cx="326788" cy="2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 flipH="1" flipV="1">
            <a:off x="3469098" y="2489997"/>
            <a:ext cx="150284" cy="165939"/>
          </a:xfrm>
          <a:prstGeom prst="straightConnector1">
            <a:avLst/>
          </a:prstGeom>
          <a:ln w="19050">
            <a:solidFill>
              <a:schemeClr val="tx1"/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463463" y="3072009"/>
            <a:ext cx="546313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67">
            <a:extLst>
              <a:ext uri="{FF2B5EF4-FFF2-40B4-BE49-F238E27FC236}">
                <a16:creationId xmlns="" xmlns:a16="http://schemas.microsoft.com/office/drawing/2014/main" id="{94A5C328-91B3-44DD-8B3B-3BFB82E6FC4F}"/>
              </a:ext>
            </a:extLst>
          </p:cNvPr>
          <p:cNvSpPr/>
          <p:nvPr/>
        </p:nvSpPr>
        <p:spPr>
          <a:xfrm>
            <a:off x="561326" y="2716560"/>
            <a:ext cx="6206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US" sz="1600" b="1" dirty="0">
                <a:solidFill>
                  <a:srgbClr val="FFFF00"/>
                </a:solidFill>
              </a:rPr>
              <a:t>T</a:t>
            </a:r>
            <a:r>
              <a:rPr lang="en-US" sz="1600" b="1" baseline="-25000" dirty="0">
                <a:solidFill>
                  <a:srgbClr val="FFFF00"/>
                </a:solidFill>
              </a:rPr>
              <a:t>SiO2</a:t>
            </a:r>
            <a:endParaRPr lang="en-US" sz="1600" b="1" baseline="-250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Rectangle 11">
            <a:extLst>
              <a:ext uri="{FF2B5EF4-FFF2-40B4-BE49-F238E27FC236}">
                <a16:creationId xmlns="" xmlns:a16="http://schemas.microsoft.com/office/drawing/2014/main" id="{1CA7BFF6-6D0F-42E1-AC47-E23525022545}"/>
              </a:ext>
            </a:extLst>
          </p:cNvPr>
          <p:cNvSpPr/>
          <p:nvPr/>
        </p:nvSpPr>
        <p:spPr>
          <a:xfrm>
            <a:off x="5105852" y="2813175"/>
            <a:ext cx="5132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/>
              <a:t>SiN</a:t>
            </a:r>
            <a:endParaRPr lang="x-none" sz="1600" dirty="0"/>
          </a:p>
        </p:txBody>
      </p:sp>
      <p:sp>
        <p:nvSpPr>
          <p:cNvPr id="62" name="Rectangle 12">
            <a:extLst>
              <a:ext uri="{FF2B5EF4-FFF2-40B4-BE49-F238E27FC236}">
                <a16:creationId xmlns="" xmlns:a16="http://schemas.microsoft.com/office/drawing/2014/main" id="{F743B17A-4F45-4E36-93EE-591B54C70485}"/>
              </a:ext>
            </a:extLst>
          </p:cNvPr>
          <p:cNvSpPr/>
          <p:nvPr/>
        </p:nvSpPr>
        <p:spPr>
          <a:xfrm>
            <a:off x="4728345" y="3328882"/>
            <a:ext cx="12682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BOX (SiO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)</a:t>
            </a:r>
            <a:endParaRPr lang="x-none" sz="1600" dirty="0"/>
          </a:p>
        </p:txBody>
      </p:sp>
      <p:sp>
        <p:nvSpPr>
          <p:cNvPr id="63" name="Rectangle 33">
            <a:extLst>
              <a:ext uri="{FF2B5EF4-FFF2-40B4-BE49-F238E27FC236}">
                <a16:creationId xmlns="" xmlns:a16="http://schemas.microsoft.com/office/drawing/2014/main" id="{9A45B031-5AD5-4FEC-87C6-6ECD3765FAD5}"/>
              </a:ext>
            </a:extLst>
          </p:cNvPr>
          <p:cNvSpPr/>
          <p:nvPr/>
        </p:nvSpPr>
        <p:spPr>
          <a:xfrm>
            <a:off x="5145126" y="1814669"/>
            <a:ext cx="4347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Air</a:t>
            </a:r>
            <a:endParaRPr lang="x-none" sz="1600" dirty="0"/>
          </a:p>
        </p:txBody>
      </p:sp>
      <p:sp>
        <p:nvSpPr>
          <p:cNvPr id="64" name="Rectangle 6">
            <a:extLst>
              <a:ext uri="{FF2B5EF4-FFF2-40B4-BE49-F238E27FC236}">
                <a16:creationId xmlns="" xmlns:a16="http://schemas.microsoft.com/office/drawing/2014/main" id="{90994F2E-F78F-4C86-A047-4B62B80C6911}"/>
              </a:ext>
            </a:extLst>
          </p:cNvPr>
          <p:cNvSpPr/>
          <p:nvPr/>
        </p:nvSpPr>
        <p:spPr>
          <a:xfrm>
            <a:off x="1819953" y="6204670"/>
            <a:ext cx="8540675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latinLnBrk="0"/>
            <a:r>
              <a:rPr lang="en-US" dirty="0" smtClean="0">
                <a:latin typeface="Arial" pitchFamily="34" charset="0"/>
                <a:cs typeface="Arial" pitchFamily="34" charset="0"/>
              </a:rPr>
              <a:t>We designed the structure by using parameters written on the paper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98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77B168-4DE2-472B-AF98-C86674463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2495"/>
            <a:ext cx="12191999" cy="543826"/>
          </a:xfrm>
        </p:spPr>
        <p:txBody>
          <a:bodyPr/>
          <a:lstStyle/>
          <a:p>
            <a:pPr algn="ctr"/>
            <a:r>
              <a:rPr lang="en-US" sz="2400" dirty="0" smtClean="0"/>
              <a:t>Comparison of contour map of temperature ) </a:t>
            </a:r>
            <a:r>
              <a:rPr lang="en-US" sz="2400" dirty="0"/>
              <a:t>Expected vs. </a:t>
            </a:r>
            <a:r>
              <a:rPr lang="en-US" sz="2400" dirty="0" smtClean="0"/>
              <a:t>Calculated</a:t>
            </a:r>
            <a:endParaRPr lang="x-none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BD03CA3-4057-4682-AA84-F0A4E99B4BC8}"/>
              </a:ext>
            </a:extLst>
          </p:cNvPr>
          <p:cNvSpPr/>
          <p:nvPr/>
        </p:nvSpPr>
        <p:spPr>
          <a:xfrm>
            <a:off x="2469111" y="4175243"/>
            <a:ext cx="14670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/>
              <a:t>Expected</a:t>
            </a:r>
            <a:r>
              <a:rPr lang="en-US" sz="1400" dirty="0"/>
              <a:t> </a:t>
            </a:r>
            <a:r>
              <a:rPr lang="en-US" sz="1400" dirty="0" smtClean="0"/>
              <a:t>result</a:t>
            </a:r>
            <a:endParaRPr lang="x-none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2613D2B-A865-4206-BAF9-4F43FCE8E84D}"/>
              </a:ext>
            </a:extLst>
          </p:cNvPr>
          <p:cNvSpPr/>
          <p:nvPr/>
        </p:nvSpPr>
        <p:spPr>
          <a:xfrm>
            <a:off x="7817882" y="4175243"/>
            <a:ext cx="2810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/>
              <a:t>Calculated</a:t>
            </a:r>
            <a:r>
              <a:rPr lang="en-US" sz="1400" dirty="0"/>
              <a:t> result from COMSOL</a:t>
            </a:r>
            <a:endParaRPr lang="x-none" sz="1400" dirty="0"/>
          </a:p>
        </p:txBody>
      </p: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25787"/>
              </p:ext>
            </p:extLst>
          </p:nvPr>
        </p:nvGraphicFramePr>
        <p:xfrm>
          <a:off x="2799145" y="4474974"/>
          <a:ext cx="6430579" cy="127041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6937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684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6842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3471">
                <a:tc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+mn-lt"/>
                        </a:rPr>
                        <a:t>Min.</a:t>
                      </a:r>
                      <a:r>
                        <a:rPr lang="en-US" altLang="ko-KR" sz="1600" baseline="0" dirty="0">
                          <a:latin typeface="+mn-lt"/>
                        </a:rPr>
                        <a:t> Temperature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>
                          <a:latin typeface="+mn-lt"/>
                        </a:rPr>
                        <a:t>Max.</a:t>
                      </a:r>
                      <a:r>
                        <a:rPr lang="en-US" altLang="ko-KR" sz="1600" baseline="0" dirty="0">
                          <a:latin typeface="+mn-lt"/>
                        </a:rPr>
                        <a:t> Temperature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347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+mn-lt"/>
                        </a:rPr>
                        <a:t>Expected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+mn-lt"/>
                        </a:rPr>
                        <a:t>12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+mn-lt"/>
                        </a:rPr>
                        <a:t>102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347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+mn-lt"/>
                        </a:rPr>
                        <a:t>Calculated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+mn-lt"/>
                        </a:rPr>
                        <a:t>25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+mn-lt"/>
                        </a:rPr>
                        <a:t>25.08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8" name="직선 연결선 17"/>
          <p:cNvCxnSpPr/>
          <p:nvPr/>
        </p:nvCxnSpPr>
        <p:spPr>
          <a:xfrm>
            <a:off x="6098854" y="930228"/>
            <a:ext cx="0" cy="332115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7">
            <a:extLst>
              <a:ext uri="{FF2B5EF4-FFF2-40B4-BE49-F238E27FC236}">
                <a16:creationId xmlns="" xmlns:a16="http://schemas.microsoft.com/office/drawing/2014/main" id="{18F37CFF-4CE0-45A9-BCD3-8C962833BF38}"/>
              </a:ext>
            </a:extLst>
          </p:cNvPr>
          <p:cNvSpPr/>
          <p:nvPr/>
        </p:nvSpPr>
        <p:spPr>
          <a:xfrm>
            <a:off x="8560830" y="5194169"/>
            <a:ext cx="1711494" cy="338554"/>
          </a:xfrm>
          <a:prstGeom prst="rect">
            <a:avLst/>
          </a:prstGeom>
          <a:solidFill>
            <a:srgbClr val="FFFFCC"/>
          </a:solidFill>
        </p:spPr>
        <p:txBody>
          <a:bodyPr wrap="none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Totally different</a:t>
            </a:r>
            <a:endParaRPr lang="x-none" sz="1600" b="1" dirty="0">
              <a:solidFill>
                <a:srgbClr val="FF0000"/>
              </a:solidFill>
            </a:endParaRPr>
          </a:p>
        </p:txBody>
      </p:sp>
      <p:sp>
        <p:nvSpPr>
          <p:cNvPr id="28" name="Rectangle 7">
            <a:extLst>
              <a:ext uri="{FF2B5EF4-FFF2-40B4-BE49-F238E27FC236}">
                <a16:creationId xmlns="" xmlns:a16="http://schemas.microsoft.com/office/drawing/2014/main" id="{18F37CFF-4CE0-45A9-BCD3-8C962833BF38}"/>
              </a:ext>
            </a:extLst>
          </p:cNvPr>
          <p:cNvSpPr/>
          <p:nvPr/>
        </p:nvSpPr>
        <p:spPr>
          <a:xfrm>
            <a:off x="421852" y="5837994"/>
            <a:ext cx="11188291" cy="892552"/>
          </a:xfrm>
          <a:prstGeom prst="rect">
            <a:avLst/>
          </a:prstGeom>
          <a:solidFill>
            <a:srgbClr val="FFFFCC"/>
          </a:solidFill>
        </p:spPr>
        <p:txBody>
          <a:bodyPr wrap="square" anchor="ctr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To </a:t>
            </a:r>
            <a:r>
              <a:rPr lang="en-US" dirty="0"/>
              <a:t>apply the </a:t>
            </a:r>
            <a:r>
              <a:rPr lang="en-US" dirty="0" smtClean="0"/>
              <a:t>power (297.32 </a:t>
            </a:r>
            <a:r>
              <a:rPr lang="en-US" dirty="0" err="1" smtClean="0"/>
              <a:t>mW</a:t>
            </a:r>
            <a:r>
              <a:rPr lang="en-US" dirty="0" smtClean="0"/>
              <a:t>) to the electrode, </a:t>
            </a:r>
            <a:r>
              <a:rPr lang="en-US" dirty="0"/>
              <a:t>we used the physics </a:t>
            </a:r>
            <a:r>
              <a:rPr lang="en-US" dirty="0" smtClean="0"/>
              <a:t>called </a:t>
            </a:r>
            <a:r>
              <a:rPr lang="en-US" dirty="0"/>
              <a:t>‘</a:t>
            </a:r>
            <a:r>
              <a:rPr lang="en-US" altLang="ko-KR" dirty="0"/>
              <a:t>Heat transfer in solids.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1600" dirty="0" smtClean="0"/>
              <a:t>(</a:t>
            </a:r>
            <a:r>
              <a:rPr lang="en-US" altLang="ko-KR" sz="1600" dirty="0"/>
              <a:t>For the details, please refer to next </a:t>
            </a:r>
            <a:r>
              <a:rPr lang="en-US" altLang="ko-KR" sz="1600" dirty="0" smtClean="0"/>
              <a:t>slide)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/>
              <a:t>But, </a:t>
            </a:r>
            <a:r>
              <a:rPr lang="en-US" altLang="ko-KR" dirty="0"/>
              <a:t>the result is totally different </a:t>
            </a:r>
            <a:r>
              <a:rPr lang="en-US" altLang="ko-KR" dirty="0" smtClean="0"/>
              <a:t>from </a:t>
            </a:r>
            <a:r>
              <a:rPr lang="en-US" altLang="ko-KR" dirty="0"/>
              <a:t>the expected result </a:t>
            </a:r>
            <a:r>
              <a:rPr lang="en-US" altLang="ko-KR" dirty="0" smtClean="0"/>
              <a:t>of </a:t>
            </a:r>
            <a:r>
              <a:rPr lang="en-US" altLang="ko-KR" dirty="0"/>
              <a:t>the paper.</a:t>
            </a:r>
            <a:endParaRPr lang="x-none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4EBC0D87-513F-48C9-9464-0EEAFACF12AC}"/>
              </a:ext>
            </a:extLst>
          </p:cNvPr>
          <p:cNvGrpSpPr/>
          <p:nvPr/>
        </p:nvGrpSpPr>
        <p:grpSpPr>
          <a:xfrm>
            <a:off x="1179840" y="2586690"/>
            <a:ext cx="3843338" cy="1597988"/>
            <a:chOff x="987673" y="2655276"/>
            <a:chExt cx="4227672" cy="1757787"/>
          </a:xfrm>
        </p:grpSpPr>
        <p:pic>
          <p:nvPicPr>
            <p:cNvPr id="11" name="Picture 10">
              <a:extLst>
                <a:ext uri="{FF2B5EF4-FFF2-40B4-BE49-F238E27FC236}">
                  <a16:creationId xmlns="" xmlns:a16="http://schemas.microsoft.com/office/drawing/2014/main" id="{9B226DA3-9F45-4EAF-A439-09B9371C0D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87673" y="2655276"/>
              <a:ext cx="4227672" cy="1757787"/>
            </a:xfrm>
            <a:prstGeom prst="rect">
              <a:avLst/>
            </a:prstGeom>
          </p:spPr>
        </p:pic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D4832D35-0D76-404E-86DF-27F0EF268207}"/>
                </a:ext>
              </a:extLst>
            </p:cNvPr>
            <p:cNvSpPr/>
            <p:nvPr/>
          </p:nvSpPr>
          <p:spPr>
            <a:xfrm>
              <a:off x="1892969" y="4095498"/>
              <a:ext cx="296778" cy="2446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501549" y="938046"/>
            <a:ext cx="5174520" cy="1597189"/>
            <a:chOff x="242823" y="858186"/>
            <a:chExt cx="5691972" cy="1756908"/>
          </a:xfrm>
        </p:grpSpPr>
        <p:pic>
          <p:nvPicPr>
            <p:cNvPr id="29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42823" y="858186"/>
              <a:ext cx="5691972" cy="17569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0" name="직선 연결선 29"/>
            <p:cNvCxnSpPr/>
            <p:nvPr/>
          </p:nvCxnSpPr>
          <p:spPr>
            <a:xfrm>
              <a:off x="1198135" y="2033790"/>
              <a:ext cx="4671281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321835" y="2186190"/>
              <a:ext cx="5547581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309837" y="2338590"/>
              <a:ext cx="2495886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2">
              <a:extLst>
                <a:ext uri="{FF2B5EF4-FFF2-40B4-BE49-F238E27FC236}">
                  <a16:creationId xmlns="" xmlns:a16="http://schemas.microsoft.com/office/drawing/2014/main" id="{44278DC6-4F75-4081-BFE5-A7E6D70A3578}"/>
                </a:ext>
              </a:extLst>
            </p:cNvPr>
            <p:cNvSpPr/>
            <p:nvPr/>
          </p:nvSpPr>
          <p:spPr>
            <a:xfrm>
              <a:off x="2125579" y="2033790"/>
              <a:ext cx="946484" cy="141117"/>
            </a:xfrm>
            <a:prstGeom prst="rect">
              <a:avLst/>
            </a:prstGeom>
            <a:noFill/>
            <a:ln>
              <a:solidFill>
                <a:srgbClr val="C0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6911672" y="957011"/>
            <a:ext cx="4985439" cy="3168355"/>
            <a:chOff x="6911672" y="1071311"/>
            <a:chExt cx="4985439" cy="3168355"/>
          </a:xfrm>
        </p:grpSpPr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09664929-7FD5-4C32-B885-C52B28EACD14}"/>
                </a:ext>
              </a:extLst>
            </p:cNvPr>
            <p:cNvGrpSpPr/>
            <p:nvPr/>
          </p:nvGrpSpPr>
          <p:grpSpPr>
            <a:xfrm>
              <a:off x="6911672" y="1107759"/>
              <a:ext cx="4338640" cy="3131907"/>
              <a:chOff x="6694740" y="802678"/>
              <a:chExt cx="4772504" cy="3445098"/>
            </a:xfrm>
          </p:grpSpPr>
          <p:grpSp>
            <p:nvGrpSpPr>
              <p:cNvPr id="27" name="그룹 26"/>
              <p:cNvGrpSpPr>
                <a:grpSpLocks noChangeAspect="1"/>
              </p:cNvGrpSpPr>
              <p:nvPr/>
            </p:nvGrpSpPr>
            <p:grpSpPr>
              <a:xfrm>
                <a:off x="6694740" y="802678"/>
                <a:ext cx="4772504" cy="3445098"/>
                <a:chOff x="6569727" y="679343"/>
                <a:chExt cx="5000904" cy="3609972"/>
              </a:xfrm>
            </p:grpSpPr>
            <p:pic>
              <p:nvPicPr>
                <p:cNvPr id="4" name="Picture 3">
                  <a:extLst>
                    <a:ext uri="{FF2B5EF4-FFF2-40B4-BE49-F238E27FC236}">
                      <a16:creationId xmlns="" xmlns:a16="http://schemas.microsoft.com/office/drawing/2014/main" id="{AAF66A76-9668-4D25-9BC3-1F310FB8B3C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569727" y="679343"/>
                  <a:ext cx="4813297" cy="3609972"/>
                </a:xfrm>
                <a:prstGeom prst="rect">
                  <a:avLst/>
                </a:prstGeom>
              </p:spPr>
            </p:pic>
            <p:sp>
              <p:nvSpPr>
                <p:cNvPr id="12" name="Rectangle 11">
                  <a:extLst>
                    <a:ext uri="{FF2B5EF4-FFF2-40B4-BE49-F238E27FC236}">
                      <a16:creationId xmlns="" xmlns:a16="http://schemas.microsoft.com/office/drawing/2014/main" id="{3D3CCF36-E55D-41A1-84A4-11B9794F8DC8}"/>
                    </a:ext>
                  </a:extLst>
                </p:cNvPr>
                <p:cNvSpPr/>
                <p:nvPr/>
              </p:nvSpPr>
              <p:spPr>
                <a:xfrm>
                  <a:off x="8952447" y="1038894"/>
                  <a:ext cx="1651016" cy="4468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 dirty="0">
                      <a:solidFill>
                        <a:srgbClr val="FF0000"/>
                      </a:solidFill>
                    </a:rPr>
                    <a:t>No change</a:t>
                  </a:r>
                  <a:endParaRPr lang="x-none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="" xmlns:a16="http://schemas.microsoft.com/office/drawing/2014/main" id="{209768BA-D9E6-430C-810C-B7C08A407D41}"/>
                    </a:ext>
                  </a:extLst>
                </p:cNvPr>
                <p:cNvSpPr/>
                <p:nvPr/>
              </p:nvSpPr>
              <p:spPr>
                <a:xfrm>
                  <a:off x="10656231" y="1026825"/>
                  <a:ext cx="914400" cy="3149519"/>
                </a:xfrm>
                <a:prstGeom prst="rect">
                  <a:avLst/>
                </a:pr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x-none"/>
                </a:p>
              </p:txBody>
            </p:sp>
          </p:grpSp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id="{3AEA98B5-5FA0-4E0D-BB95-1214360BD68F}"/>
                  </a:ext>
                </a:extLst>
              </p:cNvPr>
              <p:cNvSpPr/>
              <p:nvPr/>
            </p:nvSpPr>
            <p:spPr>
              <a:xfrm>
                <a:off x="7241205" y="3296915"/>
                <a:ext cx="3174361" cy="2446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</p:grpSp>
        <p:sp>
          <p:nvSpPr>
            <p:cNvPr id="34" name="Rectangle 5">
              <a:extLst>
                <a:ext uri="{FF2B5EF4-FFF2-40B4-BE49-F238E27FC236}">
                  <a16:creationId xmlns="" xmlns:a16="http://schemas.microsoft.com/office/drawing/2014/main" id="{22613D2B-A865-4206-BAF9-4F43FCE8E84D}"/>
                </a:ext>
              </a:extLst>
            </p:cNvPr>
            <p:cNvSpPr/>
            <p:nvPr/>
          </p:nvSpPr>
          <p:spPr>
            <a:xfrm>
              <a:off x="10361755" y="1071311"/>
              <a:ext cx="1535356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/>
                <a:t>Temperature [°C]</a:t>
              </a:r>
              <a:endParaRPr lang="x-none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4813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="" xmlns:a16="http://schemas.microsoft.com/office/drawing/2014/main" id="{AF5CE193-5271-497A-86AF-A0F2BDDAF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516" y="3178160"/>
            <a:ext cx="1993028" cy="24675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C1A25B-13F6-4924-BD8E-205F2EF6D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445"/>
            <a:ext cx="12192000" cy="568411"/>
          </a:xfrm>
        </p:spPr>
        <p:txBody>
          <a:bodyPr/>
          <a:lstStyle/>
          <a:p>
            <a:pPr algn="ctr"/>
            <a:r>
              <a:rPr lang="en-US" sz="2400" dirty="0"/>
              <a:t>Used physics – Heat transfer in solids</a:t>
            </a:r>
            <a:endParaRPr lang="x-none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B5B9259D-C7BA-4167-A4D9-ECA2E98FE07E}"/>
              </a:ext>
            </a:extLst>
          </p:cNvPr>
          <p:cNvSpPr/>
          <p:nvPr/>
        </p:nvSpPr>
        <p:spPr>
          <a:xfrm>
            <a:off x="886317" y="6104267"/>
            <a:ext cx="10491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atinLnBrk="0"/>
            <a:r>
              <a:rPr lang="en-US" dirty="0"/>
              <a:t>We used electrode as a heat source and applied the power (297.62 </a:t>
            </a:r>
            <a:r>
              <a:rPr lang="en-US" dirty="0" err="1"/>
              <a:t>mW</a:t>
            </a:r>
            <a:r>
              <a:rPr lang="en-US" dirty="0"/>
              <a:t>) </a:t>
            </a:r>
            <a:r>
              <a:rPr lang="en-US" altLang="ko-KR" dirty="0"/>
              <a:t>to the electrode (Au and Cr) </a:t>
            </a:r>
            <a:endParaRPr lang="x-none" dirty="0"/>
          </a:p>
        </p:txBody>
      </p: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96E73908-5F90-4ECF-8467-97A5E69EBE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542" y="1350664"/>
            <a:ext cx="3033091" cy="1592719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1473633" y="3178160"/>
            <a:ext cx="2266950" cy="249573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1712484" y="2378060"/>
            <a:ext cx="1703194" cy="28886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/>
          <p:cNvCxnSpPr/>
          <p:nvPr/>
        </p:nvCxnSpPr>
        <p:spPr>
          <a:xfrm flipH="1">
            <a:off x="1473633" y="2666920"/>
            <a:ext cx="238852" cy="5112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3415679" y="2666920"/>
            <a:ext cx="324904" cy="5112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직사각형 34"/>
          <p:cNvSpPr/>
          <p:nvPr/>
        </p:nvSpPr>
        <p:spPr>
          <a:xfrm>
            <a:off x="1601080" y="5184520"/>
            <a:ext cx="1290274" cy="341658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20EB1D3B-D591-46B1-8A1A-A22583A38D82}"/>
              </a:ext>
            </a:extLst>
          </p:cNvPr>
          <p:cNvGrpSpPr/>
          <p:nvPr/>
        </p:nvGrpSpPr>
        <p:grpSpPr>
          <a:xfrm>
            <a:off x="5139698" y="2147023"/>
            <a:ext cx="5366530" cy="2286075"/>
            <a:chOff x="5139698" y="2470873"/>
            <a:chExt cx="5366530" cy="2286075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DA4CC690-F3B7-41E7-AE88-AF8DCA9D45D3}"/>
                </a:ext>
              </a:extLst>
            </p:cNvPr>
            <p:cNvGrpSpPr/>
            <p:nvPr/>
          </p:nvGrpSpPr>
          <p:grpSpPr>
            <a:xfrm>
              <a:off x="5139698" y="2470873"/>
              <a:ext cx="5366530" cy="2283161"/>
              <a:chOff x="6029641" y="3683236"/>
              <a:chExt cx="5505450" cy="2547536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="" xmlns:a16="http://schemas.microsoft.com/office/drawing/2014/main" id="{E45ED6E8-0A2E-4F77-9F4E-00813C4481C7}"/>
                  </a:ext>
                </a:extLst>
              </p:cNvPr>
              <p:cNvGrpSpPr/>
              <p:nvPr/>
            </p:nvGrpSpPr>
            <p:grpSpPr>
              <a:xfrm>
                <a:off x="6029641" y="3683236"/>
                <a:ext cx="5505450" cy="2547536"/>
                <a:chOff x="6029641" y="3683236"/>
                <a:chExt cx="5505450" cy="2547536"/>
              </a:xfrm>
            </p:grpSpPr>
            <p:pic>
              <p:nvPicPr>
                <p:cNvPr id="11" name="Picture 10">
                  <a:extLst>
                    <a:ext uri="{FF2B5EF4-FFF2-40B4-BE49-F238E27FC236}">
                      <a16:creationId xmlns="" xmlns:a16="http://schemas.microsoft.com/office/drawing/2014/main" id="{C1E7360B-1EB5-4F89-9B30-DA92B2CDBF2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b="1307"/>
                <a:stretch/>
              </p:blipFill>
              <p:spPr>
                <a:xfrm>
                  <a:off x="6029641" y="3683236"/>
                  <a:ext cx="5505450" cy="2547536"/>
                </a:xfrm>
                <a:prstGeom prst="rect">
                  <a:avLst/>
                </a:prstGeom>
              </p:spPr>
            </p:pic>
            <p:sp>
              <p:nvSpPr>
                <p:cNvPr id="12" name="Rectangle 11">
                  <a:extLst>
                    <a:ext uri="{FF2B5EF4-FFF2-40B4-BE49-F238E27FC236}">
                      <a16:creationId xmlns="" xmlns:a16="http://schemas.microsoft.com/office/drawing/2014/main" id="{D440F29C-F467-4DB7-98F5-C780183D4274}"/>
                    </a:ext>
                  </a:extLst>
                </p:cNvPr>
                <p:cNvSpPr/>
                <p:nvPr/>
              </p:nvSpPr>
              <p:spPr>
                <a:xfrm>
                  <a:off x="6029641" y="4358244"/>
                  <a:ext cx="5505450" cy="1199408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x-none"/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="" xmlns:a16="http://schemas.microsoft.com/office/drawing/2014/main" id="{6F2FECDD-8C79-4D9F-9012-F503CF42BE1B}"/>
                    </a:ext>
                  </a:extLst>
                </p:cNvPr>
                <p:cNvSpPr/>
                <p:nvPr/>
              </p:nvSpPr>
              <p:spPr>
                <a:xfrm>
                  <a:off x="7873340" y="4275117"/>
                  <a:ext cx="1805050" cy="83127"/>
                </a:xfrm>
                <a:prstGeom prst="rect">
                  <a:avLst/>
                </a:prstGeom>
                <a:solidFill>
                  <a:schemeClr val="accent4">
                    <a:lumMod val="50000"/>
                  </a:schemeClr>
                </a:solidFill>
                <a:ln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x-none"/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="" xmlns:a16="http://schemas.microsoft.com/office/drawing/2014/main" id="{A4CE784A-0C90-4E4E-888A-BAB41AA8879F}"/>
                    </a:ext>
                  </a:extLst>
                </p:cNvPr>
                <p:cNvSpPr/>
                <p:nvPr/>
              </p:nvSpPr>
              <p:spPr>
                <a:xfrm>
                  <a:off x="10317678" y="4809506"/>
                  <a:ext cx="356260" cy="14112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x-none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="" xmlns:a16="http://schemas.microsoft.com/office/drawing/2014/main" id="{91247939-403D-4449-AFA7-44BE8BF7EACF}"/>
                    </a:ext>
                  </a:extLst>
                </p:cNvPr>
                <p:cNvSpPr/>
                <p:nvPr/>
              </p:nvSpPr>
              <p:spPr>
                <a:xfrm>
                  <a:off x="8526487" y="4822856"/>
                  <a:ext cx="356260" cy="12726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x-none"/>
                </a:p>
              </p:txBody>
            </p:sp>
          </p:grpSp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90B8999B-7A11-469C-9A28-5BB1D3F36DDC}"/>
                  </a:ext>
                </a:extLst>
              </p:cNvPr>
              <p:cNvSpPr/>
              <p:nvPr/>
            </p:nvSpPr>
            <p:spPr>
              <a:xfrm>
                <a:off x="10660524" y="4701824"/>
                <a:ext cx="570970" cy="4120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err="1"/>
                  <a:t>SiN</a:t>
                </a:r>
                <a:endParaRPr lang="x-none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="" xmlns:a16="http://schemas.microsoft.com/office/drawing/2014/main" id="{1846DD48-DC59-4609-8BF1-1C857B29F689}"/>
                  </a:ext>
                </a:extLst>
              </p:cNvPr>
              <p:cNvSpPr/>
              <p:nvPr/>
            </p:nvSpPr>
            <p:spPr>
              <a:xfrm>
                <a:off x="6097714" y="4345396"/>
                <a:ext cx="574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SiO</a:t>
                </a:r>
                <a:r>
                  <a:rPr lang="en-US" baseline="-25000" dirty="0"/>
                  <a:t>2</a:t>
                </a:r>
                <a:endParaRPr lang="x-none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="" xmlns:a16="http://schemas.microsoft.com/office/drawing/2014/main" id="{72DCC4D0-C906-41D6-8137-C090C416C0C6}"/>
                  </a:ext>
                </a:extLst>
              </p:cNvPr>
              <p:cNvSpPr/>
              <p:nvPr/>
            </p:nvSpPr>
            <p:spPr>
              <a:xfrm>
                <a:off x="7599754" y="3839696"/>
                <a:ext cx="2343740" cy="4120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Electrode </a:t>
                </a:r>
                <a:r>
                  <a:rPr lang="en-US" sz="1600" dirty="0" smtClean="0"/>
                  <a:t>(Au </a:t>
                </a:r>
                <a:r>
                  <a:rPr lang="en-US" sz="1600" dirty="0"/>
                  <a:t>and </a:t>
                </a:r>
                <a:r>
                  <a:rPr lang="en-US" sz="1600" dirty="0" smtClean="0"/>
                  <a:t>Cr)</a:t>
                </a:r>
                <a:endParaRPr lang="x-none" sz="1600" dirty="0"/>
              </a:p>
            </p:txBody>
          </p:sp>
        </p:grpSp>
        <p:sp>
          <p:nvSpPr>
            <p:cNvPr id="29" name="Rectangle 16">
              <a:extLst>
                <a:ext uri="{FF2B5EF4-FFF2-40B4-BE49-F238E27FC236}">
                  <a16:creationId xmlns="" xmlns:a16="http://schemas.microsoft.com/office/drawing/2014/main" id="{0AC8B077-55B5-4E4D-9372-E18D7403C0FB}"/>
                </a:ext>
              </a:extLst>
            </p:cNvPr>
            <p:cNvSpPr/>
            <p:nvPr/>
          </p:nvSpPr>
          <p:spPr>
            <a:xfrm>
              <a:off x="5139698" y="4165445"/>
              <a:ext cx="5366530" cy="59150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2F402943-3315-451F-95F7-23F6D1274EC1}"/>
                </a:ext>
              </a:extLst>
            </p:cNvPr>
            <p:cNvSpPr/>
            <p:nvPr/>
          </p:nvSpPr>
          <p:spPr>
            <a:xfrm>
              <a:off x="5205015" y="2537603"/>
              <a:ext cx="4667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Air</a:t>
              </a:r>
              <a:endParaRPr lang="x-none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E3371C35-BC66-4E54-BB99-A67DBAE0AE4C}"/>
                </a:ext>
              </a:extLst>
            </p:cNvPr>
            <p:cNvSpPr/>
            <p:nvPr/>
          </p:nvSpPr>
          <p:spPr>
            <a:xfrm>
              <a:off x="5203768" y="4334213"/>
              <a:ext cx="3898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Si</a:t>
              </a:r>
              <a:endParaRPr lang="x-none" dirty="0"/>
            </a:p>
          </p:txBody>
        </p:sp>
      </p:grpSp>
      <p:cxnSp>
        <p:nvCxnSpPr>
          <p:cNvPr id="37" name="직선 화살표 연결선 36"/>
          <p:cNvCxnSpPr/>
          <p:nvPr/>
        </p:nvCxnSpPr>
        <p:spPr>
          <a:xfrm flipV="1">
            <a:off x="2883333" y="2761217"/>
            <a:ext cx="4053542" cy="241424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5145996" y="4435384"/>
            <a:ext cx="535548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9">
            <a:extLst>
              <a:ext uri="{FF2B5EF4-FFF2-40B4-BE49-F238E27FC236}">
                <a16:creationId xmlns="" xmlns:a16="http://schemas.microsoft.com/office/drawing/2014/main" id="{C80CEEBB-D99F-4062-9717-A3D2CFC7E4BE}"/>
              </a:ext>
            </a:extLst>
          </p:cNvPr>
          <p:cNvSpPr/>
          <p:nvPr/>
        </p:nvSpPr>
        <p:spPr>
          <a:xfrm>
            <a:off x="7129897" y="4635194"/>
            <a:ext cx="4910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en-US" sz="1600" dirty="0" smtClean="0"/>
              <a:t>The temperature at this boundary is set to T </a:t>
            </a:r>
            <a:r>
              <a:rPr lang="en-US" sz="1600" dirty="0"/>
              <a:t>= 25 °C</a:t>
            </a:r>
            <a:endParaRPr lang="x-none" sz="1600" dirty="0"/>
          </a:p>
        </p:txBody>
      </p:sp>
      <p:cxnSp>
        <p:nvCxnSpPr>
          <p:cNvPr id="24" name="직선 화살표 연결선 23"/>
          <p:cNvCxnSpPr/>
          <p:nvPr/>
        </p:nvCxnSpPr>
        <p:spPr>
          <a:xfrm flipH="1" flipV="1">
            <a:off x="8299938" y="4443200"/>
            <a:ext cx="187570" cy="19199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87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44392491-D8ED-48D4-BD68-62BC16F34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075"/>
            <a:ext cx="12191999" cy="543826"/>
          </a:xfrm>
        </p:spPr>
        <p:txBody>
          <a:bodyPr/>
          <a:lstStyle/>
          <a:p>
            <a:pPr algn="ctr"/>
            <a:r>
              <a:rPr lang="en-US" sz="2400" dirty="0"/>
              <a:t>Comparison: Temperature range (Expected vs. </a:t>
            </a:r>
            <a:r>
              <a:rPr lang="en-US" sz="2400" dirty="0" smtClean="0"/>
              <a:t>Calculated</a:t>
            </a:r>
            <a:r>
              <a:rPr lang="en-US" sz="2400" dirty="0"/>
              <a:t>)</a:t>
            </a:r>
            <a:endParaRPr lang="x-none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1E4C753D-D82D-4C2D-BFB2-B6E7701C50D1}"/>
              </a:ext>
            </a:extLst>
          </p:cNvPr>
          <p:cNvSpPr/>
          <p:nvPr/>
        </p:nvSpPr>
        <p:spPr>
          <a:xfrm>
            <a:off x="925386" y="6021998"/>
            <a:ext cx="10605131" cy="646331"/>
          </a:xfrm>
          <a:prstGeom prst="rect">
            <a:avLst/>
          </a:prstGeom>
          <a:solidFill>
            <a:srgbClr val="FFFFCC"/>
          </a:solidFill>
        </p:spPr>
        <p:txBody>
          <a:bodyPr wrap="square" anchor="ctr">
            <a:spAutoFit/>
          </a:bodyPr>
          <a:lstStyle/>
          <a:p>
            <a:pPr marL="285750" indent="-285750" latinLnBrk="0">
              <a:buFontTx/>
              <a:buChar char="-"/>
            </a:pPr>
            <a:r>
              <a:rPr lang="en-US" dirty="0"/>
              <a:t>If we changed the P</a:t>
            </a:r>
            <a:r>
              <a:rPr lang="en-US" baseline="-25000" dirty="0"/>
              <a:t>0</a:t>
            </a:r>
            <a:r>
              <a:rPr lang="en-US" dirty="0"/>
              <a:t> of ‘Heat Source’ from 297.32 </a:t>
            </a:r>
            <a:r>
              <a:rPr lang="en-US" dirty="0" err="1"/>
              <a:t>mW</a:t>
            </a:r>
            <a:r>
              <a:rPr lang="en-US" dirty="0"/>
              <a:t> to 275.45 W, we could see some changes in the result</a:t>
            </a:r>
            <a:endParaRPr lang="x-none" dirty="0"/>
          </a:p>
        </p:txBody>
      </p:sp>
      <p:graphicFrame>
        <p:nvGraphicFramePr>
          <p:cNvPr id="17" name="표 15">
            <a:extLst>
              <a:ext uri="{FF2B5EF4-FFF2-40B4-BE49-F238E27FC236}">
                <a16:creationId xmlns="" xmlns:a16="http://schemas.microsoft.com/office/drawing/2014/main" id="{D27AD8A5-A8A0-4799-8C8F-5B13CFA549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626603"/>
              </p:ext>
            </p:extLst>
          </p:nvPr>
        </p:nvGraphicFramePr>
        <p:xfrm>
          <a:off x="2629249" y="4618329"/>
          <a:ext cx="6956412" cy="127041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6457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553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53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3471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Min.</a:t>
                      </a:r>
                      <a:r>
                        <a:rPr lang="en-US" altLang="ko-KR" baseline="0" dirty="0"/>
                        <a:t> Temperature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Max.</a:t>
                      </a:r>
                      <a:r>
                        <a:rPr lang="en-US" altLang="ko-KR" baseline="0" dirty="0"/>
                        <a:t> Temperature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347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Expected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12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102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347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Calculated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27.66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102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E45D0405-BD11-4AEA-82D4-F4E80B68A919}"/>
              </a:ext>
            </a:extLst>
          </p:cNvPr>
          <p:cNvSpPr/>
          <p:nvPr/>
        </p:nvSpPr>
        <p:spPr>
          <a:xfrm>
            <a:off x="2551821" y="4082877"/>
            <a:ext cx="16546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/>
              <a:t>Expected</a:t>
            </a:r>
            <a:r>
              <a:rPr lang="en-US" sz="1600" dirty="0"/>
              <a:t> </a:t>
            </a:r>
            <a:r>
              <a:rPr lang="en-US" sz="1600" dirty="0" smtClean="0"/>
              <a:t>result</a:t>
            </a:r>
            <a:endParaRPr lang="x-none" sz="1600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02C9C190-50FE-4854-887A-AA46F0C0A86A}"/>
              </a:ext>
            </a:extLst>
          </p:cNvPr>
          <p:cNvSpPr/>
          <p:nvPr/>
        </p:nvSpPr>
        <p:spPr>
          <a:xfrm>
            <a:off x="7481837" y="4082877"/>
            <a:ext cx="31983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/>
              <a:t>Calculated</a:t>
            </a:r>
            <a:r>
              <a:rPr lang="en-US" sz="1600" dirty="0"/>
              <a:t> result from COMSOL</a:t>
            </a:r>
            <a:endParaRPr lang="x-none" sz="1600" dirty="0"/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47FF29DF-A419-4C96-83D7-B72D432345C2}"/>
              </a:ext>
            </a:extLst>
          </p:cNvPr>
          <p:cNvSpPr/>
          <p:nvPr/>
        </p:nvSpPr>
        <p:spPr>
          <a:xfrm>
            <a:off x="2441564" y="1513198"/>
            <a:ext cx="17770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P </a:t>
            </a:r>
            <a:r>
              <a:rPr lang="en-US" dirty="0">
                <a:solidFill>
                  <a:srgbClr val="7030A0"/>
                </a:solidFill>
              </a:rPr>
              <a:t>= </a:t>
            </a:r>
            <a:r>
              <a:rPr lang="x-none" dirty="0">
                <a:solidFill>
                  <a:srgbClr val="7030A0"/>
                </a:solidFill>
              </a:rPr>
              <a:t>297.62</a:t>
            </a:r>
            <a:r>
              <a:rPr lang="en-US" dirty="0">
                <a:solidFill>
                  <a:srgbClr val="7030A0"/>
                </a:solidFill>
              </a:rPr>
              <a:t> m</a:t>
            </a:r>
            <a:r>
              <a:rPr lang="x-none" dirty="0">
                <a:solidFill>
                  <a:srgbClr val="7030A0"/>
                </a:solidFill>
              </a:rPr>
              <a:t>W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81054914-4BED-4826-907D-DD7027B674EF}"/>
              </a:ext>
            </a:extLst>
          </p:cNvPr>
          <p:cNvGrpSpPr/>
          <p:nvPr/>
        </p:nvGrpSpPr>
        <p:grpSpPr>
          <a:xfrm>
            <a:off x="1216273" y="1884757"/>
            <a:ext cx="4227672" cy="1757787"/>
            <a:chOff x="987673" y="2655276"/>
            <a:chExt cx="4227672" cy="1757787"/>
          </a:xfrm>
        </p:grpSpPr>
        <p:pic>
          <p:nvPicPr>
            <p:cNvPr id="20" name="Picture 19">
              <a:extLst>
                <a:ext uri="{FF2B5EF4-FFF2-40B4-BE49-F238E27FC236}">
                  <a16:creationId xmlns="" xmlns:a16="http://schemas.microsoft.com/office/drawing/2014/main" id="{D91B0281-86F9-482D-A4A2-1ADB694BB8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87673" y="2655276"/>
              <a:ext cx="4227672" cy="1757787"/>
            </a:xfrm>
            <a:prstGeom prst="rect">
              <a:avLst/>
            </a:prstGeom>
          </p:spPr>
        </p:pic>
        <p:sp>
          <p:nvSpPr>
            <p:cNvPr id="25" name="Rectangle 24">
              <a:extLst>
                <a:ext uri="{FF2B5EF4-FFF2-40B4-BE49-F238E27FC236}">
                  <a16:creationId xmlns="" xmlns:a16="http://schemas.microsoft.com/office/drawing/2014/main" id="{20602BBE-2EC5-441C-B6D2-CB6C4CDE2DD2}"/>
                </a:ext>
              </a:extLst>
            </p:cNvPr>
            <p:cNvSpPr/>
            <p:nvPr/>
          </p:nvSpPr>
          <p:spPr>
            <a:xfrm>
              <a:off x="1967851" y="4072699"/>
              <a:ext cx="232610" cy="2446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3" name="그룹 2"/>
          <p:cNvGrpSpPr/>
          <p:nvPr/>
        </p:nvGrpSpPr>
        <p:grpSpPr>
          <a:xfrm>
            <a:off x="6879666" y="724442"/>
            <a:ext cx="4921334" cy="3250698"/>
            <a:chOff x="6385919" y="467306"/>
            <a:chExt cx="5954811" cy="3933345"/>
          </a:xfrm>
        </p:grpSpPr>
        <p:grpSp>
          <p:nvGrpSpPr>
            <p:cNvPr id="2" name="그룹 1"/>
            <p:cNvGrpSpPr/>
            <p:nvPr/>
          </p:nvGrpSpPr>
          <p:grpSpPr>
            <a:xfrm>
              <a:off x="6385919" y="467306"/>
              <a:ext cx="5047914" cy="3933345"/>
              <a:chOff x="6385919" y="467306"/>
              <a:chExt cx="5047914" cy="3933345"/>
            </a:xfrm>
          </p:grpSpPr>
          <p:pic>
            <p:nvPicPr>
              <p:cNvPr id="5" name="Picture 4">
                <a:extLst>
                  <a:ext uri="{FF2B5EF4-FFF2-40B4-BE49-F238E27FC236}">
                    <a16:creationId xmlns="" xmlns:a16="http://schemas.microsoft.com/office/drawing/2014/main" id="{0A0278C4-610C-44DE-81DC-E0A9AEBE0A2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109"/>
              <a:stretch/>
            </p:blipFill>
            <p:spPr>
              <a:xfrm>
                <a:off x="6385919" y="911225"/>
                <a:ext cx="5008601" cy="3489426"/>
              </a:xfrm>
              <a:prstGeom prst="rect">
                <a:avLst/>
              </a:prstGeom>
            </p:spPr>
          </p:pic>
          <p:sp>
            <p:nvSpPr>
              <p:cNvPr id="4" name="Rectangle 3">
                <a:extLst>
                  <a:ext uri="{FF2B5EF4-FFF2-40B4-BE49-F238E27FC236}">
                    <a16:creationId xmlns="" xmlns:a16="http://schemas.microsoft.com/office/drawing/2014/main" id="{70DDE9C0-A732-48D5-AC05-7D53BD488867}"/>
                  </a:ext>
                </a:extLst>
              </p:cNvPr>
              <p:cNvSpPr/>
              <p:nvPr/>
            </p:nvSpPr>
            <p:spPr>
              <a:xfrm>
                <a:off x="6830859" y="467306"/>
                <a:ext cx="3794310" cy="446892"/>
              </a:xfrm>
              <a:prstGeom prst="rect">
                <a:avLst/>
              </a:prstGeom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7030A0"/>
                    </a:solidFill>
                  </a:rPr>
                  <a:t>P</a:t>
                </a:r>
                <a:r>
                  <a:rPr lang="en-US" baseline="-25000" dirty="0" smtClean="0">
                    <a:solidFill>
                      <a:srgbClr val="7030A0"/>
                    </a:solidFill>
                  </a:rPr>
                  <a:t>0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: 297.32 </a:t>
                </a:r>
                <a:r>
                  <a:rPr lang="en-US" dirty="0" err="1" smtClean="0">
                    <a:solidFill>
                      <a:srgbClr val="7030A0"/>
                    </a:solidFill>
                  </a:rPr>
                  <a:t>mW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  <a:sym typeface="Wingdings" pitchFamily="2" charset="2"/>
                  </a:rPr>
                  <a:t>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</a:t>
                </a:r>
                <a:r>
                  <a:rPr lang="en-US" dirty="0">
                    <a:solidFill>
                      <a:srgbClr val="7030A0"/>
                    </a:solidFill>
                  </a:rPr>
                  <a:t>275.45 W</a:t>
                </a:r>
                <a:endParaRPr lang="x-none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="" xmlns:a16="http://schemas.microsoft.com/office/drawing/2014/main" id="{07DECC21-43FD-474B-979F-867D5AEA2E25}"/>
                  </a:ext>
                </a:extLst>
              </p:cNvPr>
              <p:cNvSpPr/>
              <p:nvPr/>
            </p:nvSpPr>
            <p:spPr>
              <a:xfrm>
                <a:off x="9457833" y="1284437"/>
                <a:ext cx="1134156" cy="4062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FF0000"/>
                    </a:solidFill>
                  </a:rPr>
                  <a:t>Change</a:t>
                </a:r>
                <a:endParaRPr lang="x-none" sz="16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id="{FABD76FB-5909-4AA2-819A-8E054C87AC80}"/>
                  </a:ext>
                </a:extLst>
              </p:cNvPr>
              <p:cNvSpPr/>
              <p:nvPr/>
            </p:nvSpPr>
            <p:spPr>
              <a:xfrm>
                <a:off x="10619873" y="1205979"/>
                <a:ext cx="813960" cy="2989032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</p:grpSp>
        <p:sp>
          <p:nvSpPr>
            <p:cNvPr id="21" name="Rectangle 5">
              <a:extLst>
                <a:ext uri="{FF2B5EF4-FFF2-40B4-BE49-F238E27FC236}">
                  <a16:creationId xmlns="" xmlns:a16="http://schemas.microsoft.com/office/drawing/2014/main" id="{22613D2B-A865-4206-BAF9-4F43FCE8E84D}"/>
                </a:ext>
              </a:extLst>
            </p:cNvPr>
            <p:cNvSpPr/>
            <p:nvPr/>
          </p:nvSpPr>
          <p:spPr>
            <a:xfrm>
              <a:off x="10482949" y="836597"/>
              <a:ext cx="1857781" cy="37241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/>
                <a:t>Temperature [°C]</a:t>
              </a:r>
              <a:endParaRPr lang="x-none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7454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C1A25B-13F6-4924-BD8E-205F2EF6D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"/>
            <a:ext cx="12192000" cy="568411"/>
          </a:xfrm>
        </p:spPr>
        <p:txBody>
          <a:bodyPr/>
          <a:lstStyle/>
          <a:p>
            <a:pPr algn="ctr"/>
            <a:r>
              <a:rPr lang="en-US" sz="2800" dirty="0"/>
              <a:t>Question</a:t>
            </a:r>
            <a:endParaRPr lang="x-none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B5B9259D-C7BA-4167-A4D9-ECA2E98FE07E}"/>
              </a:ext>
            </a:extLst>
          </p:cNvPr>
          <p:cNvSpPr/>
          <p:nvPr/>
        </p:nvSpPr>
        <p:spPr>
          <a:xfrm>
            <a:off x="453672" y="926358"/>
            <a:ext cx="1141447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latinLnBrk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From the calculated result, it looks we approached a wrong way to replicate the paper result.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this right way to use physics ‘Heat Transfer in solids’?</a:t>
            </a:r>
          </a:p>
          <a:p>
            <a:pPr marL="285750" indent="-285750" latinLnBrk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Which physics do you suggest for this situation</a:t>
            </a:r>
            <a:r>
              <a:rPr lang="en-US" dirty="0" smtClean="0"/>
              <a:t>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 smtClean="0"/>
              <a:t>so, </a:t>
            </a:r>
            <a:r>
              <a:rPr lang="en-US" dirty="0" smtClean="0"/>
              <a:t>please let us know </a:t>
            </a:r>
            <a:r>
              <a:rPr lang="en-US" altLang="ko-KR" dirty="0" smtClean="0"/>
              <a:t>any </a:t>
            </a:r>
            <a:r>
              <a:rPr lang="en-US" altLang="ko-KR" dirty="0"/>
              <a:t>example to understand </a:t>
            </a:r>
            <a:r>
              <a:rPr lang="en-US" altLang="ko-KR" dirty="0" smtClean="0"/>
              <a:t> that physics?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928687"/>
      </p:ext>
    </p:extLst>
  </p:cSld>
  <p:clrMapOvr>
    <a:masterClrMapping/>
  </p:clrMapOvr>
</p:sld>
</file>

<file path=ppt/theme/theme1.xml><?xml version="1.0" encoding="utf-8"?>
<a:theme xmlns:a="http://schemas.openxmlformats.org/drawingml/2006/main" name="PR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">
      <a:majorFont>
        <a:latin typeface="Calibri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L" id="{78087117-D807-4E88-8689-4FC85385CE10}" vid="{E4BABC05-10ED-41DD-BDB9-DD91538466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20190831 CPW COMSOL final</Template>
  <TotalTime>514</TotalTime>
  <Words>372</Words>
  <Application>Microsoft Office PowerPoint</Application>
  <PresentationFormat>사용자 지정</PresentationFormat>
  <Paragraphs>106</Paragraphs>
  <Slides>7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PRL</vt:lpstr>
      <vt:lpstr>PowerPoint 프레젠테이션</vt:lpstr>
      <vt:lpstr>Replication of previous works</vt:lpstr>
      <vt:lpstr>Structure and parameter</vt:lpstr>
      <vt:lpstr>Comparison of contour map of temperature ) Expected vs. Calculated</vt:lpstr>
      <vt:lpstr>Used physics – Heat transfer in solids</vt:lpstr>
      <vt:lpstr>Comparison: Temperature range (Expected vs. Calculated)</vt:lpstr>
      <vt:lpstr>Question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omraj</dc:creator>
  <cp:lastModifiedBy>Windows 사용자</cp:lastModifiedBy>
  <cp:revision>75</cp:revision>
  <dcterms:created xsi:type="dcterms:W3CDTF">2019-09-03T16:18:14Z</dcterms:created>
  <dcterms:modified xsi:type="dcterms:W3CDTF">2019-09-05T05:01:19Z</dcterms:modified>
</cp:coreProperties>
</file>