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2" r:id="rId3"/>
    <p:sldId id="261" r:id="rId4"/>
  </p:sldIdLst>
  <p:sldSz cx="9906000" cy="6858000" type="A4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25" d="100"/>
          <a:sy n="125" d="100"/>
        </p:scale>
        <p:origin x="79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CE29C-7F7A-42BD-9CB1-25870BA394CC}" type="datetimeFigureOut">
              <a:rPr lang="ko-KR" altLang="en-US" smtClean="0"/>
              <a:t>2022-07-27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ED047-685F-48E6-B289-4AFE2BDC72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5124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CE29C-7F7A-42BD-9CB1-25870BA394CC}" type="datetimeFigureOut">
              <a:rPr lang="ko-KR" altLang="en-US" smtClean="0"/>
              <a:t>2022-07-27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ED047-685F-48E6-B289-4AFE2BDC72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91393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CE29C-7F7A-42BD-9CB1-25870BA394CC}" type="datetimeFigureOut">
              <a:rPr lang="ko-KR" altLang="en-US" smtClean="0"/>
              <a:t>2022-07-27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ED047-685F-48E6-B289-4AFE2BDC72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79641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CE29C-7F7A-42BD-9CB1-25870BA394CC}" type="datetimeFigureOut">
              <a:rPr lang="ko-KR" altLang="en-US" smtClean="0"/>
              <a:t>2022-07-27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ED047-685F-48E6-B289-4AFE2BDC72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3111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CE29C-7F7A-42BD-9CB1-25870BA394CC}" type="datetimeFigureOut">
              <a:rPr lang="ko-KR" altLang="en-US" smtClean="0"/>
              <a:t>2022-07-27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ED047-685F-48E6-B289-4AFE2BDC72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9249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CE29C-7F7A-42BD-9CB1-25870BA394CC}" type="datetimeFigureOut">
              <a:rPr lang="ko-KR" altLang="en-US" smtClean="0"/>
              <a:t>2022-07-27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ED047-685F-48E6-B289-4AFE2BDC72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8934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CE29C-7F7A-42BD-9CB1-25870BA394CC}" type="datetimeFigureOut">
              <a:rPr lang="ko-KR" altLang="en-US" smtClean="0"/>
              <a:t>2022-07-27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ED047-685F-48E6-B289-4AFE2BDC72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18061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CE29C-7F7A-42BD-9CB1-25870BA394CC}" type="datetimeFigureOut">
              <a:rPr lang="ko-KR" altLang="en-US" smtClean="0"/>
              <a:t>2022-07-27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ED047-685F-48E6-B289-4AFE2BDC72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51445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CE29C-7F7A-42BD-9CB1-25870BA394CC}" type="datetimeFigureOut">
              <a:rPr lang="ko-KR" altLang="en-US" smtClean="0"/>
              <a:t>2022-07-27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ED047-685F-48E6-B289-4AFE2BDC7264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579664"/>
            <a:ext cx="9906000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그림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858824" y="0"/>
            <a:ext cx="938319" cy="518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229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CE29C-7F7A-42BD-9CB1-25870BA394CC}" type="datetimeFigureOut">
              <a:rPr lang="ko-KR" altLang="en-US" smtClean="0"/>
              <a:t>2022-07-27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ED047-685F-48E6-B289-4AFE2BDC72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90868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CE29C-7F7A-42BD-9CB1-25870BA394CC}" type="datetimeFigureOut">
              <a:rPr lang="ko-KR" altLang="en-US" smtClean="0"/>
              <a:t>2022-07-27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ED047-685F-48E6-B289-4AFE2BDC72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7792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CE29C-7F7A-42BD-9CB1-25870BA394CC}" type="datetimeFigureOut">
              <a:rPr lang="ko-KR" altLang="en-US" smtClean="0"/>
              <a:t>2022-07-27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ED047-685F-48E6-B289-4AFE2BDC72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6967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8854" y="0"/>
            <a:ext cx="500448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dirty="0" smtClean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Question for COMSOL</a:t>
            </a:r>
            <a:endParaRPr lang="ko-KR" altLang="en-US" dirty="0">
              <a:latin typeface="LG스마트체 Regular" panose="020B0600000101010101" pitchFamily="50" charset="-127"/>
              <a:ea typeface="LG스마트체 Regular" panose="020B0600000101010101" pitchFamily="50" charset="-127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6165" y="643839"/>
            <a:ext cx="781199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dirty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1) Modeling</a:t>
            </a:r>
          </a:p>
          <a:p>
            <a:pPr>
              <a:lnSpc>
                <a:spcPct val="150000"/>
              </a:lnSpc>
            </a:pPr>
            <a:r>
              <a:rPr lang="en-US" altLang="ko-KR" sz="1400" dirty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   - Cantilever </a:t>
            </a:r>
            <a:r>
              <a:rPr lang="en-US" altLang="ko-KR" sz="1400" dirty="0" smtClean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Model</a:t>
            </a:r>
            <a:endParaRPr lang="en-US" altLang="ko-KR" sz="1400" dirty="0">
              <a:latin typeface="LG스마트체 Regular" panose="020B0600000101010101" pitchFamily="50" charset="-127"/>
              <a:ea typeface="LG스마트체 Regular" panose="020B0600000101010101" pitchFamily="50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6165" y="1459179"/>
            <a:ext cx="7811995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dirty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2) Topology optimization options</a:t>
            </a:r>
          </a:p>
          <a:p>
            <a:pPr>
              <a:lnSpc>
                <a:spcPct val="150000"/>
              </a:lnSpc>
            </a:pPr>
            <a:r>
              <a:rPr lang="en-US" altLang="ko-KR" sz="1400" dirty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   - Harmonic analysis in frequency </a:t>
            </a:r>
            <a:r>
              <a:rPr lang="en-US" altLang="ko-KR" sz="1400" dirty="0" smtClean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domain was applied as a initial value</a:t>
            </a:r>
            <a:endParaRPr lang="en-US" altLang="ko-KR" sz="1400" dirty="0">
              <a:latin typeface="LG스마트체 Regular" panose="020B0600000101010101" pitchFamily="50" charset="-127"/>
              <a:ea typeface="LG스마트체 Regular" panose="020B0600000101010101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   - SIMP model was used</a:t>
            </a:r>
          </a:p>
          <a:p>
            <a:pPr>
              <a:lnSpc>
                <a:spcPct val="150000"/>
              </a:lnSpc>
            </a:pPr>
            <a:r>
              <a:rPr lang="en-US" altLang="ko-KR" sz="1400" dirty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   - Target is total stored energy and constraint is only volume fraction</a:t>
            </a:r>
          </a:p>
          <a:p>
            <a:pPr>
              <a:lnSpc>
                <a:spcPct val="150000"/>
              </a:lnSpc>
            </a:pPr>
            <a:r>
              <a:rPr lang="en-US" altLang="ko-KR" sz="1400" dirty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    </a:t>
            </a: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xmlns="" id="{92AE04A9-17D2-4C64-8684-97891AAB2F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7502" y="3332332"/>
            <a:ext cx="1592311" cy="2240280"/>
          </a:xfrm>
          <a:prstGeom prst="rect">
            <a:avLst/>
          </a:prstGeom>
        </p:spPr>
      </p:pic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xmlns="" id="{B32C46AE-3E7A-446E-9CA3-95F256851E72}"/>
              </a:ext>
            </a:extLst>
          </p:cNvPr>
          <p:cNvCxnSpPr/>
          <p:nvPr/>
        </p:nvCxnSpPr>
        <p:spPr>
          <a:xfrm>
            <a:off x="996963" y="5528162"/>
            <a:ext cx="177800" cy="177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xmlns="" id="{54E1B2D2-613D-407B-AEB5-5B0772F8E8DA}"/>
              </a:ext>
            </a:extLst>
          </p:cNvPr>
          <p:cNvCxnSpPr/>
          <p:nvPr/>
        </p:nvCxnSpPr>
        <p:spPr>
          <a:xfrm>
            <a:off x="1085863" y="5528162"/>
            <a:ext cx="177800" cy="177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xmlns="" id="{FFBADE96-BC23-4290-97BE-21B230A2CC5C}"/>
              </a:ext>
            </a:extLst>
          </p:cNvPr>
          <p:cNvCxnSpPr/>
          <p:nvPr/>
        </p:nvCxnSpPr>
        <p:spPr>
          <a:xfrm>
            <a:off x="1174763" y="5528162"/>
            <a:ext cx="177800" cy="177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xmlns="" id="{D37D5389-52AF-427A-9D6A-7A295D5B74F3}"/>
              </a:ext>
            </a:extLst>
          </p:cNvPr>
          <p:cNvCxnSpPr/>
          <p:nvPr/>
        </p:nvCxnSpPr>
        <p:spPr>
          <a:xfrm>
            <a:off x="1263663" y="5528162"/>
            <a:ext cx="177800" cy="177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xmlns="" id="{E745C9AE-52A2-467D-AB7F-888AD243645C}"/>
              </a:ext>
            </a:extLst>
          </p:cNvPr>
          <p:cNvCxnSpPr/>
          <p:nvPr/>
        </p:nvCxnSpPr>
        <p:spPr>
          <a:xfrm>
            <a:off x="1352563" y="5528162"/>
            <a:ext cx="177800" cy="177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연결선 13">
            <a:extLst>
              <a:ext uri="{FF2B5EF4-FFF2-40B4-BE49-F238E27FC236}">
                <a16:creationId xmlns:a16="http://schemas.microsoft.com/office/drawing/2014/main" xmlns="" id="{69C316CF-75BC-4DE4-BA4C-73BED8145EEE}"/>
              </a:ext>
            </a:extLst>
          </p:cNvPr>
          <p:cNvCxnSpPr/>
          <p:nvPr/>
        </p:nvCxnSpPr>
        <p:spPr>
          <a:xfrm>
            <a:off x="1441463" y="5528162"/>
            <a:ext cx="177800" cy="177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>
            <a:extLst>
              <a:ext uri="{FF2B5EF4-FFF2-40B4-BE49-F238E27FC236}">
                <a16:creationId xmlns:a16="http://schemas.microsoft.com/office/drawing/2014/main" xmlns="" id="{1FF0A798-19FB-4B2D-835B-2C92595C565C}"/>
              </a:ext>
            </a:extLst>
          </p:cNvPr>
          <p:cNvCxnSpPr/>
          <p:nvPr/>
        </p:nvCxnSpPr>
        <p:spPr>
          <a:xfrm>
            <a:off x="1530363" y="5528162"/>
            <a:ext cx="177800" cy="177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>
            <a:extLst>
              <a:ext uri="{FF2B5EF4-FFF2-40B4-BE49-F238E27FC236}">
                <a16:creationId xmlns:a16="http://schemas.microsoft.com/office/drawing/2014/main" xmlns="" id="{D83E34DE-36FB-4B92-A2E0-816C24CF5A24}"/>
              </a:ext>
            </a:extLst>
          </p:cNvPr>
          <p:cNvCxnSpPr/>
          <p:nvPr/>
        </p:nvCxnSpPr>
        <p:spPr>
          <a:xfrm>
            <a:off x="1619263" y="5528162"/>
            <a:ext cx="177800" cy="177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>
            <a:extLst>
              <a:ext uri="{FF2B5EF4-FFF2-40B4-BE49-F238E27FC236}">
                <a16:creationId xmlns:a16="http://schemas.microsoft.com/office/drawing/2014/main" xmlns="" id="{B4EEB1F9-8246-4794-9304-D1C1157E8CA2}"/>
              </a:ext>
            </a:extLst>
          </p:cNvPr>
          <p:cNvCxnSpPr/>
          <p:nvPr/>
        </p:nvCxnSpPr>
        <p:spPr>
          <a:xfrm>
            <a:off x="1724038" y="5528162"/>
            <a:ext cx="177800" cy="177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연결선 17">
            <a:extLst>
              <a:ext uri="{FF2B5EF4-FFF2-40B4-BE49-F238E27FC236}">
                <a16:creationId xmlns:a16="http://schemas.microsoft.com/office/drawing/2014/main" xmlns="" id="{18EF74A9-C39D-42FF-920B-92590ED4102A}"/>
              </a:ext>
            </a:extLst>
          </p:cNvPr>
          <p:cNvCxnSpPr/>
          <p:nvPr/>
        </p:nvCxnSpPr>
        <p:spPr>
          <a:xfrm>
            <a:off x="1812938" y="5528162"/>
            <a:ext cx="177800" cy="177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연결선 18">
            <a:extLst>
              <a:ext uri="{FF2B5EF4-FFF2-40B4-BE49-F238E27FC236}">
                <a16:creationId xmlns:a16="http://schemas.microsoft.com/office/drawing/2014/main" xmlns="" id="{391EA474-B161-496F-A91F-955A3272EE5C}"/>
              </a:ext>
            </a:extLst>
          </p:cNvPr>
          <p:cNvCxnSpPr/>
          <p:nvPr/>
        </p:nvCxnSpPr>
        <p:spPr>
          <a:xfrm>
            <a:off x="1901838" y="5528162"/>
            <a:ext cx="177800" cy="177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연결선 19">
            <a:extLst>
              <a:ext uri="{FF2B5EF4-FFF2-40B4-BE49-F238E27FC236}">
                <a16:creationId xmlns:a16="http://schemas.microsoft.com/office/drawing/2014/main" xmlns="" id="{E160206A-13EF-46ED-93EA-E128B746A622}"/>
              </a:ext>
            </a:extLst>
          </p:cNvPr>
          <p:cNvCxnSpPr/>
          <p:nvPr/>
        </p:nvCxnSpPr>
        <p:spPr>
          <a:xfrm>
            <a:off x="1990738" y="5528162"/>
            <a:ext cx="177800" cy="177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연결선 20">
            <a:extLst>
              <a:ext uri="{FF2B5EF4-FFF2-40B4-BE49-F238E27FC236}">
                <a16:creationId xmlns:a16="http://schemas.microsoft.com/office/drawing/2014/main" xmlns="" id="{D7A5F71D-6BE3-43FA-8B18-3E21A93FD0A4}"/>
              </a:ext>
            </a:extLst>
          </p:cNvPr>
          <p:cNvCxnSpPr/>
          <p:nvPr/>
        </p:nvCxnSpPr>
        <p:spPr>
          <a:xfrm>
            <a:off x="2079638" y="5528162"/>
            <a:ext cx="177800" cy="177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직선 연결선 21">
            <a:extLst>
              <a:ext uri="{FF2B5EF4-FFF2-40B4-BE49-F238E27FC236}">
                <a16:creationId xmlns:a16="http://schemas.microsoft.com/office/drawing/2014/main" xmlns="" id="{3E4F5EEE-7A1A-4C8C-9286-9A6298352262}"/>
              </a:ext>
            </a:extLst>
          </p:cNvPr>
          <p:cNvCxnSpPr/>
          <p:nvPr/>
        </p:nvCxnSpPr>
        <p:spPr>
          <a:xfrm>
            <a:off x="2168538" y="5528162"/>
            <a:ext cx="177800" cy="177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직선 연결선 22">
            <a:extLst>
              <a:ext uri="{FF2B5EF4-FFF2-40B4-BE49-F238E27FC236}">
                <a16:creationId xmlns:a16="http://schemas.microsoft.com/office/drawing/2014/main" xmlns="" id="{97AAE8C3-C989-45E6-8CFA-001F0D091FBB}"/>
              </a:ext>
            </a:extLst>
          </p:cNvPr>
          <p:cNvCxnSpPr/>
          <p:nvPr/>
        </p:nvCxnSpPr>
        <p:spPr>
          <a:xfrm>
            <a:off x="2257438" y="5528162"/>
            <a:ext cx="177800" cy="177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직선 연결선 23">
            <a:extLst>
              <a:ext uri="{FF2B5EF4-FFF2-40B4-BE49-F238E27FC236}">
                <a16:creationId xmlns:a16="http://schemas.microsoft.com/office/drawing/2014/main" xmlns="" id="{CFA0870A-3F3F-4C77-BA8B-98DD47115747}"/>
              </a:ext>
            </a:extLst>
          </p:cNvPr>
          <p:cNvCxnSpPr/>
          <p:nvPr/>
        </p:nvCxnSpPr>
        <p:spPr>
          <a:xfrm>
            <a:off x="2346338" y="5528162"/>
            <a:ext cx="177800" cy="177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직선 화살표 연결선 25">
            <a:extLst>
              <a:ext uri="{FF2B5EF4-FFF2-40B4-BE49-F238E27FC236}">
                <a16:creationId xmlns:a16="http://schemas.microsoft.com/office/drawing/2014/main" xmlns="" id="{E743E252-03C0-48EC-9238-5FC64862E05F}"/>
              </a:ext>
            </a:extLst>
          </p:cNvPr>
          <p:cNvCxnSpPr>
            <a:cxnSpLocks/>
          </p:cNvCxnSpPr>
          <p:nvPr/>
        </p:nvCxnSpPr>
        <p:spPr>
          <a:xfrm>
            <a:off x="1654398" y="3379957"/>
            <a:ext cx="850480" cy="0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직사각형 27">
            <a:extLst>
              <a:ext uri="{FF2B5EF4-FFF2-40B4-BE49-F238E27FC236}">
                <a16:creationId xmlns:a16="http://schemas.microsoft.com/office/drawing/2014/main" xmlns="" id="{B1B697F8-80F6-489E-9149-4DBC65A734C0}"/>
              </a:ext>
            </a:extLst>
          </p:cNvPr>
          <p:cNvSpPr/>
          <p:nvPr/>
        </p:nvSpPr>
        <p:spPr>
          <a:xfrm>
            <a:off x="1510384" y="3079159"/>
            <a:ext cx="42191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1N</a:t>
            </a:r>
            <a:endParaRPr lang="ja-JP" altLang="en-US" dirty="0"/>
          </a:p>
        </p:txBody>
      </p:sp>
      <p:sp>
        <p:nvSpPr>
          <p:cNvPr id="29" name="직사각형 28">
            <a:extLst>
              <a:ext uri="{FF2B5EF4-FFF2-40B4-BE49-F238E27FC236}">
                <a16:creationId xmlns:a16="http://schemas.microsoft.com/office/drawing/2014/main" xmlns="" id="{8F95E48E-517B-40C4-9508-D75DFDD1848E}"/>
              </a:ext>
            </a:extLst>
          </p:cNvPr>
          <p:cNvSpPr/>
          <p:nvPr/>
        </p:nvSpPr>
        <p:spPr>
          <a:xfrm>
            <a:off x="2401765" y="5398185"/>
            <a:ext cx="60478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Fixed</a:t>
            </a:r>
            <a:endParaRPr lang="ja-JP" altLang="en-US" dirty="0"/>
          </a:p>
        </p:txBody>
      </p:sp>
      <p:pic>
        <p:nvPicPr>
          <p:cNvPr id="30" name="그림 29">
            <a:extLst>
              <a:ext uri="{FF2B5EF4-FFF2-40B4-BE49-F238E27FC236}">
                <a16:creationId xmlns:a16="http://schemas.microsoft.com/office/drawing/2014/main" xmlns="" id="{817EDAC4-CBF9-48F7-ABC2-239BF436509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6099"/>
          <a:stretch/>
        </p:blipFill>
        <p:spPr>
          <a:xfrm>
            <a:off x="3642980" y="3138425"/>
            <a:ext cx="2546027" cy="3517919"/>
          </a:xfrm>
          <a:prstGeom prst="rect">
            <a:avLst/>
          </a:prstGeom>
        </p:spPr>
      </p:pic>
      <p:sp>
        <p:nvSpPr>
          <p:cNvPr id="32" name="직사각형 31">
            <a:extLst>
              <a:ext uri="{FF2B5EF4-FFF2-40B4-BE49-F238E27FC236}">
                <a16:creationId xmlns:a16="http://schemas.microsoft.com/office/drawing/2014/main" xmlns="" id="{6F8CDC72-96C3-4B24-9D3F-B0DA86977819}"/>
              </a:ext>
            </a:extLst>
          </p:cNvPr>
          <p:cNvSpPr/>
          <p:nvPr/>
        </p:nvSpPr>
        <p:spPr>
          <a:xfrm>
            <a:off x="3526380" y="4958779"/>
            <a:ext cx="2730500" cy="23706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직사각형 30">
            <a:extLst>
              <a:ext uri="{FF2B5EF4-FFF2-40B4-BE49-F238E27FC236}">
                <a16:creationId xmlns:a16="http://schemas.microsoft.com/office/drawing/2014/main" xmlns="" id="{67AFF4ED-2286-4918-A7F9-DDFDE517929C}"/>
              </a:ext>
            </a:extLst>
          </p:cNvPr>
          <p:cNvSpPr/>
          <p:nvPr/>
        </p:nvSpPr>
        <p:spPr>
          <a:xfrm>
            <a:off x="3157975" y="4929019"/>
            <a:ext cx="59824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SIMP</a:t>
            </a:r>
            <a:endParaRPr lang="ja-JP" altLang="en-US" dirty="0"/>
          </a:p>
        </p:txBody>
      </p:sp>
      <p:pic>
        <p:nvPicPr>
          <p:cNvPr id="33" name="그림 32">
            <a:extLst>
              <a:ext uri="{FF2B5EF4-FFF2-40B4-BE49-F238E27FC236}">
                <a16:creationId xmlns:a16="http://schemas.microsoft.com/office/drawing/2014/main" xmlns="" id="{6E8E5877-388A-4EA6-AB8F-180CD4543E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15944" y="3134210"/>
            <a:ext cx="2807334" cy="2882901"/>
          </a:xfrm>
          <a:prstGeom prst="rect">
            <a:avLst/>
          </a:prstGeom>
        </p:spPr>
      </p:pic>
      <p:sp>
        <p:nvSpPr>
          <p:cNvPr id="34" name="직사각형 33">
            <a:extLst>
              <a:ext uri="{FF2B5EF4-FFF2-40B4-BE49-F238E27FC236}">
                <a16:creationId xmlns:a16="http://schemas.microsoft.com/office/drawing/2014/main" xmlns="" id="{EC88317C-30CE-4750-B877-F68275A70D11}"/>
              </a:ext>
            </a:extLst>
          </p:cNvPr>
          <p:cNvSpPr/>
          <p:nvPr/>
        </p:nvSpPr>
        <p:spPr>
          <a:xfrm>
            <a:off x="6415944" y="3478495"/>
            <a:ext cx="2730500" cy="23706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직사각형 34">
            <a:extLst>
              <a:ext uri="{FF2B5EF4-FFF2-40B4-BE49-F238E27FC236}">
                <a16:creationId xmlns:a16="http://schemas.microsoft.com/office/drawing/2014/main" xmlns="" id="{FF910520-84F3-46A1-B219-469B9865E647}"/>
              </a:ext>
            </a:extLst>
          </p:cNvPr>
          <p:cNvSpPr/>
          <p:nvPr/>
        </p:nvSpPr>
        <p:spPr>
          <a:xfrm>
            <a:off x="7820379" y="3715561"/>
            <a:ext cx="175945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Total stored energy</a:t>
            </a:r>
            <a:endParaRPr lang="ja-JP" altLang="en-US" dirty="0"/>
          </a:p>
        </p:txBody>
      </p:sp>
      <p:sp>
        <p:nvSpPr>
          <p:cNvPr id="36" name="직사각형 35">
            <a:extLst>
              <a:ext uri="{FF2B5EF4-FFF2-40B4-BE49-F238E27FC236}">
                <a16:creationId xmlns:a16="http://schemas.microsoft.com/office/drawing/2014/main" xmlns="" id="{6850C276-B01D-4AD6-A5B2-CDE121A3EAB4}"/>
              </a:ext>
            </a:extLst>
          </p:cNvPr>
          <p:cNvSpPr/>
          <p:nvPr/>
        </p:nvSpPr>
        <p:spPr>
          <a:xfrm>
            <a:off x="6415944" y="5780045"/>
            <a:ext cx="2730500" cy="23706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직사각형 36">
            <a:extLst>
              <a:ext uri="{FF2B5EF4-FFF2-40B4-BE49-F238E27FC236}">
                <a16:creationId xmlns:a16="http://schemas.microsoft.com/office/drawing/2014/main" xmlns="" id="{D92F0E08-500B-4CC1-949E-E85416C98E7A}"/>
              </a:ext>
            </a:extLst>
          </p:cNvPr>
          <p:cNvSpPr/>
          <p:nvPr/>
        </p:nvSpPr>
        <p:spPr>
          <a:xfrm>
            <a:off x="7820379" y="6017111"/>
            <a:ext cx="174502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Volume constraints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48886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8854" y="0"/>
            <a:ext cx="500448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dirty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2. Approach to solve current problem </a:t>
            </a:r>
            <a:endParaRPr lang="ko-KR" altLang="en-US" dirty="0">
              <a:latin typeface="LG스마트체 Regular" panose="020B0600000101010101" pitchFamily="50" charset="-127"/>
              <a:ea typeface="LG스마트체 Regular" panose="020B0600000101010101" pitchFamily="50" charset="-127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6165" y="643839"/>
            <a:ext cx="4361165" cy="380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dirty="0" smtClean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3) Question</a:t>
            </a:r>
            <a:endParaRPr lang="en-US" altLang="ko-KR" sz="1400" dirty="0">
              <a:latin typeface="LG스마트체 Regular" panose="020B0600000101010101" pitchFamily="50" charset="-127"/>
              <a:ea typeface="LG스마트체 Regular" panose="020B0600000101010101" pitchFamily="50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5188" y="1024200"/>
            <a:ext cx="6772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200" dirty="0" smtClean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- I have inserted like as follows. The results in next page looks like a solution of superposition.</a:t>
            </a:r>
          </a:p>
          <a:p>
            <a:pPr>
              <a:lnSpc>
                <a:spcPct val="150000"/>
              </a:lnSpc>
            </a:pPr>
            <a:r>
              <a:rPr lang="en-US" altLang="ko-KR" sz="1200" dirty="0" smtClean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  But I don’t know the exact meaning of this calculation.  Please let me know the truth</a:t>
            </a:r>
          </a:p>
        </p:txBody>
      </p:sp>
      <p:grpSp>
        <p:nvGrpSpPr>
          <p:cNvPr id="7" name="그룹 6"/>
          <p:cNvGrpSpPr/>
          <p:nvPr/>
        </p:nvGrpSpPr>
        <p:grpSpPr>
          <a:xfrm>
            <a:off x="612965" y="1771171"/>
            <a:ext cx="7101805" cy="4385932"/>
            <a:chOff x="612965" y="1771171"/>
            <a:chExt cx="7101805" cy="4385932"/>
          </a:xfrm>
        </p:grpSpPr>
        <p:pic>
          <p:nvPicPr>
            <p:cNvPr id="6" name="그림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2965" y="1771171"/>
              <a:ext cx="7101805" cy="4385932"/>
            </a:xfrm>
            <a:prstGeom prst="rect">
              <a:avLst/>
            </a:prstGeom>
          </p:spPr>
        </p:pic>
        <p:sp>
          <p:nvSpPr>
            <p:cNvPr id="4" name="직사각형 3"/>
            <p:cNvSpPr/>
            <p:nvPr/>
          </p:nvSpPr>
          <p:spPr>
            <a:xfrm>
              <a:off x="4940834" y="2850776"/>
              <a:ext cx="2773936" cy="215153"/>
            </a:xfrm>
            <a:prstGeom prst="rect">
              <a:avLst/>
            </a:prstGeom>
            <a:noFill/>
            <a:ln>
              <a:solidFill>
                <a:srgbClr val="FF00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" name="직사각형 4"/>
            <p:cNvSpPr/>
            <p:nvPr/>
          </p:nvSpPr>
          <p:spPr>
            <a:xfrm>
              <a:off x="5068575" y="2927617"/>
              <a:ext cx="45719" cy="7275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720579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8854" y="0"/>
            <a:ext cx="500448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dirty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2. Approach to solve current problem </a:t>
            </a:r>
            <a:endParaRPr lang="ko-KR" altLang="en-US" dirty="0">
              <a:latin typeface="LG스마트체 Regular" panose="020B0600000101010101" pitchFamily="50" charset="-127"/>
              <a:ea typeface="LG스마트체 Regular" panose="020B0600000101010101" pitchFamily="50" charset="-127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6165" y="643839"/>
            <a:ext cx="4361165" cy="380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dirty="0" smtClean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The results</a:t>
            </a:r>
          </a:p>
        </p:txBody>
      </p:sp>
      <p:pic>
        <p:nvPicPr>
          <p:cNvPr id="17" name="그림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8842" y="1402486"/>
            <a:ext cx="1614498" cy="2160000"/>
          </a:xfrm>
          <a:prstGeom prst="rect">
            <a:avLst/>
          </a:prstGeom>
        </p:spPr>
      </p:pic>
      <p:pic>
        <p:nvPicPr>
          <p:cNvPr id="18" name="그림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7641" y="1402486"/>
            <a:ext cx="1614498" cy="2160000"/>
          </a:xfrm>
          <a:prstGeom prst="rect">
            <a:avLst/>
          </a:prstGeom>
        </p:spPr>
      </p:pic>
      <p:pic>
        <p:nvPicPr>
          <p:cNvPr id="19" name="그림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946" y="1402486"/>
            <a:ext cx="1606638" cy="2160000"/>
          </a:xfrm>
          <a:prstGeom prst="rect">
            <a:avLst/>
          </a:prstGeom>
        </p:spPr>
      </p:pic>
      <p:sp>
        <p:nvSpPr>
          <p:cNvPr id="20" name="직사각형 19"/>
          <p:cNvSpPr/>
          <p:nvPr/>
        </p:nvSpPr>
        <p:spPr>
          <a:xfrm>
            <a:off x="3839878" y="3639019"/>
            <a:ext cx="91243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Only 1Hz</a:t>
            </a:r>
            <a:endParaRPr lang="en-US" altLang="ko-KR" sz="1400" dirty="0">
              <a:solidFill>
                <a:prstClr val="black"/>
              </a:solidFill>
              <a:latin typeface="LG스마트체 Regular" panose="020B0600000101010101" pitchFamily="50" charset="-127"/>
              <a:ea typeface="LG스마트체 Regular" panose="020B0600000101010101" pitchFamily="50" charset="-127"/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1384322" y="3639019"/>
            <a:ext cx="113364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Only 370Hz</a:t>
            </a:r>
            <a:endParaRPr lang="en-US" altLang="ko-KR" sz="1400" dirty="0">
              <a:solidFill>
                <a:prstClr val="black"/>
              </a:solidFill>
              <a:latin typeface="LG스마트체 Regular" panose="020B0600000101010101" pitchFamily="50" charset="-127"/>
              <a:ea typeface="LG스마트체 Regular" panose="020B0600000101010101" pitchFamily="50" charset="-127"/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6226907" y="3662480"/>
            <a:ext cx="144302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1Hz and 370Hz</a:t>
            </a:r>
            <a:endParaRPr lang="en-US" altLang="ko-KR" sz="1400" dirty="0">
              <a:solidFill>
                <a:prstClr val="black"/>
              </a:solidFill>
              <a:latin typeface="LG스마트체 Regular" panose="020B0600000101010101" pitchFamily="50" charset="-127"/>
              <a:ea typeface="LG스마트체 Regular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951442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18392</TotalTime>
  <Words>120</Words>
  <Application>Microsoft Office PowerPoint</Application>
  <PresentationFormat>A4 용지(210x297mm)</PresentationFormat>
  <Paragraphs>22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0" baseType="lpstr">
      <vt:lpstr>LG스마트체 Regular</vt:lpstr>
      <vt:lpstr>ＭＳ Ｐゴシック</vt:lpstr>
      <vt:lpstr>맑은 고딕</vt:lpstr>
      <vt:lpstr>Arial</vt:lpstr>
      <vt:lpstr>Calibri</vt:lpstr>
      <vt:lpstr>Calibri Light</vt:lpstr>
      <vt:lpstr>Office 테마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SAC</dc:creator>
  <cp:lastModifiedBy>SAC</cp:lastModifiedBy>
  <cp:revision>132</cp:revision>
  <dcterms:created xsi:type="dcterms:W3CDTF">2021-11-23T06:02:27Z</dcterms:created>
  <dcterms:modified xsi:type="dcterms:W3CDTF">2022-07-27T07:06:13Z</dcterms:modified>
</cp:coreProperties>
</file>