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6" r:id="rId20"/>
    <p:sldId id="267" r:id="rId21"/>
    <p:sldId id="269" r:id="rId23"/>
    <p:sldId id="270" r:id="rId24"/>
    <p:sldId id="271" r:id="rId25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154" d="100"/>
          <a:sy n="154" d="100"/>
        </p:scale>
        <p:origin x="168" y="3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1.xml" Type="http://schemas.openxmlformats.org/officeDocument/2006/relationships/slide"/><Relationship Id="rId11" Target="slides/slide2.xml" Type="http://schemas.openxmlformats.org/officeDocument/2006/relationships/slide"/><Relationship Id="rId12" Target="slides/slide3.xml" Type="http://schemas.openxmlformats.org/officeDocument/2006/relationships/slide"/><Relationship Id="rId13" Target="slides/slide4.xml" Type="http://schemas.openxmlformats.org/officeDocument/2006/relationships/slide"/><Relationship Id="rId14" Target="slides/slide5.xml" Type="http://schemas.openxmlformats.org/officeDocument/2006/relationships/slide"/><Relationship Id="rId15" Target="slides/slide6.xml" Type="http://schemas.openxmlformats.org/officeDocument/2006/relationships/slide"/><Relationship Id="rId16" Target="slides/slide7.xml" Type="http://schemas.openxmlformats.org/officeDocument/2006/relationships/slide"/><Relationship Id="rId17" Target="slides/slide8.xml" Type="http://schemas.openxmlformats.org/officeDocument/2006/relationships/slide"/><Relationship Id="rId18" Target="slides/slide9.xml" Type="http://schemas.openxmlformats.org/officeDocument/2006/relationships/slide"/><Relationship Id="rId20" Target="slides/slide11.xml" Type="http://schemas.openxmlformats.org/officeDocument/2006/relationships/slide"/><Relationship Id="rId21" Target="slides/slide10.xml" Type="http://schemas.openxmlformats.org/officeDocument/2006/relationships/slide"/><Relationship Id="rId23" Target="slides/slide13.xml" Type="http://schemas.openxmlformats.org/officeDocument/2006/relationships/slide"/><Relationship Id="rId24" Target="slides/slide12.xml" Type="http://schemas.openxmlformats.org/officeDocument/2006/relationships/slide"/><Relationship Id="rId25" Target="slides/slide14.xml" Type="http://schemas.openxmlformats.org/officeDocument/2006/relationships/slide"/><Relationship Id="rId27" Target="slides/slide16.xml" Type="http://schemas.openxmlformats.org/officeDocument/2006/relationships/slide"/><Relationship Id="rId28" Target="slides/slide15.xml" Type="http://schemas.openxmlformats.org/officeDocument/2006/relationships/slide"/><Relationship Id="rId29" Target="slides/slide17.xml" Type="http://schemas.openxmlformats.org/officeDocument/2006/relationships/slide"/><Relationship Id="rId3" Target="presProps.xml" Type="http://schemas.openxmlformats.org/officeDocument/2006/relationships/presProps"/><Relationship Id="rId30" Target="slides/slide18.xml" Type="http://schemas.openxmlformats.org/officeDocument/2006/relationships/slide"/><Relationship Id="rId31" Target="slides/slide19.xml" Type="http://schemas.openxmlformats.org/officeDocument/2006/relationships/slide"/><Relationship Id="rId32" Target="slides/slide20.xml" Type="http://schemas.openxmlformats.org/officeDocument/2006/relationships/slide"/><Relationship Id="rId33" Target="slides/slide21.xml" Type="http://schemas.openxmlformats.org/officeDocument/2006/relationships/slide"/><Relationship Id="rId34" Target="slides/slide22.xml" Type="http://schemas.openxmlformats.org/officeDocument/2006/relationships/slide"/><Relationship Id="rId35" Target="slides/slide23.xml" Type="http://schemas.openxmlformats.org/officeDocument/2006/relationships/slide"/><Relationship Id="rId36" Target="slides/slide24.xml" Type="http://schemas.openxmlformats.org/officeDocument/2006/relationships/slide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00E37-2066-457D-A866-CD6115300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841375"/>
            <a:ext cx="8305200" cy="17907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BC01D0-B230-4859-8CF6-4664E1E5F3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6"/>
            <a:ext cx="7010400" cy="12414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705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55CD0-D773-472C-923C-F2A3641F6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32000"/>
            <a:ext cx="4042800" cy="6286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970D2E-452D-4D8D-8871-F92BDDC48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962000"/>
            <a:ext cx="4042800" cy="31242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3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69800" indent="-170100">
              <a:lnSpc>
                <a:spcPct val="100000"/>
              </a:lnSpc>
              <a:buFontTx/>
              <a:buChar char="‒"/>
              <a:defRPr sz="1200">
                <a:solidFill>
                  <a:srgbClr val="393A39"/>
                </a:solidFill>
                <a:latin typeface="Lato" panose="020F0502020204030203" pitchFamily="34" charset="0"/>
              </a:defRPr>
            </a:lvl2pPr>
            <a:lvl3pPr>
              <a:lnSpc>
                <a:spcPct val="100000"/>
              </a:lnSpc>
              <a:defRPr sz="1103">
                <a:solidFill>
                  <a:srgbClr val="393A39"/>
                </a:solidFill>
                <a:latin typeface="Lato" panose="020F0502020204030203" pitchFamily="34" charset="0"/>
              </a:defRPr>
            </a:lvl3pPr>
            <a:lvl4pPr marL="10206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>
                <a:latin typeface="Lato" panose="020F0502020204030203" pitchFamily="34" charset="0"/>
              </a:defRPr>
            </a:lvl4pPr>
            <a:lvl5pPr marL="12528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>
                <a:latin typeface="Lato" panose="020F0502020204030203" pitchFamily="34" charset="0"/>
              </a:defRPr>
            </a:lvl5pPr>
            <a:lvl6pPr marL="14337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6pPr>
            <a:lvl7pPr marL="16740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7pPr>
            <a:lvl8pPr marL="19062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8pPr>
            <a:lvl9pPr marL="21357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65C34-988A-4381-BE35-3CF787479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9600" y="1332000"/>
            <a:ext cx="4042800" cy="6286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BAD278-0467-4156-945B-8A0C6FB1AA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19600" y="1962000"/>
            <a:ext cx="4042800" cy="3124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3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69800" indent="-170100">
              <a:lnSpc>
                <a:spcPct val="100000"/>
              </a:lnSpc>
              <a:buFontTx/>
              <a:buChar char="‒"/>
              <a:defRPr sz="1200">
                <a:solidFill>
                  <a:srgbClr val="393A39"/>
                </a:solidFill>
                <a:latin typeface="Lato" panose="020F0502020204030203" pitchFamily="34" charset="0"/>
              </a:defRPr>
            </a:lvl2pPr>
            <a:lvl3pPr>
              <a:lnSpc>
                <a:spcPct val="100000"/>
              </a:lnSpc>
              <a:defRPr sz="1103">
                <a:solidFill>
                  <a:srgbClr val="393A39"/>
                </a:solidFill>
                <a:latin typeface="Lato" panose="020F0502020204030203" pitchFamily="34" charset="0"/>
              </a:defRPr>
            </a:lvl3pPr>
            <a:lvl4pPr marL="10206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>
                <a:latin typeface="Lato" panose="020F0502020204030203" pitchFamily="34" charset="0"/>
              </a:defRPr>
            </a:lvl4pPr>
            <a:lvl5pPr marL="12528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>
                <a:latin typeface="Lato" panose="020F0502020204030203" pitchFamily="34" charset="0"/>
              </a:defRPr>
            </a:lvl5pPr>
            <a:lvl6pPr marL="14337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6pPr>
            <a:lvl7pPr marL="16740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7pPr>
            <a:lvl8pPr marL="19062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8pPr>
            <a:lvl9pPr marL="21357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9489FC-5B9D-4C9C-A962-ECD59DECD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640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C4E7365-D38C-47DC-98CE-EFDE9B5AA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32000"/>
            <a:ext cx="8305200" cy="37528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69800" indent="-170100">
              <a:buFontTx/>
              <a:buChar char="‒"/>
              <a:defRPr sz="1400">
                <a:solidFill>
                  <a:srgbClr val="393A39"/>
                </a:solidFill>
                <a:latin typeface="Lato" panose="020F0502020204030203" pitchFamily="34" charset="0"/>
              </a:defRPr>
            </a:lvl2pPr>
            <a:lvl3pPr>
              <a:defRPr sz="1200">
                <a:solidFill>
                  <a:srgbClr val="393A39"/>
                </a:solidFill>
                <a:latin typeface="Lato" panose="020F0502020204030203" pitchFamily="34" charset="0"/>
              </a:defRPr>
            </a:lvl3pPr>
            <a:lvl4pPr marL="10206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>
                <a:latin typeface="Lato" panose="020F0502020204030203" pitchFamily="34" charset="0"/>
              </a:defRPr>
            </a:lvl4pPr>
            <a:lvl5pPr marL="12528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>
                <a:latin typeface="Lato" panose="020F0502020204030203" pitchFamily="34" charset="0"/>
              </a:defRPr>
            </a:lvl5pPr>
            <a:lvl6pPr marL="14337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6pPr>
            <a:lvl7pPr marL="16740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7pPr>
            <a:lvl8pPr marL="19062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8pPr>
            <a:lvl9pPr marL="21357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057F52-E5D6-4C4F-8C1F-48ED323FF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51587-1A95-4AA5-AD68-679421FFF7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59623" y="4780800"/>
            <a:ext cx="3103200" cy="304800"/>
          </a:xfrm>
        </p:spPr>
        <p:txBody>
          <a:bodyPr>
            <a:normAutofit/>
          </a:bodyPr>
          <a:lstStyle>
            <a:lvl1pPr marL="0" indent="0">
              <a:buNone/>
              <a:defRPr sz="800" b="0" i="1">
                <a:solidFill>
                  <a:schemeClr val="accent5"/>
                </a:solidFill>
                <a:latin typeface="Lato" panose="020F0502020204030203" pitchFamily="34" charset="77"/>
              </a:defRPr>
            </a:lvl1pPr>
            <a:lvl2pPr marL="457189" indent="0">
              <a:buNone/>
              <a:defRPr/>
            </a:lvl2pPr>
            <a:lvl3pPr marL="914378" indent="0"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2019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63150-919C-4838-9C50-4A49E1F703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14800" y="209551"/>
            <a:ext cx="4800600" cy="472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69800" indent="-170100">
              <a:buFontTx/>
              <a:buChar char="‒"/>
              <a:defRPr sz="1400">
                <a:solidFill>
                  <a:srgbClr val="393A39"/>
                </a:solidFill>
                <a:latin typeface="Lato" panose="020F0502020204030203" pitchFamily="34" charset="0"/>
              </a:defRPr>
            </a:lvl2pPr>
            <a:lvl3pPr>
              <a:defRPr sz="1200">
                <a:solidFill>
                  <a:srgbClr val="393A39"/>
                </a:solidFill>
                <a:latin typeface="Lato" panose="020F0502020204030203" pitchFamily="34" charset="0"/>
              </a:defRPr>
            </a:lvl3pPr>
            <a:lvl4pPr marL="1371566" indent="0">
              <a:buNone/>
              <a:defRPr sz="2000">
                <a:latin typeface="Lato" panose="020F0502020204030203" pitchFamily="34" charset="0"/>
              </a:defRPr>
            </a:lvl4pPr>
            <a:lvl5pPr marL="1828754" indent="0">
              <a:buNone/>
              <a:defRPr sz="2000">
                <a:latin typeface="Lato" panose="020F050202020403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image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DF0CC-FE08-413C-BBD2-A8A78D851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0800"/>
            <a:ext cx="2949575" cy="8001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41956C6-5D94-4460-ABB5-94D93E7EDC3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7200" y="1620000"/>
            <a:ext cx="2949575" cy="31623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69800" indent="-170100">
              <a:lnSpc>
                <a:spcPct val="100000"/>
              </a:lnSpc>
              <a:buFontTx/>
              <a:buChar char="‒"/>
              <a:defRPr sz="1200">
                <a:solidFill>
                  <a:srgbClr val="393A39"/>
                </a:solidFill>
                <a:latin typeface="Lato" panose="020F0502020204030203" pitchFamily="34" charset="0"/>
              </a:defRPr>
            </a:lvl2pPr>
            <a:lvl3pPr>
              <a:lnSpc>
                <a:spcPct val="100000"/>
              </a:lnSpc>
              <a:defRPr sz="1100">
                <a:solidFill>
                  <a:srgbClr val="393A39"/>
                </a:solidFill>
                <a:latin typeface="Lato" panose="020F0502020204030203" pitchFamily="34" charset="0"/>
              </a:defRPr>
            </a:lvl3pPr>
            <a:lvl4pPr marL="10206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>
                <a:latin typeface="Lato" panose="020F0502020204030203" pitchFamily="34" charset="0"/>
              </a:defRPr>
            </a:lvl4pPr>
            <a:lvl5pPr marL="12528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>
                <a:latin typeface="Lato" panose="020F0502020204030203" pitchFamily="34" charset="0"/>
              </a:defRPr>
            </a:lvl5pPr>
            <a:lvl6pPr marL="1477913" marR="0" indent="-214313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6pPr>
            <a:lvl7pPr marL="16740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7pPr>
            <a:lvl8pPr marL="19062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8pPr>
            <a:lvl9pPr marL="21357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A45BAD-29C1-9741-879D-03074B2081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4800" y="4629600"/>
            <a:ext cx="3103200" cy="306000"/>
          </a:xfrm>
        </p:spPr>
        <p:txBody>
          <a:bodyPr>
            <a:normAutofit/>
          </a:bodyPr>
          <a:lstStyle>
            <a:lvl1pPr marL="0" indent="0">
              <a:buNone/>
              <a:defRPr sz="800" b="0" i="1">
                <a:solidFill>
                  <a:schemeClr val="accent5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60143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B1DA0-7E63-4CDE-961E-607D001A9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32000"/>
            <a:ext cx="8305200" cy="37528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69800" indent="-175500">
              <a:buFontTx/>
              <a:buChar char="‒"/>
              <a:defRPr sz="1400">
                <a:solidFill>
                  <a:srgbClr val="393A39"/>
                </a:solidFill>
                <a:latin typeface="Lato" panose="020F0502020204030203" pitchFamily="34" charset="0"/>
              </a:defRPr>
            </a:lvl2pPr>
            <a:lvl3pPr>
              <a:defRPr sz="1200">
                <a:solidFill>
                  <a:srgbClr val="393A39"/>
                </a:solidFill>
                <a:latin typeface="Lato" panose="020F0502020204030203" pitchFamily="34" charset="0"/>
              </a:defRPr>
            </a:lvl3pPr>
            <a:lvl4pPr marL="1021613" indent="-17010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latin typeface="Lato" panose="020F0502020204030203" pitchFamily="34" charset="0"/>
              </a:defRPr>
            </a:lvl4pPr>
            <a:lvl5pPr marL="1253813" indent="-17010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latin typeface="Lato" panose="020F0502020204030203" pitchFamily="34" charset="0"/>
              </a:defRPr>
            </a:lvl5pPr>
            <a:lvl6pPr marL="1433700" indent="-170100">
              <a:lnSpc>
                <a:spcPct val="100000"/>
              </a:lnSpc>
              <a:defRPr sz="1103"/>
            </a:lvl6pPr>
            <a:lvl7pPr marL="1674000" indent="-170100">
              <a:lnSpc>
                <a:spcPct val="100000"/>
              </a:lnSpc>
              <a:defRPr sz="1103"/>
            </a:lvl7pPr>
            <a:lvl8pPr marL="1906200" indent="-170100">
              <a:lnSpc>
                <a:spcPct val="100000"/>
              </a:lnSpc>
              <a:defRPr sz="1103"/>
            </a:lvl8pPr>
            <a:lvl9pPr marL="2135700" indent="-170100">
              <a:lnSpc>
                <a:spcPct val="100000"/>
              </a:lnSpc>
              <a:defRPr sz="110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894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DE514-B9D5-4E6A-B99C-10D5D54F71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842400"/>
            <a:ext cx="8305200" cy="1789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header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E28C70-277B-4B74-B137-487CD1BFD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703600"/>
            <a:ext cx="8305200" cy="1242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00"/>
              </a:spcBef>
              <a:buNone/>
              <a:defRPr sz="1800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0466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83CD7-383B-48A0-8B71-F06BC83DE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32000"/>
            <a:ext cx="4111200" cy="3752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3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69800" indent="-175500">
              <a:buFontTx/>
              <a:buChar char="‒"/>
              <a:defRPr sz="1200">
                <a:solidFill>
                  <a:srgbClr val="393A39"/>
                </a:solidFill>
                <a:latin typeface="Lato" panose="020F0502020204030203" pitchFamily="34" charset="0"/>
              </a:defRPr>
            </a:lvl2pPr>
            <a:lvl3pPr>
              <a:defRPr sz="1103">
                <a:solidFill>
                  <a:srgbClr val="393A39"/>
                </a:solidFill>
                <a:latin typeface="Lato" panose="020F0502020204030203" pitchFamily="34" charset="0"/>
              </a:defRPr>
            </a:lvl3pPr>
            <a:lvl4pPr marL="1064813" indent="-214313">
              <a:lnSpc>
                <a:spcPct val="100000"/>
              </a:lnSpc>
              <a:buFont typeface="Arial" panose="020B0604020202020204" pitchFamily="34" charset="0"/>
              <a:buChar char="•"/>
              <a:defRPr sz="1103">
                <a:latin typeface="Lato" panose="020F0502020204030203" pitchFamily="34" charset="0"/>
              </a:defRPr>
            </a:lvl4pPr>
            <a:lvl5pPr marL="1252800" indent="-170100">
              <a:lnSpc>
                <a:spcPct val="100000"/>
              </a:lnSpc>
              <a:buFont typeface="Arial" panose="020B0604020202020204" pitchFamily="34" charset="0"/>
              <a:buChar char="•"/>
              <a:defRPr sz="1103">
                <a:latin typeface="Lato" panose="020F0502020204030203" pitchFamily="34" charset="0"/>
              </a:defRPr>
            </a:lvl5pPr>
            <a:lvl6pPr marL="1433700" indent="-170100">
              <a:lnSpc>
                <a:spcPct val="100000"/>
              </a:lnSpc>
              <a:defRPr sz="1103"/>
            </a:lvl6pPr>
            <a:lvl7pPr marL="1674000" indent="-170100">
              <a:lnSpc>
                <a:spcPct val="100000"/>
              </a:lnSpc>
              <a:defRPr sz="1103"/>
            </a:lvl7pPr>
            <a:lvl8pPr marL="1906200" indent="-170100">
              <a:lnSpc>
                <a:spcPct val="100000"/>
              </a:lnSpc>
              <a:defRPr sz="1103"/>
            </a:lvl8pPr>
            <a:lvl9pPr marL="2135700" indent="-170100">
              <a:lnSpc>
                <a:spcPct val="100000"/>
              </a:lnSpc>
              <a:defRPr sz="110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55965-8388-42DC-8FE0-FECC99CDC8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6800" y="1332000"/>
            <a:ext cx="4035600" cy="3752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3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69800" indent="-175500">
              <a:buFontTx/>
              <a:buChar char="‒"/>
              <a:defRPr sz="1200">
                <a:solidFill>
                  <a:srgbClr val="393A39"/>
                </a:solidFill>
                <a:latin typeface="Lato" panose="020F0502020204030203" pitchFamily="34" charset="0"/>
              </a:defRPr>
            </a:lvl2pPr>
            <a:lvl3pPr>
              <a:defRPr sz="1103">
                <a:solidFill>
                  <a:srgbClr val="393A39"/>
                </a:solidFill>
                <a:latin typeface="Lato" panose="020F0502020204030203" pitchFamily="34" charset="0"/>
              </a:defRPr>
            </a:lvl3pPr>
            <a:lvl4pPr marL="1020600" indent="-170100">
              <a:lnSpc>
                <a:spcPct val="100000"/>
              </a:lnSpc>
              <a:buFont typeface="Arial" panose="020B0604020202020204" pitchFamily="34" charset="0"/>
              <a:buChar char="•"/>
              <a:defRPr sz="1103">
                <a:latin typeface="Lato" panose="020F0502020204030203" pitchFamily="34" charset="0"/>
              </a:defRPr>
            </a:lvl4pPr>
            <a:lvl5pPr marL="1252800" indent="-170100">
              <a:lnSpc>
                <a:spcPct val="100000"/>
              </a:lnSpc>
              <a:buFont typeface="Arial" panose="020B0604020202020204" pitchFamily="34" charset="0"/>
              <a:buChar char="•"/>
              <a:defRPr sz="1103">
                <a:latin typeface="Lato" panose="020F0502020204030203" pitchFamily="34" charset="0"/>
              </a:defRPr>
            </a:lvl5pPr>
            <a:lvl6pPr marL="1433700" indent="-170100">
              <a:lnSpc>
                <a:spcPct val="100000"/>
              </a:lnSpc>
              <a:defRPr sz="1103"/>
            </a:lvl6pPr>
            <a:lvl7pPr marL="1674000" indent="-170100">
              <a:lnSpc>
                <a:spcPct val="100000"/>
              </a:lnSpc>
              <a:defRPr sz="1103"/>
            </a:lvl7pPr>
            <a:lvl8pPr marL="1906200" indent="-170100">
              <a:lnSpc>
                <a:spcPct val="100000"/>
              </a:lnSpc>
              <a:defRPr sz="1103"/>
            </a:lvl8pPr>
            <a:lvl9pPr marL="2135700" indent="-170100">
              <a:lnSpc>
                <a:spcPct val="100000"/>
              </a:lnSpc>
              <a:defRPr sz="110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0C35649-F5E1-436D-BCBC-468BEAF27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244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with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A16AAA2-A7C1-4541-8877-3F69DB6229BC}"/>
              </a:ext>
            </a:extLst>
          </p:cNvPr>
          <p:cNvSpPr/>
          <p:nvPr/>
        </p:nvSpPr>
        <p:spPr>
          <a:xfrm>
            <a:off x="3887788" y="0"/>
            <a:ext cx="5256212" cy="5143500"/>
          </a:xfrm>
          <a:prstGeom prst="rect">
            <a:avLst/>
          </a:prstGeom>
          <a:solidFill>
            <a:srgbClr val="D3E2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39FB627-FD00-4FAF-95D2-71E0F07CF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0800"/>
            <a:ext cx="2949575" cy="8001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DC379B0-B7F6-4942-A1A3-CADED67F6B3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114800" y="209550"/>
            <a:ext cx="4800600" cy="4724400"/>
          </a:xfrm>
          <a:noFill/>
        </p:spPr>
        <p:txBody>
          <a:bodyPr/>
          <a:lstStyle>
            <a:lvl2pPr marL="469800" indent="-175500">
              <a:buFontTx/>
              <a:buChar char="‒"/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Click to add transparent background image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B59D9A38-D1D3-4C7D-A204-0D4D6C3813F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7200" y="1620000"/>
            <a:ext cx="2949575" cy="31623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69800" indent="-175500">
              <a:lnSpc>
                <a:spcPct val="100000"/>
              </a:lnSpc>
              <a:buFontTx/>
              <a:buChar char="‒"/>
              <a:defRPr sz="1200">
                <a:solidFill>
                  <a:srgbClr val="393A39"/>
                </a:solidFill>
                <a:latin typeface="Lato" panose="020F0502020204030203" pitchFamily="34" charset="0"/>
              </a:defRPr>
            </a:lvl2pPr>
            <a:lvl3pPr>
              <a:lnSpc>
                <a:spcPct val="100000"/>
              </a:lnSpc>
              <a:defRPr sz="1100">
                <a:solidFill>
                  <a:srgbClr val="393A39"/>
                </a:solidFill>
                <a:latin typeface="Lato" panose="020F0502020204030203" pitchFamily="34" charset="0"/>
              </a:defRPr>
            </a:lvl3pPr>
            <a:lvl4pPr marL="1020600" indent="-170100">
              <a:lnSpc>
                <a:spcPct val="100000"/>
              </a:lnSpc>
              <a:buFont typeface="Arial" panose="020B0604020202020204" pitchFamily="34" charset="0"/>
              <a:buChar char="•"/>
              <a:defRPr sz="1103">
                <a:latin typeface="Lato" panose="020F0502020204030203" pitchFamily="34" charset="0"/>
              </a:defRPr>
            </a:lvl4pPr>
            <a:lvl5pPr marL="1297013" indent="-170100">
              <a:lnSpc>
                <a:spcPct val="100000"/>
              </a:lnSpc>
              <a:buFont typeface="Arial" panose="020B0604020202020204" pitchFamily="34" charset="0"/>
              <a:buChar char="•"/>
              <a:defRPr sz="1103">
                <a:latin typeface="Lato" panose="020F0502020204030203" pitchFamily="34" charset="0"/>
              </a:defRPr>
            </a:lvl5pPr>
            <a:lvl6pPr marL="1433700" indent="-170100">
              <a:lnSpc>
                <a:spcPct val="100000"/>
              </a:lnSpc>
              <a:defRPr sz="1103"/>
            </a:lvl6pPr>
            <a:lvl7pPr marL="1674000" indent="-170100">
              <a:lnSpc>
                <a:spcPct val="100000"/>
              </a:lnSpc>
              <a:defRPr sz="1103"/>
            </a:lvl7pPr>
            <a:lvl8pPr marL="1906200" indent="-170100">
              <a:lnSpc>
                <a:spcPct val="100000"/>
              </a:lnSpc>
              <a:defRPr sz="1103"/>
            </a:lvl8pPr>
            <a:lvl9pPr marL="2135700" indent="-170100">
              <a:lnSpc>
                <a:spcPct val="100000"/>
              </a:lnSpc>
              <a:defRPr sz="110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534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Small Picture with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A16AAA2-A7C1-4541-8877-3F69DB6229BC}"/>
              </a:ext>
            </a:extLst>
          </p:cNvPr>
          <p:cNvSpPr/>
          <p:nvPr/>
        </p:nvSpPr>
        <p:spPr>
          <a:xfrm>
            <a:off x="6172200" y="0"/>
            <a:ext cx="2971800" cy="5143500"/>
          </a:xfrm>
          <a:prstGeom prst="rect">
            <a:avLst/>
          </a:prstGeom>
          <a:solidFill>
            <a:srgbClr val="D3E2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39FB627-FD00-4FAF-95D2-71E0F07CF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0800"/>
            <a:ext cx="5313362" cy="8001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DC379B0-B7F6-4942-A1A3-CADED67F6B3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00800" y="209550"/>
            <a:ext cx="2514600" cy="4724400"/>
          </a:xfrm>
          <a:noFill/>
        </p:spPr>
        <p:txBody>
          <a:bodyPr/>
          <a:lstStyle>
            <a:lvl2pPr marL="469800" indent="-175500">
              <a:buFontTx/>
              <a:buChar char="‒"/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Click to add transparent background image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B59D9A38-D1D3-4C7D-A204-0D4D6C3813F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7200" y="1620000"/>
            <a:ext cx="5313362" cy="3162300"/>
          </a:xfrm>
          <a:prstGeom prst="rect">
            <a:avLst/>
          </a:prstGeom>
        </p:spPr>
        <p:txBody>
          <a:bodyPr numCol="1">
            <a:normAutofit/>
          </a:bodyPr>
          <a:lstStyle>
            <a:lvl1pPr>
              <a:lnSpc>
                <a:spcPct val="100000"/>
              </a:lnSpc>
              <a:defRPr sz="1400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69800" indent="-175500">
              <a:lnSpc>
                <a:spcPct val="100000"/>
              </a:lnSpc>
              <a:buFontTx/>
              <a:buChar char="‒"/>
              <a:defRPr sz="1200">
                <a:solidFill>
                  <a:srgbClr val="393A39"/>
                </a:solidFill>
                <a:latin typeface="Lato" panose="020F0502020204030203" pitchFamily="34" charset="0"/>
              </a:defRPr>
            </a:lvl2pPr>
            <a:lvl3pPr>
              <a:lnSpc>
                <a:spcPct val="100000"/>
              </a:lnSpc>
              <a:defRPr sz="1100">
                <a:solidFill>
                  <a:srgbClr val="393A39"/>
                </a:solidFill>
                <a:latin typeface="Lato" panose="020F0502020204030203" pitchFamily="34" charset="0"/>
              </a:defRPr>
            </a:lvl3pPr>
            <a:lvl4pPr marL="10206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00">
                <a:latin typeface="Lato" panose="020F0502020204030203" pitchFamily="34" charset="0"/>
              </a:defRPr>
            </a:lvl4pPr>
            <a:lvl5pPr marL="12528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98">
                <a:latin typeface="Lato" panose="020F0502020204030203" pitchFamily="34" charset="0"/>
              </a:defRPr>
            </a:lvl5pPr>
            <a:lvl6pPr marL="1477913" marR="0" indent="-214313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/>
            </a:lvl6pPr>
            <a:lvl7pPr marL="16740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/>
            </a:lvl7pPr>
            <a:lvl8pPr marL="19062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8pPr>
            <a:lvl9pPr marL="2135700" marR="0" indent="-170100" algn="l" defTabSz="91437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393A39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232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047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Two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AA8A8-3946-DE4F-97CB-CBC48B9F7A6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FDE514-B9D5-4E6A-B99C-10D5D54F7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28950"/>
            <a:ext cx="8062912" cy="12319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E28C70-277B-4B74-B137-487CD1BFD7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4267777"/>
            <a:ext cx="1837944" cy="3492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00"/>
              </a:spcBef>
              <a:buNone/>
              <a:defRPr sz="1800">
                <a:solidFill>
                  <a:schemeClr val="bg2"/>
                </a:solidFill>
                <a:latin typeface="Lato" panose="020F0502020204030203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E08046-4BE1-4FB9-890C-3BAA6099F53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57200" y="4540827"/>
            <a:ext cx="1837944" cy="453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None/>
              <a:defRPr sz="1200" b="0" i="0">
                <a:solidFill>
                  <a:schemeClr val="bg2"/>
                </a:solidFill>
                <a:latin typeface="Lato Light" panose="020F0302020204030203" pitchFamily="34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Title, company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86E2C5B-58AD-4D69-8653-58174ACC8A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559600" y="4269600"/>
            <a:ext cx="1837944" cy="3492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00"/>
              </a:spcBef>
              <a:buNone/>
              <a:defRPr sz="1800">
                <a:solidFill>
                  <a:schemeClr val="bg2"/>
                </a:solidFill>
                <a:latin typeface="Lato" panose="020F0502020204030203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599CD08-F90D-4D15-9B4E-79BB92E4CDF2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2559600" y="4539600"/>
            <a:ext cx="1837944" cy="453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None/>
              <a:defRPr sz="1200" b="0" i="0">
                <a:solidFill>
                  <a:schemeClr val="bg2"/>
                </a:solidFill>
                <a:latin typeface="Lato Light" panose="020F0302020204030203" pitchFamily="34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Title, company</a:t>
            </a:r>
          </a:p>
        </p:txBody>
      </p:sp>
    </p:spTree>
    <p:extLst>
      <p:ext uri="{BB962C8B-B14F-4D97-AF65-F5344CB8AC3E}">
        <p14:creationId xmlns:p14="http://schemas.microsoft.com/office/powerpoint/2010/main" val="386985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DE514-B9D5-4E6A-B99C-10D5D54F7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00" y="1282701"/>
            <a:ext cx="8062912" cy="213995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4FF62A3-F460-4741-8342-309E52138A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02000" y="3436567"/>
            <a:ext cx="1836821" cy="3492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00"/>
              </a:spcBef>
              <a:buNone/>
              <a:defRPr sz="1800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F8AF9C0-51D9-4A91-8E30-9CA60298FBC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602000" y="3709617"/>
            <a:ext cx="1836821" cy="453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None/>
              <a:defRPr sz="1200" b="0" i="0">
                <a:solidFill>
                  <a:srgbClr val="393A39"/>
                </a:solidFill>
                <a:latin typeface="Lato Light" panose="020F0302020204030203" pitchFamily="34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Title, company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4298647-61D0-4FBB-8F52-37C8A845D3E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726800" y="3436567"/>
            <a:ext cx="1836821" cy="3492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00"/>
              </a:spcBef>
              <a:buNone/>
              <a:defRPr sz="1800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578A0BF-E876-40F4-A20B-1A438C7EEFA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726800" y="3709617"/>
            <a:ext cx="1836821" cy="453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None/>
              <a:defRPr sz="1200" b="0" i="0">
                <a:solidFill>
                  <a:srgbClr val="393A39"/>
                </a:solidFill>
                <a:latin typeface="Lato Light" panose="020F0302020204030203" pitchFamily="34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Title, company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49E506-AD96-463A-84F2-AAE1BB90340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96000" y="3432556"/>
            <a:ext cx="1115568" cy="11155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8A7706D-1D21-49ED-888E-699D6B6BE78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24400" y="3429000"/>
            <a:ext cx="1115568" cy="11155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9126122"/>
      </p:ext>
    </p:extLst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theme/theme1.xml" Type="http://schemas.openxmlformats.org/officeDocument/2006/relationships/theme"/><Relationship Id="rId14" Target="../media/image1.emf" Type="http://schemas.openxmlformats.org/officeDocument/2006/relationships/image"/><Relationship Id="rId15" Target="../media/image2.emf" Type="http://schemas.openxmlformats.org/officeDocument/2006/relationships/image"/><Relationship Id="rId16" Target="../media/image3.png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3F58E3-9A58-46F0-BF14-7D50442D1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741600"/>
          </a:xfrm>
          <a:prstGeom prst="rect">
            <a:avLst/>
          </a:prstGeom>
        </p:spPr>
        <p:txBody>
          <a:bodyPr vert="horz" lIns="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A2A96-2EF0-4D95-8F42-7400F1711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32000"/>
            <a:ext cx="8107082" cy="37548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7D267B-40D0-4DD7-AC1D-48683B25403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6834" y="167935"/>
            <a:ext cx="564240" cy="522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FCAB09-91CA-475B-B6CD-D124E33437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/>
          <a:srcRect l="24096"/>
          <a:stretch/>
        </p:blipFill>
        <p:spPr>
          <a:xfrm>
            <a:off x="0" y="115217"/>
            <a:ext cx="1066800" cy="2870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90FBC2-4514-4E11-A820-6885E5011C2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5778" y="223913"/>
            <a:ext cx="752320" cy="6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4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7" r:id="rId4"/>
    <p:sldLayoutId id="2147483671" r:id="rId5"/>
    <p:sldLayoutId id="2147483672" r:id="rId6"/>
    <p:sldLayoutId id="2147483664" r:id="rId7"/>
    <p:sldLayoutId id="2147483665" r:id="rId8"/>
    <p:sldLayoutId id="2147483666" r:id="rId9"/>
    <p:sldLayoutId id="2147483668" r:id="rId10"/>
    <p:sldLayoutId id="2147483669" r:id="rId11"/>
    <p:sldLayoutId id="2147483670" r:id="rId12"/>
  </p:sldLayoutIdLst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400" b="1" kern="1200" baseline="0">
          <a:solidFill>
            <a:srgbClr val="1B4D81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176209" indent="-176209" algn="l" defTabSz="914378" rtl="0" eaLnBrk="1" latinLnBrk="0" hangingPunct="1">
        <a:lnSpc>
          <a:spcPct val="100000"/>
        </a:lnSpc>
        <a:spcBef>
          <a:spcPts val="1000"/>
        </a:spcBef>
        <a:buFont typeface="Wingdings" pitchFamily="2" charset="2"/>
        <a:buChar char="§"/>
        <a:tabLst/>
        <a:defRPr sz="1600" kern="1200">
          <a:solidFill>
            <a:srgbClr val="393A39"/>
          </a:solidFill>
          <a:latin typeface="Lato" panose="020F0502020204030203" pitchFamily="34" charset="0"/>
          <a:ea typeface="+mn-ea"/>
          <a:cs typeface="+mn-cs"/>
        </a:defRPr>
      </a:lvl1pPr>
      <a:lvl2pPr marL="514337" indent="-222245" algn="l" defTabSz="914378" rtl="0" eaLnBrk="1" latinLnBrk="0" hangingPunct="1">
        <a:lnSpc>
          <a:spcPct val="100000"/>
        </a:lnSpc>
        <a:spcBef>
          <a:spcPts val="500"/>
        </a:spcBef>
        <a:buFontTx/>
        <a:buBlip>
          <a:blip r:embed="rId16"/>
        </a:buBlip>
        <a:tabLst/>
        <a:defRPr sz="1400" kern="1200">
          <a:solidFill>
            <a:srgbClr val="393A39"/>
          </a:solidFill>
          <a:latin typeface="Lato" panose="020F0502020204030203" pitchFamily="34" charset="0"/>
          <a:ea typeface="+mn-ea"/>
          <a:cs typeface="+mn-cs"/>
        </a:defRPr>
      </a:lvl2pPr>
      <a:lvl3pPr marL="746106" indent="-169859" algn="l" defTabSz="80643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200" kern="1200">
          <a:solidFill>
            <a:srgbClr val="393A39"/>
          </a:solidFill>
          <a:latin typeface="Lato" panose="020F0502020204030203" pitchFamily="34" charset="0"/>
          <a:ea typeface="+mn-ea"/>
          <a:cs typeface="+mn-cs"/>
        </a:defRPr>
      </a:lvl3pPr>
      <a:lvl4pPr marL="1371566" indent="0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4pPr>
      <a:lvl5pPr marL="1828754" indent="0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10.xml.rels><?xml version="1.0" encoding="UTF-8" standalone="no"?><Relationships xmlns="http://schemas.openxmlformats.org/package/2006/relationships"><Relationship Id="rId1" Target="../slideLayouts/slideLayout5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ype="http://schemas.openxmlformats.org/officeDocument/2006/relationships/tags" Target="../tags/tag3.xml"/></Relationships>

</file>

<file path=ppt/slides/_rels/slide11.xml.rels><?xml version="1.0" encoding="UTF-8" standalone="no"?><Relationships xmlns="http://schemas.openxmlformats.org/package/2006/relationships"><Relationship Id="rId1" Target="../slideLayouts/slideLayout5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ype="http://schemas.openxmlformats.org/officeDocument/2006/relationships/tags" Target="../tags/tag2.xml"/></Relationships>

</file>

<file path=ppt/slides/_rels/slide12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3.xml.rels><?xml version="1.0" encoding="UTF-8" standalone="no"?><Relationships xmlns="http://schemas.openxmlformats.org/package/2006/relationships"><Relationship Id="rId1" Target="../slideLayouts/slideLayout5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ype="http://schemas.openxmlformats.org/officeDocument/2006/relationships/tags" Target="../tags/tag4.xml"/></Relationships>

</file>

<file path=ppt/slides/_rels/slide14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5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6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7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8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9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2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22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23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media/image17.png" Type="http://schemas.openxmlformats.org/officeDocument/2006/relationships/image"/><Relationship Id="rId3" Type="http://schemas.openxmlformats.org/officeDocument/2006/relationships/tags" Target="../tags/tag5.xml"/></Relationships>

</file>

<file path=ppt/slides/_rels/slide24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3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5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7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8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9.xml.rels><?xml version="1.0" encoding="UTF-8" standalone="no"?><Relationships xmlns="http://schemas.openxmlformats.org/package/2006/relationships"><Relationship Id="rId1" Target="../slideLayouts/slideLayout5.xml" Type="http://schemas.openxmlformats.org/officeDocument/2006/relationships/slideLayout"/><Relationship Id="rId2" Target="../media/image8.png" Type="http://schemas.openxmlformats.org/officeDocument/2006/relationships/image"/><Relationship Id="rId3" Type="http://schemas.openxmlformats.org/officeDocument/2006/relationships/tags" Target="../tags/tag1.xml"/></Relationships>
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67100E37-2066-457D-A866-CD6115300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841375"/>
            <a:ext cx="8305200" cy="17907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Multipole Analysis of Electromagnetic Scattering</a:t>
            </a:r>
          </a:p>
        </p:txBody>
      </p:sp>
      <p:sp xmlns:r="http://schemas.openxmlformats.org/officeDocument/2006/relationships">
        <p:nvSpPr>
          <p:cNvPr id="3" name="Subtitle 2">
            <a:extLst>
              <a:ext uri="{FF2B5EF4-FFF2-40B4-BE49-F238E27FC236}">
                <a16:creationId xmlns:a16="http://schemas.microsoft.com/office/drawing/2014/main" id="{FBBC01D0-B230-4859-8CF6-4664E1E5F3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6"/>
            <a:ext cx="7010400" cy="12414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393A39"/>
                </a:solidFill>
                <a:latin typeface="Lato" panose="020F0502020204030203" pitchFamily="34" charset="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 indent="0" marL="0">
              <a:spcAft>
                <a:spcPct val="15000"/>
              </a:spcAft>
            </a:pPr>
            <a:r>
              <a:rPr lang="en-US"/>
              <a:t>COMSOL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39FB627-FD00-4FAF-95D2-71E0F07CF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0800"/>
            <a:ext cx="2949575" cy="8001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1" sz="2400">
                <a:solidFill>
                  <a:srgbClr val="1B4D81"/>
                </a:solidFill>
                <a:latin charset="0" panose="020F0502020204030203" pitchFamily="34" typeface="Lato"/>
              </a:defRPr>
            </a:lvl1pPr>
          </a:lstStyle>
          <a:p>
            <a:r>
              <a:rPr lang="en-US"/>
              <a:t>Angular Functions</a:t>
            </a:r>
          </a:p>
        </p:txBody>
      </p:sp>
      <p:sp>
        <p:nvSpPr>
          <p:cNvPr id="4" name="AutoShape 4"/>
          <p:cNvSpPr/>
          <p:nvPr/>
        </p:nvSpPr>
        <p:spPr>
          <a:xfrm>
            <a:off x="4114800" y="4221567"/>
            <a:ext cx="4800600" cy="300816"/>
          </a:xfrm>
          <a:prstGeom prst="rect">
            <a:avLst/>
          </a:prstGeom>
        </p:spPr>
        <p:txBody>
          <a:bodyPr anchor="t" anchorCtr="false"/>
          <a:p>
            <a:r>
              <a:rPr b="false" i="true" lang="en-US" sz="1200" u="none">
                <a:solidFill>
                  <a:srgbClr val="1B4D81"/>
                </a:solidFill>
                <a:latin typeface="Lato"/>
              </a:rPr>
              <a:t>Function pi</a:t>
            </a:r>
          </a:p>
        </p:txBody>
      </p:sp>
      <p:pic>
        <p:nvPicPr>
          <p:cNvPr id="3" name="Picture 3"/>
          <p:cNvPicPr>
            <a:picLocks noChangeAspect="true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14800" y="621117"/>
            <a:ext cx="4800600" cy="36004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1620000"/>
            <a:ext cx="584200" cy="279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39FB627-FD00-4FAF-95D2-71E0F07CF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0800"/>
            <a:ext cx="2949575" cy="8001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1" sz="2400">
                <a:solidFill>
                  <a:srgbClr val="1B4D81"/>
                </a:solidFill>
                <a:latin charset="0" panose="020F0502020204030203" pitchFamily="34" typeface="Lato"/>
              </a:defRPr>
            </a:lvl1pPr>
          </a:lstStyle>
          <a:p>
            <a:r>
              <a:rPr lang="en-US"/>
              <a:t>Angular Functions</a:t>
            </a:r>
          </a:p>
        </p:txBody>
      </p:sp>
      <p:sp>
        <p:nvSpPr>
          <p:cNvPr id="4" name="AutoShape 4"/>
          <p:cNvSpPr/>
          <p:nvPr/>
        </p:nvSpPr>
        <p:spPr>
          <a:xfrm>
            <a:off x="4114800" y="4221567"/>
            <a:ext cx="4800600" cy="300816"/>
          </a:xfrm>
          <a:prstGeom prst="rect">
            <a:avLst/>
          </a:prstGeom>
        </p:spPr>
        <p:txBody>
          <a:bodyPr anchor="t" anchorCtr="false"/>
          <a:p>
            <a:r>
              <a:rPr b="false" i="true" lang="en-US" sz="1200" u="none">
                <a:solidFill>
                  <a:srgbClr val="1B4D81"/>
                </a:solidFill>
                <a:latin typeface="Lato"/>
              </a:rPr>
              <a:t>Function tau</a:t>
            </a:r>
          </a:p>
        </p:txBody>
      </p:sp>
      <p:pic>
        <p:nvPicPr>
          <p:cNvPr id="3" name="Picture 3"/>
          <p:cNvPicPr>
            <a:picLocks noChangeAspect="true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14800" y="621117"/>
            <a:ext cx="4800600" cy="36004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1620000"/>
            <a:ext cx="546100" cy="279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Multipole Variables</a:t>
            </a:r>
            <a:endParaRPr lang="en-US"/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752850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Calculation of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600" b="false" i="false" u="none" baseline="-25000">
                <a:solidFill>
                  <a:srgbClr val="393A39"/>
                </a:solidFill>
                <a:latin typeface="Lato"/>
              </a:rPr>
              <a:t>E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,1) and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600" b="false" i="false" u="none" baseline="-25000">
                <a:solidFill>
                  <a:srgbClr val="393A39"/>
                </a:solidFill>
                <a:latin typeface="Lato"/>
              </a:rPr>
              <a:t>M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,1)</a:t>
            </a:r>
          </a:p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Defined under </a:t>
            </a:r>
            <a:r>
              <a:rPr lang="en-US" sz="1600" b="false" i="false" u="none">
                <a:solidFill>
                  <a:srgbClr val="393A39"/>
                </a:solidFill>
                <a:latin typeface="Tahoma"/>
              </a:rPr>
              <a:t>Component 1 &gt; Definitions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39FB627-FD00-4FAF-95D2-71E0F07CF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0800"/>
            <a:ext cx="2949575" cy="8001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1" sz="2400">
                <a:solidFill>
                  <a:srgbClr val="1B4D81"/>
                </a:solidFill>
                <a:latin charset="0" panose="020F0502020204030203" pitchFamily="34" typeface="Lato"/>
              </a:defRPr>
            </a:lvl1pPr>
          </a:lstStyle>
          <a:p>
            <a:r>
              <a:rPr lang="en-US"/>
              <a:t>Coefficient O</a:t>
            </a:r>
          </a:p>
        </p:txBody>
      </p:sp>
      <p:sp>
        <p:nvSpPr>
          <p:cNvPr id="4" name="AutoShape 4"/>
          <p:cNvSpPr/>
          <p:nvPr/>
        </p:nvSpPr>
        <p:spPr>
          <a:xfrm>
            <a:off x="4114800" y="4221567"/>
            <a:ext cx="4800600" cy="300816"/>
          </a:xfrm>
          <a:prstGeom prst="rect">
            <a:avLst/>
          </a:prstGeom>
        </p:spPr>
        <p:txBody>
          <a:bodyPr anchor="t" anchorCtr="false"/>
          <a:p>
            <a:r>
              <a:rPr b="false" i="true" lang="en-US" sz="1200" u="none">
                <a:solidFill>
                  <a:srgbClr val="1B4D81"/>
                </a:solidFill>
                <a:latin typeface="Lato"/>
              </a:rPr>
              <a:t>Coefficient O</a:t>
            </a:r>
          </a:p>
        </p:txBody>
      </p:sp>
      <p:pic>
        <p:nvPicPr>
          <p:cNvPr id="3" name="Picture 3"/>
          <p:cNvPicPr>
            <a:picLocks noChangeAspect="true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14800" y="621117"/>
            <a:ext cx="4800600" cy="36004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1620000"/>
            <a:ext cx="317500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Mie Benchmark</a:t>
            </a:r>
            <a:endParaRPr lang="en-US"/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752850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Mie scattering as a benchmark</a:t>
            </a:r>
          </a:p>
          <a:p>
            <a:pPr lvl="1" algn="l" indent="-175500" marL="469800">
              <a:lnSpc>
                <a:spcPct val="100000"/>
              </a:lnSpc>
              <a:spcBef>
                <a:spcPts val="500"/>
              </a:spcBef>
              <a:buFont typeface=""/>
              <a:buChar char="‒"/>
            </a:pP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600 nm vacuum wavelength</a:t>
            </a:r>
          </a:p>
          <a:p>
            <a:pPr lvl="1" algn="l" indent="-175500" marL="469800">
              <a:lnSpc>
                <a:spcPct val="100000"/>
              </a:lnSpc>
              <a:spcBef>
                <a:spcPts val="500"/>
              </a:spcBef>
              <a:buFont typeface=""/>
              <a:buChar char="‒"/>
            </a:pP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Au sphere of 100 nm radius</a:t>
            </a:r>
          </a:p>
          <a:p>
            <a:pPr lvl="1" algn="l" indent="-175500" marL="469800">
              <a:lnSpc>
                <a:spcPct val="100000"/>
              </a:lnSpc>
              <a:spcBef>
                <a:spcPts val="500"/>
              </a:spcBef>
              <a:buFont typeface=""/>
              <a:buChar char="‒"/>
            </a:pP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Host medium with a refractive index of 1.5</a:t>
            </a:r>
          </a:p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Numerical results are compared to Mie coefficients evaluated in MATLAB</a:t>
            </a:r>
          </a:p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Note: COMSOL uses </a:t>
            </a:r>
            <a:r>
              <a:rPr lang="en-US" sz="1600" b="false" i="false" u="none">
                <a:solidFill>
                  <a:srgbClr val="393A39"/>
                </a:solidFill>
                <a:latin typeface="Century Schoolbook"/>
              </a:rPr>
              <a:t>exp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(+</a:t>
            </a:r>
            <a:r>
              <a:rPr lang="en-US" sz="1600" b="false" i="false" u="none">
                <a:solidFill>
                  <a:srgbClr val="393A39"/>
                </a:solidFill>
                <a:latin typeface="Century Schoolbook"/>
              </a:rPr>
              <a:t>j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ω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t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) convention, which is handled by setting the imaginary unit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i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→−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j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 in the equations of this presentation. Complex-conjugation of obtained multipole coefficients returns to </a:t>
            </a:r>
            <a:r>
              <a:rPr lang="en-US" sz="1600" b="false" i="false" u="none">
                <a:solidFill>
                  <a:srgbClr val="393A39"/>
                </a:solidFill>
                <a:latin typeface="Century Schoolbook"/>
              </a:rPr>
              <a:t>exp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(-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j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ω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t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) convention.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Benchmark Results</a:t>
            </a:r>
          </a:p>
        </p:txBody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457200" y="1332000"/>
          <a:ext cx="8508400" cy="2650888"/>
        </p:xfrm>
        <a:graphic>
          <a:graphicData uri="http://schemas.openxmlformats.org/drawingml/2006/table">
            <a:tbl>
              <a:tblPr/>
              <a:tblGrid>
                <a:gridCol w="1038150"/>
                <a:gridCol w="1038150"/>
                <a:gridCol w="1038150"/>
                <a:gridCol w="1038150"/>
                <a:gridCol w="1038150"/>
                <a:gridCol w="1038150"/>
                <a:gridCol w="1038150"/>
                <a:gridCol w="1038150"/>
              </a:tblGrid>
              <a:tr h="254000">
                <a:tc gridSpan="8"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true" u="none">
                          <a:solidFill>
                            <a:srgbClr val="1B4D81"/>
                          </a:solidFill>
                          <a:latin typeface="Lato"/>
                        </a:rPr>
                        <a:t>Magnetic Multipole Coefficients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l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m=-3, am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m=-2, am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m=-1, am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m=0, am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m=1, am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m=2, am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m=3, am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-0.094182 + 0.26713i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1.3235E-6 + 1.2755E-6i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-0.094186 + 0.26714i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2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5.0097E-7 + 4.0868E-7i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-0.0037616 + 0.034094i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2.9986E-6 + 4.3089E-7i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-0.0037614 + 0.034094i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1.4535E-6 - 1.4479E-6i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3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-2.1472E-7 + 9.8539E-8i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-8.4862E-8 - 2.0176E-7i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-1.7064E-4 + 0.001774i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-2.7469E-8 - 2.8486E-7i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-1.7058E-4 + 0.0017741i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9.7061E-8 - 1.446E-7i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3.4911E-7 - 3.5377E-7i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Benchmark Results</a:t>
            </a:r>
          </a:p>
        </p:txBody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457200" y="1332000"/>
          <a:ext cx="8508400" cy="2650888"/>
        </p:xfrm>
        <a:graphic>
          <a:graphicData uri="http://schemas.openxmlformats.org/drawingml/2006/table">
            <a:tbl>
              <a:tblPr/>
              <a:tblGrid>
                <a:gridCol w="1038150"/>
                <a:gridCol w="1038150"/>
                <a:gridCol w="1038150"/>
                <a:gridCol w="1038150"/>
                <a:gridCol w="1038150"/>
                <a:gridCol w="1038150"/>
                <a:gridCol w="1038150"/>
                <a:gridCol w="1038150"/>
              </a:tblGrid>
              <a:tr h="254000">
                <a:tc gridSpan="8"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true" u="none">
                          <a:solidFill>
                            <a:srgbClr val="1B4D81"/>
                          </a:solidFill>
                          <a:latin typeface="Lato"/>
                        </a:rPr>
                        <a:t>Electric Multipole Coefficients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l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m=-3, ae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m=-2, ae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m=-1, ae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m=0, ae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m=1, ae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m=2, ae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m=3, ae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0.93538 + 0.082177i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3.8439E-5 + 2.6268E-5i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-0.93537 - 0.082191i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2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-4.4753E-5 - 7.4743E-6i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0.70154 + 0.21893i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-8.3438E-6 + 4.0457E-5i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-0.70154 - 0.21893i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2.3403E-5 + 3.7582E-5i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3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-5.2441E-6 - 9.8016E-6i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-1.9776E-5 - 7.0469E-6i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0.0075631 + 0.038522i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-1.74E-6 - 2.6072E-6i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-0.0075571 - 0.038524i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1.804E-5 - 6.096E-6i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-1.3288E-5 + 5.1912E-6i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Comparison to Reference Values</a:t>
            </a:r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752850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Conjugate and negate the values in the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m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 = 1 column to get values according to the </a:t>
            </a:r>
            <a:r>
              <a:rPr lang="en-US" sz="1600" b="false" i="false" u="none">
                <a:solidFill>
                  <a:srgbClr val="393A39"/>
                </a:solidFill>
                <a:latin typeface="Century Schoolbook"/>
              </a:rPr>
              <a:t>exp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(-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j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ω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t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) convention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Comparison to Reference Values</a:t>
            </a:r>
          </a:p>
        </p:txBody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457200" y="1332000"/>
          <a:ext cx="8406800" cy="1397000"/>
        </p:xfrm>
        <a:graphic>
          <a:graphicData uri="http://schemas.openxmlformats.org/drawingml/2006/table">
            <a:tbl>
              <a:tblPr/>
              <a:tblGrid>
                <a:gridCol w="2076300"/>
                <a:gridCol w="2076300"/>
                <a:gridCol w="2076300"/>
                <a:gridCol w="2076300"/>
              </a:tblGrid>
              <a:tr h="254000">
                <a:tc gridSpan="4"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true" u="none">
                          <a:solidFill>
                            <a:srgbClr val="1B4D81"/>
                          </a:solidFill>
                          <a:latin typeface="Lato"/>
                        </a:rPr>
                        <a:t>Mie Coefficients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l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m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-conj(ae)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-conj(am) (1)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0.93537 - 0.082191i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0.094186 + 0.26714i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2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0.70154 - 0.21893i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0.0037614 + 0.034094i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3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0.0075571 - 0.038524i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1.7058E-4 + 0.0017741i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Reference Values</a:t>
            </a:r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25735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Reference Values, using </a:t>
            </a:r>
            <a:r>
              <a:rPr lang="en-US" sz="1600" b="false" i="false" u="none">
                <a:solidFill>
                  <a:srgbClr val="393A39"/>
                </a:solidFill>
                <a:latin typeface="Century Schoolbook"/>
              </a:rPr>
              <a:t>exp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(-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j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ω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t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) convention</a:t>
            </a:r>
          </a:p>
        </p:txBody>
      </p: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457200" y="1784735"/>
          <a:ext cx="8381400" cy="1397000"/>
        </p:xfrm>
        <a:graphic>
          <a:graphicData uri="http://schemas.openxmlformats.org/drawingml/2006/table">
            <a:tbl>
              <a:tblPr/>
              <a:tblGrid>
                <a:gridCol w="2491560"/>
                <a:gridCol w="2906820"/>
                <a:gridCol w="2906820"/>
              </a:tblGrid>
              <a:tr h="254000">
                <a:tc gridSpan="3"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true" u="none">
                          <a:solidFill>
                            <a:srgbClr val="1B4D81"/>
                          </a:solidFill>
                          <a:latin typeface="Lato"/>
                        </a:rPr>
                        <a:t>Reference Values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l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alpha_l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beta_l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0.9350 - 0.0826i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0.0941 + 0.2671i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2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0.7003 - 0.2209i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0.0038 + 0.0341i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3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0.0075 - 0.0384i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0.0002 + 0.0018i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name="AutoShape 7" id="7"/>
          <p:cNvSpPr/>
          <p:nvPr/>
        </p:nvSpPr>
        <p:spPr>
          <a:xfrm flipH="false" flipV="false" rot="0">
            <a:off x="457200" y="3308735"/>
            <a:ext cx="8305200" cy="1776115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/>
              <a:t/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COMSOL values and reference values agree well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Multipole Expansion</a:t>
            </a:r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836910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The field scattered by a particle, regardless of the particle’s geometrical shape or composition, can always be expressed through the multipole expansion. The expression for the electric field reads (see Ref. 1):</a:t>
            </a:r>
          </a:p>
        </p:txBody>
      </p:sp>
      <p:sp>
        <p:nvSpPr>
          <p:cNvPr name="AutoShape 5" id="5"/>
          <p:cNvSpPr/>
          <p:nvPr/>
        </p:nvSpPr>
        <p:spPr>
          <a:xfrm flipH="false" flipV="false" rot="0">
            <a:off x="457200" y="3515110"/>
            <a:ext cx="8305200" cy="325735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/>
              <a:t/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The vector functions</a:t>
            </a:r>
            <a:endParaRPr lang="en-US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2359410"/>
            <a:ext cx="7924800" cy="7747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4031345"/>
            <a:ext cx="19050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Cross Sections</a:t>
            </a:r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25735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Scattering cross setion:</a:t>
            </a:r>
          </a:p>
        </p:txBody>
      </p:sp>
      <p:sp>
        <p:nvSpPr>
          <p:cNvPr name="AutoShape 5" id="5"/>
          <p:cNvSpPr/>
          <p:nvPr/>
        </p:nvSpPr>
        <p:spPr>
          <a:xfrm flipH="false" flipV="false" rot="0">
            <a:off x="457200" y="3003935"/>
            <a:ext cx="8305200" cy="325735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/>
              <a:t/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Extinction cross setion:</a:t>
            </a:r>
            <a:endParaRPr lang="en-US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1848235"/>
            <a:ext cx="4064000" cy="7747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3520170"/>
            <a:ext cx="4699000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Cross Sections</a:t>
            </a:r>
          </a:p>
        </p:txBody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457200" y="1332000"/>
          <a:ext cx="8381400" cy="998357"/>
        </p:xfrm>
        <a:graphic>
          <a:graphicData uri="http://schemas.openxmlformats.org/drawingml/2006/table">
            <a:tbl>
              <a:tblPr/>
              <a:tblGrid>
                <a:gridCol w="2768400"/>
                <a:gridCol w="2768400"/>
                <a:gridCol w="2768400"/>
              </a:tblGrid>
              <a:tr h="254000">
                <a:tc gridSpan="3"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true" u="none">
                          <a:solidFill>
                            <a:srgbClr val="1B4D81"/>
                          </a:solidFill>
                          <a:latin typeface="Lato"/>
                        </a:rPr>
                        <a:t>Interaction Cross Sections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Integral: Scattering cross section (m^2)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Integral: Absorption cross section (m^2)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Integral: Extinction cross section (m^2)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1.4268E-13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2.7156E-14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1.6983E-13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Cross Sections</a:t>
            </a:r>
          </a:p>
        </p:txBody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457200" y="1332000"/>
          <a:ext cx="8406800" cy="998357"/>
        </p:xfrm>
        <a:graphic>
          <a:graphicData uri="http://schemas.openxmlformats.org/drawingml/2006/table">
            <a:tbl>
              <a:tblPr/>
              <a:tblGrid>
                <a:gridCol w="2076300"/>
                <a:gridCol w="2076300"/>
                <a:gridCol w="2076300"/>
                <a:gridCol w="2076300"/>
              </a:tblGrid>
              <a:tr h="254000">
                <a:tc gridSpan="4"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true" u="none">
                          <a:solidFill>
                            <a:srgbClr val="1B4D81"/>
                          </a:solidFill>
                          <a:latin typeface="Lato"/>
                        </a:rPr>
                        <a:t>Cross Sections from Fields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lambda0 (µm)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Scattering cross section (m^2)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Absorption cross section (m^2)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Extinction cross section (m^2)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0.6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1.4201E-13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2.7199E-14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1.6921E-13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457200" y="2520857"/>
          <a:ext cx="8381401" cy="1397000"/>
        </p:xfrm>
        <a:graphic>
          <a:graphicData uri="http://schemas.openxmlformats.org/drawingml/2006/table">
            <a:tbl>
              <a:tblPr/>
              <a:tblGrid>
                <a:gridCol w="2362578"/>
                <a:gridCol w="1881254"/>
                <a:gridCol w="4061369"/>
              </a:tblGrid>
              <a:tr h="254000">
                <a:tc gridSpan="3"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true" u="none">
                          <a:solidFill>
                            <a:srgbClr val="1B4D81"/>
                          </a:solidFill>
                          <a:latin typeface="Lato"/>
                        </a:rPr>
                        <a:t>Cross sections from MATLAB code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true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Cross Section (m2)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>Value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true" i="false" u="none">
                          <a:solidFill>
                            <a:srgbClr val="393A39"/>
                          </a:solidFill>
                          <a:latin typeface="Lato"/>
                        </a:rPr>
                        <a:t/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Scattering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1.4252e-13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/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Absorption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2.7148e-14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/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Extinction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>1.6967e-13</a:t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280" b="false" i="false" u="none">
                          <a:solidFill>
                            <a:srgbClr val="393A39"/>
                          </a:solidFill>
                          <a:latin typeface="Lato"/>
                        </a:rPr>
                        <a:t/>
                      </a:r>
                      <a:endParaRPr lang="en-US" sz="11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b="1" sz="2400">
                <a:solidFill>
                  <a:srgbClr val="1B4D81"/>
                </a:solidFill>
                <a:latin charset="0" panose="020F0502020204030203" pitchFamily="34" typeface="Lato"/>
              </a:defRPr>
            </a:lvl1pPr>
          </a:lstStyle>
          <a:p>
            <a:r>
              <a:rPr lang="en-US"/>
              <a:t>Modal Scattering Cross Section</a:t>
            </a:r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2308444" y="4784034"/>
            <a:ext cx="5334880" cy="300816"/>
          </a:xfrm>
          <a:prstGeom prst="rect">
            <a:avLst/>
          </a:prstGeom>
        </p:spPr>
        <p:txBody>
          <a:bodyPr anchor="t" anchorCtr="false"/>
          <a:p>
            <a:r>
              <a:rPr b="false" i="true" lang="en-US" sz="1200" u="none">
                <a:solidFill>
                  <a:srgbClr val="1B4D81"/>
                </a:solidFill>
                <a:latin typeface="Lato"/>
              </a:rPr>
              <a:t>Only essential contributions from m = -1 and m = 1 terms.</a:t>
            </a:r>
          </a:p>
        </p:txBody>
      </p:sp>
      <p:pic>
        <p:nvPicPr>
          <p:cNvPr id="5" name="Picture 5"/>
          <p:cNvPicPr>
            <a:picLocks noChangeAspect="true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308444" y="1332000"/>
            <a:ext cx="4602712" cy="345203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References</a:t>
            </a:r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752850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249607" marL="249607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AutoNum type="arabicPeriod" startAt="1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J. D. Jackson, </a:t>
            </a:r>
            <a:r>
              <a:rPr lang="en-US" sz="1600" b="false" i="true" u="none">
                <a:solidFill>
                  <a:srgbClr val="393A39"/>
                </a:solidFill>
                <a:latin typeface="Lato"/>
              </a:rPr>
              <a:t>Classical Electrodynamics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, 3rd Ed., Wiley, 1999.</a:t>
            </a:r>
          </a:p>
          <a:p>
            <a:pPr lvl="0" algn="l" indent="-249607" marL="249607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AutoNum type="arabicPeriod" startAt="1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P. Grahn, A. Shevchenko, and M. Kaivola, "Electromagnetic multipole theory for optical nanomaterials," </a:t>
            </a:r>
            <a:r>
              <a:rPr lang="en-US" sz="1600" b="false" i="true" u="none">
                <a:solidFill>
                  <a:srgbClr val="393A39"/>
                </a:solidFill>
                <a:latin typeface="Lato"/>
              </a:rPr>
              <a:t>New Journal of Physics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, vol. 14, no. 9, p. 093033, 2012.</a:t>
            </a:r>
          </a:p>
          <a:p>
            <a:pPr lvl="0" algn="l" indent="-249607" marL="249607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AutoNum type="arabicPeriod" startAt="1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C. Mätzler, "MATLAB functions for Mie scattering and absorption, version 2," in </a:t>
            </a:r>
            <a:r>
              <a:rPr lang="en-US" sz="1600" b="false" i="true" u="none">
                <a:solidFill>
                  <a:srgbClr val="393A39"/>
                </a:solidFill>
                <a:latin typeface="Lato"/>
              </a:rPr>
              <a:t>IAP Research Report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, University of Bern, 2002.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Multipole Expansion</a:t>
            </a:r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25735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and</a:t>
            </a:r>
          </a:p>
        </p:txBody>
      </p:sp>
      <p:sp>
        <p:nvSpPr>
          <p:cNvPr name="AutoShape 5" id="5"/>
          <p:cNvSpPr/>
          <p:nvPr/>
        </p:nvSpPr>
        <p:spPr>
          <a:xfrm flipH="false" flipV="false" rot="0">
            <a:off x="457200" y="2584835"/>
            <a:ext cx="8305200" cy="2500015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/>
              <a:t/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generate a complete basis, where each function describes the field created by a unique multipole.</a:t>
            </a:r>
            <a:endParaRPr lang="en-US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1848235"/>
            <a:ext cx="1371600" cy="355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Multipole Coefficients</a:t>
            </a:r>
            <a:endParaRPr lang="en-US"/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752850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The coefficients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600" b="false" i="false" u="none" baseline="-25000">
                <a:solidFill>
                  <a:srgbClr val="393A39"/>
                </a:solidFill>
                <a:latin typeface="Lato"/>
              </a:rPr>
              <a:t>E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,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m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) and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600" b="false" i="false" u="none" baseline="-25000">
                <a:solidFill>
                  <a:srgbClr val="393A39"/>
                </a:solidFill>
                <a:latin typeface="Lato"/>
              </a:rPr>
              <a:t>M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,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m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) characterize the scatterer as they reveal the electric and magnetic excitations in it.</a:t>
            </a:r>
          </a:p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The integer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 describes the order of the multipole (dipole, quadrupole, …), whereas the subscripts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E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 and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M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 distinguish between electric and magnetic multipoles. The integer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m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 describes the amount of the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z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-component of angular momentum that is carried per photon.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Multipole Coefficients</a:t>
            </a:r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25735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For optical scatterers, the source of the scattered field is the scattering current density</a:t>
            </a:r>
          </a:p>
        </p:txBody>
      </p:sp>
      <p:sp>
        <p:nvSpPr>
          <p:cNvPr name="AutoShape 5" id="5"/>
          <p:cNvSpPr/>
          <p:nvPr/>
        </p:nvSpPr>
        <p:spPr>
          <a:xfrm flipH="false" flipV="false" rot="0">
            <a:off x="457200" y="2559435"/>
            <a:ext cx="8305200" cy="2525415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/>
              <a:t/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where </a:t>
            </a:r>
            <a:r>
              <a:rPr lang="en-US" sz="1600" b="false" i="false" u="none">
                <a:solidFill>
                  <a:srgbClr val="393A39"/>
                </a:solidFill>
                <a:latin typeface="Symbol"/>
              </a:rPr>
              <a:t>e</a:t>
            </a:r>
            <a:r>
              <a:rPr lang="en-US" sz="1600" b="false" i="false" u="none" baseline="-25000">
                <a:solidFill>
                  <a:srgbClr val="393A39"/>
                </a:solidFill>
                <a:latin typeface="Lato"/>
              </a:rPr>
              <a:t>h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 is the permittivity of the host medium and </a:t>
            </a:r>
            <a:r>
              <a:rPr lang="en-US" sz="1600" b="true" i="false" u="none">
                <a:solidFill>
                  <a:srgbClr val="393A39"/>
                </a:solidFill>
                <a:latin typeface="Century Schoolbook"/>
              </a:rPr>
              <a:t>E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600" b="true" i="false" u="none">
                <a:solidFill>
                  <a:srgbClr val="393A39"/>
                </a:solidFill>
                <a:latin typeface="Century Schoolbook"/>
              </a:rPr>
              <a:t>r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) is the total field.</a:t>
            </a:r>
            <a:endParaRPr lang="en-US"/>
          </a:p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The multipole coefficients can be extracted from the scattering current density, using volume integrals over the whole space (see Ref. 2).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1848235"/>
            <a:ext cx="2451100" cy="330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Mie Scattering</a:t>
            </a:r>
            <a:endParaRPr lang="en-US"/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752850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Scattering of a plane wave by a spherical particle.</a:t>
            </a:r>
          </a:p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Analytical solution exists as an expansion, in which the coefficients are called Mie coefficients.</a:t>
            </a:r>
          </a:p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MATLAB code (see Ref. 3) exists for computing the Mie coefficients (</a:t>
            </a:r>
            <a:r>
              <a:rPr lang="en-US" sz="1600" b="false" i="false" u="none">
                <a:solidFill>
                  <a:srgbClr val="393A39"/>
                </a:solidFill>
                <a:latin typeface="Symbol"/>
              </a:rPr>
              <a:t>a</a:t>
            </a:r>
            <a:r>
              <a:rPr lang="en-US" sz="1600" b="false" i="false" u="none" baseline="-25000">
                <a:solidFill>
                  <a:srgbClr val="393A39"/>
                </a:solidFill>
                <a:latin typeface="Lato"/>
              </a:rPr>
              <a:t>l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 and </a:t>
            </a:r>
            <a:r>
              <a:rPr lang="en-US" sz="1600" b="false" i="false" u="none">
                <a:solidFill>
                  <a:srgbClr val="393A39"/>
                </a:solidFill>
                <a:latin typeface="Symbol"/>
              </a:rPr>
              <a:t>b</a:t>
            </a:r>
            <a:r>
              <a:rPr lang="en-US" sz="1600" b="false" i="false" u="none" baseline="-25000">
                <a:solidFill>
                  <a:srgbClr val="393A39"/>
                </a:solidFill>
                <a:latin typeface="Lato"/>
              </a:rPr>
              <a:t>l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).</a:t>
            </a:r>
          </a:p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The Mie expansion is a special case of the Multipole expansion, obtained by setting </a:t>
            </a:r>
          </a:p>
          <a:p>
            <a:pPr lvl="1" algn="l" indent="-175500" marL="469800">
              <a:lnSpc>
                <a:spcPct val="100000"/>
              </a:lnSpc>
              <a:spcBef>
                <a:spcPts val="500"/>
              </a:spcBef>
              <a:buFont typeface=""/>
              <a:buChar char="‒"/>
            </a:pP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all coefficients to zero, if not |</a:t>
            </a: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m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| = 1</a:t>
            </a:r>
          </a:p>
          <a:p>
            <a:pPr lvl="1" algn="l" indent="-175500" marL="469800">
              <a:lnSpc>
                <a:spcPct val="100000"/>
              </a:lnSpc>
              <a:spcBef>
                <a:spcPts val="500"/>
              </a:spcBef>
              <a:buFont typeface=""/>
              <a:buChar char="‒"/>
            </a:pP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400" b="false" i="false" u="none" baseline="-25000">
                <a:solidFill>
                  <a:srgbClr val="393A39"/>
                </a:solidFill>
                <a:latin typeface="Lato"/>
              </a:rPr>
              <a:t>E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,-1) = -</a:t>
            </a: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400" b="false" i="false" u="none" baseline="-25000">
                <a:solidFill>
                  <a:srgbClr val="393A39"/>
                </a:solidFill>
                <a:latin typeface="Lato"/>
              </a:rPr>
              <a:t>E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,1)</a:t>
            </a:r>
          </a:p>
          <a:p>
            <a:pPr lvl="1" algn="l" indent="-175500" marL="469800">
              <a:lnSpc>
                <a:spcPct val="100000"/>
              </a:lnSpc>
              <a:spcBef>
                <a:spcPts val="500"/>
              </a:spcBef>
              <a:buFont typeface=""/>
              <a:buChar char="‒"/>
            </a:pP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400" b="false" i="false" u="none" baseline="-25000">
                <a:solidFill>
                  <a:srgbClr val="393A39"/>
                </a:solidFill>
                <a:latin typeface="Lato"/>
              </a:rPr>
              <a:t>M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,-1) = </a:t>
            </a: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400" b="false" i="false" u="none" baseline="-25000">
                <a:solidFill>
                  <a:srgbClr val="393A39"/>
                </a:solidFill>
                <a:latin typeface="Lato"/>
              </a:rPr>
              <a:t>M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,1)</a:t>
            </a:r>
          </a:p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Connection between the remaining multipole coefficients and the Mie coefficients is</a:t>
            </a:r>
          </a:p>
          <a:p>
            <a:pPr lvl="1" algn="l" indent="-175500" marL="469800">
              <a:lnSpc>
                <a:spcPct val="100000"/>
              </a:lnSpc>
              <a:spcBef>
                <a:spcPts val="500"/>
              </a:spcBef>
              <a:buFont typeface=""/>
              <a:buChar char="‒"/>
            </a:pP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400" b="false" i="false" u="none" baseline="-25000">
                <a:solidFill>
                  <a:srgbClr val="393A39"/>
                </a:solidFill>
                <a:latin typeface="Lato"/>
              </a:rPr>
              <a:t>E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,1) = -</a:t>
            </a:r>
            <a:r>
              <a:rPr lang="en-US" sz="1400" b="false" i="false" u="none">
                <a:solidFill>
                  <a:srgbClr val="393A39"/>
                </a:solidFill>
                <a:latin typeface="Symbol"/>
              </a:rPr>
              <a:t>a</a:t>
            </a:r>
            <a:r>
              <a:rPr lang="en-US" sz="1400" b="false" i="false" u="none" baseline="-25000">
                <a:solidFill>
                  <a:srgbClr val="393A39"/>
                </a:solidFill>
                <a:latin typeface="Lato"/>
              </a:rPr>
              <a:t>l</a:t>
            </a:r>
          </a:p>
          <a:p>
            <a:pPr lvl="1" algn="l" indent="-175500" marL="469800">
              <a:lnSpc>
                <a:spcPct val="100000"/>
              </a:lnSpc>
              <a:spcBef>
                <a:spcPts val="500"/>
              </a:spcBef>
              <a:spcAft>
                <a:spcPct val="15000"/>
              </a:spcAft>
              <a:buFont typeface=""/>
              <a:buChar char="‒"/>
            </a:pP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400" b="false" i="false" u="none" baseline="-25000">
                <a:solidFill>
                  <a:srgbClr val="393A39"/>
                </a:solidFill>
                <a:latin typeface="Lato"/>
              </a:rPr>
              <a:t>M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4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400" b="false" i="false" u="none">
                <a:solidFill>
                  <a:srgbClr val="393A39"/>
                </a:solidFill>
                <a:latin typeface="Lato"/>
              </a:rPr>
              <a:t>,1) = -</a:t>
            </a:r>
            <a:r>
              <a:rPr lang="en-US" sz="1400" b="false" i="false" u="none">
                <a:solidFill>
                  <a:srgbClr val="393A39"/>
                </a:solidFill>
                <a:latin typeface="Symbol"/>
              </a:rPr>
              <a:t>b</a:t>
            </a:r>
            <a:r>
              <a:rPr lang="en-US" sz="1400" b="false" i="false" u="none" baseline="-25000">
                <a:solidFill>
                  <a:srgbClr val="393A39"/>
                </a:solidFill>
                <a:latin typeface="Lato"/>
              </a:rPr>
              <a:t>l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COMSOL Implementation</a:t>
            </a:r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752850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Equations for extracting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600" b="false" i="false" u="none" baseline="-25000">
                <a:solidFill>
                  <a:srgbClr val="393A39"/>
                </a:solidFill>
                <a:latin typeface="Lato"/>
              </a:rPr>
              <a:t>E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,1) and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a</a:t>
            </a:r>
            <a:r>
              <a:rPr lang="en-US" sz="1600" b="false" i="false" u="none" baseline="-25000">
                <a:solidFill>
                  <a:srgbClr val="393A39"/>
                </a:solidFill>
                <a:latin typeface="Lato"/>
              </a:rPr>
              <a:t>M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l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,1) are implemented in COMSOL using functions and variables</a:t>
            </a:r>
          </a:p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Implementation can be added to any scattering model</a:t>
            </a:r>
          </a:p>
          <a:p>
            <a:pPr lvl="0" algn="l" indent="-176209" marL="176209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Font typeface="Wingdings"/>
              <a:buChar char="§"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Also applicable to periodic systems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r="http://schemas.openxmlformats.org/officeDocument/2006/relationships">
        <p:nvSpPr>
          <p:cNvPr id="2" name="Title 1">
            <a:extLst>
              <a:ext uri="{FF2B5EF4-FFF2-40B4-BE49-F238E27FC236}">
                <a16:creationId xmlns:a16="http://schemas.microsoft.com/office/drawing/2014/main" id="{8BAF8A22-6A5B-4550-87C4-98CDB8846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0400"/>
            <a:ext cx="8305200" cy="7429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 b="1">
                <a:solidFill>
                  <a:srgbClr val="1B4D8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/>
              <a:t>Associated Legendre Polynomials</a:t>
            </a:r>
            <a:endParaRPr lang="en-US"/>
          </a:p>
        </p:txBody>
      </p:sp>
      <p:sp>
        <p:nvSpPr>
          <p:cNvPr name="AutoShape 4" id="4"/>
          <p:cNvSpPr/>
          <p:nvPr/>
        </p:nvSpPr>
        <p:spPr>
          <a:xfrm flipH="false" flipV="false" rot="0">
            <a:off x="457200" y="1332000"/>
            <a:ext cx="8305200" cy="3752850"/>
          </a:xfrm>
          <a:prstGeom prst="rect">
            <a:avLst/>
          </a:prstGeom>
          <a:noFill/>
          <a:ln>
            <a:noFill/>
            <a:headEnd type="none" len="med" w="med"/>
            <a:tailEnd type="none" len="med" w="med"/>
          </a:ln>
        </p:spPr>
        <p:txBody>
          <a:bodyPr anchorCtr="false" anchor="t" vert="horz" tIns="45720" lIns="0" bIns="45720" rIns="91440" wrap="square">
            <a:normAutofit/>
          </a:bodyPr>
          <a:p>
            <a:pPr lvl="0" algn="l" indent="0" marL="0">
              <a:lnSpc>
                <a:spcPct val="100000"/>
              </a:lnSpc>
              <a:spcBef>
                <a:spcPts val="1000"/>
              </a:spcBef>
              <a:spcAft>
                <a:spcPct val="15000"/>
              </a:spcAft>
              <a:buNone/>
            </a:pP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Rodrigues' formula is used for calculating the associated Legendre polynomials </a:t>
            </a:r>
            <a:r>
              <a:rPr lang="en-US" sz="1600" b="false" i="true" u="none">
                <a:solidFill>
                  <a:srgbClr val="393A39"/>
                </a:solidFill>
                <a:latin typeface="Century Schoolbook"/>
              </a:rPr>
              <a:t>P</a:t>
            </a:r>
            <a:r>
              <a:rPr lang="en-US" sz="1600" b="false" i="false" u="none" baseline="-25000">
                <a:solidFill>
                  <a:srgbClr val="393A39"/>
                </a:solidFill>
                <a:latin typeface="Lato"/>
              </a:rPr>
              <a:t>l</a:t>
            </a:r>
            <a:r>
              <a:rPr lang="en-US" sz="1600" b="false" i="false" u="none" baseline="30000">
                <a:solidFill>
                  <a:srgbClr val="393A39"/>
                </a:solidFill>
                <a:latin typeface="Lato"/>
              </a:rPr>
              <a:t>m</a:t>
            </a:r>
            <a:r>
              <a:rPr lang="en-US" sz="1600" b="false" i="false" u="none">
                <a:solidFill>
                  <a:srgbClr val="393A39"/>
                </a:solidFill>
                <a:latin typeface="Lato"/>
              </a:rPr>
              <a:t>(cosθ)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39FB627-FD00-4FAF-95D2-71E0F07CF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0800"/>
            <a:ext cx="2949575" cy="8001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1" sz="2400">
                <a:solidFill>
                  <a:srgbClr val="1B4D81"/>
                </a:solidFill>
                <a:latin charset="0" panose="020F0502020204030203" pitchFamily="34" typeface="Lato"/>
              </a:defRPr>
            </a:lvl1pPr>
          </a:lstStyle>
          <a:p>
            <a:r>
              <a:rPr lang="en-US"/>
              <a:t>Associated Legendre Polynomials</a:t>
            </a:r>
          </a:p>
        </p:txBody>
      </p:sp>
      <p:sp>
        <p:nvSpPr>
          <p:cNvPr id="4" name="AutoShape 4"/>
          <p:cNvSpPr/>
          <p:nvPr/>
        </p:nvSpPr>
        <p:spPr>
          <a:xfrm>
            <a:off x="4114800" y="4221567"/>
            <a:ext cx="4800600" cy="300816"/>
          </a:xfrm>
          <a:prstGeom prst="rect">
            <a:avLst/>
          </a:prstGeom>
        </p:spPr>
        <p:txBody>
          <a:bodyPr anchor="t" anchorCtr="false"/>
          <a:p>
            <a:r>
              <a:rPr b="false" i="true" lang="en-US" sz="1200" u="none">
                <a:solidFill>
                  <a:srgbClr val="1B4D81"/>
                </a:solidFill>
                <a:latin typeface="Lato"/>
              </a:rPr>
              <a:t>Associated Legendre Polynomial</a:t>
            </a:r>
          </a:p>
        </p:txBody>
      </p:sp>
      <p:pic>
        <p:nvPicPr>
          <p:cNvPr id="3" name="Picture 3"/>
          <p:cNvPicPr>
            <a:picLocks noChangeAspect="true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14800" y="621117"/>
            <a:ext cx="4800600" cy="36004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 xmlns:r="http://schemas.openxmlformats.org/officeDocument/2006/relationships" xmlns:a="http://schemas.openxmlformats.org/drawingml/2006/main">
  <p:tag name="COMSOL LIVELINK TAG" val="&lt;!-- &#10;PropSet elements are populated with properties elements in format &lt;Property name=&quot;&quot; value=&quot;&quot; type=&quot;&quot;/&gt;&#10;LinkType element has either Image, or Table as value.&#10;--&gt;&lt;Root completeVersion=&quot;6.1.0.x&quot; formatVersion=&quot;2.0.0.0&quot; version=&quot;6.3.0.306&quot;&gt;&lt;VersionInformation&gt;&lt;Version&gt;1&lt;/Version&gt;&lt;/VersionInformation&gt;&lt;Entity&gt;/func/an10&lt;/Entity&gt;&lt;Tag&gt;an10&lt;/Tag&gt;&lt;Node&gt;Global Definitions &amp;gt; Associated Legendre Polynomial (Plm)&lt;/Node&gt;&lt;LinkType&gt;Image&lt;/LinkType&gt;&lt;ModelLink directoryType=&quot;none&quot;&gt;C:\sbs\sbp\distr\test\models\woptics\multipole_coefficients.mph&lt;/ModelLink&gt;&lt;LocalPath&gt;multipole_coefficients.mph&lt;/LocalPath&gt;&lt;SDim&gt;1&lt;/SDim&gt;&lt;Locked&gt;false&lt;/Locked&gt;&lt;PropSet id=&quot;image&quot;&gt;&lt;Property name=&quot;window&quot; type=&quot;string&quot; value=&quot;new&quot;/&gt;&lt;Property name=&quot;windowtitle&quot; type=&quot;string&quot; value=&quot;&quot;/&gt;&lt;Property name=&quot;isforreport&quot; type=&quot;bool&quot; value=&quot;on&quot;/&gt;&lt;Property name=&quot;saveepscopy&quot; type=&quot;bool&quot; value=&quot;off&quot;/&gt;&lt;Property name=&quot;isexporting&quot; type=&quot;bool&quot; value=&quot;off&quot;/&gt;&lt;Property name=&quot;size&quot; type=&quot;string&quot; value=&quot;presentation&quot;/&gt;&lt;Property name=&quot;hiddensize&quot; type=&quot;group&quot; value=&quot;manual&quot;/&gt;&lt;Property name=&quot;unit&quot; type=&quot;group&quot; value=&quot;px&quot;/&gt;&lt;Property name=&quot;lockratio&quot; type=&quot;bool&quot; value=&quot;off&quot;/&gt;&lt;Property name=&quot;aspectratio&quot; type=&quot;real&quot; value=&quot;1&quot;/&gt;&lt;Property name=&quot;width&quot; type=&quot;real&quot; value=&quot;2160&quot;/&gt;&lt;Property name=&quot;height&quot; type=&quot;real&quot; value=&quot;1620&quot;/&gt;&lt;Property name=&quot;resolution&quot; type=&quot;integer&quot; value=&quot;300&quot;/&gt;&lt;Property name=&quot;overrideresolutionlimit&quot; type=&quot;bool&quot; value=&quot;off&quot;/&gt;&lt;Property name=&quot;widthpx&quot; type=&quot;integer&quot; value=&quot;0&quot;/&gt;&lt;Property name=&quot;heightpx&quot; type=&quot;integer&quot; value=&quot;0&quot;/&gt;&lt;Property name=&quot;widthexact&quot; type=&quot;real&quot; value=&quot;0&quot;/&gt;&lt;Property name=&quot;heightexact&quot; type=&quot;real&quot; value=&quot;0&quot;/&gt;&lt;Property name=&quot;exactstored&quot; type=&quot;bool&quot; value=&quot;off&quot;/&gt;&lt;Property name=&quot;antialias&quot; type=&quot;bool&quot; value=&quot;on&quot;/&gt;&lt;Property name=&quot;saveprefs&quot; type=&quot;bool&quot; value=&quot;off&quot;/&gt;&lt;Property name=&quot;decorationscale&quot; type=&quot;real&quot; value=&quot;1&quot;/&gt;&lt;Property name=&quot;clearfilenameafterwards&quot; type=&quot;bool&quot; value=&quot;off&quot;/&gt;&lt;Property name=&quot;allowlinked&quot; type=&quot;bool&quot; value=&quot;on&quot;/&gt;&lt;Property name=&quot;allowpaste&quot; type=&quot;group&quot; value=&quot;on&quot;/&gt;&lt;Property name=&quot;target&quot; type=&quot;group&quot; value=&quot;linked&quot;/&gt;&lt;Property name=&quot;imagetype&quot; type=&quot;group&quot; value=&quot;png&quot;/&gt;&lt;Property name=&quot;lastwrittenfile&quot; type=&quot;string&quot; value=&quot;&quot;/&gt;&lt;Property name=&quot;lastfiletype&quot; type=&quot;string&quot; value=&quot;png&quot;/&gt;&lt;Property name=&quot;sdim&quot; type=&quot;group&quot; value=&quot;1&quot;/&gt;&lt;Property name=&quot;options1d&quot; type=&quot;group&quot; value=&quot;on&quot;/&gt;&lt;Property name=&quot;title1d&quot; type=&quot;bool&quot; value=&quot;on&quot;/&gt;&lt;Property name=&quot;axes1d&quot; type=&quot;bool&quot; value=&quot;on&quot;/&gt;&lt;Property name=&quot;showgrid&quot; type=&quot;bool&quot; value=&quot;on&quot;/&gt;&lt;Property name=&quot;logo1d&quot; type=&quot;bool&quot; value=&quot;off&quot;/&gt;&lt;Property name=&quot;fontsize&quot; type=&quot;integer&quot; value=&quot;10&quot;/&gt;&lt;Property name=&quot;colortheme&quot; type=&quot;string&quot; value=&quot;globaltheme&quot;/&gt;&lt;Property name=&quot;background&quot; type=&quot;group&quot; value=&quot;transparent&quot;/&gt;&lt;Property name=&quot;lockview&quot; type=&quot;string&quot; value=&quot;on&quot;/&gt;&lt;Property name=&quot;linkedinfo&quot; type=&quot;string&quot; value=&quot;&quot;/&gt;&lt;/PropSet&gt;&lt;PropSet id=&quot;view&quot;/&gt;&lt;PropSet id=&quot;camera&quot;/&gt;&lt;PropSet id=&quot;axis&quot;/&gt;&lt;PropSet id=&quot;clip&quot;/&gt;&lt;PropSet id=&quot;table&quot;/&gt;&lt;UpdateTimeStamp&gt;Dec 10, 2024, 12:12:52 PM&lt;/UpdateTimeStamp&gt;&lt;/Root&gt;"/>
</p:tagLst>
</file>

<file path=ppt/tags/tag2.xml><?xml version="1.0" encoding="utf-8"?>
<p:tagLst xmlns:p="http://schemas.openxmlformats.org/presentationml/2006/main" xmlns:r="http://schemas.openxmlformats.org/officeDocument/2006/relationships" xmlns:a="http://schemas.openxmlformats.org/drawingml/2006/main">
  <p:tag name="COMSOL LIVELINK TAG" val="&lt;!-- &#10;PropSet elements are populated with properties elements in format &lt;Property name=&quot;&quot; value=&quot;&quot; type=&quot;&quot;/&gt;&#10;LinkType element has either Image, or Table as value.&#10;--&gt;&lt;Root completeVersion=&quot;6.1.0.x&quot; formatVersion=&quot;2.0.0.0&quot; version=&quot;6.3.0.306&quot;&gt;&lt;VersionInformation&gt;&lt;Version&gt;1&lt;/Version&gt;&lt;/VersionInformation&gt;&lt;Entity&gt;/func/an6&lt;/Entity&gt;&lt;Tag&gt;an6&lt;/Tag&gt;&lt;Node&gt;Global Definitions &amp;gt; Function tau (tau)&lt;/Node&gt;&lt;LinkType&gt;Image&lt;/LinkType&gt;&lt;ModelLink directoryType=&quot;none&quot;&gt;C:\sbs\sbp\distr\test\models\woptics\multipole_coefficients.mph&lt;/ModelLink&gt;&lt;LocalPath&gt;multipole_coefficients.mph&lt;/LocalPath&gt;&lt;SDim&gt;1&lt;/SDim&gt;&lt;Locked&gt;false&lt;/Locked&gt;&lt;PropSet id=&quot;image&quot;&gt;&lt;Property name=&quot;window&quot; type=&quot;string&quot; value=&quot;new&quot;/&gt;&lt;Property name=&quot;windowtitle&quot; type=&quot;string&quot; value=&quot;&quot;/&gt;&lt;Property name=&quot;isforreport&quot; type=&quot;bool&quot; value=&quot;on&quot;/&gt;&lt;Property name=&quot;saveepscopy&quot; type=&quot;bool&quot; value=&quot;off&quot;/&gt;&lt;Property name=&quot;isexporting&quot; type=&quot;bool&quot; value=&quot;off&quot;/&gt;&lt;Property name=&quot;size&quot; type=&quot;string&quot; value=&quot;presentation&quot;/&gt;&lt;Property name=&quot;hiddensize&quot; type=&quot;group&quot; value=&quot;manual&quot;/&gt;&lt;Property name=&quot;unit&quot; type=&quot;group&quot; value=&quot;px&quot;/&gt;&lt;Property name=&quot;lockratio&quot; type=&quot;bool&quot; value=&quot;off&quot;/&gt;&lt;Property name=&quot;aspectratio&quot; type=&quot;real&quot; value=&quot;1&quot;/&gt;&lt;Property name=&quot;width&quot; type=&quot;real&quot; value=&quot;2160&quot;/&gt;&lt;Property name=&quot;height&quot; type=&quot;real&quot; value=&quot;1620&quot;/&gt;&lt;Property name=&quot;resolution&quot; type=&quot;integer&quot; value=&quot;300&quot;/&gt;&lt;Property name=&quot;overrideresolutionlimit&quot; type=&quot;bool&quot; value=&quot;off&quot;/&gt;&lt;Property name=&quot;widthpx&quot; type=&quot;integer&quot; value=&quot;0&quot;/&gt;&lt;Property name=&quot;heightpx&quot; type=&quot;integer&quot; value=&quot;0&quot;/&gt;&lt;Property name=&quot;widthexact&quot; type=&quot;real&quot; value=&quot;0&quot;/&gt;&lt;Property name=&quot;heightexact&quot; type=&quot;real&quot; value=&quot;0&quot;/&gt;&lt;Property name=&quot;exactstored&quot; type=&quot;bool&quot; value=&quot;off&quot;/&gt;&lt;Property name=&quot;antialias&quot; type=&quot;bool&quot; value=&quot;on&quot;/&gt;&lt;Property name=&quot;saveprefs&quot; type=&quot;bool&quot; value=&quot;off&quot;/&gt;&lt;Property name=&quot;decorationscale&quot; type=&quot;real&quot; value=&quot;1&quot;/&gt;&lt;Property name=&quot;clearfilenameafterwards&quot; type=&quot;bool&quot; value=&quot;off&quot;/&gt;&lt;Property name=&quot;allowlinked&quot; type=&quot;bool&quot; value=&quot;on&quot;/&gt;&lt;Property name=&quot;allowpaste&quot; type=&quot;group&quot; value=&quot;on&quot;/&gt;&lt;Property name=&quot;target&quot; type=&quot;group&quot; value=&quot;linked&quot;/&gt;&lt;Property name=&quot;imagetype&quot; type=&quot;group&quot; value=&quot;png&quot;/&gt;&lt;Property name=&quot;lastwrittenfile&quot; type=&quot;string&quot; value=&quot;&quot;/&gt;&lt;Property name=&quot;lastfiletype&quot; type=&quot;string&quot; value=&quot;png&quot;/&gt;&lt;Property name=&quot;sdim&quot; type=&quot;group&quot; value=&quot;1&quot;/&gt;&lt;Property name=&quot;options1d&quot; type=&quot;group&quot; value=&quot;on&quot;/&gt;&lt;Property name=&quot;title1d&quot; type=&quot;bool&quot; value=&quot;on&quot;/&gt;&lt;Property name=&quot;axes1d&quot; type=&quot;bool&quot; value=&quot;on&quot;/&gt;&lt;Property name=&quot;showgrid&quot; type=&quot;bool&quot; value=&quot;on&quot;/&gt;&lt;Property name=&quot;logo1d&quot; type=&quot;bool&quot; value=&quot;off&quot;/&gt;&lt;Property name=&quot;fontsize&quot; type=&quot;integer&quot; value=&quot;10&quot;/&gt;&lt;Property name=&quot;colortheme&quot; type=&quot;string&quot; value=&quot;globaltheme&quot;/&gt;&lt;Property name=&quot;background&quot; type=&quot;group&quot; value=&quot;transparent&quot;/&gt;&lt;Property name=&quot;lockview&quot; type=&quot;string&quot; value=&quot;on&quot;/&gt;&lt;Property name=&quot;linkedinfo&quot; type=&quot;string&quot; value=&quot;&quot;/&gt;&lt;/PropSet&gt;&lt;PropSet id=&quot;view&quot;/&gt;&lt;PropSet id=&quot;camera&quot;/&gt;&lt;PropSet id=&quot;axis&quot;/&gt;&lt;PropSet id=&quot;clip&quot;/&gt;&lt;PropSet id=&quot;table&quot;/&gt;&lt;UpdateTimeStamp&gt;Dec 10, 2024, 12:12:53 PM&lt;/UpdateTimeStamp&gt;&lt;/Root&gt;"/>
</p:tagLst>
</file>

<file path=ppt/tags/tag3.xml><?xml version="1.0" encoding="utf-8"?>
<p:tagLst xmlns:p="http://schemas.openxmlformats.org/presentationml/2006/main" xmlns:r="http://schemas.openxmlformats.org/officeDocument/2006/relationships" xmlns:a="http://schemas.openxmlformats.org/drawingml/2006/main">
  <p:tag name="COMSOL LIVELINK TAG" val="&lt;!-- &#10;PropSet elements are populated with properties elements in format &lt;Property name=&quot;&quot; value=&quot;&quot; type=&quot;&quot;/&gt;&#10;LinkType element has either Image, or Table as value.&#10;--&gt;&lt;Root completeVersion=&quot;6.1.0.x&quot; formatVersion=&quot;2.0.0.0&quot; version=&quot;6.3.0.306&quot;&gt;&lt;VersionInformation&gt;&lt;Version&gt;1&lt;/Version&gt;&lt;/VersionInformation&gt;&lt;Entity&gt;/func/an7&lt;/Entity&gt;&lt;Tag&gt;an7&lt;/Tag&gt;&lt;Node&gt;Global Definitions &amp;gt; Function pi (pi)&lt;/Node&gt;&lt;LinkType&gt;Image&lt;/LinkType&gt;&lt;ModelLink directoryType=&quot;none&quot;&gt;C:\sbs\sbp\distr\test\models\woptics\multipole_coefficients.mph&lt;/ModelLink&gt;&lt;LocalPath&gt;multipole_coefficients.mph&lt;/LocalPath&gt;&lt;SDim&gt;1&lt;/SDim&gt;&lt;Locked&gt;false&lt;/Locked&gt;&lt;PropSet id=&quot;image&quot;&gt;&lt;Property name=&quot;window&quot; type=&quot;string&quot; value=&quot;new&quot;/&gt;&lt;Property name=&quot;windowtitle&quot; type=&quot;string&quot; value=&quot;&quot;/&gt;&lt;Property name=&quot;isforreport&quot; type=&quot;bool&quot; value=&quot;on&quot;/&gt;&lt;Property name=&quot;saveepscopy&quot; type=&quot;bool&quot; value=&quot;off&quot;/&gt;&lt;Property name=&quot;isexporting&quot; type=&quot;bool&quot; value=&quot;off&quot;/&gt;&lt;Property name=&quot;size&quot; type=&quot;string&quot; value=&quot;presentation&quot;/&gt;&lt;Property name=&quot;hiddensize&quot; type=&quot;group&quot; value=&quot;manual&quot;/&gt;&lt;Property name=&quot;unit&quot; type=&quot;group&quot; value=&quot;px&quot;/&gt;&lt;Property name=&quot;lockratio&quot; type=&quot;bool&quot; value=&quot;off&quot;/&gt;&lt;Property name=&quot;aspectratio&quot; type=&quot;real&quot; value=&quot;1&quot;/&gt;&lt;Property name=&quot;width&quot; type=&quot;real&quot; value=&quot;2160&quot;/&gt;&lt;Property name=&quot;height&quot; type=&quot;real&quot; value=&quot;1620&quot;/&gt;&lt;Property name=&quot;resolution&quot; type=&quot;integer&quot; value=&quot;300&quot;/&gt;&lt;Property name=&quot;overrideresolutionlimit&quot; type=&quot;bool&quot; value=&quot;off&quot;/&gt;&lt;Property name=&quot;widthpx&quot; type=&quot;integer&quot; value=&quot;0&quot;/&gt;&lt;Property name=&quot;heightpx&quot; type=&quot;integer&quot; value=&quot;0&quot;/&gt;&lt;Property name=&quot;widthexact&quot; type=&quot;real&quot; value=&quot;0&quot;/&gt;&lt;Property name=&quot;heightexact&quot; type=&quot;real&quot; value=&quot;0&quot;/&gt;&lt;Property name=&quot;exactstored&quot; type=&quot;bool&quot; value=&quot;off&quot;/&gt;&lt;Property name=&quot;antialias&quot; type=&quot;bool&quot; value=&quot;on&quot;/&gt;&lt;Property name=&quot;saveprefs&quot; type=&quot;bool&quot; value=&quot;off&quot;/&gt;&lt;Property name=&quot;decorationscale&quot; type=&quot;real&quot; value=&quot;1&quot;/&gt;&lt;Property name=&quot;clearfilenameafterwards&quot; type=&quot;bool&quot; value=&quot;off&quot;/&gt;&lt;Property name=&quot;allowlinked&quot; type=&quot;bool&quot; value=&quot;on&quot;/&gt;&lt;Property name=&quot;allowpaste&quot; type=&quot;group&quot; value=&quot;on&quot;/&gt;&lt;Property name=&quot;target&quot; type=&quot;group&quot; value=&quot;linked&quot;/&gt;&lt;Property name=&quot;imagetype&quot; type=&quot;group&quot; value=&quot;png&quot;/&gt;&lt;Property name=&quot;lastwrittenfile&quot; type=&quot;string&quot; value=&quot;&quot;/&gt;&lt;Property name=&quot;lastfiletype&quot; type=&quot;string&quot; value=&quot;png&quot;/&gt;&lt;Property name=&quot;sdim&quot; type=&quot;group&quot; value=&quot;1&quot;/&gt;&lt;Property name=&quot;options1d&quot; type=&quot;group&quot; value=&quot;on&quot;/&gt;&lt;Property name=&quot;title1d&quot; type=&quot;bool&quot; value=&quot;on&quot;/&gt;&lt;Property name=&quot;axes1d&quot; type=&quot;bool&quot; value=&quot;on&quot;/&gt;&lt;Property name=&quot;showgrid&quot; type=&quot;bool&quot; value=&quot;on&quot;/&gt;&lt;Property name=&quot;logo1d&quot; type=&quot;bool&quot; value=&quot;off&quot;/&gt;&lt;Property name=&quot;fontsize&quot; type=&quot;integer&quot; value=&quot;10&quot;/&gt;&lt;Property name=&quot;colortheme&quot; type=&quot;string&quot; value=&quot;globaltheme&quot;/&gt;&lt;Property name=&quot;background&quot; type=&quot;group&quot; value=&quot;transparent&quot;/&gt;&lt;Property name=&quot;lockview&quot; type=&quot;string&quot; value=&quot;on&quot;/&gt;&lt;Property name=&quot;linkedinfo&quot; type=&quot;string&quot; value=&quot;&quot;/&gt;&lt;/PropSet&gt;&lt;PropSet id=&quot;view&quot;/&gt;&lt;PropSet id=&quot;camera&quot;/&gt;&lt;PropSet id=&quot;axis&quot;/&gt;&lt;PropSet id=&quot;clip&quot;/&gt;&lt;PropSet id=&quot;table&quot;/&gt;&lt;UpdateTimeStamp&gt;Dec 10, 2024, 12:12:54 PM&lt;/UpdateTimeStamp&gt;&lt;/Root&gt;"/>
</p:tagLst>
</file>

<file path=ppt/tags/tag4.xml><?xml version="1.0" encoding="utf-8"?>
<p:tagLst xmlns:p="http://schemas.openxmlformats.org/presentationml/2006/main" xmlns:r="http://schemas.openxmlformats.org/officeDocument/2006/relationships" xmlns:a="http://schemas.openxmlformats.org/drawingml/2006/main">
  <p:tag name="COMSOL LIVELINK TAG" val="&lt;!-- &#10;PropSet elements are populated with properties elements in format &lt;Property name=&quot;&quot; value=&quot;&quot; type=&quot;&quot;/&gt;&#10;LinkType element has either Image, or Table as value.&#10;--&gt;&lt;Root completeVersion=&quot;6.1.0.x&quot; formatVersion=&quot;2.0.0.0&quot; version=&quot;6.3.0.306&quot;&gt;&lt;VersionInformation&gt;&lt;Version&gt;1&lt;/Version&gt;&lt;/VersionInformation&gt;&lt;Entity&gt;/func/an9&lt;/Entity&gt;&lt;Tag&gt;an9&lt;/Tag&gt;&lt;Node&gt;Global Definitions &amp;gt; Coefficient O (Olm)&lt;/Node&gt;&lt;LinkType&gt;Image&lt;/LinkType&gt;&lt;ModelLink directoryType=&quot;none&quot;&gt;C:\sbs\sbp\distr\test\models\woptics\multipole_coefficients.mph&lt;/ModelLink&gt;&lt;LocalPath&gt;multipole_coefficients.mph&lt;/LocalPath&gt;&lt;SDim&gt;1&lt;/SDim&gt;&lt;Locked&gt;false&lt;/Locked&gt;&lt;PropSet id=&quot;image&quot;&gt;&lt;Property name=&quot;window&quot; type=&quot;string&quot; value=&quot;new&quot;/&gt;&lt;Property name=&quot;windowtitle&quot; type=&quot;string&quot; value=&quot;&quot;/&gt;&lt;Property name=&quot;isforreport&quot; type=&quot;bool&quot; value=&quot;on&quot;/&gt;&lt;Property name=&quot;saveepscopy&quot; type=&quot;bool&quot; value=&quot;off&quot;/&gt;&lt;Property name=&quot;isexporting&quot; type=&quot;bool&quot; value=&quot;off&quot;/&gt;&lt;Property name=&quot;size&quot; type=&quot;string&quot; value=&quot;presentation&quot;/&gt;&lt;Property name=&quot;hiddensize&quot; type=&quot;group&quot; value=&quot;manual&quot;/&gt;&lt;Property name=&quot;unit&quot; type=&quot;group&quot; value=&quot;px&quot;/&gt;&lt;Property name=&quot;lockratio&quot; type=&quot;bool&quot; value=&quot;off&quot;/&gt;&lt;Property name=&quot;aspectratio&quot; type=&quot;real&quot; value=&quot;1&quot;/&gt;&lt;Property name=&quot;width&quot; type=&quot;real&quot; value=&quot;2160&quot;/&gt;&lt;Property name=&quot;height&quot; type=&quot;real&quot; value=&quot;1620&quot;/&gt;&lt;Property name=&quot;resolution&quot; type=&quot;integer&quot; value=&quot;300&quot;/&gt;&lt;Property name=&quot;overrideresolutionlimit&quot; type=&quot;bool&quot; value=&quot;off&quot;/&gt;&lt;Property name=&quot;widthpx&quot; type=&quot;integer&quot; value=&quot;0&quot;/&gt;&lt;Property name=&quot;heightpx&quot; type=&quot;integer&quot; value=&quot;0&quot;/&gt;&lt;Property name=&quot;widthexact&quot; type=&quot;real&quot; value=&quot;0&quot;/&gt;&lt;Property name=&quot;heightexact&quot; type=&quot;real&quot; value=&quot;0&quot;/&gt;&lt;Property name=&quot;exactstored&quot; type=&quot;bool&quot; value=&quot;off&quot;/&gt;&lt;Property name=&quot;antialias&quot; type=&quot;bool&quot; value=&quot;on&quot;/&gt;&lt;Property name=&quot;saveprefs&quot; type=&quot;bool&quot; value=&quot;off&quot;/&gt;&lt;Property name=&quot;decorationscale&quot; type=&quot;real&quot; value=&quot;1&quot;/&gt;&lt;Property name=&quot;clearfilenameafterwards&quot; type=&quot;bool&quot; value=&quot;off&quot;/&gt;&lt;Property name=&quot;allowlinked&quot; type=&quot;bool&quot; value=&quot;on&quot;/&gt;&lt;Property name=&quot;allowpaste&quot; type=&quot;group&quot; value=&quot;on&quot;/&gt;&lt;Property name=&quot;target&quot; type=&quot;group&quot; value=&quot;linked&quot;/&gt;&lt;Property name=&quot;imagetype&quot; type=&quot;group&quot; value=&quot;png&quot;/&gt;&lt;Property name=&quot;lastwrittenfile&quot; type=&quot;string&quot; value=&quot;&quot;/&gt;&lt;Property name=&quot;lastfiletype&quot; type=&quot;string&quot; value=&quot;png&quot;/&gt;&lt;Property name=&quot;sdim&quot; type=&quot;group&quot; value=&quot;1&quot;/&gt;&lt;Property name=&quot;options1d&quot; type=&quot;group&quot; value=&quot;on&quot;/&gt;&lt;Property name=&quot;title1d&quot; type=&quot;bool&quot; value=&quot;on&quot;/&gt;&lt;Property name=&quot;axes1d&quot; type=&quot;bool&quot; value=&quot;on&quot;/&gt;&lt;Property name=&quot;showgrid&quot; type=&quot;bool&quot; value=&quot;on&quot;/&gt;&lt;Property name=&quot;logo1d&quot; type=&quot;bool&quot; value=&quot;off&quot;/&gt;&lt;Property name=&quot;fontsize&quot; type=&quot;integer&quot; value=&quot;10&quot;/&gt;&lt;Property name=&quot;colortheme&quot; type=&quot;string&quot; value=&quot;globaltheme&quot;/&gt;&lt;Property name=&quot;background&quot; type=&quot;group&quot; value=&quot;transparent&quot;/&gt;&lt;Property name=&quot;lockview&quot; type=&quot;string&quot; value=&quot;on&quot;/&gt;&lt;Property name=&quot;linkedinfo&quot; type=&quot;string&quot; value=&quot;&quot;/&gt;&lt;/PropSet&gt;&lt;PropSet id=&quot;view&quot;/&gt;&lt;PropSet id=&quot;camera&quot;/&gt;&lt;PropSet id=&quot;axis&quot;/&gt;&lt;PropSet id=&quot;clip&quot;/&gt;&lt;PropSet id=&quot;table&quot;/&gt;&lt;UpdateTimeStamp&gt;Dec 10, 2024, 12:12:54 PM&lt;/UpdateTimeStamp&gt;&lt;/Root&gt;"/>
</p:tagLst>
</file>

<file path=ppt/tags/tag5.xml><?xml version="1.0" encoding="utf-8"?>
<p:tagLst xmlns:p="http://schemas.openxmlformats.org/presentationml/2006/main" xmlns:r="http://schemas.openxmlformats.org/officeDocument/2006/relationships" xmlns:a="http://schemas.openxmlformats.org/drawingml/2006/main">
  <p:tag name="COMSOL LIVELINK TAG" val="&lt;!-- &#10;PropSet elements are populated with properties elements in format &lt;Property name=&quot;&quot; value=&quot;&quot; type=&quot;&quot;/&gt;&#10;LinkType element has either Image, or Table as value.&#10;--&gt;&lt;Root completeVersion=&quot;6.1.0.x&quot; formatVersion=&quot;2.0.0.0&quot; version=&quot;6.3.0.306&quot;&gt;&lt;VersionInformation&gt;&lt;Version&gt;1&lt;/Version&gt;&lt;/VersionInformation&gt;&lt;Entity&gt;/result/feature/pg2&lt;/Entity&gt;&lt;Tag&gt;pg2&lt;/Tag&gt;&lt;Node&gt;Results &amp;gt; 1D Plot Group 2&lt;/Node&gt;&lt;LinkType&gt;Image&lt;/LinkType&gt;&lt;ModelLink directoryType=&quot;none&quot;&gt;C:\sbs\sbp\distr\test\models\woptics\multipole_coefficients.mph&lt;/ModelLink&gt;&lt;LocalPath&gt;multipole_coefficients.mph&lt;/LocalPath&gt;&lt;SDim&gt;1&lt;/SDim&gt;&lt;Locked&gt;false&lt;/Locked&gt;&lt;PropSet id=&quot;image&quot;&gt;&lt;Property name=&quot;batch&quot; type=&quot;bool&quot; value=&quot;off&quot;/&gt;&lt;Property name=&quot;view&quot; type=&quot;reference&quot; value=&quot;auto&quot;/&gt;&lt;Property name=&quot;animating&quot; type=&quot;bool&quot; value=&quot;off&quot;/&gt;&lt;Property name=&quot;isclientfile&quot; type=&quot;bool&quot; value=&quot;on&quot;/&gt;&lt;Property name=&quot;isforreport&quot; type=&quot;bool&quot; value=&quot;on&quot;/&gt;&lt;Property name=&quot;size&quot; type=&quot;string&quot; value=&quot;presentation&quot;/&gt;&lt;Property name=&quot;hiddensize&quot; type=&quot;group&quot; value=&quot;manual&quot;/&gt;&lt;Property name=&quot;unit&quot; type=&quot;group&quot; value=&quot;px&quot;/&gt;&lt;Property name=&quot;lockratio&quot; type=&quot;bool&quot; value=&quot;off&quot;/&gt;&lt;Property name=&quot;aspectratio&quot; type=&quot;real&quot; value=&quot;1&quot;/&gt;&lt;Property name=&quot;width&quot; type=&quot;real&quot; value=&quot;2160&quot;/&gt;&lt;Property name=&quot;height&quot; type=&quot;real&quot; value=&quot;1620&quot;/&gt;&lt;Property name=&quot;resolution&quot; type=&quot;integer&quot; value=&quot;300&quot;/&gt;&lt;Property name=&quot;overrideresolutionlimit&quot; type=&quot;bool&quot; value=&quot;off&quot;/&gt;&lt;Property name=&quot;sizedesc&quot; type=&quot;string&quot; value=&quot;183 x 137 mm&quot;/&gt;&lt;Property name=&quot;widthpx&quot; type=&quot;integer&quot; value=&quot;0&quot;/&gt;&lt;Property name=&quot;heightpx&quot; type=&quot;integer&quot; value=&quot;0&quot;/&gt;&lt;Property name=&quot;widthexact&quot; type=&quot;real&quot; value=&quot;0&quot;/&gt;&lt;Property name=&quot;heightexact&quot; type=&quot;real&quot; value=&quot;0&quot;/&gt;&lt;Property name=&quot;exactstored&quot; type=&quot;bool&quot; value=&quot;off&quot;/&gt;&lt;Property name=&quot;usage&quot; type=&quot;group&quot; value=&quot;tree&quot;/&gt;&lt;Property name=&quot;zoomextents&quot; type=&quot;bool&quot; value=&quot;on&quot;/&gt;&lt;Property name=&quot;antialias&quot; type=&quot;bool&quot; value=&quot;on&quot;/&gt;&lt;Property name=&quot;screenwidthpx&quot; type=&quot;integer&quot; value=&quot;0&quot;/&gt;&lt;Property name=&quot;screenheightpx&quot; type=&quot;integer&quot; value=&quot;0&quot;/&gt;&lt;Property name=&quot;linkpossible&quot; type=&quot;bool&quot; value=&quot;on&quot;/&gt;&lt;Property name=&quot;heightmultiple&quot; type=&quot;integer&quot; value=&quot;1&quot;/&gt;&lt;Property name=&quot;zoomlevel&quot; type=&quot;integer&quot; value=&quot;0&quot;/&gt;&lt;Property name=&quot;saveepscopy&quot; type=&quot;bool&quot; value=&quot;off&quot;/&gt;&lt;Property name=&quot;resizefactor&quot; type=&quot;integer&quot; value=&quot;1&quot;/&gt;&lt;Property name=&quot;saveprefs&quot; type=&quot;bool&quot; value=&quot;off&quot;/&gt;&lt;Property name=&quot;decorationscale&quot; type=&quot;real&quot; value=&quot;1&quot;/&gt;&lt;Property name=&quot;clearfilenameafterwards&quot; type=&quot;bool&quot; value=&quot;off&quot;/&gt;&lt;Property name=&quot;allowlinked&quot; type=&quot;bool&quot; value=&quot;on&quot;/&gt;&lt;Property name=&quot;allowpaste&quot; type=&quot;group&quot; value=&quot;on&quot;/&gt;&lt;Property name=&quot;target&quot; type=&quot;group&quot; value=&quot;linked&quot;/&gt;&lt;Property name=&quot;imagetype&quot; type=&quot;group&quot; value=&quot;png&quot;/&gt;&lt;Property name=&quot;alwaysask&quot; type=&quot;bool&quot; value=&quot;off&quot;/&gt;&lt;Property name=&quot;addsuffix&quot; type=&quot;bool&quot; value=&quot;off&quot;/&gt;&lt;Property name=&quot;alloweps&quot; type=&quot;bool&quot; value=&quot;on&quot;/&gt;&lt;Property name=&quot;allowgltf&quot; type=&quot;bool&quot; value=&quot;off&quot;/&gt;&lt;Property name=&quot;lastwrittenfile&quot; type=&quot;string&quot; value=&quot;&quot;/&gt;&lt;Property name=&quot;lastfiletype&quot; type=&quot;string&quot; value=&quot;png&quot;/&gt;&lt;Property name=&quot;context&quot; type=&quot;group&quot; value=&quot;report&quot;/&gt;&lt;Property name=&quot;clusterrootonly&quot; type=&quot;bool&quot; value=&quot;on&quot;/&gt;&lt;Property name=&quot;layoutmode&quot; type=&quot;group&quot; value=&quot;image&quot;/&gt;&lt;Property name=&quot;sdim&quot; type=&quot;group&quot; value=&quot;1&quot;/&gt;&lt;Property name=&quot;options1d&quot; type=&quot;group&quot; value=&quot;on&quot;/&gt;&lt;Property name=&quot;title1d&quot; type=&quot;bool&quot; value=&quot;on&quot;/&gt;&lt;Property name=&quot;legend1d&quot; type=&quot;bool&quot; value=&quot;on&quot;/&gt;&lt;Property name=&quot;axes1d&quot; type=&quot;bool&quot; value=&quot;on&quot;/&gt;&lt;Property name=&quot;showgrid&quot; type=&quot;bool&quot; value=&quot;on&quot;/&gt;&lt;Property name=&quot;logo1d&quot; type=&quot;bool&quot; value=&quot;off&quot;/&gt;&lt;Property name=&quot;fontsize&quot; type=&quot;integer&quot; value=&quot;10&quot;/&gt;&lt;Property name=&quot;colortheme&quot; type=&quot;string&quot; value=&quot;globaltheme&quot;/&gt;&lt;Property name=&quot;background&quot; type=&quot;group&quot; value=&quot;transparent&quot;/&gt;&lt;Property name=&quot;resetbeenset&quot; type=&quot;bool&quot; value=&quot;off&quot;/&gt;&lt;Property name=&quot;lockview&quot; type=&quot;string&quot; value=&quot;on&quot;/&gt;&lt;Property name=&quot;linkedinfo&quot; type=&quot;string&quot; value=&quot;&quot;/&gt;&lt;/PropSet&gt;&lt;PropSet id=&quot;view&quot;&gt;&lt;Property name=&quot;axislimits&quot; type=&quot;group&quot; value=&quot;off&quot;/&gt;&lt;Property name=&quot;xmin&quot; type=&quot;real&quot; value=&quot;-1&quot;/&gt;&lt;Property name=&quot;xmax&quot; type=&quot;real&quot; value=&quot;1&quot;/&gt;&lt;Property name=&quot;ymin&quot; type=&quot;real&quot; value=&quot;-1&quot;/&gt;&lt;Property name=&quot;ymax&quot; type=&quot;real&quot; value=&quot;1&quot;/&gt;&lt;Property name=&quot;showsecaxislimit&quot; type=&quot;group&quot; value=&quot;off&quot;/&gt;&lt;Property name=&quot;yminsec&quot; type=&quot;real&quot; value=&quot;-1&quot;/&gt;&lt;Property name=&quot;ymaxsec&quot; type=&quot;real&quot; value=&quot;1&quot;/&gt;&lt;Property name=&quot;preserveaspect&quot; type=&quot;bool&quot; value=&quot;off&quot;/&gt;&lt;Property name=&quot;xlog&quot; type=&quot;bool&quot; value=&quot;off&quot;/&gt;&lt;Property name=&quot;ylog&quot; type=&quot;bool&quot; value=&quot;on&quot;/&gt;&lt;Property name=&quot;showsecylog&quot; type=&quot;group&quot; value=&quot;off&quot;/&gt;&lt;Property name=&quot;ylogsec&quot; type=&quot;bool&quot; value=&quot;off&quot;/&gt;&lt;Property name=&quot;showgrid&quot; type=&quot;group&quot; value=&quot;on&quot;/&gt;&lt;Property name=&quot;showmanualgrid&quot; type=&quot;group&quot; value=&quot;on&quot;/&gt;&lt;Property name=&quot;manualgrid&quot; type=&quot;group&quot; value=&quot;on&quot;/&gt;&lt;Property name=&quot;showxspacing&quot; type=&quot;group&quot; value=&quot;on&quot;/&gt;&lt;Property name=&quot;xspacing&quot; type=&quot;real&quot; value=&quot;1&quot;/&gt;&lt;Property name=&quot;showyspacing&quot; type=&quot;group&quot; value=&quot;off&quot;/&gt;&lt;Property name=&quot;yspacing&quot; type=&quot;real&quot; value=&quot;1&quot;/&gt;&lt;Property name=&quot;showsecyspacing&quot; type=&quot;group&quot; value=&quot;off&quot;/&gt;&lt;Property name=&quot;ysecspacing&quot; type=&quot;real&quot; value=&quot;1&quot;/&gt;&lt;Property name=&quot;xextra&quot; type=&quot;realarray&quot; value=&quot;&quot;/&gt;&lt;Property name=&quot;xextra_vector_method&quot; type=&quot;string&quot; value=&quot;step&quot;/&gt;&lt;Property name=&quot;xextra_vector_start&quot; type=&quot;string&quot; value=&quot;&quot;/&gt;&lt;Property name=&quot;xextra_vector_stop&quot; type=&quot;string&quot; value=&quot;&quot;/&gt;&lt;Property name=&quot;xextra_vector_step&quot; type=&quot;string&quot; value=&quot;&quot;/&gt;&lt;Property name=&quot;xextra_vector_numvalues&quot; type=&quot;string&quot; value=&quot;&quot;/&gt;&lt;Property name=&quot;xextra_vector_function&quot; type=&quot;string&quot; value=&quot;none&quot;/&gt;&lt;Property name=&quot;xextra_vector_interval&quot; type=&quot;string&quot; value=&quot;octave&quot;/&gt;&lt;Property name=&quot;xextra_vector_freqperdec&quot; type=&quot;string&quot; value=&quot;&quot;/&gt;&lt;Property name=&quot;yextra&quot; type=&quot;realarray&quot; value=&quot;&quot;/&gt;&lt;Property name=&quot;yextra_vector_method&quot; type=&quot;string&quot; value=&quot;step&quot;/&gt;&lt;Property name=&quot;yextra_vector_start&quot; type=&quot;string&quot; value=&quot;&quot;/&gt;&lt;Property name=&quot;yextra_vector_stop&quot; type=&quot;string&quot; value=&quot;&quot;/&gt;&lt;Property name=&quot;yextra_vector_step&quot; type=&quot;string&quot; value=&quot;&quot;/&gt;&lt;Property name=&quot;yextra_vector_numvalues&quot; type=&quot;string&quot; value=&quot;&quot;/&gt;&lt;Property name=&quot;yextra_vector_function&quot; type=&quot;string&quot; value=&quot;none&quot;/&gt;&lt;Property name=&quot;yextra_vector_interval&quot; type=&quot;string&quot; value=&quot;octave&quot;/&gt;&lt;Property name=&quot;yextra_vector_freqperdec&quot; type=&quot;string&quot; value=&quot;&quot;/&gt;&lt;Property name=&quot;showsecyextra&quot; type=&quot;group&quot; value=&quot;off&quot;/&gt;&lt;Property name=&quot;ysecextra&quot; type=&quot;realarray&quot; value=&quot;&quot;/&gt;&lt;Property name=&quot;ysecextra_vector_method&quot; type=&quot;string&quot; value=&quot;step&quot;/&gt;&lt;Property name=&quot;ysecextra_vector_start&quot; type=&quot;string&quot; value=&quot;&quot;/&gt;&lt;Property name=&quot;ysecextra_vector_stop&quot; type=&quot;string&quot; value=&quot;&quot;/&gt;&lt;Property name=&quot;ysecextra_vector_step&quot; type=&quot;string&quot; value=&quot;&quot;/&gt;&lt;Property name=&quot;ysecextra_vector_numvalues&quot; type=&quot;string&quot; value=&quot;&quot;/&gt;&lt;Property name=&quot;ysecextra_vector_function&quot; type=&quot;string&quot; value=&quot;none&quot;/&gt;&lt;Property name=&quot;ysecextra_vector_interval&quot; type=&quot;string&quot; value=&quot;octave&quot;/&gt;&lt;Property name=&quot;ysecextra_vector_freqperdec&quot; type=&quot;string&quot; value=&quot;&quot;/&gt;&lt;/PropSet&gt;&lt;PropSet id=&quot;camera&quot;/&gt;&lt;PropSet id=&quot;axis&quot;/&gt;&lt;PropSet id=&quot;clip&quot;/&gt;&lt;PropSet id=&quot;table&quot;/&gt;&lt;UpdateTimeStamp&gt;Dec 10, 2024, 12:12:55 PM&lt;/UpdateTimeStamp&gt;&lt;/Root&gt;"/>
</p:tagLst>
</file>

<file path=ppt/theme/theme1.xml><?xml version="1.0" encoding="utf-8"?>
<a:theme xmlns:a="http://schemas.openxmlformats.org/drawingml/2006/main" name="comsol">
  <a:themeElements>
    <a:clrScheme name="COMSOL 1">
      <a:dk1>
        <a:srgbClr val="393A39"/>
      </a:dk1>
      <a:lt1>
        <a:srgbClr val="FFFFFF"/>
      </a:lt1>
      <a:dk2>
        <a:srgbClr val="24325B"/>
      </a:dk2>
      <a:lt2>
        <a:srgbClr val="D7E3EE"/>
      </a:lt2>
      <a:accent1>
        <a:srgbClr val="005596"/>
      </a:accent1>
      <a:accent2>
        <a:srgbClr val="368CCB"/>
      </a:accent2>
      <a:accent3>
        <a:srgbClr val="EEA341"/>
      </a:accent3>
      <a:accent4>
        <a:srgbClr val="E65E30"/>
      </a:accent4>
      <a:accent5>
        <a:srgbClr val="388090"/>
      </a:accent5>
      <a:accent6>
        <a:srgbClr val="A5D5CF"/>
      </a:accent6>
      <a:hlink>
        <a:srgbClr val="368CCB"/>
      </a:hlink>
      <a:folHlink>
        <a:srgbClr val="005596"/>
      </a:folHlink>
    </a:clrScheme>
    <a:fontScheme name="COMSOL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B43074F0-4B04-455D-A174-9AE4F28B5B0E}" vid="{3FF8A466-F0F8-46B5-8CD7-6E797DFE1A7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Lato</vt:lpstr>
      <vt:lpstr>Lato Light</vt:lpstr>
      <vt:lpstr>Wingdings</vt:lpstr>
      <vt:lpstr>comsol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2024-12-10T11:12:57Z</dcterms:created>
  <dc:creator>COMSOL</dc:creator>
  <cp:lastModifiedBy>COMSOL</cp:lastModifiedBy>
  <dcterms:modified xsi:type="dcterms:W3CDTF">2024-12-10T11:12:57Z</dcterms:modified>
  <cp:revision>1</cp:revision>
  <dc:title>Multipole Analysis of Electromagnetic Scattering</dc:title>
</cp:coreProperties>
</file>