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06FAC"/>
    <a:srgbClr val="E1EAF1"/>
    <a:srgbClr val="DAE5EE"/>
    <a:srgbClr val="D5E1EB"/>
    <a:srgbClr val="D2E0EB"/>
    <a:srgbClr val="CDDCE8"/>
    <a:srgbClr val="CAD8E6"/>
    <a:srgbClr val="C2D3E3"/>
    <a:srgbClr val="B8CB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07" autoAdjust="0"/>
    <p:restoredTop sz="96349" autoAdjust="0"/>
  </p:normalViewPr>
  <p:slideViewPr>
    <p:cSldViewPr snapToGrid="0">
      <p:cViewPr>
        <p:scale>
          <a:sx n="30" d="100"/>
          <a:sy n="30" d="100"/>
        </p:scale>
        <p:origin x="1974" y="-299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852345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oleObject" Target="../embeddings/oleObject3.bin"/><Relationship Id="rId18" Type="http://schemas.openxmlformats.org/officeDocument/2006/relationships/image" Target="../media/image10.jpg"/><Relationship Id="rId3" Type="http://schemas.openxmlformats.org/officeDocument/2006/relationships/notesSlide" Target="../notesSlides/notesSlide1.xml"/><Relationship Id="rId7" Type="http://schemas.openxmlformats.org/officeDocument/2006/relationships/image" Target="../media/image7.jpg"/><Relationship Id="rId12" Type="http://schemas.openxmlformats.org/officeDocument/2006/relationships/image" Target="../media/image2.emf"/><Relationship Id="rId17" Type="http://schemas.openxmlformats.org/officeDocument/2006/relationships/image" Target="../media/image4.emf"/><Relationship Id="rId2" Type="http://schemas.openxmlformats.org/officeDocument/2006/relationships/slideLayout" Target="../slideLayouts/slideLayout1.xml"/><Relationship Id="rId16" Type="http://schemas.openxmlformats.org/officeDocument/2006/relationships/oleObject" Target="../embeddings/oleObject4.bin"/><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oleObject" Target="../embeddings/oleObject2.bin"/><Relationship Id="rId5" Type="http://schemas.microsoft.com/office/2007/relationships/hdphoto" Target="../media/hdphoto1.wdp"/><Relationship Id="rId15" Type="http://schemas.openxmlformats.org/officeDocument/2006/relationships/image" Target="../media/image9.emf"/><Relationship Id="rId10" Type="http://schemas.openxmlformats.org/officeDocument/2006/relationships/image" Target="../media/image1.emf"/><Relationship Id="rId4" Type="http://schemas.openxmlformats.org/officeDocument/2006/relationships/image" Target="../media/image5.png"/><Relationship Id="rId9" Type="http://schemas.openxmlformats.org/officeDocument/2006/relationships/oleObject" Target="../embeddings/oleObject1.bin"/><Relationship Id="rId1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id="{856BC64F-20BF-472D-A517-93A6EBC4BDA8}"/>
              </a:ext>
            </a:extLst>
          </p:cNvPr>
          <p:cNvSpPr/>
          <p:nvPr/>
        </p:nvSpPr>
        <p:spPr>
          <a:xfrm>
            <a:off x="1242244" y="37322415"/>
            <a:ext cx="30850246" cy="2956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BB8E950B-5618-4562-9F36-BE8FE78EF644}"/>
              </a:ext>
            </a:extLst>
          </p:cNvPr>
          <p:cNvSpPr/>
          <p:nvPr/>
        </p:nvSpPr>
        <p:spPr>
          <a:xfrm>
            <a:off x="1196912" y="37854013"/>
            <a:ext cx="30521202" cy="9574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a16="http://schemas.microsoft.com/office/drawing/2014/main" id="{C3384C41-7945-408A-B105-D719A6C9D915}"/>
              </a:ext>
            </a:extLst>
          </p:cNvPr>
          <p:cNvSpPr/>
          <p:nvPr/>
        </p:nvSpPr>
        <p:spPr>
          <a:xfrm>
            <a:off x="1175290" y="18665055"/>
            <a:ext cx="30542824" cy="2250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196913" y="26204706"/>
            <a:ext cx="15362501" cy="1303795"/>
          </a:xfrm>
        </p:spPr>
        <p:txBody>
          <a:bodyPr/>
          <a:lstStyle/>
          <a:p>
            <a:r>
              <a:rPr lang="en-US" dirty="0"/>
              <a:t>Results</a:t>
            </a:r>
          </a:p>
        </p:txBody>
      </p:sp>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2448321" y="212137"/>
            <a:ext cx="18116168" cy="5500304"/>
          </a:xfrm>
        </p:spPr>
        <p:txBody>
          <a:bodyPr>
            <a:noAutofit/>
          </a:bodyPr>
          <a:lstStyle/>
          <a:p>
            <a:r>
              <a:rPr lang="en-US" dirty="0"/>
              <a:t>Reciprocating Flow Applied For Liquid-cooling-based Battery Thermal Management System</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2341062" y="9271707"/>
            <a:ext cx="22049965" cy="1984280"/>
          </a:xfrm>
        </p:spPr>
        <p:txBody>
          <a:bodyPr/>
          <a:lstStyle/>
          <a:p>
            <a:pPr>
              <a:spcBef>
                <a:spcPts val="0"/>
              </a:spcBef>
            </a:pPr>
            <a:r>
              <a:rPr lang="en-US" dirty="0"/>
              <a:t>Wei Zeng, Jinhua Sun *, </a:t>
            </a:r>
            <a:r>
              <a:rPr lang="en-US" dirty="0" err="1"/>
              <a:t>Qianglin</a:t>
            </a:r>
            <a:r>
              <a:rPr lang="en-US" altLang="zh-CN" dirty="0" err="1"/>
              <a:t>g</a:t>
            </a:r>
            <a:r>
              <a:rPr lang="en-US" dirty="0"/>
              <a:t> Duan  *</a:t>
            </a:r>
          </a:p>
          <a:p>
            <a:pPr>
              <a:spcBef>
                <a:spcPts val="0"/>
              </a:spcBef>
            </a:pPr>
            <a:r>
              <a:rPr lang="en-US" dirty="0"/>
              <a:t>State Key Laboratory of Fire Science, University of Science and Technology of China, Hefei, China</a:t>
            </a:r>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2448321" y="5731947"/>
            <a:ext cx="19269793" cy="4180360"/>
          </a:xfrm>
        </p:spPr>
        <p:txBody>
          <a:bodyPr/>
          <a:lstStyle/>
          <a:p>
            <a:pPr algn="just"/>
            <a:r>
              <a:rPr lang="en-US" sz="5400" dirty="0"/>
              <a:t>We first use a reciprocating liquid flow-based BTMS (RLF-BTMS) for cylindrical batteries to release those issues that high energy consumption and high temperature difference between upstream and downstream.</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209310" y="24710259"/>
            <a:ext cx="14447415" cy="772111"/>
          </a:xfrm>
        </p:spPr>
        <p:txBody>
          <a:bodyPr/>
          <a:lstStyle/>
          <a:p>
            <a:r>
              <a:rPr lang="en-US" sz="3200" dirty="0"/>
              <a:t>FIGURE 1. Graphical Abstract.</a:t>
            </a:r>
          </a:p>
        </p:txBody>
      </p:sp>
      <p:sp>
        <p:nvSpPr>
          <p:cNvPr id="33" name="矩形 32">
            <a:extLst>
              <a:ext uri="{FF2B5EF4-FFF2-40B4-BE49-F238E27FC236}">
                <a16:creationId xmlns:a16="http://schemas.microsoft.com/office/drawing/2014/main" id="{4000C9E2-2806-4627-AB94-1642E3A812BE}"/>
              </a:ext>
            </a:extLst>
          </p:cNvPr>
          <p:cNvSpPr/>
          <p:nvPr/>
        </p:nvSpPr>
        <p:spPr>
          <a:xfrm>
            <a:off x="1196912" y="28333495"/>
            <a:ext cx="30521202" cy="9574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a:extLst>
              <a:ext uri="{FF2B5EF4-FFF2-40B4-BE49-F238E27FC236}">
                <a16:creationId xmlns:a16="http://schemas.microsoft.com/office/drawing/2014/main" id="{15CDF968-6FB8-4362-8399-53EE78040BAF}"/>
              </a:ext>
            </a:extLst>
          </p:cNvPr>
          <p:cNvCxnSpPr/>
          <p:nvPr/>
        </p:nvCxnSpPr>
        <p:spPr>
          <a:xfrm>
            <a:off x="1242244" y="25835286"/>
            <a:ext cx="30433912" cy="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sp>
        <p:nvSpPr>
          <p:cNvPr id="22" name="矩形 21">
            <a:extLst>
              <a:ext uri="{FF2B5EF4-FFF2-40B4-BE49-F238E27FC236}">
                <a16:creationId xmlns:a16="http://schemas.microsoft.com/office/drawing/2014/main" id="{81B61C84-4FF9-4826-8ABC-BA75F281228C}"/>
              </a:ext>
            </a:extLst>
          </p:cNvPr>
          <p:cNvSpPr/>
          <p:nvPr/>
        </p:nvSpPr>
        <p:spPr>
          <a:xfrm>
            <a:off x="1196912" y="36306338"/>
            <a:ext cx="2962133" cy="879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a16="http://schemas.microsoft.com/office/drawing/2014/main" id="{25E073DB-6C97-42DF-BF12-97CDA419EDF5}"/>
              </a:ext>
            </a:extLst>
          </p:cNvPr>
          <p:cNvSpPr/>
          <p:nvPr/>
        </p:nvSpPr>
        <p:spPr>
          <a:xfrm>
            <a:off x="1196912" y="38190058"/>
            <a:ext cx="3198107" cy="8548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 Placeholder 69">
            <a:extLst>
              <a:ext uri="{FF2B5EF4-FFF2-40B4-BE49-F238E27FC236}">
                <a16:creationId xmlns:a16="http://schemas.microsoft.com/office/drawing/2014/main" id="{042237AA-FEC6-4338-8616-CBB2FABB575C}"/>
              </a:ext>
            </a:extLst>
          </p:cNvPr>
          <p:cNvSpPr txBox="1">
            <a:spLocks/>
          </p:cNvSpPr>
          <p:nvPr/>
        </p:nvSpPr>
        <p:spPr>
          <a:xfrm>
            <a:off x="1196912" y="38861145"/>
            <a:ext cx="13242647" cy="134280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3200" dirty="0"/>
              <a:t>FIGURE 2. </a:t>
            </a:r>
            <a:r>
              <a:rPr lang="en-US" altLang="zh-CN" sz="3200" dirty="0"/>
              <a:t>Temperature distribution of batteries and cooling plate under reciprocating flow cooling (Γ = 200 s), taking a period 600 ~ 800 s for example.</a:t>
            </a:r>
            <a:endParaRPr lang="en-US" sz="3200" dirty="0"/>
          </a:p>
          <a:p>
            <a:endParaRPr lang="en-US" dirty="0"/>
          </a:p>
        </p:txBody>
      </p:sp>
      <p:sp>
        <p:nvSpPr>
          <p:cNvPr id="45" name="Text Placeholder 69">
            <a:extLst>
              <a:ext uri="{FF2B5EF4-FFF2-40B4-BE49-F238E27FC236}">
                <a16:creationId xmlns:a16="http://schemas.microsoft.com/office/drawing/2014/main" id="{A68A3730-1DB1-4789-8484-488885E78BAA}"/>
              </a:ext>
            </a:extLst>
          </p:cNvPr>
          <p:cNvSpPr txBox="1">
            <a:spLocks/>
          </p:cNvSpPr>
          <p:nvPr/>
        </p:nvSpPr>
        <p:spPr>
          <a:xfrm>
            <a:off x="16038946" y="32677808"/>
            <a:ext cx="16083555" cy="1290418"/>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3200" dirty="0"/>
              <a:t>FIGURE 3. </a:t>
            </a:r>
            <a:r>
              <a:rPr lang="en-US" altLang="zh-CN" sz="3200" dirty="0"/>
              <a:t>Thermal performance of reciprocating flow in different periods.</a:t>
            </a:r>
            <a:endParaRPr lang="en-US" dirty="0"/>
          </a:p>
        </p:txBody>
      </p:sp>
      <p:sp>
        <p:nvSpPr>
          <p:cNvPr id="46" name="Text Placeholder 13">
            <a:extLst>
              <a:ext uri="{FF2B5EF4-FFF2-40B4-BE49-F238E27FC236}">
                <a16:creationId xmlns:a16="http://schemas.microsoft.com/office/drawing/2014/main" id="{E6FF2402-A93F-4B21-AECC-3BBDD5BA911C}"/>
              </a:ext>
            </a:extLst>
          </p:cNvPr>
          <p:cNvSpPr txBox="1">
            <a:spLocks/>
          </p:cNvSpPr>
          <p:nvPr/>
        </p:nvSpPr>
        <p:spPr>
          <a:xfrm>
            <a:off x="24014157" y="26601125"/>
            <a:ext cx="6239037" cy="4852789"/>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with the reciprocating period decreasing, the varies of maximum temperature and temperature difference of the battery pack can be divided into three stages.</a:t>
            </a:r>
          </a:p>
        </p:txBody>
      </p:sp>
      <p:sp>
        <p:nvSpPr>
          <p:cNvPr id="51" name="矩形 50">
            <a:extLst>
              <a:ext uri="{FF2B5EF4-FFF2-40B4-BE49-F238E27FC236}">
                <a16:creationId xmlns:a16="http://schemas.microsoft.com/office/drawing/2014/main" id="{D99AA562-0162-4C7E-8AF6-323DB6248A90}"/>
              </a:ext>
            </a:extLst>
          </p:cNvPr>
          <p:cNvSpPr/>
          <p:nvPr/>
        </p:nvSpPr>
        <p:spPr>
          <a:xfrm>
            <a:off x="8305800" y="42552164"/>
            <a:ext cx="16649700" cy="881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 Placeholder 13">
            <a:extLst>
              <a:ext uri="{FF2B5EF4-FFF2-40B4-BE49-F238E27FC236}">
                <a16:creationId xmlns:a16="http://schemas.microsoft.com/office/drawing/2014/main" id="{22822DF1-713E-4376-9CE0-408EA40110C8}"/>
              </a:ext>
            </a:extLst>
          </p:cNvPr>
          <p:cNvSpPr txBox="1">
            <a:spLocks/>
          </p:cNvSpPr>
          <p:nvPr/>
        </p:nvSpPr>
        <p:spPr>
          <a:xfrm>
            <a:off x="22237695" y="34776795"/>
            <a:ext cx="9549789" cy="5640854"/>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The optimal BTMS has a better performance in all aspects. </a:t>
            </a:r>
            <a:r>
              <a:rPr lang="en-US" altLang="zh-CN" dirty="0"/>
              <a:t>Δ</a:t>
            </a:r>
            <a:r>
              <a:rPr lang="en-US" altLang="zh-CN" i="1" dirty="0"/>
              <a:t>T </a:t>
            </a:r>
            <a:r>
              <a:rPr lang="en-US" dirty="0"/>
              <a:t>and </a:t>
            </a:r>
            <a:r>
              <a:rPr lang="en-US" altLang="zh-CN" i="1" dirty="0">
                <a:latin typeface="Times New Roman" panose="02020603050405020304" pitchFamily="18" charset="0"/>
                <a:cs typeface="Times New Roman" panose="02020603050405020304" pitchFamily="18" charset="0"/>
              </a:rPr>
              <a:t>γ</a:t>
            </a:r>
            <a:r>
              <a:rPr lang="en-US" dirty="0"/>
              <a:t> are reduced by 65.8% and 60.3% respectively.  </a:t>
            </a:r>
            <a:r>
              <a:rPr lang="en-US" altLang="zh-CN" i="1" dirty="0" err="1"/>
              <a:t>T</a:t>
            </a:r>
            <a:r>
              <a:rPr lang="en-US" altLang="zh-CN" i="1" baseline="-25000" dirty="0" err="1"/>
              <a:t>max</a:t>
            </a:r>
            <a:r>
              <a:rPr lang="en-US" dirty="0"/>
              <a:t> is decreased by 13.1%. More importantly, there is light energy consumption reduction (1.21%)</a:t>
            </a:r>
          </a:p>
        </p:txBody>
      </p:sp>
      <p:sp>
        <p:nvSpPr>
          <p:cNvPr id="56" name="Text Placeholder 13">
            <a:extLst>
              <a:ext uri="{FF2B5EF4-FFF2-40B4-BE49-F238E27FC236}">
                <a16:creationId xmlns:a16="http://schemas.microsoft.com/office/drawing/2014/main" id="{99C1EAB1-C2CB-4EAC-BAE6-AC54AF377570}"/>
              </a:ext>
            </a:extLst>
          </p:cNvPr>
          <p:cNvSpPr txBox="1">
            <a:spLocks/>
          </p:cNvSpPr>
          <p:nvPr/>
        </p:nvSpPr>
        <p:spPr>
          <a:xfrm>
            <a:off x="1081403" y="41486640"/>
            <a:ext cx="16150835" cy="568553"/>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altLang="zh-CN" sz="3200" dirty="0">
                <a:solidFill>
                  <a:schemeClr val="bg1">
                    <a:lumMod val="65000"/>
                  </a:schemeClr>
                </a:solidFill>
                <a:latin typeface="Calibri" panose="020F0502020204030204" pitchFamily="34" charset="0"/>
                <a:cs typeface="Calibri" panose="020F0502020204030204" pitchFamily="34" charset="0"/>
              </a:rPr>
              <a:t>Wei Zeng, et al. [J]. Energy Conversion and Management, 2023, 292: 117378.</a:t>
            </a:r>
          </a:p>
        </p:txBody>
      </p:sp>
      <p:sp>
        <p:nvSpPr>
          <p:cNvPr id="58" name="Text Placeholder 13">
            <a:extLst>
              <a:ext uri="{FF2B5EF4-FFF2-40B4-BE49-F238E27FC236}">
                <a16:creationId xmlns:a16="http://schemas.microsoft.com/office/drawing/2014/main" id="{657C237A-FE1F-416A-9C60-21D1724B2B72}"/>
              </a:ext>
            </a:extLst>
          </p:cNvPr>
          <p:cNvSpPr txBox="1">
            <a:spLocks/>
          </p:cNvSpPr>
          <p:nvPr/>
        </p:nvSpPr>
        <p:spPr>
          <a:xfrm>
            <a:off x="7450973" y="42892525"/>
            <a:ext cx="16769176" cy="924973"/>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sz="4400" dirty="0">
                <a:solidFill>
                  <a:schemeClr val="bg2">
                    <a:lumMod val="25000"/>
                  </a:schemeClr>
                </a:solidFill>
              </a:rPr>
              <a:t>Excerp</a:t>
            </a:r>
            <a:r>
              <a:rPr lang="en-US" altLang="zh-CN" sz="4400" dirty="0">
                <a:solidFill>
                  <a:schemeClr val="bg2">
                    <a:lumMod val="25000"/>
                  </a:schemeClr>
                </a:solidFill>
              </a:rPr>
              <a:t>t</a:t>
            </a:r>
            <a:r>
              <a:rPr lang="en-US" sz="4400" dirty="0">
                <a:solidFill>
                  <a:schemeClr val="bg2">
                    <a:lumMod val="25000"/>
                  </a:schemeClr>
                </a:solidFill>
              </a:rPr>
              <a:t> from the proceedings of the COMSOL conference 2024 Shanghai</a:t>
            </a:r>
          </a:p>
        </p:txBody>
      </p:sp>
      <p:cxnSp>
        <p:nvCxnSpPr>
          <p:cNvPr id="59" name="直接连接符 58">
            <a:extLst>
              <a:ext uri="{FF2B5EF4-FFF2-40B4-BE49-F238E27FC236}">
                <a16:creationId xmlns:a16="http://schemas.microsoft.com/office/drawing/2014/main" id="{1DFF6DD4-AA75-4DBE-BF1C-154F1A74B9D7}"/>
              </a:ext>
            </a:extLst>
          </p:cNvPr>
          <p:cNvCxnSpPr/>
          <p:nvPr/>
        </p:nvCxnSpPr>
        <p:spPr>
          <a:xfrm>
            <a:off x="1150923" y="40280883"/>
            <a:ext cx="30433912" cy="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pic>
        <p:nvPicPr>
          <p:cNvPr id="64" name="图片 63">
            <a:extLst>
              <a:ext uri="{FF2B5EF4-FFF2-40B4-BE49-F238E27FC236}">
                <a16:creationId xmlns:a16="http://schemas.microsoft.com/office/drawing/2014/main" id="{A35B3031-ED93-4857-B9CA-2BAECC8E462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8046" b="98851" l="2979" r="97447">
                        <a14:foregroundMark x1="3830" y1="20690" x2="3778" y2="35926"/>
                        <a14:foregroundMark x1="8936" y1="43678" x2="19574" y2="45977"/>
                        <a14:foregroundMark x1="5957" y1="72414" x2="16383" y2="72414"/>
                        <a14:foregroundMark x1="5532" y1="67816" x2="18298" y2="67816"/>
                        <a14:foregroundMark x1="15106" y1="35632" x2="55957" y2="26437"/>
                        <a14:foregroundMark x1="55957" y1="26437" x2="87447" y2="29885"/>
                        <a14:foregroundMark x1="87447" y1="29885" x2="92979" y2="28736"/>
                        <a14:foregroundMark x1="92979" y1="28736" x2="97872" y2="32184"/>
                        <a14:foregroundMark x1="97872" y1="32184" x2="96809" y2="57471"/>
                        <a14:foregroundMark x1="96809" y1="57471" x2="92553" y2="59770"/>
                        <a14:foregroundMark x1="92553" y1="59770" x2="91489" y2="35632"/>
                        <a14:foregroundMark x1="9574" y1="20690" x2="17660" y2="24138"/>
                        <a14:foregroundMark x1="19574" y1="26437" x2="38511" y2="35632"/>
                        <a14:foregroundMark x1="38511" y1="35632" x2="68511" y2="25287"/>
                        <a14:foregroundMark x1="68511" y1="25287" x2="97447" y2="37931"/>
                        <a14:foregroundMark x1="97447" y1="37931" x2="97447" y2="54023"/>
                        <a14:foregroundMark x1="26383" y1="75862" x2="34468" y2="73563"/>
                        <a14:foregroundMark x1="42137" y1="75289" x2="54590" y2="78092"/>
                        <a14:foregroundMark x1="34468" y1="73563" x2="39858" y2="74776"/>
                        <a14:foregroundMark x1="70439" y1="81295" x2="77660" y2="71264"/>
                        <a14:foregroundMark x1="8511" y1="75862" x2="24843" y2="80063"/>
                        <a14:backgroundMark x1="1277" y1="35632" x2="1064" y2="88506"/>
                        <a14:backgroundMark x1="3191" y1="96552" x2="23427" y2="96552"/>
                        <a14:backgroundMark x1="74399" y1="90514" x2="99149" y2="85057"/>
                        <a14:backgroundMark x1="22979" y1="95402" x2="31915" y2="97701"/>
                        <a14:backgroundMark x1="31915" y1="97701" x2="38723" y2="96552"/>
                        <a14:backgroundMark x1="38723" y1="96552" x2="48936" y2="97701"/>
                        <a14:backgroundMark x1="48936" y1="97701" x2="58085" y2="96552"/>
                        <a14:backgroundMark x1="58085" y1="96552" x2="65106" y2="98851"/>
                        <a14:backgroundMark x1="64255" y1="98851" x2="71489" y2="98851"/>
                        <a14:backgroundMark x1="71489" y1="98851" x2="66170" y2="93103"/>
                        <a14:backgroundMark x1="66170" y1="93103" x2="65745" y2="91954"/>
                        <a14:backgroundMark x1="40213" y1="85057" x2="40213" y2="89655"/>
                        <a14:backgroundMark x1="58936" y1="91954" x2="58936" y2="91954"/>
                        <a14:backgroundMark x1="58936" y1="88506" x2="59787" y2="96552"/>
                        <a14:backgroundMark x1="38511" y1="86207" x2="40851" y2="86207"/>
                        <a14:backgroundMark x1="33617" y1="85057" x2="33617" y2="85057"/>
                      </a14:backgroundRemoval>
                    </a14:imgEffect>
                  </a14:imgLayer>
                </a14:imgProps>
              </a:ext>
              <a:ext uri="{28A0092B-C50C-407E-A947-70E740481C1C}">
                <a14:useLocalDpi xmlns:a14="http://schemas.microsoft.com/office/drawing/2010/main" val="0"/>
              </a:ext>
            </a:extLst>
          </a:blip>
          <a:stretch>
            <a:fillRect/>
          </a:stretch>
        </p:blipFill>
        <p:spPr>
          <a:xfrm>
            <a:off x="19493200" y="40324412"/>
            <a:ext cx="11479161" cy="2124866"/>
          </a:xfrm>
          <a:prstGeom prst="rect">
            <a:avLst/>
          </a:prstGeom>
        </p:spPr>
      </p:pic>
      <p:sp>
        <p:nvSpPr>
          <p:cNvPr id="65" name="矩形 64">
            <a:extLst>
              <a:ext uri="{FF2B5EF4-FFF2-40B4-BE49-F238E27FC236}">
                <a16:creationId xmlns:a16="http://schemas.microsoft.com/office/drawing/2014/main" id="{528CA975-08B2-4C1F-9BFD-4D8B46CD4EE3}"/>
              </a:ext>
            </a:extLst>
          </p:cNvPr>
          <p:cNvSpPr/>
          <p:nvPr/>
        </p:nvSpPr>
        <p:spPr>
          <a:xfrm>
            <a:off x="0" y="11167243"/>
            <a:ext cx="32918400" cy="1178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A2ACF4EA-D3E8-4AF6-AF39-B541015F4B40}"/>
              </a:ext>
            </a:extLst>
          </p:cNvPr>
          <p:cNvSpPr/>
          <p:nvPr/>
        </p:nvSpPr>
        <p:spPr>
          <a:xfrm>
            <a:off x="1196912" y="11417710"/>
            <a:ext cx="30521202" cy="245923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470263" y="12891243"/>
            <a:ext cx="29795232" cy="3557444"/>
          </a:xfrm>
        </p:spPr>
        <p:txBody>
          <a:bodyPr>
            <a:noAutofit/>
          </a:bodyPr>
          <a:lstStyle/>
          <a:p>
            <a:r>
              <a:rPr lang="en-US" dirty="0"/>
              <a:t> The comparison among unidirectional flow, </a:t>
            </a:r>
            <a:r>
              <a:rPr lang="en-US" dirty="0" err="1"/>
              <a:t>crossdirection</a:t>
            </a:r>
            <a:r>
              <a:rPr lang="en-US" dirty="0"/>
              <a:t> flow, and reciprocating flow was carried out to investigate the effectiveness of reciprocating flow. After that, the effects of velocity and reciprocating period, two key factors of reciprocating flow, were systematically explored.</a:t>
            </a:r>
          </a:p>
          <a:p>
            <a:r>
              <a:rPr lang="en-US" dirty="0"/>
              <a:t>A comprehensive criterion of the performance of BTMS considering maximum temperature, temperature difference, temperature distribution coefficient, and energy consumption was proposed to optimize the reciprocating flow.</a:t>
            </a:r>
          </a:p>
          <a:p>
            <a:endParaRPr lang="en-US"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649531" y="11611519"/>
            <a:ext cx="29615963" cy="1302499"/>
          </a:xfrm>
        </p:spPr>
        <p:txBody>
          <a:bodyPr/>
          <a:lstStyle/>
          <a:p>
            <a:r>
              <a:rPr lang="en-US" dirty="0"/>
              <a:t>Abstract</a:t>
            </a:r>
          </a:p>
        </p:txBody>
      </p:sp>
      <p:sp>
        <p:nvSpPr>
          <p:cNvPr id="66" name="矩形 65">
            <a:extLst>
              <a:ext uri="{FF2B5EF4-FFF2-40B4-BE49-F238E27FC236}">
                <a16:creationId xmlns:a16="http://schemas.microsoft.com/office/drawing/2014/main" id="{B3B2BA22-35BE-4092-881B-BDEF9AD779D7}"/>
              </a:ext>
            </a:extLst>
          </p:cNvPr>
          <p:cNvSpPr/>
          <p:nvPr/>
        </p:nvSpPr>
        <p:spPr>
          <a:xfrm>
            <a:off x="1175290" y="16399125"/>
            <a:ext cx="30542824" cy="6017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4439559" y="19230840"/>
            <a:ext cx="17978110" cy="5956350"/>
          </a:xfrm>
        </p:spPr>
        <p:txBody>
          <a:bodyPr/>
          <a:lstStyle/>
          <a:p>
            <a:pPr marL="0" marR="0" lvl="0" indent="0" algn="l" defTabSz="3291840" rtl="0" eaLnBrk="1" fontAlgn="auto" latinLnBrk="0" hangingPunct="1">
              <a:lnSpc>
                <a:spcPct val="150000"/>
              </a:lnSpc>
              <a:spcBef>
                <a:spcPts val="3600"/>
              </a:spcBef>
              <a:spcAft>
                <a:spcPts val="0"/>
              </a:spcAft>
              <a:buClrTx/>
              <a:buSzTx/>
              <a:buFont typeface="Arial" panose="020B0604020202020204" pitchFamily="34" charset="0"/>
              <a:buNone/>
              <a:tabLst/>
              <a:defRPr/>
            </a:pPr>
            <a:r>
              <a:rPr lang="en-US" dirty="0"/>
              <a:t>Heat </a:t>
            </a:r>
            <a:r>
              <a:rPr lang="en-US" altLang="zh-CN" dirty="0"/>
              <a:t>generation </a:t>
            </a:r>
            <a:r>
              <a:rPr lang="en-US" dirty="0"/>
              <a:t>of LIB </a:t>
            </a:r>
          </a:p>
          <a:p>
            <a:pPr marL="0" marR="0" lvl="0" indent="0" algn="l" defTabSz="3291840" rtl="0" eaLnBrk="1" fontAlgn="auto" latinLnBrk="0" hangingPunct="1">
              <a:lnSpc>
                <a:spcPct val="150000"/>
              </a:lnSpc>
              <a:spcBef>
                <a:spcPts val="3600"/>
              </a:spcBef>
              <a:spcAft>
                <a:spcPts val="0"/>
              </a:spcAft>
              <a:buClrTx/>
              <a:buSzTx/>
              <a:buFont typeface="Arial" panose="020B0604020202020204" pitchFamily="34" charset="0"/>
              <a:buNone/>
              <a:tabLst/>
              <a:defRPr/>
            </a:pPr>
            <a:r>
              <a:rPr lang="en-US" altLang="zh-CN" dirty="0">
                <a:solidFill>
                  <a:prstClr val="black"/>
                </a:solidFill>
                <a:latin typeface="Calibri" panose="020F0502020204030204"/>
              </a:rPr>
              <a:t>E</a:t>
            </a:r>
            <a:r>
              <a:rPr kumimoji="0" lang="en-US" altLang="zh-CN" b="0" i="0" u="none" strike="noStrike" kern="1200" cap="none" spc="0" normalizeH="0" baseline="0" noProof="0" dirty="0" err="1">
                <a:ln>
                  <a:noFill/>
                </a:ln>
                <a:solidFill>
                  <a:prstClr val="black"/>
                </a:solidFill>
                <a:effectLst/>
                <a:uLnTx/>
                <a:uFillTx/>
                <a:latin typeface="Calibri" panose="020F0502020204030204"/>
                <a:ea typeface="+mn-ea"/>
                <a:cs typeface="+mn-cs"/>
              </a:rPr>
              <a:t>nergy</a:t>
            </a:r>
            <a:r>
              <a:rPr kumimoji="0" lang="en-US" altLang="zh-CN" b="0" i="0" u="none" strike="noStrike" kern="1200" cap="none" spc="0" normalizeH="0" baseline="0" noProof="0" dirty="0">
                <a:ln>
                  <a:noFill/>
                </a:ln>
                <a:solidFill>
                  <a:prstClr val="black"/>
                </a:solidFill>
                <a:effectLst/>
                <a:uLnTx/>
                <a:uFillTx/>
                <a:latin typeface="Calibri" panose="020F0502020204030204"/>
                <a:ea typeface="+mn-ea"/>
                <a:cs typeface="+mn-cs"/>
              </a:rPr>
              <a:t> conservation equation</a:t>
            </a:r>
            <a:endParaRPr lang="en-US" altLang="zh-CN" dirty="0"/>
          </a:p>
          <a:p>
            <a:pPr>
              <a:lnSpc>
                <a:spcPct val="150000"/>
              </a:lnSpc>
            </a:pPr>
            <a:r>
              <a:rPr lang="en-US" altLang="zh-CN" dirty="0"/>
              <a:t>F</a:t>
            </a:r>
            <a:r>
              <a:rPr lang="en-US" dirty="0"/>
              <a:t>low velocity</a:t>
            </a:r>
          </a:p>
          <a:p>
            <a:pPr>
              <a:lnSpc>
                <a:spcPct val="150000"/>
              </a:lnSpc>
            </a:pPr>
            <a:r>
              <a:rPr lang="en-US" dirty="0"/>
              <a:t>Energy consumption of the pump</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4439559" y="17191502"/>
            <a:ext cx="16062185" cy="1303795"/>
          </a:xfrm>
        </p:spPr>
        <p:txBody>
          <a:bodyPr/>
          <a:lstStyle/>
          <a:p>
            <a:r>
              <a:rPr lang="en-US" dirty="0"/>
              <a:t>Methodology</a:t>
            </a:r>
          </a:p>
        </p:txBody>
      </p:sp>
      <p:pic>
        <p:nvPicPr>
          <p:cNvPr id="72" name="图片占位符 71">
            <a:extLst>
              <a:ext uri="{FF2B5EF4-FFF2-40B4-BE49-F238E27FC236}">
                <a16:creationId xmlns:a16="http://schemas.microsoft.com/office/drawing/2014/main" id="{14370A8D-08E7-4FC5-B5FC-364D31E0368C}"/>
              </a:ext>
            </a:extLst>
          </p:cNvPr>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12818" r="12818"/>
          <a:stretch>
            <a:fillRect/>
          </a:stretch>
        </p:blipFill>
        <p:spPr>
          <a:xfrm>
            <a:off x="1" y="39168"/>
            <a:ext cx="11925102" cy="10823849"/>
          </a:xfrm>
        </p:spPr>
      </p:pic>
      <p:pic>
        <p:nvPicPr>
          <p:cNvPr id="13" name="图片 12">
            <a:extLst>
              <a:ext uri="{FF2B5EF4-FFF2-40B4-BE49-F238E27FC236}">
                <a16:creationId xmlns:a16="http://schemas.microsoft.com/office/drawing/2014/main" id="{D6533D57-8226-4082-B3DE-5479DDB18FAD}"/>
              </a:ext>
            </a:extLst>
          </p:cNvPr>
          <p:cNvPicPr>
            <a:picLocks noChangeAspect="1"/>
          </p:cNvPicPr>
          <p:nvPr/>
        </p:nvPicPr>
        <p:blipFill rotWithShape="1">
          <a:blip r:embed="rId7">
            <a:extLst>
              <a:ext uri="{28A0092B-C50C-407E-A947-70E740481C1C}">
                <a14:useLocalDpi xmlns:a14="http://schemas.microsoft.com/office/drawing/2010/main" val="0"/>
              </a:ext>
            </a:extLst>
          </a:blip>
          <a:srcRect l="8472" t="3888" r="7836" b="2708"/>
          <a:stretch/>
        </p:blipFill>
        <p:spPr>
          <a:xfrm>
            <a:off x="1130584" y="16906397"/>
            <a:ext cx="12173087" cy="7641957"/>
          </a:xfrm>
          <a:prstGeom prst="rect">
            <a:avLst/>
          </a:prstGeom>
        </p:spPr>
      </p:pic>
      <p:pic>
        <p:nvPicPr>
          <p:cNvPr id="74" name="图片 73">
            <a:extLst>
              <a:ext uri="{FF2B5EF4-FFF2-40B4-BE49-F238E27FC236}">
                <a16:creationId xmlns:a16="http://schemas.microsoft.com/office/drawing/2014/main" id="{15450F44-1E67-43FC-BFAE-7D4C8E6861C0}"/>
              </a:ext>
            </a:extLst>
          </p:cNvPr>
          <p:cNvPicPr>
            <a:picLocks noChangeAspect="1"/>
          </p:cNvPicPr>
          <p:nvPr/>
        </p:nvPicPr>
        <p:blipFill>
          <a:blip r:embed="rId8"/>
          <a:stretch>
            <a:fillRect/>
          </a:stretch>
        </p:blipFill>
        <p:spPr>
          <a:xfrm>
            <a:off x="2795965" y="27996420"/>
            <a:ext cx="9014996" cy="10475171"/>
          </a:xfrm>
          <a:prstGeom prst="rect">
            <a:avLst/>
          </a:prstGeom>
        </p:spPr>
      </p:pic>
      <p:graphicFrame>
        <p:nvGraphicFramePr>
          <p:cNvPr id="76" name="对象 75">
            <a:extLst>
              <a:ext uri="{FF2B5EF4-FFF2-40B4-BE49-F238E27FC236}">
                <a16:creationId xmlns:a16="http://schemas.microsoft.com/office/drawing/2014/main" id="{D5252246-CF11-4AAF-81B9-B258A7AA0149}"/>
              </a:ext>
            </a:extLst>
          </p:cNvPr>
          <p:cNvGraphicFramePr>
            <a:graphicFrameLocks noChangeAspect="1"/>
          </p:cNvGraphicFramePr>
          <p:nvPr>
            <p:extLst>
              <p:ext uri="{D42A27DB-BD31-4B8C-83A1-F6EECF244321}">
                <p14:modId xmlns:p14="http://schemas.microsoft.com/office/powerpoint/2010/main" val="1770630131"/>
              </p:ext>
            </p:extLst>
          </p:nvPr>
        </p:nvGraphicFramePr>
        <p:xfrm>
          <a:off x="22652160" y="21451704"/>
          <a:ext cx="8303376" cy="2160000"/>
        </p:xfrm>
        <a:graphic>
          <a:graphicData uri="http://schemas.openxmlformats.org/presentationml/2006/ole">
            <mc:AlternateContent xmlns:mc="http://schemas.openxmlformats.org/markup-compatibility/2006">
              <mc:Choice xmlns:v="urn:schemas-microsoft-com:vml" Requires="v">
                <p:oleObj spid="_x0000_s1034" name="Equation" r:id="rId9" imgW="2819730" imgH="733346" progId="Equation.DSMT4">
                  <p:embed/>
                </p:oleObj>
              </mc:Choice>
              <mc:Fallback>
                <p:oleObj name="Equation" r:id="rId9" imgW="2819730" imgH="733346" progId="Equation.DSMT4">
                  <p:embed/>
                  <p:pic>
                    <p:nvPicPr>
                      <p:cNvPr id="0" name=""/>
                      <p:cNvPicPr/>
                      <p:nvPr/>
                    </p:nvPicPr>
                    <p:blipFill>
                      <a:blip r:embed="rId10"/>
                      <a:stretch>
                        <a:fillRect/>
                      </a:stretch>
                    </p:blipFill>
                    <p:spPr>
                      <a:xfrm>
                        <a:off x="22652160" y="21451704"/>
                        <a:ext cx="8303376" cy="2160000"/>
                      </a:xfrm>
                      <a:prstGeom prst="rect">
                        <a:avLst/>
                      </a:prstGeom>
                    </p:spPr>
                  </p:pic>
                </p:oleObj>
              </mc:Fallback>
            </mc:AlternateContent>
          </a:graphicData>
        </a:graphic>
      </p:graphicFrame>
      <p:graphicFrame>
        <p:nvGraphicFramePr>
          <p:cNvPr id="77" name="对象 76">
            <a:extLst>
              <a:ext uri="{FF2B5EF4-FFF2-40B4-BE49-F238E27FC236}">
                <a16:creationId xmlns:a16="http://schemas.microsoft.com/office/drawing/2014/main" id="{8D4F331B-5CD0-4292-8888-4E08DF35CC33}"/>
              </a:ext>
            </a:extLst>
          </p:cNvPr>
          <p:cNvGraphicFramePr>
            <a:graphicFrameLocks noChangeAspect="1"/>
          </p:cNvGraphicFramePr>
          <p:nvPr>
            <p:extLst>
              <p:ext uri="{D42A27DB-BD31-4B8C-83A1-F6EECF244321}">
                <p14:modId xmlns:p14="http://schemas.microsoft.com/office/powerpoint/2010/main" val="1774439290"/>
              </p:ext>
            </p:extLst>
          </p:nvPr>
        </p:nvGraphicFramePr>
        <p:xfrm>
          <a:off x="25414127" y="20252048"/>
          <a:ext cx="4349189" cy="1080000"/>
        </p:xfrm>
        <a:graphic>
          <a:graphicData uri="http://schemas.openxmlformats.org/presentationml/2006/ole">
            <mc:AlternateContent xmlns:mc="http://schemas.openxmlformats.org/markup-compatibility/2006">
              <mc:Choice xmlns:v="urn:schemas-microsoft-com:vml" Requires="v">
                <p:oleObj spid="_x0000_s1035" name="Equation" r:id="rId11" imgW="1419226" imgH="352453" progId="Equation.DSMT4">
                  <p:embed/>
                </p:oleObj>
              </mc:Choice>
              <mc:Fallback>
                <p:oleObj name="Equation" r:id="rId11" imgW="1419226" imgH="352453" progId="Equation.DSMT4">
                  <p:embed/>
                  <p:pic>
                    <p:nvPicPr>
                      <p:cNvPr id="0" name=""/>
                      <p:cNvPicPr/>
                      <p:nvPr/>
                    </p:nvPicPr>
                    <p:blipFill>
                      <a:blip r:embed="rId12"/>
                      <a:stretch>
                        <a:fillRect/>
                      </a:stretch>
                    </p:blipFill>
                    <p:spPr>
                      <a:xfrm>
                        <a:off x="25414127" y="20252048"/>
                        <a:ext cx="4349189" cy="1080000"/>
                      </a:xfrm>
                      <a:prstGeom prst="rect">
                        <a:avLst/>
                      </a:prstGeom>
                    </p:spPr>
                  </p:pic>
                </p:oleObj>
              </mc:Fallback>
            </mc:AlternateContent>
          </a:graphicData>
        </a:graphic>
      </p:graphicFrame>
      <p:graphicFrame>
        <p:nvGraphicFramePr>
          <p:cNvPr id="79" name="对象 78">
            <a:extLst>
              <a:ext uri="{FF2B5EF4-FFF2-40B4-BE49-F238E27FC236}">
                <a16:creationId xmlns:a16="http://schemas.microsoft.com/office/drawing/2014/main" id="{23A3DDCB-873D-464D-8A9E-717B0E9025F6}"/>
              </a:ext>
            </a:extLst>
          </p:cNvPr>
          <p:cNvGraphicFramePr>
            <a:graphicFrameLocks noChangeAspect="1"/>
          </p:cNvGraphicFramePr>
          <p:nvPr>
            <p:extLst>
              <p:ext uri="{D42A27DB-BD31-4B8C-83A1-F6EECF244321}">
                <p14:modId xmlns:p14="http://schemas.microsoft.com/office/powerpoint/2010/main" val="54131713"/>
              </p:ext>
            </p:extLst>
          </p:nvPr>
        </p:nvGraphicFramePr>
        <p:xfrm>
          <a:off x="24113954" y="19002290"/>
          <a:ext cx="5224865" cy="1080000"/>
        </p:xfrm>
        <a:graphic>
          <a:graphicData uri="http://schemas.openxmlformats.org/presentationml/2006/ole">
            <mc:AlternateContent xmlns:mc="http://schemas.openxmlformats.org/markup-compatibility/2006">
              <mc:Choice xmlns:v="urn:schemas-microsoft-com:vml" Requires="v">
                <p:oleObj spid="_x0000_s1036" name="Equation" r:id="rId13" imgW="1705087" imgH="352453" progId="Equation.DSMT4">
                  <p:embed/>
                </p:oleObj>
              </mc:Choice>
              <mc:Fallback>
                <p:oleObj name="Equation" r:id="rId13" imgW="1705087" imgH="352453" progId="Equation.DSMT4">
                  <p:embed/>
                  <p:pic>
                    <p:nvPicPr>
                      <p:cNvPr id="0" name=""/>
                      <p:cNvPicPr/>
                      <p:nvPr/>
                    </p:nvPicPr>
                    <p:blipFill>
                      <a:blip r:embed="rId14"/>
                      <a:stretch>
                        <a:fillRect/>
                      </a:stretch>
                    </p:blipFill>
                    <p:spPr>
                      <a:xfrm>
                        <a:off x="24113954" y="19002290"/>
                        <a:ext cx="5224865" cy="1080000"/>
                      </a:xfrm>
                      <a:prstGeom prst="rect">
                        <a:avLst/>
                      </a:prstGeom>
                    </p:spPr>
                  </p:pic>
                </p:oleObj>
              </mc:Fallback>
            </mc:AlternateContent>
          </a:graphicData>
        </a:graphic>
      </p:graphicFrame>
      <p:pic>
        <p:nvPicPr>
          <p:cNvPr id="86" name="图片 85">
            <a:extLst>
              <a:ext uri="{FF2B5EF4-FFF2-40B4-BE49-F238E27FC236}">
                <a16:creationId xmlns:a16="http://schemas.microsoft.com/office/drawing/2014/main" id="{3A01A765-F48E-4CD1-9F68-76DC18185CD2}"/>
              </a:ext>
            </a:extLst>
          </p:cNvPr>
          <p:cNvPicPr/>
          <p:nvPr/>
        </p:nvPicPr>
        <p:blipFill>
          <a:blip r:embed="rId15">
            <a:extLst>
              <a:ext uri="{28A0092B-C50C-407E-A947-70E740481C1C}">
                <a14:useLocalDpi xmlns:a14="http://schemas.microsoft.com/office/drawing/2010/main" val="0"/>
              </a:ext>
            </a:extLst>
          </a:blip>
          <a:srcRect/>
          <a:stretch>
            <a:fillRect/>
          </a:stretch>
        </p:blipFill>
        <p:spPr bwMode="auto">
          <a:xfrm>
            <a:off x="14439559" y="26458163"/>
            <a:ext cx="8861274" cy="5906771"/>
          </a:xfrm>
          <a:prstGeom prst="rect">
            <a:avLst/>
          </a:prstGeom>
          <a:noFill/>
          <a:ln>
            <a:noFill/>
          </a:ln>
        </p:spPr>
      </p:pic>
      <p:graphicFrame>
        <p:nvGraphicFramePr>
          <p:cNvPr id="88" name="对象 87">
            <a:extLst>
              <a:ext uri="{FF2B5EF4-FFF2-40B4-BE49-F238E27FC236}">
                <a16:creationId xmlns:a16="http://schemas.microsoft.com/office/drawing/2014/main" id="{526C2949-F622-441D-806F-9DEF9CE21474}"/>
              </a:ext>
            </a:extLst>
          </p:cNvPr>
          <p:cNvGraphicFramePr>
            <a:graphicFrameLocks noChangeAspect="1"/>
          </p:cNvGraphicFramePr>
          <p:nvPr>
            <p:extLst>
              <p:ext uri="{D42A27DB-BD31-4B8C-83A1-F6EECF244321}">
                <p14:modId xmlns:p14="http://schemas.microsoft.com/office/powerpoint/2010/main" val="1477848734"/>
              </p:ext>
            </p:extLst>
          </p:nvPr>
        </p:nvGraphicFramePr>
        <p:xfrm>
          <a:off x="25967061" y="23952202"/>
          <a:ext cx="4516364" cy="1080000"/>
        </p:xfrm>
        <a:graphic>
          <a:graphicData uri="http://schemas.openxmlformats.org/presentationml/2006/ole">
            <mc:AlternateContent xmlns:mc="http://schemas.openxmlformats.org/markup-compatibility/2006">
              <mc:Choice xmlns:v="urn:schemas-microsoft-com:vml" Requires="v">
                <p:oleObj spid="_x0000_s1037" name="Equation" r:id="rId16" imgW="1752611" imgH="419055" progId="Equation.DSMT4">
                  <p:embed/>
                </p:oleObj>
              </mc:Choice>
              <mc:Fallback>
                <p:oleObj name="Equation" r:id="rId16" imgW="1752611" imgH="419055" progId="Equation.DSMT4">
                  <p:embed/>
                  <p:pic>
                    <p:nvPicPr>
                      <p:cNvPr id="0" name=""/>
                      <p:cNvPicPr/>
                      <p:nvPr/>
                    </p:nvPicPr>
                    <p:blipFill>
                      <a:blip r:embed="rId17"/>
                      <a:stretch>
                        <a:fillRect/>
                      </a:stretch>
                    </p:blipFill>
                    <p:spPr>
                      <a:xfrm>
                        <a:off x="25967061" y="23952202"/>
                        <a:ext cx="4516364" cy="1080000"/>
                      </a:xfrm>
                      <a:prstGeom prst="rect">
                        <a:avLst/>
                      </a:prstGeom>
                    </p:spPr>
                  </p:pic>
                </p:oleObj>
              </mc:Fallback>
            </mc:AlternateContent>
          </a:graphicData>
        </a:graphic>
      </p:graphicFrame>
      <p:pic>
        <p:nvPicPr>
          <p:cNvPr id="85" name="图片 84">
            <a:extLst>
              <a:ext uri="{FF2B5EF4-FFF2-40B4-BE49-F238E27FC236}">
                <a16:creationId xmlns:a16="http://schemas.microsoft.com/office/drawing/2014/main" id="{0812873A-9F19-4964-AC53-A1CDA14F576C}"/>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747378" y="33528681"/>
            <a:ext cx="6687747" cy="6126444"/>
          </a:xfrm>
          <a:prstGeom prst="rect">
            <a:avLst/>
          </a:prstGeom>
        </p:spPr>
      </p:pic>
      <p:sp>
        <p:nvSpPr>
          <p:cNvPr id="54" name="Text Placeholder 69">
            <a:extLst>
              <a:ext uri="{FF2B5EF4-FFF2-40B4-BE49-F238E27FC236}">
                <a16:creationId xmlns:a16="http://schemas.microsoft.com/office/drawing/2014/main" id="{011BF305-E28D-422C-94CA-66BCA1ED3AA5}"/>
              </a:ext>
            </a:extLst>
          </p:cNvPr>
          <p:cNvSpPr txBox="1">
            <a:spLocks/>
          </p:cNvSpPr>
          <p:nvPr/>
        </p:nvSpPr>
        <p:spPr>
          <a:xfrm>
            <a:off x="18537115" y="39127231"/>
            <a:ext cx="16083555" cy="1290418"/>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3200" dirty="0"/>
              <a:t>FIGURE 4. </a:t>
            </a:r>
            <a:r>
              <a:rPr lang="en-US" altLang="zh-CN" sz="3200" dirty="0"/>
              <a:t>the comparison between the original BTMS and the optimal BTMS.</a:t>
            </a:r>
            <a:endParaRPr lang="en-US" dirty="0"/>
          </a:p>
        </p:txBody>
      </p:sp>
      <p:sp>
        <p:nvSpPr>
          <p:cNvPr id="40" name="TextBox 1">
            <a:extLst>
              <a:ext uri="{FF2B5EF4-FFF2-40B4-BE49-F238E27FC236}">
                <a16:creationId xmlns:a16="http://schemas.microsoft.com/office/drawing/2014/main" id="{15214317-B19E-4BEF-9BBB-B1693BB24AA2}"/>
              </a:ext>
            </a:extLst>
          </p:cNvPr>
          <p:cNvSpPr txBox="1"/>
          <p:nvPr/>
        </p:nvSpPr>
        <p:spPr>
          <a:xfrm>
            <a:off x="1081403" y="40541889"/>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1178</TotalTime>
  <Words>321</Words>
  <Application>Microsoft Office PowerPoint</Application>
  <PresentationFormat>自定义</PresentationFormat>
  <Paragraphs>23</Paragraphs>
  <Slides>1</Slides>
  <Notes>1</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Times New Roman</vt:lpstr>
      <vt:lpstr>Office Theme</vt:lpstr>
      <vt:lpstr>Equation</vt:lpstr>
      <vt:lpstr>Reciprocating Flow Applied For Liquid-cooling-based Battery Thermal Management System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203</cp:revision>
  <cp:lastPrinted>2023-01-06T15:48:30Z</cp:lastPrinted>
  <dcterms:created xsi:type="dcterms:W3CDTF">2023-01-03T14:57:49Z</dcterms:created>
  <dcterms:modified xsi:type="dcterms:W3CDTF">2024-10-21T07:00:23Z</dcterms:modified>
</cp:coreProperties>
</file>