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0" r:id="rId3"/>
    <p:sldId id="263" r:id="rId4"/>
    <p:sldId id="262" r:id="rId5"/>
    <p:sldId id="267" r:id="rId6"/>
    <p:sldId id="269" r:id="rId7"/>
    <p:sldId id="268" r:id="rId8"/>
    <p:sldId id="270" r:id="rId9"/>
    <p:sldId id="271" r:id="rId10"/>
    <p:sldId id="272" r:id="rId11"/>
    <p:sldId id="273"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演讲指南" id="{1D283734-09C6-A448-A6E6-27D096D173DF}">
          <p14:sldIdLst/>
        </p14:section>
        <p14:section name="标题页" id="{3B75F973-006B-044F-AFED-1605F01ED369}">
          <p14:sldIdLst>
            <p14:sldId id="258"/>
          </p14:sldIdLst>
        </p14:section>
        <p14:section name="背景介绍" id="{93FBAA92-BE94-1A4E-A83E-0B5BB1550756}">
          <p14:sldIdLst>
            <p14:sldId id="260"/>
          </p14:sldIdLst>
        </p14:section>
        <p14:section name="研究目的" id="{8A8DBBAA-16CF-4C40-9012-5C0969D79D24}">
          <p14:sldIdLst>
            <p14:sldId id="263"/>
            <p14:sldId id="262"/>
          </p14:sldIdLst>
        </p14:section>
        <p14:section name="研究方法" id="{BF44FDA1-1C49-488A-9E6E-E13FD19DF69B}">
          <p14:sldIdLst>
            <p14:sldId id="267"/>
            <p14:sldId id="269"/>
            <p14:sldId id="268"/>
            <p14:sldId id="270"/>
          </p14:sldIdLst>
        </p14:section>
        <p14:section name="仿真结果" id="{A94D52AA-9261-B741-B6C9-5AB8AE38FA85}">
          <p14:sldIdLst>
            <p14:sldId id="271"/>
            <p14:sldId id="272"/>
            <p14:sldId id="273"/>
          </p14:sldIdLst>
        </p14:section>
        <p14:section name="结论" id="{857989CE-FEDC-A247-BEEC-5B346E675955}">
          <p14:sldIdLst>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57" autoAdjust="0"/>
    <p:restoredTop sz="96405"/>
  </p:normalViewPr>
  <p:slideViewPr>
    <p:cSldViewPr snapToGrid="0">
      <p:cViewPr varScale="1">
        <p:scale>
          <a:sx n="114" d="100"/>
          <a:sy n="114" d="100"/>
        </p:scale>
        <p:origin x="4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32895-E6CC-D9A3-746C-22EC409ACCDB}"/>
              </a:ext>
            </a:extLst>
          </p:cNvPr>
          <p:cNvSpPr>
            <a:spLocks noGrp="1"/>
          </p:cNvSpPr>
          <p:nvPr>
            <p:ph type="ctrTitle"/>
          </p:nvPr>
        </p:nvSpPr>
        <p:spPr>
          <a:xfrm>
            <a:off x="192026" y="1223497"/>
            <a:ext cx="11762286" cy="2205503"/>
          </a:xfrm>
        </p:spPr>
        <p:txBody>
          <a:bodyPr>
            <a:normAutofit/>
          </a:bodyPr>
          <a:lstStyle/>
          <a:p>
            <a:pPr algn="l"/>
            <a:r>
              <a:rPr lang="zh-CN" altLang="en-US" dirty="0"/>
              <a:t>利用 </a:t>
            </a:r>
            <a:r>
              <a:rPr lang="en-US" altLang="zh-CN" dirty="0"/>
              <a:t>COMSOL </a:t>
            </a:r>
            <a:r>
              <a:rPr lang="zh-CN" altLang="en-US" dirty="0"/>
              <a:t>进行微型扬声器设计</a:t>
            </a:r>
            <a:endParaRPr lang="en-US" dirty="0">
              <a:latin typeface="黑体" panose="02010609060101010101" pitchFamily="49" charset="-122"/>
              <a:ea typeface="黑体" panose="02010609060101010101" pitchFamily="49" charset="-122"/>
            </a:endParaRPr>
          </a:p>
        </p:txBody>
      </p:sp>
      <p:sp>
        <p:nvSpPr>
          <p:cNvPr id="3" name="Subtitle 2">
            <a:extLst>
              <a:ext uri="{FF2B5EF4-FFF2-40B4-BE49-F238E27FC236}">
                <a16:creationId xmlns:a16="http://schemas.microsoft.com/office/drawing/2014/main" id="{F2214F9B-6410-6571-D06B-9BB22CCE89B9}"/>
              </a:ext>
            </a:extLst>
          </p:cNvPr>
          <p:cNvSpPr>
            <a:spLocks noGrp="1"/>
          </p:cNvSpPr>
          <p:nvPr>
            <p:ph type="subTitle" idx="1"/>
          </p:nvPr>
        </p:nvSpPr>
        <p:spPr>
          <a:xfrm>
            <a:off x="5285435" y="4519247"/>
            <a:ext cx="6268495" cy="1655762"/>
          </a:xfrm>
        </p:spPr>
        <p:txBody>
          <a:bodyPr/>
          <a:lstStyle/>
          <a:p>
            <a:pPr algn="r"/>
            <a:r>
              <a:rPr lang="zh-CN" altLang="en-US" dirty="0"/>
              <a:t>徐芸霞（</a:t>
            </a:r>
            <a:r>
              <a:rPr lang="en-US" altLang="zh-CN" dirty="0"/>
              <a:t>Lucy Hsia</a:t>
            </a:r>
            <a:r>
              <a:rPr lang="zh-CN" altLang="en-US" dirty="0"/>
              <a:t>）</a:t>
            </a:r>
            <a:r>
              <a:rPr lang="en-US" altLang="zh-CN" dirty="0"/>
              <a:t> </a:t>
            </a:r>
            <a:r>
              <a:rPr lang="zh-CN" altLang="en-US" dirty="0"/>
              <a:t> </a:t>
            </a:r>
            <a:endParaRPr lang="en-US" altLang="zh-CN" dirty="0"/>
          </a:p>
          <a:p>
            <a:pPr algn="r"/>
            <a:r>
              <a:rPr lang="zh-CN" altLang="en-US" dirty="0"/>
              <a:t>江苏裕成电子有限公司</a:t>
            </a:r>
            <a:endParaRPr lang="en-US" dirty="0"/>
          </a:p>
        </p:txBody>
      </p:sp>
      <p:pic>
        <p:nvPicPr>
          <p:cNvPr id="6" name="图片占位符 28"/>
          <p:cNvPicPr>
            <a:picLocks noChangeAspect="1"/>
          </p:cNvPicPr>
          <p:nvPr/>
        </p:nvPicPr>
        <p:blipFill>
          <a:blip r:embed="rId2"/>
          <a:srcRect t="8858" b="8858"/>
          <a:stretch>
            <a:fillRect/>
          </a:stretch>
        </p:blipFill>
        <p:spPr>
          <a:xfrm>
            <a:off x="691662" y="3429000"/>
            <a:ext cx="3173020" cy="2880000"/>
          </a:xfrm>
          <a:prstGeom prst="rect">
            <a:avLst/>
          </a:prstGeom>
        </p:spPr>
      </p:pic>
    </p:spTree>
    <p:extLst>
      <p:ext uri="{BB962C8B-B14F-4D97-AF65-F5344CB8AC3E}">
        <p14:creationId xmlns:p14="http://schemas.microsoft.com/office/powerpoint/2010/main" val="252433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838200" y="365125"/>
            <a:ext cx="10515600" cy="1325563"/>
          </a:xfrm>
        </p:spPr>
        <p:txBody>
          <a:bodyPr/>
          <a:lstStyle/>
          <a:p>
            <a:r>
              <a:rPr lang="zh-CN" altLang="en-US" dirty="0"/>
              <a:t>性能仿真评估</a:t>
            </a:r>
          </a:p>
        </p:txBody>
      </p:sp>
      <p:sp>
        <p:nvSpPr>
          <p:cNvPr id="8" name="内容占位符 8"/>
          <p:cNvSpPr>
            <a:spLocks noGrp="1"/>
          </p:cNvSpPr>
          <p:nvPr>
            <p:ph sz="half" idx="2"/>
          </p:nvPr>
        </p:nvSpPr>
        <p:spPr>
          <a:xfrm>
            <a:off x="746089" y="1942936"/>
            <a:ext cx="9575070" cy="674140"/>
          </a:xfrm>
        </p:spPr>
        <p:txBody>
          <a:bodyPr>
            <a:noAutofit/>
          </a:bodyPr>
          <a:lstStyle/>
          <a:p>
            <a:r>
              <a:rPr lang="zh-CN" altLang="en-US" sz="2000" dirty="0"/>
              <a:t>对于选中的最佳设计方案，我们将进行详细全面的性能评估，包括在指定音腔中计算灵敏度曲线和阻抗曲线。</a:t>
            </a:r>
            <a:endParaRPr lang="en-US" altLang="zh-CN" sz="2000" dirty="0"/>
          </a:p>
        </p:txBody>
      </p:sp>
      <p:pic>
        <p:nvPicPr>
          <p:cNvPr id="9" name="图片 8"/>
          <p:cNvPicPr>
            <a:picLocks noChangeAspect="1"/>
          </p:cNvPicPr>
          <p:nvPr/>
        </p:nvPicPr>
        <p:blipFill rotWithShape="1">
          <a:blip r:embed="rId2"/>
          <a:srcRect r="738" b="847"/>
          <a:stretch/>
        </p:blipFill>
        <p:spPr>
          <a:xfrm>
            <a:off x="552238" y="2942897"/>
            <a:ext cx="5397766" cy="2880000"/>
          </a:xfrm>
          <a:prstGeom prst="rect">
            <a:avLst/>
          </a:prstGeom>
        </p:spPr>
      </p:pic>
      <p:pic>
        <p:nvPicPr>
          <p:cNvPr id="10" name="图片 9"/>
          <p:cNvPicPr>
            <a:picLocks noChangeAspect="1"/>
          </p:cNvPicPr>
          <p:nvPr/>
        </p:nvPicPr>
        <p:blipFill rotWithShape="1">
          <a:blip r:embed="rId3"/>
          <a:srcRect b="1112"/>
          <a:stretch/>
        </p:blipFill>
        <p:spPr>
          <a:xfrm>
            <a:off x="5823176" y="2942897"/>
            <a:ext cx="5530624" cy="2880000"/>
          </a:xfrm>
          <a:prstGeom prst="rect">
            <a:avLst/>
          </a:prstGeom>
        </p:spPr>
      </p:pic>
    </p:spTree>
    <p:extLst>
      <p:ext uri="{BB962C8B-B14F-4D97-AF65-F5344CB8AC3E}">
        <p14:creationId xmlns:p14="http://schemas.microsoft.com/office/powerpoint/2010/main" val="3482769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838200" y="365125"/>
            <a:ext cx="10515600" cy="1325563"/>
          </a:xfrm>
        </p:spPr>
        <p:txBody>
          <a:bodyPr/>
          <a:lstStyle/>
          <a:p>
            <a:r>
              <a:rPr lang="zh-CN" altLang="en-US" dirty="0"/>
              <a:t>性能仿真评估</a:t>
            </a:r>
          </a:p>
        </p:txBody>
      </p:sp>
      <p:sp>
        <p:nvSpPr>
          <p:cNvPr id="8" name="内容占位符 8"/>
          <p:cNvSpPr>
            <a:spLocks noGrp="1"/>
          </p:cNvSpPr>
          <p:nvPr>
            <p:ph sz="half" idx="2"/>
          </p:nvPr>
        </p:nvSpPr>
        <p:spPr>
          <a:xfrm>
            <a:off x="746089" y="1942936"/>
            <a:ext cx="8169166" cy="674140"/>
          </a:xfrm>
        </p:spPr>
        <p:txBody>
          <a:bodyPr>
            <a:noAutofit/>
          </a:bodyPr>
          <a:lstStyle/>
          <a:p>
            <a:r>
              <a:rPr lang="zh-CN" altLang="en-US" sz="2000" dirty="0"/>
              <a:t>其它仿真结果展示</a:t>
            </a:r>
            <a:endParaRPr lang="en-US" altLang="zh-CN" sz="2000" dirty="0"/>
          </a:p>
        </p:txBody>
      </p:sp>
      <p:pic>
        <p:nvPicPr>
          <p:cNvPr id="2" name="图片 1"/>
          <p:cNvPicPr>
            <a:picLocks noChangeAspect="1"/>
          </p:cNvPicPr>
          <p:nvPr/>
        </p:nvPicPr>
        <p:blipFill>
          <a:blip r:embed="rId2"/>
          <a:stretch>
            <a:fillRect/>
          </a:stretch>
        </p:blipFill>
        <p:spPr>
          <a:xfrm>
            <a:off x="838200" y="3121571"/>
            <a:ext cx="3116371" cy="2539265"/>
          </a:xfrm>
          <a:prstGeom prst="rect">
            <a:avLst/>
          </a:prstGeom>
        </p:spPr>
      </p:pic>
      <p:sp>
        <p:nvSpPr>
          <p:cNvPr id="11" name="文本框 10"/>
          <p:cNvSpPr txBox="1"/>
          <p:nvPr/>
        </p:nvSpPr>
        <p:spPr>
          <a:xfrm>
            <a:off x="1177395" y="5826777"/>
            <a:ext cx="1881115" cy="338554"/>
          </a:xfrm>
          <a:prstGeom prst="rect">
            <a:avLst/>
          </a:prstGeom>
          <a:noFill/>
        </p:spPr>
        <p:txBody>
          <a:bodyPr wrap="square" rtlCol="0">
            <a:spAutoFit/>
          </a:bodyPr>
          <a:lstStyle/>
          <a:p>
            <a:r>
              <a:rPr lang="zh-CN" altLang="en-US" sz="1600" dirty="0"/>
              <a:t>磁路中磁场分布图</a:t>
            </a:r>
          </a:p>
        </p:txBody>
      </p:sp>
      <p:sp>
        <p:nvSpPr>
          <p:cNvPr id="12" name="文本框 11"/>
          <p:cNvSpPr txBox="1"/>
          <p:nvPr/>
        </p:nvSpPr>
        <p:spPr>
          <a:xfrm>
            <a:off x="7294416" y="5826777"/>
            <a:ext cx="1450191" cy="338554"/>
          </a:xfrm>
          <a:prstGeom prst="rect">
            <a:avLst/>
          </a:prstGeom>
          <a:noFill/>
        </p:spPr>
        <p:txBody>
          <a:bodyPr wrap="square" rtlCol="0">
            <a:spAutoFit/>
          </a:bodyPr>
          <a:lstStyle/>
          <a:p>
            <a:r>
              <a:rPr lang="zh-CN" altLang="en-US" sz="1600" dirty="0"/>
              <a:t>球顶模态图</a:t>
            </a:r>
          </a:p>
        </p:txBody>
      </p:sp>
      <p:pic>
        <p:nvPicPr>
          <p:cNvPr id="4" name="图片 3"/>
          <p:cNvPicPr>
            <a:picLocks noChangeAspect="1"/>
          </p:cNvPicPr>
          <p:nvPr/>
        </p:nvPicPr>
        <p:blipFill>
          <a:blip r:embed="rId3"/>
          <a:stretch>
            <a:fillRect/>
          </a:stretch>
        </p:blipFill>
        <p:spPr>
          <a:xfrm>
            <a:off x="7938444" y="2705909"/>
            <a:ext cx="3296958" cy="2686410"/>
          </a:xfrm>
          <a:prstGeom prst="rect">
            <a:avLst/>
          </a:prstGeom>
        </p:spPr>
      </p:pic>
      <p:pic>
        <p:nvPicPr>
          <p:cNvPr id="5" name="图片 4"/>
          <p:cNvPicPr>
            <a:picLocks noChangeAspect="1"/>
          </p:cNvPicPr>
          <p:nvPr/>
        </p:nvPicPr>
        <p:blipFill>
          <a:blip r:embed="rId4"/>
          <a:stretch>
            <a:fillRect/>
          </a:stretch>
        </p:blipFill>
        <p:spPr>
          <a:xfrm>
            <a:off x="4641486" y="2705909"/>
            <a:ext cx="3296958" cy="2686410"/>
          </a:xfrm>
          <a:prstGeom prst="rect">
            <a:avLst/>
          </a:prstGeom>
        </p:spPr>
      </p:pic>
    </p:spTree>
    <p:extLst>
      <p:ext uri="{BB962C8B-B14F-4D97-AF65-F5344CB8AC3E}">
        <p14:creationId xmlns:p14="http://schemas.microsoft.com/office/powerpoint/2010/main" val="2235644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838200" y="365125"/>
            <a:ext cx="10515600" cy="1325563"/>
          </a:xfrm>
        </p:spPr>
        <p:txBody>
          <a:bodyPr/>
          <a:lstStyle/>
          <a:p>
            <a:r>
              <a:rPr lang="zh-CN" altLang="en-US" dirty="0"/>
              <a:t>总结</a:t>
            </a:r>
          </a:p>
        </p:txBody>
      </p:sp>
      <p:sp>
        <p:nvSpPr>
          <p:cNvPr id="8" name="内容占位符 8"/>
          <p:cNvSpPr>
            <a:spLocks noGrp="1"/>
          </p:cNvSpPr>
          <p:nvPr>
            <p:ph sz="half" idx="2"/>
          </p:nvPr>
        </p:nvSpPr>
        <p:spPr>
          <a:xfrm>
            <a:off x="746088" y="1942935"/>
            <a:ext cx="5904425" cy="2954885"/>
          </a:xfrm>
        </p:spPr>
        <p:txBody>
          <a:bodyPr>
            <a:noAutofit/>
          </a:bodyPr>
          <a:lstStyle/>
          <a:p>
            <a:r>
              <a:rPr lang="zh-CN" altLang="en-US" sz="2400" dirty="0"/>
              <a:t>我们利用 </a:t>
            </a:r>
            <a:r>
              <a:rPr lang="en-US" altLang="zh-CN" sz="2400" dirty="0"/>
              <a:t>COMSOL </a:t>
            </a:r>
            <a:r>
              <a:rPr lang="zh-CN" altLang="en-US" sz="2400" dirty="0"/>
              <a:t>的开发功能，在软件中同步进行扬声器的结构与性能设计，并直接进行性能仿真。若仿真结果不符合需求，我们会对结构进行修改。</a:t>
            </a:r>
            <a:r>
              <a:rPr lang="en-US" altLang="zh-CN" sz="2400" dirty="0"/>
              <a:t>COMSOL </a:t>
            </a:r>
            <a:r>
              <a:rPr lang="zh-CN" altLang="en-US" sz="2400" dirty="0"/>
              <a:t>能自动更新模型并计算结果，整个过程高效准确，极大提升了扬声器设计效率。</a:t>
            </a:r>
            <a:endParaRPr lang="en-US" altLang="zh-CN" sz="2400" dirty="0"/>
          </a:p>
        </p:txBody>
      </p:sp>
      <p:sp>
        <p:nvSpPr>
          <p:cNvPr id="35" name="流程图: 过程 34"/>
          <p:cNvSpPr/>
          <p:nvPr/>
        </p:nvSpPr>
        <p:spPr>
          <a:xfrm>
            <a:off x="7571298" y="2366388"/>
            <a:ext cx="2459298" cy="357352"/>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t>结构设计</a:t>
            </a:r>
            <a:r>
              <a:rPr lang="en-US" altLang="zh-CN" dirty="0"/>
              <a:t>&amp;</a:t>
            </a:r>
            <a:r>
              <a:rPr lang="zh-CN" altLang="en-US" dirty="0"/>
              <a:t>性能设计</a:t>
            </a:r>
          </a:p>
        </p:txBody>
      </p:sp>
      <p:sp>
        <p:nvSpPr>
          <p:cNvPr id="38" name="流程图: 过程 37"/>
          <p:cNvSpPr/>
          <p:nvPr/>
        </p:nvSpPr>
        <p:spPr>
          <a:xfrm>
            <a:off x="8104606" y="4896342"/>
            <a:ext cx="2086797" cy="357352"/>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t>导出</a:t>
            </a:r>
            <a:r>
              <a:rPr lang="en-US" altLang="zh-CN" dirty="0"/>
              <a:t>3D</a:t>
            </a:r>
            <a:r>
              <a:rPr lang="zh-CN" altLang="en-US" dirty="0"/>
              <a:t>，样品制作</a:t>
            </a:r>
          </a:p>
        </p:txBody>
      </p:sp>
      <p:sp>
        <p:nvSpPr>
          <p:cNvPr id="39" name="流程图: 决策 38"/>
          <p:cNvSpPr/>
          <p:nvPr/>
        </p:nvSpPr>
        <p:spPr>
          <a:xfrm>
            <a:off x="8104606" y="3256728"/>
            <a:ext cx="1392682" cy="1234310"/>
          </a:xfrm>
          <a:prstGeom prst="flowChartDecision">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t>仿真评估</a:t>
            </a:r>
          </a:p>
        </p:txBody>
      </p:sp>
      <p:cxnSp>
        <p:nvCxnSpPr>
          <p:cNvPr id="41" name="肘形连接符 40"/>
          <p:cNvCxnSpPr>
            <a:stCxn id="39" idx="3"/>
            <a:endCxn id="35" idx="3"/>
          </p:cNvCxnSpPr>
          <p:nvPr/>
        </p:nvCxnSpPr>
        <p:spPr>
          <a:xfrm flipV="1">
            <a:off x="9497288" y="2545064"/>
            <a:ext cx="533308" cy="1328819"/>
          </a:xfrm>
          <a:prstGeom prst="bentConnector3">
            <a:avLst>
              <a:gd name="adj1" fmla="val 142865"/>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35" idx="2"/>
          </p:cNvCxnSpPr>
          <p:nvPr/>
        </p:nvCxnSpPr>
        <p:spPr>
          <a:xfrm>
            <a:off x="8800947" y="2723740"/>
            <a:ext cx="0" cy="5329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39" idx="2"/>
          </p:cNvCxnSpPr>
          <p:nvPr/>
        </p:nvCxnSpPr>
        <p:spPr>
          <a:xfrm>
            <a:off x="8800947" y="4491038"/>
            <a:ext cx="0" cy="405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文本框 57"/>
          <p:cNvSpPr txBox="1"/>
          <p:nvPr/>
        </p:nvSpPr>
        <p:spPr>
          <a:xfrm>
            <a:off x="9384271" y="3596884"/>
            <a:ext cx="1064202" cy="276999"/>
          </a:xfrm>
          <a:prstGeom prst="rect">
            <a:avLst/>
          </a:prstGeom>
          <a:noFill/>
        </p:spPr>
        <p:txBody>
          <a:bodyPr wrap="square" rtlCol="0">
            <a:spAutoFit/>
          </a:bodyPr>
          <a:lstStyle/>
          <a:p>
            <a:r>
              <a:rPr lang="zh-CN" altLang="en-US" sz="1200" dirty="0"/>
              <a:t>不满足需求</a:t>
            </a:r>
          </a:p>
        </p:txBody>
      </p:sp>
      <p:sp>
        <p:nvSpPr>
          <p:cNvPr id="59" name="文本框 58"/>
          <p:cNvSpPr txBox="1"/>
          <p:nvPr/>
        </p:nvSpPr>
        <p:spPr>
          <a:xfrm>
            <a:off x="8772136" y="4483273"/>
            <a:ext cx="1064202" cy="276999"/>
          </a:xfrm>
          <a:prstGeom prst="rect">
            <a:avLst/>
          </a:prstGeom>
          <a:noFill/>
        </p:spPr>
        <p:txBody>
          <a:bodyPr wrap="square" rtlCol="0">
            <a:spAutoFit/>
          </a:bodyPr>
          <a:lstStyle/>
          <a:p>
            <a:r>
              <a:rPr lang="zh-CN" altLang="en-US" sz="1200" dirty="0"/>
              <a:t>满足需求</a:t>
            </a:r>
          </a:p>
        </p:txBody>
      </p:sp>
      <p:sp>
        <p:nvSpPr>
          <p:cNvPr id="61" name="流程图: 过程 60"/>
          <p:cNvSpPr/>
          <p:nvPr/>
        </p:nvSpPr>
        <p:spPr>
          <a:xfrm>
            <a:off x="7424030" y="1942935"/>
            <a:ext cx="3024443" cy="2817337"/>
          </a:xfrm>
          <a:prstGeom prst="flowChartProcess">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7274087" y="1569721"/>
            <a:ext cx="3413487" cy="369332"/>
          </a:xfrm>
          <a:prstGeom prst="rect">
            <a:avLst/>
          </a:prstGeom>
          <a:noFill/>
        </p:spPr>
        <p:txBody>
          <a:bodyPr wrap="square" rtlCol="0">
            <a:spAutoFit/>
          </a:bodyPr>
          <a:lstStyle/>
          <a:p>
            <a:r>
              <a:rPr lang="zh-CN" altLang="en-US" dirty="0">
                <a:solidFill>
                  <a:srgbClr val="FF0000"/>
                </a:solidFill>
              </a:rPr>
              <a:t>框中流程全部在</a:t>
            </a:r>
            <a:r>
              <a:rPr lang="en-US" altLang="zh-CN" dirty="0">
                <a:solidFill>
                  <a:srgbClr val="FF0000"/>
                </a:solidFill>
              </a:rPr>
              <a:t> COMSOL </a:t>
            </a:r>
            <a:r>
              <a:rPr lang="zh-CN" altLang="en-US" dirty="0">
                <a:solidFill>
                  <a:srgbClr val="FF0000"/>
                </a:solidFill>
              </a:rPr>
              <a:t>中完成</a:t>
            </a:r>
          </a:p>
        </p:txBody>
      </p:sp>
    </p:spTree>
    <p:extLst>
      <p:ext uri="{BB962C8B-B14F-4D97-AF65-F5344CB8AC3E}">
        <p14:creationId xmlns:p14="http://schemas.microsoft.com/office/powerpoint/2010/main" val="83308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背景介绍</a:t>
            </a:r>
          </a:p>
        </p:txBody>
      </p:sp>
      <p:sp>
        <p:nvSpPr>
          <p:cNvPr id="3" name="内容占位符 2"/>
          <p:cNvSpPr>
            <a:spLocks noGrp="1"/>
          </p:cNvSpPr>
          <p:nvPr>
            <p:ph idx="1"/>
          </p:nvPr>
        </p:nvSpPr>
        <p:spPr>
          <a:xfrm>
            <a:off x="838200" y="1825625"/>
            <a:ext cx="10515600" cy="4047637"/>
          </a:xfrm>
        </p:spPr>
        <p:txBody>
          <a:bodyPr>
            <a:normAutofit/>
          </a:bodyPr>
          <a:lstStyle/>
          <a:p>
            <a:r>
              <a:rPr lang="zh-CN" altLang="en-US" sz="2400" dirty="0"/>
              <a:t>在通信电子行业，微型扬声器因其应用环境通常受限于有限的体积空间，并且每个项目需求各异，同时对性能要求较高，因此往往需要进行</a:t>
            </a:r>
            <a:r>
              <a:rPr lang="zh-CN" altLang="en-US" sz="2400" b="1" dirty="0">
                <a:solidFill>
                  <a:srgbClr val="7030A0"/>
                </a:solidFill>
              </a:rPr>
              <a:t>定制化</a:t>
            </a:r>
            <a:r>
              <a:rPr lang="zh-CN" altLang="en-US" sz="2400" dirty="0"/>
              <a:t>设计。</a:t>
            </a:r>
            <a:endParaRPr lang="en-US" altLang="zh-CN" sz="2400" dirty="0"/>
          </a:p>
          <a:p>
            <a:endParaRPr lang="en-US" altLang="zh-CN" sz="2400" dirty="0"/>
          </a:p>
          <a:p>
            <a:r>
              <a:rPr lang="zh-CN" altLang="en-US" sz="2400" dirty="0"/>
              <a:t>微型扬声器发展至今，基本结构已相对成熟</a:t>
            </a:r>
            <a:r>
              <a:rPr lang="zh-CN" altLang="en-US" sz="2400" b="1" dirty="0">
                <a:solidFill>
                  <a:srgbClr val="7030A0"/>
                </a:solidFill>
              </a:rPr>
              <a:t>稳定</a:t>
            </a:r>
            <a:r>
              <a:rPr lang="zh-CN" altLang="en-US" sz="2400" dirty="0"/>
              <a:t>。</a:t>
            </a:r>
            <a:endParaRPr lang="en-US" altLang="zh-CN" sz="2400" dirty="0"/>
          </a:p>
          <a:p>
            <a:endParaRPr lang="en-US" altLang="zh-CN" sz="2400" dirty="0"/>
          </a:p>
          <a:p>
            <a:r>
              <a:rPr lang="zh-CN" altLang="en-US" sz="2400" dirty="0"/>
              <a:t>如上两个特点使我们可以开发和应用一套参数化结构设计的算法进行扬声器结构设计 ，并进行模拟计算。</a:t>
            </a:r>
            <a:endParaRPr lang="en-US" altLang="zh-CN" sz="2400" dirty="0"/>
          </a:p>
          <a:p>
            <a:endParaRPr lang="zh-CN" altLang="en-US" sz="2400" dirty="0"/>
          </a:p>
        </p:txBody>
      </p:sp>
    </p:spTree>
    <p:extLst>
      <p:ext uri="{BB962C8B-B14F-4D97-AF65-F5344CB8AC3E}">
        <p14:creationId xmlns:p14="http://schemas.microsoft.com/office/powerpoint/2010/main" val="1491883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研究目的</a:t>
            </a:r>
          </a:p>
        </p:txBody>
      </p:sp>
      <p:sp>
        <p:nvSpPr>
          <p:cNvPr id="3" name="内容占位符 2"/>
          <p:cNvSpPr>
            <a:spLocks noGrp="1"/>
          </p:cNvSpPr>
          <p:nvPr>
            <p:ph idx="1"/>
          </p:nvPr>
        </p:nvSpPr>
        <p:spPr/>
        <p:txBody>
          <a:bodyPr>
            <a:normAutofit/>
          </a:bodyPr>
          <a:lstStyle/>
          <a:p>
            <a:r>
              <a:rPr lang="zh-CN" altLang="en-US" sz="2400" dirty="0"/>
              <a:t>利用 </a:t>
            </a:r>
            <a:r>
              <a:rPr lang="en-US" altLang="zh-CN" sz="2400" dirty="0"/>
              <a:t>COMSOL </a:t>
            </a:r>
            <a:r>
              <a:rPr lang="zh-CN" altLang="en-US" sz="2400" dirty="0"/>
              <a:t>多物理场仿真开发功能，优化通信电子行业中微型扬声器的定制化设计流程。</a:t>
            </a:r>
            <a:endParaRPr lang="en-US" altLang="zh-CN" sz="2400" dirty="0"/>
          </a:p>
          <a:p>
            <a:r>
              <a:rPr lang="zh-CN" altLang="en-US" sz="2400" dirty="0"/>
              <a:t>缩短开发周期、提高设计效率、减少人工误差。</a:t>
            </a:r>
          </a:p>
        </p:txBody>
      </p:sp>
    </p:spTree>
    <p:extLst>
      <p:ext uri="{BB962C8B-B14F-4D97-AF65-F5344CB8AC3E}">
        <p14:creationId xmlns:p14="http://schemas.microsoft.com/office/powerpoint/2010/main" val="180858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挑战与难点</a:t>
            </a:r>
          </a:p>
        </p:txBody>
      </p:sp>
      <p:sp>
        <p:nvSpPr>
          <p:cNvPr id="3" name="内容占位符 2"/>
          <p:cNvSpPr>
            <a:spLocks noGrp="1"/>
          </p:cNvSpPr>
          <p:nvPr>
            <p:ph idx="1"/>
          </p:nvPr>
        </p:nvSpPr>
        <p:spPr/>
        <p:txBody>
          <a:bodyPr>
            <a:normAutofit/>
          </a:bodyPr>
          <a:lstStyle/>
          <a:p>
            <a:r>
              <a:rPr lang="zh-CN" altLang="en-US" sz="2400" b="1" dirty="0"/>
              <a:t>参数化建模的复杂性</a:t>
            </a:r>
            <a:endParaRPr lang="en-US" altLang="zh-CN" sz="2400" b="1" dirty="0"/>
          </a:p>
          <a:p>
            <a:r>
              <a:rPr lang="zh-CN" altLang="en-US" sz="2400" b="1" dirty="0"/>
              <a:t>材料参数的准确性</a:t>
            </a:r>
            <a:endParaRPr lang="en-US" altLang="zh-CN" sz="2400" dirty="0"/>
          </a:p>
          <a:p>
            <a:r>
              <a:rPr lang="zh-CN" altLang="en-US" sz="2400" b="1" dirty="0"/>
              <a:t>多物理场耦合的复杂性</a:t>
            </a:r>
            <a:endParaRPr lang="en-US" altLang="zh-CN" sz="2400" dirty="0"/>
          </a:p>
          <a:p>
            <a:r>
              <a:rPr lang="zh-CN" altLang="en-US" sz="2400" b="1" dirty="0"/>
              <a:t>高精度仿真的计算成本</a:t>
            </a:r>
            <a:endParaRPr lang="en-US" altLang="zh-CN" sz="2400" b="1" dirty="0"/>
          </a:p>
          <a:p>
            <a:r>
              <a:rPr lang="zh-CN" altLang="en-US" sz="2400" b="1" dirty="0"/>
              <a:t>自动化仿真流程的可靠性</a:t>
            </a:r>
            <a:endParaRPr lang="zh-CN" altLang="en-US" sz="2400" dirty="0"/>
          </a:p>
          <a:p>
            <a:r>
              <a:rPr lang="zh-CN" altLang="en-US" sz="2400" b="1" dirty="0"/>
              <a:t>性能优化的平衡性</a:t>
            </a:r>
            <a:endParaRPr lang="zh-CN" altLang="en-US" sz="2400" dirty="0"/>
          </a:p>
        </p:txBody>
      </p:sp>
    </p:spTree>
    <p:extLst>
      <p:ext uri="{BB962C8B-B14F-4D97-AF65-F5344CB8AC3E}">
        <p14:creationId xmlns:p14="http://schemas.microsoft.com/office/powerpoint/2010/main" val="258332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扬声器结构设计</a:t>
            </a:r>
          </a:p>
        </p:txBody>
      </p:sp>
      <p:pic>
        <p:nvPicPr>
          <p:cNvPr id="6" name="内容占位符 7"/>
          <p:cNvPicPr>
            <a:picLocks noGrp="1" noChangeAspect="1"/>
          </p:cNvPicPr>
          <p:nvPr>
            <p:ph sz="half" idx="1"/>
          </p:nvPr>
        </p:nvPicPr>
        <p:blipFill rotWithShape="1">
          <a:blip r:embed="rId2"/>
          <a:srcRect l="1" t="8595" r="56678" b="27995"/>
          <a:stretch/>
        </p:blipFill>
        <p:spPr>
          <a:xfrm>
            <a:off x="404730" y="2135054"/>
            <a:ext cx="3057607" cy="3648020"/>
          </a:xfrm>
          <a:prstGeom prst="rect">
            <a:avLst/>
          </a:prstGeom>
        </p:spPr>
      </p:pic>
      <p:pic>
        <p:nvPicPr>
          <p:cNvPr id="7" name="内容占位符 6"/>
          <p:cNvPicPr>
            <a:picLocks noGrp="1" noChangeAspect="1"/>
          </p:cNvPicPr>
          <p:nvPr>
            <p:ph sz="half" idx="2"/>
          </p:nvPr>
        </p:nvPicPr>
        <p:blipFill>
          <a:blip r:embed="rId3"/>
          <a:stretch>
            <a:fillRect/>
          </a:stretch>
        </p:blipFill>
        <p:spPr>
          <a:xfrm>
            <a:off x="7337272" y="1990562"/>
            <a:ext cx="4159697" cy="3552536"/>
          </a:xfrm>
          <a:prstGeom prst="rect">
            <a:avLst/>
          </a:prstGeom>
        </p:spPr>
      </p:pic>
      <p:pic>
        <p:nvPicPr>
          <p:cNvPr id="8" name="图片 7"/>
          <p:cNvPicPr>
            <a:picLocks noChangeAspect="1"/>
          </p:cNvPicPr>
          <p:nvPr/>
        </p:nvPicPr>
        <p:blipFill>
          <a:blip r:embed="rId4"/>
          <a:stretch>
            <a:fillRect/>
          </a:stretch>
        </p:blipFill>
        <p:spPr>
          <a:xfrm>
            <a:off x="3462337" y="2135054"/>
            <a:ext cx="2752725" cy="2286000"/>
          </a:xfrm>
          <a:prstGeom prst="rect">
            <a:avLst/>
          </a:prstGeom>
        </p:spPr>
      </p:pic>
      <p:sp>
        <p:nvSpPr>
          <p:cNvPr id="9" name="文本框 8"/>
          <p:cNvSpPr txBox="1"/>
          <p:nvPr/>
        </p:nvSpPr>
        <p:spPr>
          <a:xfrm>
            <a:off x="1558975" y="1578780"/>
            <a:ext cx="2798814" cy="338554"/>
          </a:xfrm>
          <a:prstGeom prst="rect">
            <a:avLst/>
          </a:prstGeom>
          <a:noFill/>
        </p:spPr>
        <p:txBody>
          <a:bodyPr wrap="square" rtlCol="0">
            <a:spAutoFit/>
          </a:bodyPr>
          <a:lstStyle/>
          <a:p>
            <a:r>
              <a:rPr lang="zh-CN" altLang="en-US" sz="1600" dirty="0"/>
              <a:t>零部件尺寸参数输入</a:t>
            </a:r>
          </a:p>
        </p:txBody>
      </p:sp>
      <p:sp>
        <p:nvSpPr>
          <p:cNvPr id="10" name="文本框 9"/>
          <p:cNvSpPr txBox="1"/>
          <p:nvPr/>
        </p:nvSpPr>
        <p:spPr>
          <a:xfrm>
            <a:off x="8805114" y="1652008"/>
            <a:ext cx="1224014" cy="338554"/>
          </a:xfrm>
          <a:prstGeom prst="rect">
            <a:avLst/>
          </a:prstGeom>
          <a:noFill/>
        </p:spPr>
        <p:txBody>
          <a:bodyPr wrap="square" rtlCol="0">
            <a:spAutoFit/>
          </a:bodyPr>
          <a:lstStyle/>
          <a:p>
            <a:r>
              <a:rPr lang="zh-CN" altLang="en-US" sz="1600" dirty="0"/>
              <a:t>图例示意</a:t>
            </a:r>
          </a:p>
        </p:txBody>
      </p:sp>
    </p:spTree>
    <p:extLst>
      <p:ext uri="{BB962C8B-B14F-4D97-AF65-F5344CB8AC3E}">
        <p14:creationId xmlns:p14="http://schemas.microsoft.com/office/powerpoint/2010/main" val="2733087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扬声器结构设计</a:t>
            </a:r>
          </a:p>
        </p:txBody>
      </p:sp>
      <p:pic>
        <p:nvPicPr>
          <p:cNvPr id="4" name="内容占位符 3"/>
          <p:cNvPicPr>
            <a:picLocks noGrp="1" noChangeAspect="1"/>
          </p:cNvPicPr>
          <p:nvPr>
            <p:ph sz="half" idx="1"/>
          </p:nvPr>
        </p:nvPicPr>
        <p:blipFill>
          <a:blip r:embed="rId4"/>
          <a:stretch>
            <a:fillRect/>
          </a:stretch>
        </p:blipFill>
        <p:spPr>
          <a:xfrm>
            <a:off x="1079500" y="2666634"/>
            <a:ext cx="2667000" cy="1971675"/>
          </a:xfrm>
          <a:prstGeom prst="rect">
            <a:avLst/>
          </a:prstGeom>
        </p:spPr>
      </p:pic>
      <p:pic>
        <p:nvPicPr>
          <p:cNvPr id="8" name="内容占位符 7"/>
          <p:cNvPicPr>
            <a:picLocks noGrp="1" noChangeAspect="1"/>
          </p:cNvPicPr>
          <p:nvPr>
            <p:ph sz="half" idx="2"/>
          </p:nvPr>
        </p:nvPicPr>
        <p:blipFill rotWithShape="1">
          <a:blip r:embed="rId5"/>
          <a:srcRect b="38622"/>
          <a:stretch/>
        </p:blipFill>
        <p:spPr>
          <a:xfrm>
            <a:off x="4540914" y="2666634"/>
            <a:ext cx="2957772" cy="2670741"/>
          </a:xfrm>
          <a:prstGeom prst="rect">
            <a:avLst/>
          </a:prstGeom>
        </p:spPr>
      </p:pic>
      <p:sp>
        <p:nvSpPr>
          <p:cNvPr id="10" name="文本框 9"/>
          <p:cNvSpPr txBox="1"/>
          <p:nvPr/>
        </p:nvSpPr>
        <p:spPr>
          <a:xfrm>
            <a:off x="1079500" y="1896078"/>
            <a:ext cx="2798814" cy="338554"/>
          </a:xfrm>
          <a:prstGeom prst="rect">
            <a:avLst/>
          </a:prstGeom>
          <a:noFill/>
        </p:spPr>
        <p:txBody>
          <a:bodyPr wrap="square" rtlCol="0">
            <a:spAutoFit/>
          </a:bodyPr>
          <a:lstStyle/>
          <a:p>
            <a:r>
              <a:rPr lang="zh-CN" altLang="en-US" sz="1600" dirty="0"/>
              <a:t>音圈参数输入</a:t>
            </a:r>
          </a:p>
        </p:txBody>
      </p:sp>
      <p:sp>
        <p:nvSpPr>
          <p:cNvPr id="12" name="文本框 11"/>
          <p:cNvSpPr txBox="1"/>
          <p:nvPr/>
        </p:nvSpPr>
        <p:spPr>
          <a:xfrm>
            <a:off x="4686300" y="1908064"/>
            <a:ext cx="2798814" cy="338554"/>
          </a:xfrm>
          <a:prstGeom prst="rect">
            <a:avLst/>
          </a:prstGeom>
          <a:noFill/>
        </p:spPr>
        <p:txBody>
          <a:bodyPr wrap="square" rtlCol="0">
            <a:spAutoFit/>
          </a:bodyPr>
          <a:lstStyle/>
          <a:p>
            <a:r>
              <a:rPr lang="zh-CN" altLang="en-US" sz="1600" dirty="0"/>
              <a:t>关键设计参数实时显示</a:t>
            </a:r>
          </a:p>
        </p:txBody>
      </p:sp>
      <p:sp>
        <p:nvSpPr>
          <p:cNvPr id="13" name="文本框 12"/>
          <p:cNvSpPr txBox="1"/>
          <p:nvPr/>
        </p:nvSpPr>
        <p:spPr>
          <a:xfrm>
            <a:off x="8293100" y="1837856"/>
            <a:ext cx="2798814" cy="338554"/>
          </a:xfrm>
          <a:prstGeom prst="rect">
            <a:avLst/>
          </a:prstGeom>
          <a:noFill/>
        </p:spPr>
        <p:txBody>
          <a:bodyPr wrap="square" rtlCol="0">
            <a:spAutoFit/>
          </a:bodyPr>
          <a:lstStyle/>
          <a:p>
            <a:r>
              <a:rPr lang="en-US" altLang="zh-CN" sz="1600" dirty="0"/>
              <a:t>3D</a:t>
            </a:r>
            <a:r>
              <a:rPr lang="zh-CN" altLang="en-US" sz="1600" dirty="0"/>
              <a:t>图形随时按最新参数更新</a:t>
            </a:r>
          </a:p>
        </p:txBody>
      </p:sp>
      <p:pic>
        <p:nvPicPr>
          <p:cNvPr id="14" name="我的新视频项目">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6358" r="7068"/>
          <a:stretch/>
        </p:blipFill>
        <p:spPr>
          <a:xfrm>
            <a:off x="8177049" y="2666634"/>
            <a:ext cx="3090042" cy="2676936"/>
          </a:xfrm>
          <a:prstGeom prst="rect">
            <a:avLst/>
          </a:prstGeom>
        </p:spPr>
      </p:pic>
    </p:spTree>
    <p:extLst>
      <p:ext uri="{BB962C8B-B14F-4D97-AF65-F5344CB8AC3E}">
        <p14:creationId xmlns:p14="http://schemas.microsoft.com/office/powerpoint/2010/main" val="149416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06"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扬声器材料定义</a:t>
            </a:r>
          </a:p>
        </p:txBody>
      </p:sp>
      <p:pic>
        <p:nvPicPr>
          <p:cNvPr id="8" name="内容占位符 8"/>
          <p:cNvPicPr>
            <a:picLocks noGrp="1" noChangeAspect="1"/>
          </p:cNvPicPr>
          <p:nvPr>
            <p:ph sz="half" idx="1"/>
          </p:nvPr>
        </p:nvPicPr>
        <p:blipFill rotWithShape="1">
          <a:blip r:embed="rId2"/>
          <a:srcRect t="8233"/>
          <a:stretch/>
        </p:blipFill>
        <p:spPr>
          <a:xfrm>
            <a:off x="1351000" y="1690688"/>
            <a:ext cx="3857650" cy="3813208"/>
          </a:xfrm>
          <a:prstGeom prst="rect">
            <a:avLst/>
          </a:prstGeom>
        </p:spPr>
      </p:pic>
      <p:sp>
        <p:nvSpPr>
          <p:cNvPr id="9" name="内容占位符 8"/>
          <p:cNvSpPr>
            <a:spLocks noGrp="1"/>
          </p:cNvSpPr>
          <p:nvPr>
            <p:ph sz="half" idx="2"/>
          </p:nvPr>
        </p:nvSpPr>
        <p:spPr>
          <a:xfrm>
            <a:off x="6274942" y="2825393"/>
            <a:ext cx="5181600" cy="1707704"/>
          </a:xfrm>
        </p:spPr>
        <p:txBody>
          <a:bodyPr>
            <a:normAutofit/>
          </a:bodyPr>
          <a:lstStyle/>
          <a:p>
            <a:r>
              <a:rPr lang="zh-CN" altLang="en-US" sz="2000" dirty="0"/>
              <a:t>音膜和球顶的材料可选预设值也可自定义。</a:t>
            </a:r>
          </a:p>
        </p:txBody>
      </p:sp>
    </p:spTree>
    <p:extLst>
      <p:ext uri="{BB962C8B-B14F-4D97-AF65-F5344CB8AC3E}">
        <p14:creationId xmlns:p14="http://schemas.microsoft.com/office/powerpoint/2010/main" val="1748165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扬声器腔壳定义</a:t>
            </a:r>
          </a:p>
        </p:txBody>
      </p:sp>
      <p:sp>
        <p:nvSpPr>
          <p:cNvPr id="9" name="内容占位符 8"/>
          <p:cNvSpPr>
            <a:spLocks noGrp="1"/>
          </p:cNvSpPr>
          <p:nvPr>
            <p:ph sz="half" idx="2"/>
          </p:nvPr>
        </p:nvSpPr>
        <p:spPr>
          <a:xfrm>
            <a:off x="1283842" y="3904893"/>
            <a:ext cx="4716266" cy="1707704"/>
          </a:xfrm>
        </p:spPr>
        <p:txBody>
          <a:bodyPr>
            <a:normAutofit/>
          </a:bodyPr>
          <a:lstStyle/>
          <a:p>
            <a:r>
              <a:rPr lang="zh-CN" altLang="en-US" sz="2000" dirty="0"/>
              <a:t>腔壳可以使用预设的规则矩形腔体模板，也可以导入定制</a:t>
            </a:r>
            <a:r>
              <a:rPr lang="en-US" altLang="zh-CN" sz="2000" dirty="0"/>
              <a:t>3D</a:t>
            </a:r>
            <a:r>
              <a:rPr lang="zh-CN" altLang="en-US" sz="2000" dirty="0"/>
              <a:t>图像。</a:t>
            </a:r>
            <a:endParaRPr lang="en-US" altLang="zh-CN" sz="2000" dirty="0"/>
          </a:p>
        </p:txBody>
      </p:sp>
      <p:pic>
        <p:nvPicPr>
          <p:cNvPr id="7" name="内容占位符 6"/>
          <p:cNvPicPr>
            <a:picLocks noGrp="1" noChangeAspect="1"/>
          </p:cNvPicPr>
          <p:nvPr>
            <p:ph sz="half" idx="1"/>
          </p:nvPr>
        </p:nvPicPr>
        <p:blipFill>
          <a:blip r:embed="rId2"/>
          <a:stretch>
            <a:fillRect/>
          </a:stretch>
        </p:blipFill>
        <p:spPr>
          <a:xfrm>
            <a:off x="1770062" y="1957388"/>
            <a:ext cx="2886075" cy="1238250"/>
          </a:xfrm>
          <a:prstGeom prst="rect">
            <a:avLst/>
          </a:prstGeom>
        </p:spPr>
      </p:pic>
      <p:pic>
        <p:nvPicPr>
          <p:cNvPr id="6" name="图片 5"/>
          <p:cNvPicPr>
            <a:picLocks noChangeAspect="1"/>
          </p:cNvPicPr>
          <p:nvPr/>
        </p:nvPicPr>
        <p:blipFill rotWithShape="1">
          <a:blip r:embed="rId3"/>
          <a:srcRect l="7892" t="4220" r="9687" b="2154"/>
          <a:stretch/>
        </p:blipFill>
        <p:spPr>
          <a:xfrm>
            <a:off x="7239022" y="1385453"/>
            <a:ext cx="4463450" cy="4131325"/>
          </a:xfrm>
          <a:prstGeom prst="rect">
            <a:avLst/>
          </a:prstGeom>
        </p:spPr>
      </p:pic>
      <p:sp>
        <p:nvSpPr>
          <p:cNvPr id="10" name="文本框 9"/>
          <p:cNvSpPr txBox="1"/>
          <p:nvPr/>
        </p:nvSpPr>
        <p:spPr>
          <a:xfrm>
            <a:off x="8219326" y="5612597"/>
            <a:ext cx="3400746" cy="338554"/>
          </a:xfrm>
          <a:prstGeom prst="rect">
            <a:avLst/>
          </a:prstGeom>
          <a:noFill/>
        </p:spPr>
        <p:txBody>
          <a:bodyPr wrap="square" rtlCol="0">
            <a:spAutoFit/>
          </a:bodyPr>
          <a:lstStyle/>
          <a:p>
            <a:r>
              <a:rPr lang="zh-CN" altLang="en-US" sz="1600" dirty="0"/>
              <a:t>带腔体的扬声器模型图示意</a:t>
            </a:r>
          </a:p>
        </p:txBody>
      </p:sp>
    </p:spTree>
    <p:extLst>
      <p:ext uri="{BB962C8B-B14F-4D97-AF65-F5344CB8AC3E}">
        <p14:creationId xmlns:p14="http://schemas.microsoft.com/office/powerpoint/2010/main" val="3989290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性能仿真评估</a:t>
            </a:r>
          </a:p>
        </p:txBody>
      </p:sp>
      <p:sp>
        <p:nvSpPr>
          <p:cNvPr id="9" name="内容占位符 8"/>
          <p:cNvSpPr>
            <a:spLocks noGrp="1"/>
          </p:cNvSpPr>
          <p:nvPr>
            <p:ph sz="half" idx="2"/>
          </p:nvPr>
        </p:nvSpPr>
        <p:spPr>
          <a:xfrm>
            <a:off x="746089" y="1942936"/>
            <a:ext cx="8169166" cy="1581146"/>
          </a:xfrm>
        </p:spPr>
        <p:txBody>
          <a:bodyPr>
            <a:noAutofit/>
          </a:bodyPr>
          <a:lstStyle/>
          <a:p>
            <a:r>
              <a:rPr lang="zh-CN" altLang="en-US" sz="2000" dirty="0"/>
              <a:t>通过 </a:t>
            </a:r>
            <a:r>
              <a:rPr lang="en-US" altLang="zh-CN" sz="2000" dirty="0"/>
              <a:t>COMSOL </a:t>
            </a:r>
            <a:r>
              <a:rPr lang="zh-CN" altLang="en-US" sz="2000" dirty="0"/>
              <a:t>的开发功能，一键计算扬声器的关键</a:t>
            </a:r>
            <a:r>
              <a:rPr lang="en-US" altLang="zh-CN" sz="2000" dirty="0" err="1"/>
              <a:t>Ts</a:t>
            </a:r>
            <a:r>
              <a:rPr lang="zh-CN" altLang="en-US" sz="2000" dirty="0"/>
              <a:t>参数及特性指标，从而便捷高效地评估所设计的喇叭性能。</a:t>
            </a:r>
            <a:endParaRPr lang="en-US" altLang="zh-CN" sz="2000" dirty="0"/>
          </a:p>
          <a:p>
            <a:r>
              <a:rPr lang="zh-CN" altLang="en-US" sz="2000" dirty="0"/>
              <a:t>调整扬声器设计参数，如零件尺寸、音圈线经规格、音膜材料参数，直接更新</a:t>
            </a:r>
            <a:r>
              <a:rPr lang="en-US" altLang="zh-CN" sz="2000" dirty="0"/>
              <a:t>3D</a:t>
            </a:r>
            <a:r>
              <a:rPr lang="zh-CN" altLang="en-US" sz="2000" dirty="0"/>
              <a:t>并重新计算扬声器性能参数。</a:t>
            </a:r>
            <a:endParaRPr lang="en-US" altLang="zh-CN" sz="2000" dirty="0"/>
          </a:p>
          <a:p>
            <a:r>
              <a:rPr lang="zh-CN" altLang="en-US" sz="2000" dirty="0"/>
              <a:t>计算结果可保存，便于对比挑选出最优方案。</a:t>
            </a:r>
            <a:br>
              <a:rPr lang="zh-CN" altLang="en-US" sz="2000" dirty="0"/>
            </a:br>
            <a:endParaRPr lang="en-US" altLang="zh-CN" sz="2000" dirty="0"/>
          </a:p>
        </p:txBody>
      </p:sp>
      <p:pic>
        <p:nvPicPr>
          <p:cNvPr id="12" name="图片 11"/>
          <p:cNvPicPr>
            <a:picLocks noChangeAspect="1"/>
          </p:cNvPicPr>
          <p:nvPr/>
        </p:nvPicPr>
        <p:blipFill>
          <a:blip r:embed="rId2"/>
          <a:stretch>
            <a:fillRect/>
          </a:stretch>
        </p:blipFill>
        <p:spPr>
          <a:xfrm>
            <a:off x="12503843" y="18299016"/>
            <a:ext cx="10800000" cy="1419156"/>
          </a:xfrm>
          <a:prstGeom prst="rect">
            <a:avLst/>
          </a:prstGeom>
        </p:spPr>
      </p:pic>
      <p:pic>
        <p:nvPicPr>
          <p:cNvPr id="13" name="图片 12"/>
          <p:cNvPicPr>
            <a:picLocks noChangeAspect="1"/>
          </p:cNvPicPr>
          <p:nvPr/>
        </p:nvPicPr>
        <p:blipFill>
          <a:blip r:embed="rId2"/>
          <a:stretch>
            <a:fillRect/>
          </a:stretch>
        </p:blipFill>
        <p:spPr>
          <a:xfrm>
            <a:off x="746089" y="4100686"/>
            <a:ext cx="10699822" cy="1405992"/>
          </a:xfrm>
          <a:prstGeom prst="rect">
            <a:avLst/>
          </a:prstGeom>
        </p:spPr>
      </p:pic>
      <p:sp>
        <p:nvSpPr>
          <p:cNvPr id="14" name="圆角矩形 13"/>
          <p:cNvSpPr/>
          <p:nvPr/>
        </p:nvSpPr>
        <p:spPr>
          <a:xfrm>
            <a:off x="3111062" y="4204139"/>
            <a:ext cx="546538" cy="483475"/>
          </a:xfrm>
          <a:prstGeom prst="roundRect">
            <a:avLst>
              <a:gd name="adj" fmla="val 797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358253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10147</TotalTime>
  <Words>441</Words>
  <Application>Microsoft Office PowerPoint</Application>
  <PresentationFormat>宽屏</PresentationFormat>
  <Paragraphs>49</Paragraphs>
  <Slides>12</Slides>
  <Notes>0</Notes>
  <HiddenSlides>0</HiddenSlides>
  <MMClips>1</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12</vt:i4>
      </vt:variant>
    </vt:vector>
  </HeadingPairs>
  <TitlesOfParts>
    <vt:vector size="18" baseType="lpstr">
      <vt:lpstr>等线</vt:lpstr>
      <vt:lpstr>等线 Light</vt:lpstr>
      <vt:lpstr>黑体</vt:lpstr>
      <vt:lpstr>Arial</vt:lpstr>
      <vt:lpstr>Calibri</vt:lpstr>
      <vt:lpstr>Office Theme</vt:lpstr>
      <vt:lpstr>利用 COMSOL 进行微型扬声器设计</vt:lpstr>
      <vt:lpstr>背景介绍</vt:lpstr>
      <vt:lpstr>研究目的</vt:lpstr>
      <vt:lpstr>挑战与难点</vt:lpstr>
      <vt:lpstr>扬声器结构设计</vt:lpstr>
      <vt:lpstr>扬声器结构设计</vt:lpstr>
      <vt:lpstr>扬声器材料定义</vt:lpstr>
      <vt:lpstr>扬声器腔壳定义</vt:lpstr>
      <vt:lpstr>性能仿真评估</vt:lpstr>
      <vt:lpstr>性能仿真评估</vt:lpstr>
      <vt:lpstr>性能仿真评估</vt:lpstr>
      <vt:lpstr>总结</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Renji (Boris) Hao</cp:lastModifiedBy>
  <cp:revision>70</cp:revision>
  <dcterms:created xsi:type="dcterms:W3CDTF">2024-02-12T14:03:51Z</dcterms:created>
  <dcterms:modified xsi:type="dcterms:W3CDTF">2024-11-04T06:03:47Z</dcterms:modified>
</cp:coreProperties>
</file>