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1.xml" ContentType="application/vnd.openxmlformats-officedocument.presentationml.tags+xml"/>
  <Override PartName="/ppt/notesSlides/notesSlide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2.xml" ContentType="application/vnd.openxmlformats-officedocument.presentationml.notesSlide+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notesSlides/notesSlide4.xml" ContentType="application/vnd.openxmlformats-officedocument.presentationml.notesSlide+xml"/>
  <Override PartName="/ppt/tags/tag32.xml" ContentType="application/vnd.openxmlformats-officedocument.presentationml.tags+xml"/>
  <Override PartName="/ppt/notesSlides/notesSlide5.xml" ContentType="application/vnd.openxmlformats-officedocument.presentationml.notesSlide+xml"/>
  <Override PartName="/ppt/tags/tag33.xml" ContentType="application/vnd.openxmlformats-officedocument.presentationml.tags+xml"/>
  <Override PartName="/ppt/notesSlides/notesSlide6.xml" ContentType="application/vnd.openxmlformats-officedocument.presentationml.notesSlide+xml"/>
  <Override PartName="/ppt/tags/tag34.xml" ContentType="application/vnd.openxmlformats-officedocument.presentationml.tags+xml"/>
  <Override PartName="/ppt/notesSlides/notesSlide7.xml" ContentType="application/vnd.openxmlformats-officedocument.presentationml.notesSlide+xml"/>
  <Override PartName="/ppt/tags/tag35.xml" ContentType="application/vnd.openxmlformats-officedocument.presentationml.tags+xml"/>
  <Override PartName="/ppt/notesSlides/notesSlide8.xml" ContentType="application/vnd.openxmlformats-officedocument.presentationml.notesSlide+xml"/>
  <Override PartName="/ppt/tags/tag36.xml" ContentType="application/vnd.openxmlformats-officedocument.presentationml.tags+xml"/>
  <Override PartName="/ppt/notesSlides/notesSlide9.xml" ContentType="application/vnd.openxmlformats-officedocument.presentationml.notesSlide+xml"/>
  <Override PartName="/ppt/tags/tag37.xml" ContentType="application/vnd.openxmlformats-officedocument.presentationml.tags+xml"/>
  <Override PartName="/ppt/notesSlides/notesSlide10.xml" ContentType="application/vnd.openxmlformats-officedocument.presentationml.notesSlide+xml"/>
  <Override PartName="/ppt/tags/tag38.xml" ContentType="application/vnd.openxmlformats-officedocument.presentationml.tags+xml"/>
  <Override PartName="/ppt/notesSlides/notesSlide11.xml" ContentType="application/vnd.openxmlformats-officedocument.presentationml.notesSlide+xml"/>
  <Override PartName="/ppt/tags/tag39.xml" ContentType="application/vnd.openxmlformats-officedocument.presentationml.tags+xml"/>
  <Override PartName="/ppt/notesSlides/notesSlide12.xml" ContentType="application/vnd.openxmlformats-officedocument.presentationml.notesSlide+xml"/>
  <Override PartName="/ppt/tags/tag40.xml" ContentType="application/vnd.openxmlformats-officedocument.presentationml.tags+xml"/>
  <Override PartName="/ppt/notesSlides/notesSlide13.xml" ContentType="application/vnd.openxmlformats-officedocument.presentationml.notesSlide+xml"/>
  <Override PartName="/ppt/tags/tag41.xml" ContentType="application/vnd.openxmlformats-officedocument.presentationml.tags+xml"/>
  <Override PartName="/ppt/notesSlides/notesSlide14.xml" ContentType="application/vnd.openxmlformats-officedocument.presentationml.notesSlide+xml"/>
  <Override PartName="/ppt/tags/tag42.xml" ContentType="application/vnd.openxmlformats-officedocument.presentationml.tags+xml"/>
  <Override PartName="/ppt/notesSlides/notesSlide15.xml" ContentType="application/vnd.openxmlformats-officedocument.presentationml.notesSlide+xml"/>
  <Override PartName="/ppt/tags/tag43.xml" ContentType="application/vnd.openxmlformats-officedocument.presentationml.tags+xml"/>
  <Override PartName="/ppt/notesSlides/notesSlide16.xml" ContentType="application/vnd.openxmlformats-officedocument.presentationml.notesSlide+xml"/>
  <Override PartName="/ppt/tags/tag44.xml" ContentType="application/vnd.openxmlformats-officedocument.presentationml.tags+xml"/>
  <Override PartName="/ppt/notesSlides/notesSlide17.xml" ContentType="application/vnd.openxmlformats-officedocument.presentationml.notesSlide+xml"/>
  <Override PartName="/ppt/tags/tag4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62" r:id="rId2"/>
    <p:sldId id="256" r:id="rId3"/>
    <p:sldId id="259" r:id="rId4"/>
    <p:sldId id="260" r:id="rId5"/>
    <p:sldId id="293" r:id="rId6"/>
    <p:sldId id="294" r:id="rId7"/>
    <p:sldId id="296" r:id="rId8"/>
    <p:sldId id="295" r:id="rId9"/>
    <p:sldId id="303" r:id="rId10"/>
    <p:sldId id="310" r:id="rId11"/>
    <p:sldId id="311" r:id="rId12"/>
    <p:sldId id="319" r:id="rId13"/>
    <p:sldId id="320" r:id="rId14"/>
    <p:sldId id="313" r:id="rId15"/>
    <p:sldId id="316" r:id="rId16"/>
    <p:sldId id="317" r:id="rId17"/>
    <p:sldId id="318" r:id="rId18"/>
    <p:sldId id="306"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n xiong" initials="mx" lastIdx="5" clrIdx="0">
    <p:extLst>
      <p:ext uri="{19B8F6BF-5375-455C-9EA6-DF929625EA0E}">
        <p15:presenceInfo xmlns:p15="http://schemas.microsoft.com/office/powerpoint/2012/main" userId="2d9d0f4a8f690e1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24788"/>
    <a:srgbClr val="0066C0"/>
    <a:srgbClr val="6DB0E1"/>
    <a:srgbClr val="0D68BF"/>
    <a:srgbClr val="F67859"/>
    <a:srgbClr val="B60000"/>
    <a:srgbClr val="0A69C0"/>
    <a:srgbClr val="E23D1C"/>
    <a:srgbClr val="3358E1"/>
    <a:srgbClr val="5F84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58" autoAdjust="0"/>
    <p:restoredTop sz="96357" autoAdjust="0"/>
  </p:normalViewPr>
  <p:slideViewPr>
    <p:cSldViewPr snapToGrid="0">
      <p:cViewPr varScale="1">
        <p:scale>
          <a:sx n="114" d="100"/>
          <a:sy n="114" d="100"/>
        </p:scale>
        <p:origin x="390" y="102"/>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5" Type="http://schemas.openxmlformats.org/officeDocument/2006/relationships/image" Target="../media/image18.wmf"/><Relationship Id="rId4"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5" Type="http://schemas.openxmlformats.org/officeDocument/2006/relationships/image" Target="../media/image53.wmf"/><Relationship Id="rId4" Type="http://schemas.openxmlformats.org/officeDocument/2006/relationships/image" Target="../media/image5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E17FD90A-B5A8-4D89-B0A7-9F8293C1FA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BD561E80-3766-44FD-85D4-31CA7A0819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763B22C-1A9D-4B5C-AE58-B9525B3BDAA3}" type="datetimeFigureOut">
              <a:rPr lang="zh-CN" altLang="en-US" smtClean="0"/>
              <a:t>2024/10/30</a:t>
            </a:fld>
            <a:endParaRPr lang="zh-CN" altLang="en-US"/>
          </a:p>
        </p:txBody>
      </p:sp>
      <p:sp>
        <p:nvSpPr>
          <p:cNvPr id="4" name="页脚占位符 3">
            <a:extLst>
              <a:ext uri="{FF2B5EF4-FFF2-40B4-BE49-F238E27FC236}">
                <a16:creationId xmlns:a16="http://schemas.microsoft.com/office/drawing/2014/main" id="{8969BBD5-0D00-420E-AC30-056F6BA17E1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3567B0DD-AFBF-4724-922C-1327BBED03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C537E5B-9AAD-4F15-B435-EDE08C70D0F8}" type="slidenum">
              <a:rPr lang="zh-CN" altLang="en-US" smtClean="0"/>
              <a:t>‹#›</a:t>
            </a:fld>
            <a:endParaRPr lang="zh-CN" altLang="en-US"/>
          </a:p>
        </p:txBody>
      </p:sp>
    </p:spTree>
    <p:extLst>
      <p:ext uri="{BB962C8B-B14F-4D97-AF65-F5344CB8AC3E}">
        <p14:creationId xmlns:p14="http://schemas.microsoft.com/office/powerpoint/2010/main" val="2344700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4F5B4B-B084-4B7C-87AC-9D9FD1A2EE2F}" type="datetimeFigureOut">
              <a:rPr lang="zh-CN" altLang="en-US" smtClean="0"/>
              <a:t>2024/10/30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922A1-9F6E-40F3-81C1-D03BB427C52B}" type="slidenum">
              <a:rPr lang="zh-CN" altLang="en-US" smtClean="0"/>
              <a:t>‹#›</a:t>
            </a:fld>
            <a:endParaRPr lang="zh-CN" altLang="en-US"/>
          </a:p>
        </p:txBody>
      </p:sp>
    </p:spTree>
    <p:extLst>
      <p:ext uri="{BB962C8B-B14F-4D97-AF65-F5344CB8AC3E}">
        <p14:creationId xmlns:p14="http://schemas.microsoft.com/office/powerpoint/2010/main" val="2824183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1913852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72496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37462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17417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60940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11812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370542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282008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61659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lvl="0" indent="0" algn="l" defTabSz="913765" rtl="0" eaLnBrk="1" fontAlgn="auto" latinLnBrk="0" hangingPunct="1">
              <a:lnSpc>
                <a:spcPct val="100000"/>
              </a:lnSpc>
              <a:spcBef>
                <a:spcPts val="0"/>
              </a:spcBef>
              <a:spcAft>
                <a:spcPts val="0"/>
              </a:spcAft>
              <a:buClrTx/>
              <a:buSzTx/>
              <a:buFontTx/>
              <a:buNone/>
              <a:defRPr/>
            </a:pPr>
            <a:endParaRPr lang="en-US" altLang="zh-CN"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8E374D-6E28-41D4-B529-E46F9BB5955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76926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42769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69812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50769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12844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28727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71476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57741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4.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8.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slideMaster" Target="../slideMasters/slideMaster1.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tags" Target="../tags/tag20.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3893642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306236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1075166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16" name="任意多边形: 形状 15"/>
          <p:cNvSpPr/>
          <p:nvPr>
            <p:custDataLst>
              <p:tags r:id="rId1"/>
            </p:custDataLst>
          </p:nvPr>
        </p:nvSpPr>
        <p:spPr>
          <a:xfrm>
            <a:off x="10925598" y="5692614"/>
            <a:ext cx="1295710" cy="1165396"/>
          </a:xfrm>
          <a:custGeom>
            <a:avLst/>
            <a:gdLst>
              <a:gd name="connsiteX0" fmla="*/ 2994025 w 2997200"/>
              <a:gd name="connsiteY0" fmla="*/ 2536825 h 2540000"/>
              <a:gd name="connsiteX1" fmla="*/ 3175 w 2997200"/>
              <a:gd name="connsiteY1" fmla="*/ 2536825 h 2540000"/>
              <a:gd name="connsiteX2" fmla="*/ 2994025 w 2997200"/>
              <a:gd name="connsiteY2" fmla="*/ 3175 h 2540000"/>
            </a:gdLst>
            <a:ahLst/>
            <a:cxnLst>
              <a:cxn ang="0">
                <a:pos x="connsiteX0" y="connsiteY0"/>
              </a:cxn>
              <a:cxn ang="0">
                <a:pos x="connsiteX1" y="connsiteY1"/>
              </a:cxn>
              <a:cxn ang="0">
                <a:pos x="connsiteX2" y="connsiteY2"/>
              </a:cxn>
            </a:cxnLst>
            <a:rect l="l" t="t" r="r" b="b"/>
            <a:pathLst>
              <a:path w="2997200" h="2540000">
                <a:moveTo>
                  <a:pt x="2994025" y="2536825"/>
                </a:moveTo>
                <a:lnTo>
                  <a:pt x="3175" y="2536825"/>
                </a:lnTo>
                <a:lnTo>
                  <a:pt x="2994025" y="3175"/>
                </a:lnTo>
                <a:close/>
              </a:path>
            </a:pathLst>
          </a:custGeom>
          <a:solidFill>
            <a:srgbClr val="B60000"/>
          </a:solidFill>
          <a:ln w="6350" cap="flat">
            <a:noFill/>
            <a:prstDash val="solid"/>
            <a:miter/>
          </a:ln>
        </p:spPr>
        <p:txBody>
          <a:bodyPr rtlCol="0" anchor="ctr"/>
          <a:lstStyle/>
          <a:p>
            <a:endParaRPr lang="zh-CN" altLang="en-US" sz="1942" dirty="0"/>
          </a:p>
        </p:txBody>
      </p:sp>
      <p:sp>
        <p:nvSpPr>
          <p:cNvPr id="18" name="任意多边形: 形状 17"/>
          <p:cNvSpPr/>
          <p:nvPr>
            <p:custDataLst>
              <p:tags r:id="rId2"/>
            </p:custDataLst>
          </p:nvPr>
        </p:nvSpPr>
        <p:spPr>
          <a:xfrm>
            <a:off x="1" y="1"/>
            <a:ext cx="1190608" cy="1097907"/>
          </a:xfrm>
          <a:custGeom>
            <a:avLst/>
            <a:gdLst>
              <a:gd name="connsiteX0" fmla="*/ 836930 w 1816100"/>
              <a:gd name="connsiteY0" fmla="*/ 3175 h 1066800"/>
              <a:gd name="connsiteX1" fmla="*/ 99060 w 1816100"/>
              <a:gd name="connsiteY1" fmla="*/ 3175 h 1066800"/>
              <a:gd name="connsiteX2" fmla="*/ 3175 w 1816100"/>
              <a:gd name="connsiteY2" fmla="*/ 3175 h 1066800"/>
              <a:gd name="connsiteX3" fmla="*/ 3175 w 1816100"/>
              <a:gd name="connsiteY3" fmla="*/ 546735 h 1066800"/>
              <a:gd name="connsiteX4" fmla="*/ 3175 w 1816100"/>
              <a:gd name="connsiteY4" fmla="*/ 1068705 h 1066800"/>
              <a:gd name="connsiteX5" fmla="*/ 1115695 w 1816100"/>
              <a:gd name="connsiteY5" fmla="*/ 414020 h 1066800"/>
              <a:gd name="connsiteX6" fmla="*/ 1812925 w 1816100"/>
              <a:gd name="connsiteY6" fmla="*/ 3175 h 106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6100" h="1066800">
                <a:moveTo>
                  <a:pt x="836930" y="3175"/>
                </a:moveTo>
                <a:lnTo>
                  <a:pt x="99060" y="3175"/>
                </a:lnTo>
                <a:lnTo>
                  <a:pt x="3175" y="3175"/>
                </a:lnTo>
                <a:lnTo>
                  <a:pt x="3175" y="546735"/>
                </a:lnTo>
                <a:lnTo>
                  <a:pt x="3175" y="1068705"/>
                </a:lnTo>
                <a:lnTo>
                  <a:pt x="1115695" y="414020"/>
                </a:lnTo>
                <a:lnTo>
                  <a:pt x="1812925" y="3175"/>
                </a:lnTo>
                <a:close/>
              </a:path>
            </a:pathLst>
          </a:custGeom>
          <a:solidFill>
            <a:srgbClr val="B60000"/>
          </a:solidFill>
          <a:ln w="6350" cap="flat">
            <a:noFill/>
            <a:prstDash val="solid"/>
            <a:miter/>
          </a:ln>
        </p:spPr>
        <p:txBody>
          <a:bodyPr rtlCol="0" anchor="ctr"/>
          <a:lstStyle/>
          <a:p>
            <a:endParaRPr lang="zh-CN" altLang="en-US" sz="1942"/>
          </a:p>
        </p:txBody>
      </p:sp>
      <p:sp>
        <p:nvSpPr>
          <p:cNvPr id="5" name="页脚占位符 4"/>
          <p:cNvSpPr>
            <a:spLocks noGrp="1"/>
          </p:cNvSpPr>
          <p:nvPr>
            <p:ph type="ftr" sz="quarter" idx="11"/>
            <p:custDataLst>
              <p:tags r:id="rId3"/>
            </p:custDataLst>
          </p:nvPr>
        </p:nvSpPr>
        <p:spPr>
          <a:xfrm>
            <a:off x="6388313" y="6472027"/>
            <a:ext cx="3960000" cy="316819"/>
          </a:xfrm>
          <a:ln>
            <a:solidFill>
              <a:schemeClr val="bg1"/>
            </a:solidFill>
          </a:ln>
        </p:spPr>
        <p:txBody>
          <a:bodyPr>
            <a:noAutofit/>
          </a:bodyPr>
          <a:lstStyle>
            <a:lvl1pPr>
              <a:lnSpc>
                <a:spcPct val="120000"/>
              </a:lnSpc>
              <a:defRPr sz="1679" b="1">
                <a:solidFill>
                  <a:schemeClr val="tx1"/>
                </a:solidFill>
                <a:latin typeface="+mn-ea"/>
                <a:ea typeface="+mn-ea"/>
              </a:defRPr>
            </a:lvl1pPr>
          </a:lstStyle>
          <a:p>
            <a:r>
              <a:rPr lang="en-US" altLang="zh-CN" dirty="0"/>
              <a:t>2024</a:t>
            </a:r>
            <a:r>
              <a:rPr lang="zh-CN" altLang="en-US" dirty="0"/>
              <a:t>届硕士研究生学位论文答辩</a:t>
            </a:r>
          </a:p>
        </p:txBody>
      </p:sp>
      <p:cxnSp>
        <p:nvCxnSpPr>
          <p:cNvPr id="10" name="直接连接符 9">
            <a:extLst>
              <a:ext uri="{FF2B5EF4-FFF2-40B4-BE49-F238E27FC236}">
                <a16:creationId xmlns:a16="http://schemas.microsoft.com/office/drawing/2014/main" id="{54CB6FC1-98C1-4C2D-9D56-D70B539671BA}"/>
              </a:ext>
            </a:extLst>
          </p:cNvPr>
          <p:cNvCxnSpPr/>
          <p:nvPr userDrawn="1"/>
        </p:nvCxnSpPr>
        <p:spPr>
          <a:xfrm>
            <a:off x="4" y="6353031"/>
            <a:ext cx="10546576" cy="30516"/>
          </a:xfrm>
          <a:prstGeom prst="line">
            <a:avLst/>
          </a:prstGeom>
          <a:ln w="38100">
            <a:gradFill>
              <a:gsLst>
                <a:gs pos="0">
                  <a:srgbClr val="B60000"/>
                </a:gs>
                <a:gs pos="0">
                  <a:srgbClr val="FF0000"/>
                </a:gs>
                <a:gs pos="0">
                  <a:srgbClr val="B60000"/>
                </a:gs>
                <a:gs pos="100000">
                  <a:schemeClr val="bg1"/>
                </a:gs>
              </a:gsLst>
              <a:lin ang="0" scaled="0"/>
            </a:gradFill>
          </a:ln>
        </p:spPr>
        <p:style>
          <a:lnRef idx="1">
            <a:schemeClr val="accent1"/>
          </a:lnRef>
          <a:fillRef idx="0">
            <a:schemeClr val="accent1"/>
          </a:fillRef>
          <a:effectRef idx="0">
            <a:schemeClr val="accent1"/>
          </a:effectRef>
          <a:fontRef idx="minor">
            <a:schemeClr val="tx1"/>
          </a:fontRef>
        </p:style>
      </p:cxnSp>
      <p:pic>
        <p:nvPicPr>
          <p:cNvPr id="3074" name="Picture 2" descr="上海理工大学校徽标志矢量图 - 设计之家">
            <a:extLst>
              <a:ext uri="{FF2B5EF4-FFF2-40B4-BE49-F238E27FC236}">
                <a16:creationId xmlns:a16="http://schemas.microsoft.com/office/drawing/2014/main" id="{DE8F4187-C86F-4A06-BB1C-008FACDB4BC5}"/>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2040" t="36001" r="11315" b="37718"/>
          <a:stretch/>
        </p:blipFill>
        <p:spPr bwMode="auto">
          <a:xfrm>
            <a:off x="9990" y="6402878"/>
            <a:ext cx="2130601" cy="455137"/>
          </a:xfrm>
          <a:prstGeom prst="rect">
            <a:avLst/>
          </a:prstGeom>
          <a:noFill/>
          <a:extLst>
            <a:ext uri="{909E8E84-426E-40DD-AFC4-6F175D3DCCD1}">
              <a14:hiddenFill xmlns:a14="http://schemas.microsoft.com/office/drawing/2010/main">
                <a:solidFill>
                  <a:srgbClr val="FFFFFF"/>
                </a:solidFill>
              </a14:hiddenFill>
            </a:ext>
          </a:extLst>
        </p:spPr>
      </p:pic>
      <p:sp>
        <p:nvSpPr>
          <p:cNvPr id="17" name="灯片编号占位符 3">
            <a:extLst>
              <a:ext uri="{FF2B5EF4-FFF2-40B4-BE49-F238E27FC236}">
                <a16:creationId xmlns:a16="http://schemas.microsoft.com/office/drawing/2014/main" id="{EBE010E2-A274-4339-ADCB-2CAA1DDF7537}"/>
              </a:ext>
            </a:extLst>
          </p:cNvPr>
          <p:cNvSpPr>
            <a:spLocks noGrp="1"/>
          </p:cNvSpPr>
          <p:nvPr>
            <p:ph type="sldNum" sz="quarter" idx="12"/>
            <p:custDataLst>
              <p:tags r:id="rId4"/>
            </p:custDataLst>
          </p:nvPr>
        </p:nvSpPr>
        <p:spPr>
          <a:xfrm>
            <a:off x="9286962" y="6426714"/>
            <a:ext cx="2699998" cy="316819"/>
          </a:xfrm>
        </p:spPr>
        <p:txBody>
          <a:bodyPr/>
          <a:lstStyle>
            <a:lvl1pPr>
              <a:defRPr sz="2876" b="1">
                <a:solidFill>
                  <a:schemeClr val="bg1"/>
                </a:solidFill>
              </a:defRPr>
            </a:lvl1pPr>
          </a:lstStyle>
          <a:p>
            <a:fld id="{49AE70B2-8BF9-45C0-BB95-33D1B9D3A854}" type="slidenum">
              <a:rPr lang="zh-CN" altLang="en-US" smtClean="0"/>
              <a:pPr/>
              <a:t>‹#›</a:t>
            </a:fld>
            <a:endParaRPr lang="zh-CN" altLang="en-US" dirty="0"/>
          </a:p>
        </p:txBody>
      </p:sp>
    </p:spTree>
    <p:extLst>
      <p:ext uri="{BB962C8B-B14F-4D97-AF65-F5344CB8AC3E}">
        <p14:creationId xmlns:p14="http://schemas.microsoft.com/office/powerpoint/2010/main" val="1746043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6" name="任意多边形: 形状 15"/>
          <p:cNvSpPr/>
          <p:nvPr>
            <p:custDataLst>
              <p:tags r:id="rId1"/>
            </p:custDataLst>
          </p:nvPr>
        </p:nvSpPr>
        <p:spPr>
          <a:xfrm>
            <a:off x="10925598" y="5692613"/>
            <a:ext cx="1295710" cy="1165396"/>
          </a:xfrm>
          <a:custGeom>
            <a:avLst/>
            <a:gdLst>
              <a:gd name="connsiteX0" fmla="*/ 2994025 w 2997200"/>
              <a:gd name="connsiteY0" fmla="*/ 2536825 h 2540000"/>
              <a:gd name="connsiteX1" fmla="*/ 3175 w 2997200"/>
              <a:gd name="connsiteY1" fmla="*/ 2536825 h 2540000"/>
              <a:gd name="connsiteX2" fmla="*/ 2994025 w 2997200"/>
              <a:gd name="connsiteY2" fmla="*/ 3175 h 2540000"/>
            </a:gdLst>
            <a:ahLst/>
            <a:cxnLst>
              <a:cxn ang="0">
                <a:pos x="connsiteX0" y="connsiteY0"/>
              </a:cxn>
              <a:cxn ang="0">
                <a:pos x="connsiteX1" y="connsiteY1"/>
              </a:cxn>
              <a:cxn ang="0">
                <a:pos x="connsiteX2" y="connsiteY2"/>
              </a:cxn>
            </a:cxnLst>
            <a:rect l="l" t="t" r="r" b="b"/>
            <a:pathLst>
              <a:path w="2997200" h="2540000">
                <a:moveTo>
                  <a:pt x="2994025" y="2536825"/>
                </a:moveTo>
                <a:lnTo>
                  <a:pt x="3175" y="2536825"/>
                </a:lnTo>
                <a:lnTo>
                  <a:pt x="2994025" y="3175"/>
                </a:lnTo>
                <a:close/>
              </a:path>
            </a:pathLst>
          </a:custGeom>
          <a:solidFill>
            <a:srgbClr val="B60000"/>
          </a:solidFill>
          <a:ln w="6350" cap="flat">
            <a:noFill/>
            <a:prstDash val="solid"/>
            <a:miter/>
          </a:ln>
        </p:spPr>
        <p:txBody>
          <a:bodyPr rtlCol="0" anchor="ctr"/>
          <a:lstStyle/>
          <a:p>
            <a:endParaRPr lang="zh-CN" altLang="en-US" sz="1941" dirty="0"/>
          </a:p>
        </p:txBody>
      </p:sp>
      <p:sp>
        <p:nvSpPr>
          <p:cNvPr id="18" name="任意多边形: 形状 17"/>
          <p:cNvSpPr/>
          <p:nvPr>
            <p:custDataLst>
              <p:tags r:id="rId2"/>
            </p:custDataLst>
          </p:nvPr>
        </p:nvSpPr>
        <p:spPr>
          <a:xfrm>
            <a:off x="1" y="0"/>
            <a:ext cx="1190608" cy="1097906"/>
          </a:xfrm>
          <a:custGeom>
            <a:avLst/>
            <a:gdLst>
              <a:gd name="connsiteX0" fmla="*/ 836930 w 1816100"/>
              <a:gd name="connsiteY0" fmla="*/ 3175 h 1066800"/>
              <a:gd name="connsiteX1" fmla="*/ 99060 w 1816100"/>
              <a:gd name="connsiteY1" fmla="*/ 3175 h 1066800"/>
              <a:gd name="connsiteX2" fmla="*/ 3175 w 1816100"/>
              <a:gd name="connsiteY2" fmla="*/ 3175 h 1066800"/>
              <a:gd name="connsiteX3" fmla="*/ 3175 w 1816100"/>
              <a:gd name="connsiteY3" fmla="*/ 546735 h 1066800"/>
              <a:gd name="connsiteX4" fmla="*/ 3175 w 1816100"/>
              <a:gd name="connsiteY4" fmla="*/ 1068705 h 1066800"/>
              <a:gd name="connsiteX5" fmla="*/ 1115695 w 1816100"/>
              <a:gd name="connsiteY5" fmla="*/ 414020 h 1066800"/>
              <a:gd name="connsiteX6" fmla="*/ 1812925 w 1816100"/>
              <a:gd name="connsiteY6" fmla="*/ 3175 h 106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6100" h="1066800">
                <a:moveTo>
                  <a:pt x="836930" y="3175"/>
                </a:moveTo>
                <a:lnTo>
                  <a:pt x="99060" y="3175"/>
                </a:lnTo>
                <a:lnTo>
                  <a:pt x="3175" y="3175"/>
                </a:lnTo>
                <a:lnTo>
                  <a:pt x="3175" y="546735"/>
                </a:lnTo>
                <a:lnTo>
                  <a:pt x="3175" y="1068705"/>
                </a:lnTo>
                <a:lnTo>
                  <a:pt x="1115695" y="414020"/>
                </a:lnTo>
                <a:lnTo>
                  <a:pt x="1812925" y="3175"/>
                </a:lnTo>
                <a:close/>
              </a:path>
            </a:pathLst>
          </a:custGeom>
          <a:solidFill>
            <a:srgbClr val="B60000"/>
          </a:solidFill>
          <a:ln w="6350" cap="flat">
            <a:noFill/>
            <a:prstDash val="solid"/>
            <a:miter/>
          </a:ln>
        </p:spPr>
        <p:txBody>
          <a:bodyPr rtlCol="0" anchor="ctr"/>
          <a:lstStyle/>
          <a:p>
            <a:endParaRPr lang="zh-CN" altLang="en-US" sz="1941"/>
          </a:p>
        </p:txBody>
      </p:sp>
      <p:sp>
        <p:nvSpPr>
          <p:cNvPr id="5" name="页脚占位符 4"/>
          <p:cNvSpPr>
            <a:spLocks noGrp="1"/>
          </p:cNvSpPr>
          <p:nvPr>
            <p:ph type="ftr" sz="quarter" idx="11"/>
            <p:custDataLst>
              <p:tags r:id="rId3"/>
            </p:custDataLst>
          </p:nvPr>
        </p:nvSpPr>
        <p:spPr>
          <a:xfrm>
            <a:off x="6388313" y="6472025"/>
            <a:ext cx="3960000" cy="316818"/>
          </a:xfrm>
          <a:ln>
            <a:solidFill>
              <a:schemeClr val="bg1"/>
            </a:solidFill>
          </a:ln>
        </p:spPr>
        <p:txBody>
          <a:bodyPr>
            <a:noAutofit/>
          </a:bodyPr>
          <a:lstStyle>
            <a:lvl1pPr>
              <a:lnSpc>
                <a:spcPct val="120000"/>
              </a:lnSpc>
              <a:defRPr sz="1679" b="1">
                <a:solidFill>
                  <a:schemeClr val="tx1"/>
                </a:solidFill>
                <a:latin typeface="+mn-ea"/>
                <a:ea typeface="+mn-ea"/>
              </a:defRPr>
            </a:lvl1pPr>
          </a:lstStyle>
          <a:p>
            <a:r>
              <a:rPr lang="en-US" altLang="zh-CN" dirty="0"/>
              <a:t>2024</a:t>
            </a:r>
            <a:r>
              <a:rPr lang="zh-CN" altLang="en-US" dirty="0"/>
              <a:t>届硕士研究生学位论文答辩</a:t>
            </a:r>
          </a:p>
        </p:txBody>
      </p:sp>
      <p:cxnSp>
        <p:nvCxnSpPr>
          <p:cNvPr id="10" name="直接连接符 9">
            <a:extLst>
              <a:ext uri="{FF2B5EF4-FFF2-40B4-BE49-F238E27FC236}">
                <a16:creationId xmlns:a16="http://schemas.microsoft.com/office/drawing/2014/main" id="{54CB6FC1-98C1-4C2D-9D56-D70B539671BA}"/>
              </a:ext>
            </a:extLst>
          </p:cNvPr>
          <p:cNvCxnSpPr/>
          <p:nvPr userDrawn="1"/>
        </p:nvCxnSpPr>
        <p:spPr>
          <a:xfrm>
            <a:off x="4" y="6353029"/>
            <a:ext cx="10546576" cy="30516"/>
          </a:xfrm>
          <a:prstGeom prst="line">
            <a:avLst/>
          </a:prstGeom>
          <a:ln w="38100">
            <a:gradFill>
              <a:gsLst>
                <a:gs pos="0">
                  <a:srgbClr val="B60000"/>
                </a:gs>
                <a:gs pos="0">
                  <a:srgbClr val="FF0000"/>
                </a:gs>
                <a:gs pos="0">
                  <a:srgbClr val="B60000"/>
                </a:gs>
                <a:gs pos="100000">
                  <a:schemeClr val="bg1"/>
                </a:gs>
              </a:gsLst>
              <a:lin ang="0" scaled="0"/>
            </a:gradFill>
          </a:ln>
        </p:spPr>
        <p:style>
          <a:lnRef idx="1">
            <a:schemeClr val="accent1"/>
          </a:lnRef>
          <a:fillRef idx="0">
            <a:schemeClr val="accent1"/>
          </a:fillRef>
          <a:effectRef idx="0">
            <a:schemeClr val="accent1"/>
          </a:effectRef>
          <a:fontRef idx="minor">
            <a:schemeClr val="tx1"/>
          </a:fontRef>
        </p:style>
      </p:cxnSp>
      <p:pic>
        <p:nvPicPr>
          <p:cNvPr id="3074" name="Picture 2" descr="上海理工大学校徽标志矢量图 - 设计之家">
            <a:extLst>
              <a:ext uri="{FF2B5EF4-FFF2-40B4-BE49-F238E27FC236}">
                <a16:creationId xmlns:a16="http://schemas.microsoft.com/office/drawing/2014/main" id="{DE8F4187-C86F-4A06-BB1C-008FACDB4BC5}"/>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l="12040" t="36001" r="11315" b="37718"/>
          <a:stretch/>
        </p:blipFill>
        <p:spPr bwMode="auto">
          <a:xfrm>
            <a:off x="9987" y="6402874"/>
            <a:ext cx="2130601" cy="455137"/>
          </a:xfrm>
          <a:prstGeom prst="rect">
            <a:avLst/>
          </a:prstGeom>
          <a:noFill/>
          <a:extLst>
            <a:ext uri="{909E8E84-426E-40DD-AFC4-6F175D3DCCD1}">
              <a14:hiddenFill xmlns:a14="http://schemas.microsoft.com/office/drawing/2010/main">
                <a:solidFill>
                  <a:srgbClr val="FFFFFF"/>
                </a:solidFill>
              </a14:hiddenFill>
            </a:ext>
          </a:extLst>
        </p:spPr>
      </p:pic>
      <p:sp>
        <p:nvSpPr>
          <p:cNvPr id="17" name="灯片编号占位符 3">
            <a:extLst>
              <a:ext uri="{FF2B5EF4-FFF2-40B4-BE49-F238E27FC236}">
                <a16:creationId xmlns:a16="http://schemas.microsoft.com/office/drawing/2014/main" id="{EBE010E2-A274-4339-ADCB-2CAA1DDF7537}"/>
              </a:ext>
            </a:extLst>
          </p:cNvPr>
          <p:cNvSpPr>
            <a:spLocks noGrp="1"/>
          </p:cNvSpPr>
          <p:nvPr>
            <p:ph type="sldNum" sz="quarter" idx="12"/>
            <p:custDataLst>
              <p:tags r:id="rId4"/>
            </p:custDataLst>
          </p:nvPr>
        </p:nvSpPr>
        <p:spPr>
          <a:xfrm>
            <a:off x="9377337" y="6383545"/>
            <a:ext cx="2699998" cy="316818"/>
          </a:xfrm>
        </p:spPr>
        <p:txBody>
          <a:bodyPr/>
          <a:lstStyle>
            <a:lvl1pPr>
              <a:defRPr sz="3452" b="0" i="1">
                <a:solidFill>
                  <a:schemeClr val="bg1"/>
                </a:solidFill>
              </a:defRPr>
            </a:lvl1pPr>
          </a:lstStyle>
          <a:p>
            <a:fld id="{49AE70B2-8BF9-45C0-BB95-33D1B9D3A854}" type="slidenum">
              <a:rPr lang="zh-CN" altLang="en-US" smtClean="0"/>
              <a:pPr/>
              <a:t>‹#›</a:t>
            </a:fld>
            <a:endParaRPr lang="zh-CN" altLang="en-US" dirty="0"/>
          </a:p>
        </p:txBody>
      </p:sp>
      <p:sp>
        <p:nvSpPr>
          <p:cNvPr id="13" name="日期占位符 12">
            <a:extLst>
              <a:ext uri="{FF2B5EF4-FFF2-40B4-BE49-F238E27FC236}">
                <a16:creationId xmlns:a16="http://schemas.microsoft.com/office/drawing/2014/main" id="{48F8463B-2887-4B4C-B50E-4445172FC3C4}"/>
              </a:ext>
            </a:extLst>
          </p:cNvPr>
          <p:cNvSpPr>
            <a:spLocks noGrp="1"/>
          </p:cNvSpPr>
          <p:nvPr>
            <p:ph type="dt" sz="half" idx="13"/>
          </p:nvPr>
        </p:nvSpPr>
        <p:spPr/>
        <p:txBody>
          <a:bodyPr/>
          <a:lstStyle/>
          <a:p>
            <a:endParaRPr lang="zh-CN" altLang="en-US"/>
          </a:p>
        </p:txBody>
      </p:sp>
      <p:cxnSp>
        <p:nvCxnSpPr>
          <p:cNvPr id="9" name="直接连接符 8">
            <a:extLst>
              <a:ext uri="{FF2B5EF4-FFF2-40B4-BE49-F238E27FC236}">
                <a16:creationId xmlns:a16="http://schemas.microsoft.com/office/drawing/2014/main" id="{D6873202-EC51-4F01-A8AD-9E6E3D2EC18E}"/>
              </a:ext>
            </a:extLst>
          </p:cNvPr>
          <p:cNvCxnSpPr>
            <a:cxnSpLocks/>
          </p:cNvCxnSpPr>
          <p:nvPr userDrawn="1"/>
        </p:nvCxnSpPr>
        <p:spPr>
          <a:xfrm flipV="1">
            <a:off x="491541" y="627561"/>
            <a:ext cx="3240502" cy="1"/>
          </a:xfrm>
          <a:prstGeom prst="line">
            <a:avLst/>
          </a:prstGeom>
          <a:ln w="38100">
            <a:gradFill>
              <a:gsLst>
                <a:gs pos="0">
                  <a:srgbClr val="B60000"/>
                </a:gs>
                <a:gs pos="0">
                  <a:srgbClr val="B60000"/>
                </a:gs>
                <a:gs pos="57000">
                  <a:srgbClr val="B60000"/>
                </a:gs>
                <a:gs pos="100000">
                  <a:schemeClr val="bg1"/>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6459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userDrawn="1">
  <p:cSld name="1_标题幻灯片">
    <p:spTree>
      <p:nvGrpSpPr>
        <p:cNvPr id="1" name=""/>
        <p:cNvGrpSpPr/>
        <p:nvPr/>
      </p:nvGrpSpPr>
      <p:grpSpPr>
        <a:xfrm>
          <a:off x="0" y="0"/>
          <a:ext cx="0" cy="0"/>
          <a:chOff x="0" y="0"/>
          <a:chExt cx="0" cy="0"/>
        </a:xfrm>
      </p:grpSpPr>
      <p:sp>
        <p:nvSpPr>
          <p:cNvPr id="5" name="任意多边形: 形状 4"/>
          <p:cNvSpPr/>
          <p:nvPr>
            <p:custDataLst>
              <p:tags r:id="rId1"/>
            </p:custDataLst>
          </p:nvPr>
        </p:nvSpPr>
        <p:spPr>
          <a:xfrm>
            <a:off x="9686926" y="4530988"/>
            <a:ext cx="2082800" cy="2108317"/>
          </a:xfrm>
          <a:custGeom>
            <a:avLst/>
            <a:gdLst>
              <a:gd name="connsiteX0" fmla="*/ 2079625 w 2082800"/>
              <a:gd name="connsiteY0" fmla="*/ 123825 h 2108200"/>
              <a:gd name="connsiteX1" fmla="*/ 885825 w 2082800"/>
              <a:gd name="connsiteY1" fmla="*/ 2105025 h 2108200"/>
              <a:gd name="connsiteX2" fmla="*/ 3175 w 2082800"/>
              <a:gd name="connsiteY2" fmla="*/ 3175 h 2108200"/>
            </a:gdLst>
            <a:ahLst/>
            <a:cxnLst>
              <a:cxn ang="0">
                <a:pos x="connsiteX0" y="connsiteY0"/>
              </a:cxn>
              <a:cxn ang="0">
                <a:pos x="connsiteX1" y="connsiteY1"/>
              </a:cxn>
              <a:cxn ang="0">
                <a:pos x="connsiteX2" y="connsiteY2"/>
              </a:cxn>
            </a:cxnLst>
            <a:rect l="l" t="t" r="r" b="b"/>
            <a:pathLst>
              <a:path w="2082800" h="2108200">
                <a:moveTo>
                  <a:pt x="2079625" y="123825"/>
                </a:moveTo>
                <a:lnTo>
                  <a:pt x="885825" y="2105025"/>
                </a:lnTo>
                <a:lnTo>
                  <a:pt x="3175" y="3175"/>
                </a:lnTo>
                <a:close/>
              </a:path>
            </a:pathLst>
          </a:custGeom>
          <a:solidFill>
            <a:srgbClr val="F67859"/>
          </a:solidFill>
          <a:ln w="6350" cap="flat">
            <a:noFill/>
            <a:prstDash val="solid"/>
            <a:miter/>
          </a:ln>
        </p:spPr>
        <p:txBody>
          <a:bodyPr rtlCol="0" anchor="ctr"/>
          <a:lstStyle/>
          <a:p>
            <a:endParaRPr lang="zh-CN" altLang="en-US" sz="1941"/>
          </a:p>
        </p:txBody>
      </p:sp>
      <p:sp>
        <p:nvSpPr>
          <p:cNvPr id="6" name="任意多边形: 形状 5"/>
          <p:cNvSpPr/>
          <p:nvPr>
            <p:custDataLst>
              <p:tags r:id="rId2"/>
            </p:custDataLst>
          </p:nvPr>
        </p:nvSpPr>
        <p:spPr>
          <a:xfrm>
            <a:off x="9197978" y="4321423"/>
            <a:ext cx="2997199" cy="2540141"/>
          </a:xfrm>
          <a:custGeom>
            <a:avLst/>
            <a:gdLst>
              <a:gd name="connsiteX0" fmla="*/ 2994025 w 2997200"/>
              <a:gd name="connsiteY0" fmla="*/ 2536825 h 2540000"/>
              <a:gd name="connsiteX1" fmla="*/ 3175 w 2997200"/>
              <a:gd name="connsiteY1" fmla="*/ 2536825 h 2540000"/>
              <a:gd name="connsiteX2" fmla="*/ 2994025 w 2997200"/>
              <a:gd name="connsiteY2" fmla="*/ 3175 h 2540000"/>
            </a:gdLst>
            <a:ahLst/>
            <a:cxnLst>
              <a:cxn ang="0">
                <a:pos x="connsiteX0" y="connsiteY0"/>
              </a:cxn>
              <a:cxn ang="0">
                <a:pos x="connsiteX1" y="connsiteY1"/>
              </a:cxn>
              <a:cxn ang="0">
                <a:pos x="connsiteX2" y="connsiteY2"/>
              </a:cxn>
            </a:cxnLst>
            <a:rect l="l" t="t" r="r" b="b"/>
            <a:pathLst>
              <a:path w="2997200" h="2540000">
                <a:moveTo>
                  <a:pt x="2994025" y="2536825"/>
                </a:moveTo>
                <a:lnTo>
                  <a:pt x="3175" y="2536825"/>
                </a:lnTo>
                <a:lnTo>
                  <a:pt x="2994025" y="3175"/>
                </a:lnTo>
                <a:close/>
              </a:path>
            </a:pathLst>
          </a:custGeom>
          <a:solidFill>
            <a:srgbClr val="B60000"/>
          </a:solidFill>
          <a:ln w="6350" cap="flat">
            <a:noFill/>
            <a:prstDash val="solid"/>
            <a:miter/>
          </a:ln>
        </p:spPr>
        <p:txBody>
          <a:bodyPr rtlCol="0" anchor="ctr"/>
          <a:lstStyle/>
          <a:p>
            <a:endParaRPr lang="zh-CN" altLang="en-US" sz="1941"/>
          </a:p>
        </p:txBody>
      </p:sp>
      <p:sp>
        <p:nvSpPr>
          <p:cNvPr id="8" name="任意多边形: 形状 7"/>
          <p:cNvSpPr/>
          <p:nvPr>
            <p:custDataLst>
              <p:tags r:id="rId3"/>
            </p:custDataLst>
          </p:nvPr>
        </p:nvSpPr>
        <p:spPr>
          <a:xfrm>
            <a:off x="-3174" y="0"/>
            <a:ext cx="1816099" cy="1066859"/>
          </a:xfrm>
          <a:custGeom>
            <a:avLst/>
            <a:gdLst>
              <a:gd name="connsiteX0" fmla="*/ 836930 w 1816100"/>
              <a:gd name="connsiteY0" fmla="*/ 3175 h 1066800"/>
              <a:gd name="connsiteX1" fmla="*/ 99060 w 1816100"/>
              <a:gd name="connsiteY1" fmla="*/ 3175 h 1066800"/>
              <a:gd name="connsiteX2" fmla="*/ 3175 w 1816100"/>
              <a:gd name="connsiteY2" fmla="*/ 3175 h 1066800"/>
              <a:gd name="connsiteX3" fmla="*/ 3175 w 1816100"/>
              <a:gd name="connsiteY3" fmla="*/ 546735 h 1066800"/>
              <a:gd name="connsiteX4" fmla="*/ 3175 w 1816100"/>
              <a:gd name="connsiteY4" fmla="*/ 1068705 h 1066800"/>
              <a:gd name="connsiteX5" fmla="*/ 1115695 w 1816100"/>
              <a:gd name="connsiteY5" fmla="*/ 414020 h 1066800"/>
              <a:gd name="connsiteX6" fmla="*/ 1812925 w 1816100"/>
              <a:gd name="connsiteY6" fmla="*/ 3175 h 106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6100" h="1066800">
                <a:moveTo>
                  <a:pt x="836930" y="3175"/>
                </a:moveTo>
                <a:lnTo>
                  <a:pt x="99060" y="3175"/>
                </a:lnTo>
                <a:lnTo>
                  <a:pt x="3175" y="3175"/>
                </a:lnTo>
                <a:lnTo>
                  <a:pt x="3175" y="546735"/>
                </a:lnTo>
                <a:lnTo>
                  <a:pt x="3175" y="1068705"/>
                </a:lnTo>
                <a:lnTo>
                  <a:pt x="1115695" y="414020"/>
                </a:lnTo>
                <a:lnTo>
                  <a:pt x="1812925" y="3175"/>
                </a:lnTo>
                <a:close/>
              </a:path>
            </a:pathLst>
          </a:custGeom>
          <a:solidFill>
            <a:srgbClr val="C00000"/>
          </a:solidFill>
          <a:ln w="6350" cap="flat">
            <a:solidFill>
              <a:srgbClr val="C00000"/>
            </a:solidFill>
            <a:prstDash val="solid"/>
            <a:miter/>
          </a:ln>
        </p:spPr>
        <p:txBody>
          <a:bodyPr rtlCol="0" anchor="ctr"/>
          <a:lstStyle/>
          <a:p>
            <a:endParaRPr lang="zh-CN" altLang="en-US" sz="1941"/>
          </a:p>
        </p:txBody>
      </p:sp>
      <p:sp>
        <p:nvSpPr>
          <p:cNvPr id="10" name="任意多边形: 形状 9"/>
          <p:cNvSpPr/>
          <p:nvPr>
            <p:custDataLst>
              <p:tags r:id="rId4"/>
            </p:custDataLst>
          </p:nvPr>
        </p:nvSpPr>
        <p:spPr>
          <a:xfrm>
            <a:off x="6412239" y="6334479"/>
            <a:ext cx="2139950" cy="527080"/>
          </a:xfrm>
          <a:custGeom>
            <a:avLst/>
            <a:gdLst>
              <a:gd name="connsiteX0" fmla="*/ 1346835 w 2139950"/>
              <a:gd name="connsiteY0" fmla="*/ 77470 h 527050"/>
              <a:gd name="connsiteX1" fmla="*/ 64770 w 2139950"/>
              <a:gd name="connsiteY1" fmla="*/ 3175 h 527050"/>
              <a:gd name="connsiteX2" fmla="*/ 3175 w 2139950"/>
              <a:gd name="connsiteY2" fmla="*/ 523875 h 527050"/>
              <a:gd name="connsiteX3" fmla="*/ 1268730 w 2139950"/>
              <a:gd name="connsiteY3" fmla="*/ 523875 h 527050"/>
              <a:gd name="connsiteX4" fmla="*/ 1671955 w 2139950"/>
              <a:gd name="connsiteY4" fmla="*/ 523875 h 527050"/>
              <a:gd name="connsiteX5" fmla="*/ 2141220 w 2139950"/>
              <a:gd name="connsiteY5" fmla="*/ 123825 h 52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39950" h="527050">
                <a:moveTo>
                  <a:pt x="1346835" y="77470"/>
                </a:moveTo>
                <a:lnTo>
                  <a:pt x="64770" y="3175"/>
                </a:lnTo>
                <a:lnTo>
                  <a:pt x="3175" y="523875"/>
                </a:lnTo>
                <a:lnTo>
                  <a:pt x="1268730" y="523875"/>
                </a:lnTo>
                <a:lnTo>
                  <a:pt x="1671955" y="523875"/>
                </a:lnTo>
                <a:lnTo>
                  <a:pt x="2141220" y="123825"/>
                </a:lnTo>
                <a:close/>
              </a:path>
            </a:pathLst>
          </a:custGeom>
          <a:solidFill>
            <a:srgbClr val="B60000"/>
          </a:solidFill>
          <a:ln w="6350" cap="flat">
            <a:noFill/>
            <a:prstDash val="solid"/>
            <a:miter/>
          </a:ln>
        </p:spPr>
        <p:txBody>
          <a:bodyPr rtlCol="0" anchor="ctr"/>
          <a:lstStyle/>
          <a:p>
            <a:endParaRPr lang="zh-CN" altLang="en-US" sz="1941"/>
          </a:p>
        </p:txBody>
      </p:sp>
      <p:sp>
        <p:nvSpPr>
          <p:cNvPr id="9801" name="副标题 2"/>
          <p:cNvSpPr>
            <a:spLocks noGrp="1"/>
          </p:cNvSpPr>
          <p:nvPr>
            <p:ph type="subTitle" idx="1" hasCustomPrompt="1"/>
            <p:custDataLst>
              <p:tags r:id="rId5"/>
            </p:custDataLst>
          </p:nvPr>
        </p:nvSpPr>
        <p:spPr>
          <a:xfrm>
            <a:off x="2299957" y="3080830"/>
            <a:ext cx="6422977" cy="916626"/>
          </a:xfrm>
        </p:spPr>
        <p:txBody>
          <a:bodyPr anchor="t">
            <a:normAutofit/>
          </a:bodyPr>
          <a:lstStyle>
            <a:lvl1pPr marL="0" indent="0" algn="l">
              <a:buNone/>
              <a:defRPr sz="3882" baseline="0">
                <a:solidFill>
                  <a:schemeClr val="tx1">
                    <a:lumMod val="85000"/>
                    <a:lumOff val="15000"/>
                  </a:schemeClr>
                </a:solidFill>
                <a:latin typeface="Arial" panose="020B0604020202020204" pitchFamily="34" charset="0"/>
              </a:defRPr>
            </a:lvl1pPr>
            <a:lvl2pPr marL="492957" indent="0" algn="ctr">
              <a:buNone/>
              <a:defRPr sz="2157"/>
            </a:lvl2pPr>
            <a:lvl3pPr marL="985917" indent="0" algn="ctr">
              <a:buNone/>
              <a:defRPr sz="1941"/>
            </a:lvl3pPr>
            <a:lvl4pPr marL="1478878" indent="0" algn="ctr">
              <a:buNone/>
              <a:defRPr sz="1725"/>
            </a:lvl4pPr>
            <a:lvl5pPr marL="1971838" indent="0" algn="ctr">
              <a:buNone/>
              <a:defRPr sz="1725"/>
            </a:lvl5pPr>
            <a:lvl6pPr marL="2464799" indent="0" algn="ctr">
              <a:buNone/>
              <a:defRPr sz="1725"/>
            </a:lvl6pPr>
            <a:lvl7pPr marL="2957759" indent="0" algn="ctr">
              <a:buNone/>
              <a:defRPr sz="1725"/>
            </a:lvl7pPr>
            <a:lvl8pPr marL="3450716" indent="0" algn="ctr">
              <a:buNone/>
              <a:defRPr sz="1725"/>
            </a:lvl8pPr>
            <a:lvl9pPr marL="3943676" indent="0" algn="ctr">
              <a:buNone/>
              <a:defRPr sz="1725"/>
            </a:lvl9pPr>
          </a:lstStyle>
          <a:p>
            <a:r>
              <a:rPr lang="zh-CN" altLang="en-US" dirty="0"/>
              <a:t>单击此处编辑副标题</a:t>
            </a:r>
            <a:endParaRPr lang="en-US" dirty="0"/>
          </a:p>
        </p:txBody>
      </p:sp>
      <p:sp>
        <p:nvSpPr>
          <p:cNvPr id="9802" name="标题 1"/>
          <p:cNvSpPr>
            <a:spLocks noGrp="1"/>
          </p:cNvSpPr>
          <p:nvPr>
            <p:ph type="ctrTitle" hasCustomPrompt="1"/>
            <p:custDataLst>
              <p:tags r:id="rId6"/>
            </p:custDataLst>
          </p:nvPr>
        </p:nvSpPr>
        <p:spPr>
          <a:xfrm>
            <a:off x="2299957" y="1532800"/>
            <a:ext cx="6422977" cy="1495780"/>
          </a:xfrm>
        </p:spPr>
        <p:txBody>
          <a:bodyPr anchor="b">
            <a:normAutofit/>
          </a:bodyPr>
          <a:lstStyle>
            <a:lvl1pPr algn="l">
              <a:defRPr sz="5175" baseline="0">
                <a:solidFill>
                  <a:srgbClr val="C00000"/>
                </a:solidFill>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12" name="文本占位符 13"/>
          <p:cNvSpPr>
            <a:spLocks noGrp="1"/>
          </p:cNvSpPr>
          <p:nvPr>
            <p:ph type="body" sz="quarter" idx="10" hasCustomPrompt="1"/>
            <p:custDataLst>
              <p:tags r:id="rId7"/>
            </p:custDataLst>
          </p:nvPr>
        </p:nvSpPr>
        <p:spPr>
          <a:xfrm>
            <a:off x="2299952" y="4204673"/>
            <a:ext cx="1800000" cy="450025"/>
          </a:xfrm>
        </p:spPr>
        <p:txBody>
          <a:bodyPr vert="horz" anchor="ctr">
            <a:normAutofit/>
          </a:bodyPr>
          <a:lstStyle>
            <a:lvl1pPr marL="0" indent="0" algn="l">
              <a:buNone/>
              <a:defRPr sz="2157" b="0" baseline="0">
                <a:solidFill>
                  <a:schemeClr val="tx1">
                    <a:lumMod val="85000"/>
                    <a:lumOff val="15000"/>
                  </a:schemeClr>
                </a:solidFill>
                <a:latin typeface="Arial" panose="020B0604020202020204" pitchFamily="34" charset="0"/>
              </a:defRPr>
            </a:lvl1pPr>
            <a:lvl2pPr marL="492957" indent="0">
              <a:buNone/>
              <a:defRPr/>
            </a:lvl2pPr>
            <a:lvl3pPr marL="985917" indent="0">
              <a:buNone/>
              <a:defRPr/>
            </a:lvl3pPr>
            <a:lvl4pPr marL="1478878" indent="0">
              <a:buNone/>
              <a:defRPr/>
            </a:lvl4pPr>
            <a:lvl5pPr marL="1971838" indent="0">
              <a:buNone/>
              <a:defRPr/>
            </a:lvl5pPr>
          </a:lstStyle>
          <a:p>
            <a:pPr lvl="0"/>
            <a:r>
              <a:rPr lang="zh-CN" altLang="en-US" dirty="0"/>
              <a:t>编辑文本</a:t>
            </a:r>
            <a:endParaRPr lang="en-US" altLang="zh-CN" dirty="0"/>
          </a:p>
        </p:txBody>
      </p:sp>
      <p:sp>
        <p:nvSpPr>
          <p:cNvPr id="13" name="文本占位符 13"/>
          <p:cNvSpPr>
            <a:spLocks noGrp="1"/>
          </p:cNvSpPr>
          <p:nvPr>
            <p:ph type="body" sz="quarter" idx="11" hasCustomPrompt="1"/>
            <p:custDataLst>
              <p:tags r:id="rId8"/>
            </p:custDataLst>
          </p:nvPr>
        </p:nvSpPr>
        <p:spPr>
          <a:xfrm>
            <a:off x="2299952" y="4724552"/>
            <a:ext cx="1800000" cy="450025"/>
          </a:xfrm>
        </p:spPr>
        <p:txBody>
          <a:bodyPr vert="horz" anchor="ctr">
            <a:normAutofit/>
          </a:bodyPr>
          <a:lstStyle>
            <a:lvl1pPr marL="0" indent="0" algn="l">
              <a:buNone/>
              <a:defRPr sz="2157" b="0" baseline="0">
                <a:solidFill>
                  <a:schemeClr val="tx1">
                    <a:lumMod val="85000"/>
                    <a:lumOff val="15000"/>
                  </a:schemeClr>
                </a:solidFill>
                <a:latin typeface="Arial" panose="020B0604020202020204" pitchFamily="34" charset="0"/>
              </a:defRPr>
            </a:lvl1pPr>
            <a:lvl2pPr marL="492957" indent="0">
              <a:buNone/>
              <a:defRPr/>
            </a:lvl2pPr>
            <a:lvl3pPr marL="985917" indent="0">
              <a:buNone/>
              <a:defRPr/>
            </a:lvl3pPr>
            <a:lvl4pPr marL="1478878" indent="0">
              <a:buNone/>
              <a:defRPr/>
            </a:lvl4pPr>
            <a:lvl5pPr marL="1971838" indent="0">
              <a:buNone/>
              <a:defRPr/>
            </a:lvl5pPr>
          </a:lstStyle>
          <a:p>
            <a:pPr lvl="0"/>
            <a:r>
              <a:rPr lang="zh-CN" altLang="en-US" dirty="0"/>
              <a:t>编辑文本</a:t>
            </a:r>
          </a:p>
        </p:txBody>
      </p:sp>
      <p:sp>
        <p:nvSpPr>
          <p:cNvPr id="2" name="日期占位符 1"/>
          <p:cNvSpPr>
            <a:spLocks noGrp="1"/>
          </p:cNvSpPr>
          <p:nvPr>
            <p:ph type="dt" sz="half" idx="12"/>
            <p:custDataLst>
              <p:tags r:id="rId9"/>
            </p:custDataLst>
          </p:nvPr>
        </p:nvSpPr>
        <p:spPr/>
        <p:txBody>
          <a:bodyPr/>
          <a:lstStyle/>
          <a:p>
            <a:endParaRPr lang="zh-CN" altLang="en-US" dirty="0"/>
          </a:p>
        </p:txBody>
      </p:sp>
      <p:sp>
        <p:nvSpPr>
          <p:cNvPr id="3" name="页脚占位符 2"/>
          <p:cNvSpPr>
            <a:spLocks noGrp="1"/>
          </p:cNvSpPr>
          <p:nvPr>
            <p:ph type="ftr" sz="quarter" idx="13"/>
            <p:custDataLst>
              <p:tags r:id="rId10"/>
            </p:custDataLst>
          </p:nvPr>
        </p:nvSpPr>
        <p:spPr/>
        <p:txBody>
          <a:bodyPr/>
          <a:lstStyle/>
          <a:p>
            <a:r>
              <a:rPr lang="en-US" altLang="zh-CN"/>
              <a:t>2024</a:t>
            </a:r>
            <a:r>
              <a:rPr lang="zh-CN" altLang="en-US"/>
              <a:t>届硕士研究生学位论文答辩</a:t>
            </a:r>
            <a:endParaRPr lang="zh-CN" altLang="en-US" dirty="0"/>
          </a:p>
        </p:txBody>
      </p:sp>
      <p:sp>
        <p:nvSpPr>
          <p:cNvPr id="15" name="灯片编号占位符 14"/>
          <p:cNvSpPr>
            <a:spLocks noGrp="1"/>
          </p:cNvSpPr>
          <p:nvPr>
            <p:ph type="sldNum" sz="quarter" idx="14"/>
            <p:custDataLst>
              <p:tags r:id="rId11"/>
            </p:custDataLst>
          </p:nvPr>
        </p:nvSpPr>
        <p:spPr/>
        <p:txBody>
          <a:bodyPr/>
          <a:lstStyle/>
          <a:p>
            <a:fld id="{49AE70B2-8BF9-45C0-BB95-33D1B9D3A854}" type="slidenum">
              <a:rPr lang="zh-CN" altLang="en-US" smtClean="0"/>
              <a:t>‹#›</a:t>
            </a:fld>
            <a:endParaRPr lang="zh-CN" altLang="en-US" dirty="0"/>
          </a:p>
        </p:txBody>
      </p:sp>
      <p:sp>
        <p:nvSpPr>
          <p:cNvPr id="14" name="任意多边形: 形状 13">
            <a:extLst>
              <a:ext uri="{FF2B5EF4-FFF2-40B4-BE49-F238E27FC236}">
                <a16:creationId xmlns:a16="http://schemas.microsoft.com/office/drawing/2014/main" id="{BC79F75F-8472-4EE8-B3B1-8AFDE6326AE0}"/>
              </a:ext>
            </a:extLst>
          </p:cNvPr>
          <p:cNvSpPr/>
          <p:nvPr userDrawn="1">
            <p:custDataLst>
              <p:tags r:id="rId12"/>
            </p:custDataLst>
          </p:nvPr>
        </p:nvSpPr>
        <p:spPr>
          <a:xfrm rot="3577643">
            <a:off x="7833682" y="5401162"/>
            <a:ext cx="2082800" cy="2108317"/>
          </a:xfrm>
          <a:custGeom>
            <a:avLst/>
            <a:gdLst>
              <a:gd name="connsiteX0" fmla="*/ 2079625 w 2082800"/>
              <a:gd name="connsiteY0" fmla="*/ 123825 h 2108200"/>
              <a:gd name="connsiteX1" fmla="*/ 885825 w 2082800"/>
              <a:gd name="connsiteY1" fmla="*/ 2105025 h 2108200"/>
              <a:gd name="connsiteX2" fmla="*/ 3175 w 2082800"/>
              <a:gd name="connsiteY2" fmla="*/ 3175 h 2108200"/>
            </a:gdLst>
            <a:ahLst/>
            <a:cxnLst>
              <a:cxn ang="0">
                <a:pos x="connsiteX0" y="connsiteY0"/>
              </a:cxn>
              <a:cxn ang="0">
                <a:pos x="connsiteX1" y="connsiteY1"/>
              </a:cxn>
              <a:cxn ang="0">
                <a:pos x="connsiteX2" y="connsiteY2"/>
              </a:cxn>
            </a:cxnLst>
            <a:rect l="l" t="t" r="r" b="b"/>
            <a:pathLst>
              <a:path w="2082800" h="2108200">
                <a:moveTo>
                  <a:pt x="2079625" y="123825"/>
                </a:moveTo>
                <a:lnTo>
                  <a:pt x="885825" y="2105025"/>
                </a:lnTo>
                <a:lnTo>
                  <a:pt x="3175" y="3175"/>
                </a:lnTo>
                <a:close/>
              </a:path>
            </a:pathLst>
          </a:custGeom>
          <a:solidFill>
            <a:srgbClr val="F67859"/>
          </a:solidFill>
          <a:ln w="6350" cap="flat">
            <a:noFill/>
            <a:prstDash val="solid"/>
            <a:miter/>
          </a:ln>
        </p:spPr>
        <p:txBody>
          <a:bodyPr rtlCol="0" anchor="ctr"/>
          <a:lstStyle/>
          <a:p>
            <a:endParaRPr lang="zh-CN" altLang="en-US" sz="1941"/>
          </a:p>
        </p:txBody>
      </p:sp>
    </p:spTree>
    <p:extLst>
      <p:ext uri="{BB962C8B-B14F-4D97-AF65-F5344CB8AC3E}">
        <p14:creationId xmlns:p14="http://schemas.microsoft.com/office/powerpoint/2010/main" val="354060424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868098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1046443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158155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2849692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782655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2686696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1703548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2B73D0F-8A52-4463-A468-CFBB4395D292}" type="datetimeFigureOut">
              <a:rPr lang="zh-CN" altLang="en-US" smtClean="0"/>
              <a:t>2024/10/30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1152158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B73D0F-8A52-4463-A468-CFBB4395D292}" type="datetimeFigureOut">
              <a:rPr lang="zh-CN" altLang="en-US" smtClean="0"/>
              <a:t>2024/10/30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5B053-623B-4C37-8289-EF3E0E7D8CEE}" type="slidenum">
              <a:rPr lang="zh-CN" altLang="en-US" smtClean="0"/>
              <a:t>‹#›</a:t>
            </a:fld>
            <a:endParaRPr lang="zh-CN" altLang="en-US"/>
          </a:p>
        </p:txBody>
      </p:sp>
    </p:spTree>
    <p:extLst>
      <p:ext uri="{BB962C8B-B14F-4D97-AF65-F5344CB8AC3E}">
        <p14:creationId xmlns:p14="http://schemas.microsoft.com/office/powerpoint/2010/main" val="3638829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dingxh@usst.edu.cn" TargetMode="External"/><Relationship Id="rId3" Type="http://schemas.openxmlformats.org/officeDocument/2006/relationships/notesSlide" Target="../notesSlides/notesSlide1.xml"/><Relationship Id="rId7" Type="http://schemas.openxmlformats.org/officeDocument/2006/relationships/hyperlink" Target="mailto:xiongmin@usst.edu.cn" TargetMode="External"/><Relationship Id="rId2" Type="http://schemas.openxmlformats.org/officeDocument/2006/relationships/slideLayout" Target="../slideLayouts/slideLayout14.xml"/><Relationship Id="rId1" Type="http://schemas.openxmlformats.org/officeDocument/2006/relationships/tags" Target="../tags/tag2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hyperlink" Target="mailto:yjd182318@163.com" TargetMode="External"/></Relationships>
</file>

<file path=ppt/slides/_rels/slide10.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oleObject" Target="../embeddings/oleObject11.bin"/><Relationship Id="rId18" Type="http://schemas.openxmlformats.org/officeDocument/2006/relationships/image" Target="../media/image51.wmf"/><Relationship Id="rId3" Type="http://schemas.openxmlformats.org/officeDocument/2006/relationships/slideLayout" Target="../slideLayouts/slideLayout13.xml"/><Relationship Id="rId21" Type="http://schemas.openxmlformats.org/officeDocument/2006/relationships/oleObject" Target="../embeddings/oleObject14.bin"/><Relationship Id="rId7" Type="http://schemas.openxmlformats.org/officeDocument/2006/relationships/image" Target="../media/image55.png"/><Relationship Id="rId12" Type="http://schemas.openxmlformats.org/officeDocument/2006/relationships/image" Target="../media/image49.wmf"/><Relationship Id="rId17" Type="http://schemas.openxmlformats.org/officeDocument/2006/relationships/oleObject" Target="../embeddings/oleObject12.bin"/><Relationship Id="rId2" Type="http://schemas.openxmlformats.org/officeDocument/2006/relationships/tags" Target="../tags/tag37.xml"/><Relationship Id="rId16" Type="http://schemas.openxmlformats.org/officeDocument/2006/relationships/image" Target="../media/image58.png"/><Relationship Id="rId20" Type="http://schemas.openxmlformats.org/officeDocument/2006/relationships/image" Target="../media/image52.wmf"/><Relationship Id="rId1" Type="http://schemas.openxmlformats.org/officeDocument/2006/relationships/vmlDrawing" Target="../drawings/vmlDrawing3.vml"/><Relationship Id="rId6" Type="http://schemas.microsoft.com/office/2007/relationships/hdphoto" Target="../media/hdphoto2.wdp"/><Relationship Id="rId11" Type="http://schemas.openxmlformats.org/officeDocument/2006/relationships/oleObject" Target="../embeddings/oleObject10.bin"/><Relationship Id="rId5" Type="http://schemas.openxmlformats.org/officeDocument/2006/relationships/image" Target="../media/image54.png"/><Relationship Id="rId15" Type="http://schemas.openxmlformats.org/officeDocument/2006/relationships/image" Target="../media/image57.png"/><Relationship Id="rId10" Type="http://schemas.microsoft.com/office/2007/relationships/hdphoto" Target="../media/hdphoto4.wdp"/><Relationship Id="rId19" Type="http://schemas.openxmlformats.org/officeDocument/2006/relationships/oleObject" Target="../embeddings/oleObject13.bin"/><Relationship Id="rId4" Type="http://schemas.openxmlformats.org/officeDocument/2006/relationships/notesSlide" Target="../notesSlides/notesSlide10.xml"/><Relationship Id="rId9" Type="http://schemas.openxmlformats.org/officeDocument/2006/relationships/image" Target="../media/image56.png"/><Relationship Id="rId14" Type="http://schemas.openxmlformats.org/officeDocument/2006/relationships/image" Target="../media/image50.wmf"/><Relationship Id="rId22" Type="http://schemas.openxmlformats.org/officeDocument/2006/relationships/image" Target="../media/image53.w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38.xml"/><Relationship Id="rId4" Type="http://schemas.openxmlformats.org/officeDocument/2006/relationships/image" Target="../media/image59.png"/></Relationships>
</file>

<file path=ppt/slides/_rels/slide12.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png"/><Relationship Id="rId3" Type="http://schemas.openxmlformats.org/officeDocument/2006/relationships/notesSlide" Target="../notesSlides/notesSlide12.xml"/><Relationship Id="rId7" Type="http://schemas.openxmlformats.org/officeDocument/2006/relationships/image" Target="../media/image63.png"/><Relationship Id="rId12" Type="http://schemas.openxmlformats.org/officeDocument/2006/relationships/image" Target="../media/image68.png"/><Relationship Id="rId2" Type="http://schemas.openxmlformats.org/officeDocument/2006/relationships/slideLayout" Target="../slideLayouts/slideLayout13.xml"/><Relationship Id="rId1" Type="http://schemas.openxmlformats.org/officeDocument/2006/relationships/tags" Target="../tags/tag39.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13.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notesSlide" Target="../notesSlides/notesSlide13.xml"/><Relationship Id="rId7" Type="http://schemas.openxmlformats.org/officeDocument/2006/relationships/image" Target="../media/image73.png"/><Relationship Id="rId2" Type="http://schemas.openxmlformats.org/officeDocument/2006/relationships/slideLayout" Target="../slideLayouts/slideLayout13.xml"/><Relationship Id="rId1" Type="http://schemas.openxmlformats.org/officeDocument/2006/relationships/tags" Target="../tags/tag40.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75.png"/></Relationships>
</file>

<file path=ppt/slides/_rels/slide14.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notesSlide" Target="../notesSlides/notesSlide14.xml"/><Relationship Id="rId7" Type="http://schemas.openxmlformats.org/officeDocument/2006/relationships/image" Target="../media/image79.png"/><Relationship Id="rId2" Type="http://schemas.openxmlformats.org/officeDocument/2006/relationships/slideLayout" Target="../slideLayouts/slideLayout13.xml"/><Relationship Id="rId1" Type="http://schemas.openxmlformats.org/officeDocument/2006/relationships/tags" Target="../tags/tag41.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 Id="rId9" Type="http://schemas.openxmlformats.org/officeDocument/2006/relationships/image" Target="../media/image81.png"/></Relationships>
</file>

<file path=ppt/slides/_rels/slide15.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notesSlide" Target="../notesSlides/notesSlide15.xml"/><Relationship Id="rId7" Type="http://schemas.openxmlformats.org/officeDocument/2006/relationships/image" Target="../media/image85.png"/><Relationship Id="rId2" Type="http://schemas.openxmlformats.org/officeDocument/2006/relationships/slideLayout" Target="../slideLayouts/slideLayout13.xml"/><Relationship Id="rId1" Type="http://schemas.openxmlformats.org/officeDocument/2006/relationships/tags" Target="../tags/tag42.xml"/><Relationship Id="rId6" Type="http://schemas.openxmlformats.org/officeDocument/2006/relationships/image" Target="../media/image84.png"/><Relationship Id="rId5" Type="http://schemas.openxmlformats.org/officeDocument/2006/relationships/image" Target="../media/image83.png"/><Relationship Id="rId10" Type="http://schemas.openxmlformats.org/officeDocument/2006/relationships/image" Target="../media/image88.png"/><Relationship Id="rId4" Type="http://schemas.openxmlformats.org/officeDocument/2006/relationships/image" Target="../media/image82.png"/><Relationship Id="rId9" Type="http://schemas.openxmlformats.org/officeDocument/2006/relationships/image" Target="../media/image87.png"/></Relationships>
</file>

<file path=ppt/slides/_rels/slide16.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notesSlide" Target="../notesSlides/notesSlide16.xml"/><Relationship Id="rId7" Type="http://schemas.openxmlformats.org/officeDocument/2006/relationships/image" Target="../media/image92.png"/><Relationship Id="rId2" Type="http://schemas.openxmlformats.org/officeDocument/2006/relationships/slideLayout" Target="../slideLayouts/slideLayout13.xml"/><Relationship Id="rId1" Type="http://schemas.openxmlformats.org/officeDocument/2006/relationships/tags" Target="../tags/tag43.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 Id="rId9" Type="http://schemas.openxmlformats.org/officeDocument/2006/relationships/image" Target="../media/image9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4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2.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10" Type="http://schemas.openxmlformats.org/officeDocument/2006/relationships/notesSlide" Target="../notesSlides/notesSlide2.xml"/><Relationship Id="rId4" Type="http://schemas.openxmlformats.org/officeDocument/2006/relationships/tags" Target="../tags/tag25.xml"/><Relationship Id="rId9"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8.jpeg"/><Relationship Id="rId2" Type="http://schemas.openxmlformats.org/officeDocument/2006/relationships/slideLayout" Target="../slideLayouts/slideLayout13.xml"/><Relationship Id="rId1" Type="http://schemas.openxmlformats.org/officeDocument/2006/relationships/tags" Target="../tags/tag3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31.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3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oleObject" Target="../embeddings/oleObject4.bin"/><Relationship Id="rId3" Type="http://schemas.openxmlformats.org/officeDocument/2006/relationships/slideLayout" Target="../slideLayouts/slideLayout13.xml"/><Relationship Id="rId7" Type="http://schemas.openxmlformats.org/officeDocument/2006/relationships/oleObject" Target="../embeddings/oleObject1.bin"/><Relationship Id="rId12" Type="http://schemas.openxmlformats.org/officeDocument/2006/relationships/image" Target="../media/image16.wmf"/><Relationship Id="rId2" Type="http://schemas.openxmlformats.org/officeDocument/2006/relationships/tags" Target="../tags/tag33.xml"/><Relationship Id="rId16" Type="http://schemas.openxmlformats.org/officeDocument/2006/relationships/image" Target="../media/image18.wmf"/><Relationship Id="rId1" Type="http://schemas.openxmlformats.org/officeDocument/2006/relationships/vmlDrawing" Target="../drawings/vmlDrawing1.vml"/><Relationship Id="rId6" Type="http://schemas.openxmlformats.org/officeDocument/2006/relationships/image" Target="../media/image20.png"/><Relationship Id="rId11" Type="http://schemas.openxmlformats.org/officeDocument/2006/relationships/oleObject" Target="../embeddings/oleObject3.bin"/><Relationship Id="rId5" Type="http://schemas.openxmlformats.org/officeDocument/2006/relationships/image" Target="../media/image19.png"/><Relationship Id="rId15" Type="http://schemas.openxmlformats.org/officeDocument/2006/relationships/oleObject" Target="../embeddings/oleObject5.bin"/><Relationship Id="rId10" Type="http://schemas.openxmlformats.org/officeDocument/2006/relationships/image" Target="../media/image15.wmf"/><Relationship Id="rId4" Type="http://schemas.openxmlformats.org/officeDocument/2006/relationships/notesSlide" Target="../notesSlides/notesSlide6.xml"/><Relationship Id="rId9" Type="http://schemas.openxmlformats.org/officeDocument/2006/relationships/oleObject" Target="../embeddings/oleObject2.bin"/><Relationship Id="rId14" Type="http://schemas.openxmlformats.org/officeDocument/2006/relationships/image" Target="../media/image17.wmf"/></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notesSlide" Target="../notesSlides/notesSlide7.xml"/><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slideLayout" Target="../slideLayouts/slideLayout13.xml"/><Relationship Id="rId1" Type="http://schemas.openxmlformats.org/officeDocument/2006/relationships/tags" Target="../tags/tag34.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notesSlide" Target="../notesSlides/notesSlide8.xml"/><Relationship Id="rId7" Type="http://schemas.openxmlformats.org/officeDocument/2006/relationships/image" Target="../media/image35.png"/><Relationship Id="rId2" Type="http://schemas.openxmlformats.org/officeDocument/2006/relationships/slideLayout" Target="../slideLayouts/slideLayout13.xml"/><Relationship Id="rId1" Type="http://schemas.openxmlformats.org/officeDocument/2006/relationships/tags" Target="../tags/tag35.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8" Type="http://schemas.openxmlformats.org/officeDocument/2006/relationships/image" Target="../media/image600.png"/><Relationship Id="rId13" Type="http://schemas.openxmlformats.org/officeDocument/2006/relationships/image" Target="../media/image650.png"/><Relationship Id="rId18" Type="http://schemas.openxmlformats.org/officeDocument/2006/relationships/image" Target="../media/image48.png"/><Relationship Id="rId3" Type="http://schemas.openxmlformats.org/officeDocument/2006/relationships/slideLayout" Target="../slideLayouts/slideLayout13.xml"/><Relationship Id="rId21" Type="http://schemas.openxmlformats.org/officeDocument/2006/relationships/oleObject" Target="../embeddings/oleObject8.bin"/><Relationship Id="rId7" Type="http://schemas.openxmlformats.org/officeDocument/2006/relationships/image" Target="../media/image114.png"/><Relationship Id="rId12" Type="http://schemas.openxmlformats.org/officeDocument/2006/relationships/image" Target="../media/image45.png"/><Relationship Id="rId17" Type="http://schemas.openxmlformats.org/officeDocument/2006/relationships/image" Target="../media/image47.png"/><Relationship Id="rId2" Type="http://schemas.openxmlformats.org/officeDocument/2006/relationships/tags" Target="../tags/tag36.xml"/><Relationship Id="rId16" Type="http://schemas.openxmlformats.org/officeDocument/2006/relationships/image" Target="../media/image40.wmf"/><Relationship Id="rId20" Type="http://schemas.openxmlformats.org/officeDocument/2006/relationships/image" Target="../media/image41.wmf"/><Relationship Id="rId1" Type="http://schemas.openxmlformats.org/officeDocument/2006/relationships/vmlDrawing" Target="../drawings/vmlDrawing2.vml"/><Relationship Id="rId6" Type="http://schemas.microsoft.com/office/2007/relationships/hdphoto" Target="../media/hdphoto1.wdp"/><Relationship Id="rId11" Type="http://schemas.openxmlformats.org/officeDocument/2006/relationships/image" Target="../media/image630.png"/><Relationship Id="rId24" Type="http://schemas.openxmlformats.org/officeDocument/2006/relationships/image" Target="../media/image43.wmf"/><Relationship Id="rId5" Type="http://schemas.openxmlformats.org/officeDocument/2006/relationships/image" Target="../media/image44.png"/><Relationship Id="rId15" Type="http://schemas.openxmlformats.org/officeDocument/2006/relationships/oleObject" Target="../embeddings/oleObject6.bin"/><Relationship Id="rId23" Type="http://schemas.openxmlformats.org/officeDocument/2006/relationships/oleObject" Target="../embeddings/oleObject9.bin"/><Relationship Id="rId10" Type="http://schemas.openxmlformats.org/officeDocument/2006/relationships/image" Target="../media/image620.png"/><Relationship Id="rId19" Type="http://schemas.openxmlformats.org/officeDocument/2006/relationships/oleObject" Target="../embeddings/oleObject7.bin"/><Relationship Id="rId4" Type="http://schemas.openxmlformats.org/officeDocument/2006/relationships/notesSlide" Target="../notesSlides/notesSlide9.xml"/><Relationship Id="rId9" Type="http://schemas.openxmlformats.org/officeDocument/2006/relationships/image" Target="../media/image610.png"/><Relationship Id="rId14" Type="http://schemas.openxmlformats.org/officeDocument/2006/relationships/image" Target="../media/image46.png"/><Relationship Id="rId22" Type="http://schemas.openxmlformats.org/officeDocument/2006/relationships/image" Target="../media/image42.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22" name="Picture 2" descr="COMSOL Multiphysics 5.3 软件安装教程 - 知乎">
            <a:extLst>
              <a:ext uri="{FF2B5EF4-FFF2-40B4-BE49-F238E27FC236}">
                <a16:creationId xmlns:a16="http://schemas.microsoft.com/office/drawing/2014/main" id="{B9BBF85D-3F6E-401E-982F-644F776B0CE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313" t="15237" r="13402" b="12276"/>
          <a:stretch/>
        </p:blipFill>
        <p:spPr bwMode="auto">
          <a:xfrm>
            <a:off x="0" y="0"/>
            <a:ext cx="1968341" cy="1545874"/>
          </a:xfrm>
          <a:prstGeom prst="rect">
            <a:avLst/>
          </a:prstGeom>
          <a:extLst>
            <a:ext uri="{909E8E84-426E-40DD-AFC4-6F175D3DCCD1}">
              <a14:hiddenFill xmlns:a14="http://schemas.microsoft.com/office/drawing/2010/main">
                <a:solidFill>
                  <a:srgbClr val="FFFFFF"/>
                </a:solidFill>
              </a14:hiddenFill>
            </a:ext>
          </a:extLst>
        </p:spPr>
      </p:pic>
      <p:sp>
        <p:nvSpPr>
          <p:cNvPr id="7" name="矩形 6">
            <a:extLst>
              <a:ext uri="{FF2B5EF4-FFF2-40B4-BE49-F238E27FC236}">
                <a16:creationId xmlns:a16="http://schemas.microsoft.com/office/drawing/2014/main" id="{D7ED5BD3-89C6-4336-9E72-6E8A02A58FC5}"/>
              </a:ext>
            </a:extLst>
          </p:cNvPr>
          <p:cNvSpPr/>
          <p:nvPr/>
        </p:nvSpPr>
        <p:spPr>
          <a:xfrm>
            <a:off x="0" y="1447422"/>
            <a:ext cx="12192000" cy="45719"/>
          </a:xfrm>
          <a:prstGeom prst="rect">
            <a:avLst/>
          </a:prstGeom>
          <a:gradFill flip="none" rotWithShape="1">
            <a:gsLst>
              <a:gs pos="63000">
                <a:schemeClr val="accent1">
                  <a:lumMod val="5000"/>
                  <a:lumOff val="95000"/>
                </a:schemeClr>
              </a:gs>
              <a:gs pos="100000">
                <a:schemeClr val="accent1">
                  <a:lumMod val="60000"/>
                  <a:lumOff val="40000"/>
                </a:schemeClr>
              </a:gs>
              <a:gs pos="100000">
                <a:schemeClr val="accent1">
                  <a:lumMod val="60000"/>
                  <a:lumOff val="40000"/>
                </a:schemeClr>
              </a:gs>
            </a:gsLst>
            <a:lin ang="108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标题 2"/>
          <p:cNvSpPr>
            <a:spLocks noGrp="1"/>
          </p:cNvSpPr>
          <p:nvPr>
            <p:ph type="ctrTitle"/>
          </p:nvPr>
        </p:nvSpPr>
        <p:spPr>
          <a:xfrm>
            <a:off x="1157681" y="1749741"/>
            <a:ext cx="10133901" cy="761996"/>
          </a:xfrm>
        </p:spPr>
        <p:txBody>
          <a:bodyPr>
            <a:noAutofit/>
          </a:bodyPr>
          <a:lstStyle/>
          <a:p>
            <a:pPr algn="ctr"/>
            <a:r>
              <a:rPr lang="zh-CN" altLang="en-US" sz="4800" b="1" cap="all" dirty="0">
                <a:latin typeface="微软雅黑" panose="020B0503020204020204" pitchFamily="34" charset="-122"/>
                <a:ea typeface="微软雅黑" panose="020B0503020204020204" pitchFamily="34" charset="-122"/>
              </a:rPr>
              <a:t>基于 </a:t>
            </a:r>
            <a:r>
              <a:rPr lang="en-US" altLang="zh-CN" sz="4800" b="1" cap="all" dirty="0">
                <a:latin typeface="微软雅黑" panose="020B0503020204020204" pitchFamily="34" charset="-122"/>
                <a:ea typeface="微软雅黑" panose="020B0503020204020204" pitchFamily="34" charset="-122"/>
              </a:rPr>
              <a:t>COMSOL </a:t>
            </a:r>
            <a:r>
              <a:rPr lang="zh-CN" altLang="en-US" sz="4800" b="1" cap="all" dirty="0">
                <a:latin typeface="微软雅黑" panose="020B0503020204020204" pitchFamily="34" charset="-122"/>
                <a:ea typeface="微软雅黑" panose="020B0503020204020204" pitchFamily="34" charset="-122"/>
              </a:rPr>
              <a:t>液冷板拓扑优化设计</a:t>
            </a:r>
            <a:endParaRPr lang="zh-CN" altLang="en-US" sz="4800" b="1" dirty="0">
              <a:latin typeface="微软雅黑" panose="020B0503020204020204" pitchFamily="34" charset="-122"/>
              <a:ea typeface="微软雅黑" panose="020B0503020204020204" pitchFamily="34" charset="-122"/>
              <a:sym typeface="+mn-ea"/>
            </a:endParaRPr>
          </a:p>
        </p:txBody>
      </p:sp>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66675" y="5695727"/>
            <a:ext cx="1219200" cy="1162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a:extLst>
              <a:ext uri="{FF2B5EF4-FFF2-40B4-BE49-F238E27FC236}">
                <a16:creationId xmlns:a16="http://schemas.microsoft.com/office/drawing/2014/main" id="{10706B78-E53C-4649-A744-2CEBD702E9EA}"/>
              </a:ext>
            </a:extLst>
          </p:cNvPr>
          <p:cNvPicPr>
            <a:picLocks noChangeAspect="1"/>
          </p:cNvPicPr>
          <p:nvPr/>
        </p:nvPicPr>
        <p:blipFill>
          <a:blip r:embed="rId6"/>
          <a:stretch>
            <a:fillRect/>
          </a:stretch>
        </p:blipFill>
        <p:spPr>
          <a:xfrm>
            <a:off x="1473897" y="6036235"/>
            <a:ext cx="4206383" cy="821765"/>
          </a:xfrm>
          <a:prstGeom prst="rect">
            <a:avLst/>
          </a:prstGeom>
        </p:spPr>
      </p:pic>
      <p:sp>
        <p:nvSpPr>
          <p:cNvPr id="2" name="矩形 1">
            <a:extLst>
              <a:ext uri="{FF2B5EF4-FFF2-40B4-BE49-F238E27FC236}">
                <a16:creationId xmlns:a16="http://schemas.microsoft.com/office/drawing/2014/main" id="{F7875564-3843-4012-B692-478E57805208}"/>
              </a:ext>
            </a:extLst>
          </p:cNvPr>
          <p:cNvSpPr/>
          <p:nvPr/>
        </p:nvSpPr>
        <p:spPr>
          <a:xfrm>
            <a:off x="1473897" y="667602"/>
            <a:ext cx="9560751" cy="523220"/>
          </a:xfrm>
          <a:prstGeom prst="rect">
            <a:avLst/>
          </a:prstGeom>
        </p:spPr>
        <p:txBody>
          <a:bodyPr wrap="square">
            <a:spAutoFit/>
          </a:bodyPr>
          <a:lstStyle/>
          <a:p>
            <a:pPr algn="ctr"/>
            <a:r>
              <a:rPr lang="zh-CN" altLang="en-US" sz="2800" b="1" dirty="0">
                <a:solidFill>
                  <a:schemeClr val="accent1">
                    <a:lumMod val="75000"/>
                  </a:schemeClr>
                </a:solidFill>
                <a:latin typeface="微软雅黑" pitchFamily="34" charset="-122"/>
                <a:ea typeface="微软雅黑" pitchFamily="34" charset="-122"/>
              </a:rPr>
              <a:t>COMSOL CONFERENCE 2024 SHANGHAI</a:t>
            </a:r>
          </a:p>
        </p:txBody>
      </p:sp>
      <p:sp>
        <p:nvSpPr>
          <p:cNvPr id="5" name="矩形 4">
            <a:extLst>
              <a:ext uri="{FF2B5EF4-FFF2-40B4-BE49-F238E27FC236}">
                <a16:creationId xmlns:a16="http://schemas.microsoft.com/office/drawing/2014/main" id="{9451A246-E699-43AC-9BEC-03B5008CCDBC}"/>
              </a:ext>
            </a:extLst>
          </p:cNvPr>
          <p:cNvSpPr/>
          <p:nvPr/>
        </p:nvSpPr>
        <p:spPr>
          <a:xfrm>
            <a:off x="3196809" y="2628007"/>
            <a:ext cx="5798382" cy="461665"/>
          </a:xfrm>
          <a:prstGeom prst="rect">
            <a:avLst/>
          </a:prstGeom>
        </p:spPr>
        <p:txBody>
          <a:bodyPr wrap="none">
            <a:spAutoFit/>
          </a:bodyPr>
          <a:lstStyle/>
          <a:p>
            <a:r>
              <a:rPr lang="zh-CN" altLang="en-US" sz="2400" b="1" spc="100" dirty="0">
                <a:latin typeface="微软雅黑" panose="020B0503020204020204" pitchFamily="34" charset="-122"/>
                <a:ea typeface="微软雅黑" panose="020B0503020204020204" pitchFamily="34" charset="-122"/>
              </a:rPr>
              <a:t>杨建东，熊敏，张横，冯培轩，丁晓红</a:t>
            </a:r>
            <a:r>
              <a:rPr lang="en-US" altLang="zh-CN" sz="2400" b="1" spc="100" dirty="0">
                <a:latin typeface="微软雅黑" panose="020B0503020204020204" pitchFamily="34" charset="-122"/>
                <a:ea typeface="微软雅黑" panose="020B0503020204020204" pitchFamily="34" charset="-122"/>
              </a:rPr>
              <a:t>*</a:t>
            </a:r>
            <a:endParaRPr lang="zh-CN" altLang="en-US" sz="2400" b="1" spc="100" dirty="0">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a16="http://schemas.microsoft.com/office/drawing/2014/main" id="{86E5F9AA-2232-45AF-87E2-B3F3E2B51A46}"/>
              </a:ext>
            </a:extLst>
          </p:cNvPr>
          <p:cNvSpPr/>
          <p:nvPr/>
        </p:nvSpPr>
        <p:spPr>
          <a:xfrm>
            <a:off x="4159623" y="3146989"/>
            <a:ext cx="3621244" cy="461665"/>
          </a:xfrm>
          <a:prstGeom prst="rect">
            <a:avLst/>
          </a:prstGeom>
        </p:spPr>
        <p:txBody>
          <a:bodyPr wrap="square">
            <a:spAutoFit/>
          </a:bodyPr>
          <a:lstStyle/>
          <a:p>
            <a:pPr algn="ctr"/>
            <a:r>
              <a:rPr lang="zh-CN" altLang="en-US" sz="2400" b="1" spc="100" dirty="0">
                <a:latin typeface="微软雅黑" panose="020B0503020204020204" pitchFamily="34" charset="-122"/>
                <a:ea typeface="微软雅黑" panose="020B0503020204020204" pitchFamily="34" charset="-122"/>
              </a:rPr>
              <a:t>上海理工大学</a:t>
            </a:r>
          </a:p>
        </p:txBody>
      </p:sp>
      <p:sp>
        <p:nvSpPr>
          <p:cNvPr id="6" name="矩形 5">
            <a:extLst>
              <a:ext uri="{FF2B5EF4-FFF2-40B4-BE49-F238E27FC236}">
                <a16:creationId xmlns:a16="http://schemas.microsoft.com/office/drawing/2014/main" id="{7451348F-6658-4191-AC7B-4B14A79A0355}"/>
              </a:ext>
            </a:extLst>
          </p:cNvPr>
          <p:cNvSpPr/>
          <p:nvPr/>
        </p:nvSpPr>
        <p:spPr>
          <a:xfrm>
            <a:off x="4755811" y="3711011"/>
            <a:ext cx="2428870" cy="461665"/>
          </a:xfrm>
          <a:prstGeom prst="rect">
            <a:avLst/>
          </a:prstGeom>
        </p:spPr>
        <p:txBody>
          <a:bodyPr wrap="none">
            <a:spAutoFit/>
          </a:bodyPr>
          <a:lstStyle/>
          <a:p>
            <a:r>
              <a:rPr lang="zh-CN" altLang="en-US" sz="2400" b="1" spc="100" dirty="0">
                <a:latin typeface="微软雅黑" panose="020B0503020204020204" pitchFamily="34" charset="-122"/>
                <a:ea typeface="微软雅黑" panose="020B0503020204020204" pitchFamily="34" charset="-122"/>
              </a:rPr>
              <a:t>汇报人：杨建东</a:t>
            </a:r>
            <a:endParaRPr lang="zh-CN" altLang="en-US" sz="2400" dirty="0"/>
          </a:p>
        </p:txBody>
      </p:sp>
      <p:sp>
        <p:nvSpPr>
          <p:cNvPr id="9" name="矩形 8">
            <a:extLst>
              <a:ext uri="{FF2B5EF4-FFF2-40B4-BE49-F238E27FC236}">
                <a16:creationId xmlns:a16="http://schemas.microsoft.com/office/drawing/2014/main" id="{F4F3DABB-684A-47CE-8CF2-6E2DC1867404}"/>
              </a:ext>
            </a:extLst>
          </p:cNvPr>
          <p:cNvSpPr/>
          <p:nvPr/>
        </p:nvSpPr>
        <p:spPr>
          <a:xfrm>
            <a:off x="2145319" y="4346264"/>
            <a:ext cx="7649851" cy="807529"/>
          </a:xfrm>
          <a:prstGeom prst="rect">
            <a:avLst/>
          </a:prstGeom>
        </p:spPr>
        <p:txBody>
          <a:bodyPr wrap="none">
            <a:spAutoFit/>
          </a:bodyPr>
          <a:lstStyle/>
          <a:p>
            <a:pPr>
              <a:lnSpc>
                <a:spcPct val="120000"/>
              </a:lnSpc>
            </a:pPr>
            <a:r>
              <a:rPr lang="en-US" altLang="zh-CN"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hlinkClick r:id="rId7">
                  <a:extLst>
                    <a:ext uri="{A12FA001-AC4F-418D-AE19-62706E023703}">
                      <ahyp:hlinkClr xmlns:ahyp="http://schemas.microsoft.com/office/drawing/2018/hyperlinkcolor" val="tx"/>
                    </a:ext>
                  </a:extLst>
                </a:hlinkClick>
              </a:rPr>
              <a:t>E-mail</a:t>
            </a:r>
            <a:r>
              <a:rPr lang="en-US" altLang="zh-CN"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hlinkClick r:id="rId8"/>
              </a:rPr>
              <a:t>dingxh@usst.edu.cn</a:t>
            </a:r>
            <a:r>
              <a:rPr lang="en-US" altLang="zh-CN"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rPr>
              <a:t> (</a:t>
            </a:r>
            <a:r>
              <a:rPr lang="zh-CN" altLang="en-US"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rPr>
              <a:t>丁晓红</a:t>
            </a:r>
            <a:r>
              <a:rPr lang="en-US" altLang="zh-CN"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rPr>
              <a:t>)      </a:t>
            </a:r>
            <a:r>
              <a:rPr lang="en-US" altLang="zh-CN"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hlinkClick r:id="rId9"/>
              </a:rPr>
              <a:t>yjd182318@163.com</a:t>
            </a:r>
            <a:r>
              <a:rPr lang="en-US" altLang="zh-CN"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rPr>
              <a:t>(</a:t>
            </a:r>
            <a:r>
              <a:rPr lang="zh-CN" altLang="en-US"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rPr>
              <a:t>杨建东</a:t>
            </a:r>
            <a:r>
              <a:rPr lang="en-US" altLang="zh-CN" sz="2000" dirty="0">
                <a:solidFill>
                  <a:srgbClr val="000000"/>
                </a:solidFill>
                <a:latin typeface="Times New Roman" panose="02020603050405020304" pitchFamily="18" charset="0"/>
                <a:ea typeface="华文楷体" panose="02010600040101010101" pitchFamily="2" charset="-122"/>
                <a:cs typeface="Times New Roman" panose="02020603050405020304" pitchFamily="18" charset="0"/>
              </a:rPr>
              <a:t>)</a:t>
            </a:r>
          </a:p>
          <a:p>
            <a:pPr>
              <a:lnSpc>
                <a:spcPct val="120000"/>
              </a:lnSpc>
            </a:pPr>
            <a:r>
              <a:rPr lang="en-US" altLang="zh-CN" sz="2000" dirty="0">
                <a:latin typeface="Times New Roman" panose="02020603050405020304" pitchFamily="18" charset="0"/>
                <a:ea typeface="华文楷体" panose="02010600040101010101" pitchFamily="2" charset="-122"/>
                <a:cs typeface="Times New Roman" panose="02020603050405020304" pitchFamily="18" charset="0"/>
              </a:rPr>
              <a:t>   Tel   : 13585914660 (</a:t>
            </a:r>
            <a:r>
              <a:rPr lang="zh-CN" altLang="en-US" sz="2000" dirty="0">
                <a:latin typeface="Times New Roman" panose="02020603050405020304" pitchFamily="18" charset="0"/>
                <a:ea typeface="华文楷体" panose="02010600040101010101" pitchFamily="2" charset="-122"/>
                <a:cs typeface="Times New Roman" panose="02020603050405020304" pitchFamily="18" charset="0"/>
              </a:rPr>
              <a:t>丁晓红</a:t>
            </a:r>
            <a:r>
              <a:rPr lang="en-US" altLang="zh-CN" sz="2000" dirty="0">
                <a:latin typeface="Times New Roman" panose="02020603050405020304" pitchFamily="18" charset="0"/>
                <a:ea typeface="华文楷体" panose="02010600040101010101" pitchFamily="2" charset="-122"/>
                <a:cs typeface="Times New Roman" panose="02020603050405020304" pitchFamily="18" charset="0"/>
              </a:rPr>
              <a:t>)                18231815860 (</a:t>
            </a:r>
            <a:r>
              <a:rPr lang="zh-CN" altLang="en-US" sz="2000" dirty="0">
                <a:latin typeface="Times New Roman" panose="02020603050405020304" pitchFamily="18" charset="0"/>
                <a:ea typeface="华文楷体" panose="02010600040101010101" pitchFamily="2" charset="-122"/>
                <a:cs typeface="Times New Roman" panose="02020603050405020304" pitchFamily="18" charset="0"/>
              </a:rPr>
              <a:t>杨建东</a:t>
            </a:r>
            <a:r>
              <a:rPr lang="en-US" altLang="zh-CN" sz="2000" dirty="0">
                <a:latin typeface="Times New Roman" panose="02020603050405020304" pitchFamily="18" charset="0"/>
                <a:ea typeface="华文楷体" panose="02010600040101010101" pitchFamily="2" charset="-122"/>
                <a:cs typeface="Times New Roman" panose="02020603050405020304" pitchFamily="18" charset="0"/>
              </a:rPr>
              <a:t>)</a:t>
            </a:r>
            <a:endParaRPr lang="zh-CN" altLang="en-US" sz="2000" dirty="0">
              <a:latin typeface="Times New Roman" panose="02020603050405020304" pitchFamily="18" charset="0"/>
              <a:ea typeface="华文楷体" panose="02010600040101010101" pitchFamily="2" charset="-122"/>
              <a:cs typeface="Times New Roman" panose="02020603050405020304" pitchFamily="18" charset="0"/>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623873" y="5770164"/>
            <a:ext cx="3897221" cy="369332"/>
          </a:xfrm>
          <a:prstGeom prst="rect">
            <a:avLst/>
          </a:prstGeom>
        </p:spPr>
        <p:txBody>
          <a:bodyPr wrap="none">
            <a:spAutoFit/>
          </a:bodyPr>
          <a:lstStyle/>
          <a:p>
            <a:r>
              <a:rPr lang="zh-CN" altLang="en-US"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2-8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不同承载变形能下的优化结构</a:t>
            </a:r>
            <a:r>
              <a:rPr lang="en-US" altLang="zh-CN" dirty="0">
                <a:latin typeface="Times New Roman" panose="02020603050405020304" pitchFamily="18" charset="0"/>
                <a:ea typeface="楷体" panose="02010609060101010101" pitchFamily="49" charset="-122"/>
                <a:cs typeface="Times New Roman" panose="02020603050405020304" pitchFamily="18" charset="0"/>
              </a:rPr>
              <a:t> </a:t>
            </a:r>
            <a:endParaRPr lang="zh-CN" altLang="en-US" dirty="0">
              <a:latin typeface="Times New Roman" panose="02020603050405020304" pitchFamily="18" charset="0"/>
              <a:cs typeface="Times New Roman" panose="02020603050405020304" pitchFamily="18" charset="0"/>
            </a:endParaRPr>
          </a:p>
        </p:txBody>
      </p:sp>
      <p:pic>
        <p:nvPicPr>
          <p:cNvPr id="46" name="图片 45">
            <a:extLst>
              <a:ext uri="{FF2B5EF4-FFF2-40B4-BE49-F238E27FC236}">
                <a16:creationId xmlns:a16="http://schemas.microsoft.com/office/drawing/2014/main" id="{608C1DB1-9423-4AB1-B4DE-1B6993E8A6B2}"/>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0000" contrast="-40000"/>
                    </a14:imgEffect>
                  </a14:imgLayer>
                </a14:imgProps>
              </a:ext>
            </a:extLst>
          </a:blip>
          <a:srcRect l="5874" r="7353"/>
          <a:stretch/>
        </p:blipFill>
        <p:spPr>
          <a:xfrm>
            <a:off x="549878" y="846636"/>
            <a:ext cx="2889517" cy="1751955"/>
          </a:xfrm>
          <a:prstGeom prst="rect">
            <a:avLst/>
          </a:prstGeom>
        </p:spPr>
      </p:pic>
      <p:pic>
        <p:nvPicPr>
          <p:cNvPr id="47" name="图片 46">
            <a:extLst>
              <a:ext uri="{FF2B5EF4-FFF2-40B4-BE49-F238E27FC236}">
                <a16:creationId xmlns:a16="http://schemas.microsoft.com/office/drawing/2014/main" id="{B7E42DB0-0332-4B5D-9494-AF21F250666D}"/>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20000" contrast="-40000"/>
                    </a14:imgEffect>
                  </a14:imgLayer>
                </a14:imgProps>
              </a:ext>
            </a:extLst>
          </a:blip>
          <a:stretch>
            <a:fillRect/>
          </a:stretch>
        </p:blipFill>
        <p:spPr>
          <a:xfrm>
            <a:off x="368196" y="4098864"/>
            <a:ext cx="2989141" cy="1661994"/>
          </a:xfrm>
          <a:prstGeom prst="rect">
            <a:avLst/>
          </a:prstGeom>
        </p:spPr>
      </p:pic>
      <p:pic>
        <p:nvPicPr>
          <p:cNvPr id="48" name="图片 47">
            <a:extLst>
              <a:ext uri="{FF2B5EF4-FFF2-40B4-BE49-F238E27FC236}">
                <a16:creationId xmlns:a16="http://schemas.microsoft.com/office/drawing/2014/main" id="{C40D0B70-17B5-481B-A7FE-7C7A219BB97D}"/>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20000" contrast="-20000"/>
                    </a14:imgEffect>
                  </a14:imgLayer>
                </a14:imgProps>
              </a:ext>
            </a:extLst>
          </a:blip>
          <a:stretch>
            <a:fillRect/>
          </a:stretch>
        </p:blipFill>
        <p:spPr>
          <a:xfrm>
            <a:off x="469812" y="2480399"/>
            <a:ext cx="2889516" cy="1709886"/>
          </a:xfrm>
          <a:prstGeom prst="rect">
            <a:avLst/>
          </a:prstGeom>
        </p:spPr>
      </p:pic>
      <p:sp>
        <p:nvSpPr>
          <p:cNvPr id="17"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9</a:t>
            </a:r>
            <a:endParaRPr lang="zh-CN" altLang="en-US" sz="3452" b="0" i="1" dirty="0">
              <a:solidFill>
                <a:prstClr val="white"/>
              </a:solidFill>
              <a:latin typeface="Arial"/>
              <a:ea typeface="微软雅黑"/>
            </a:endParaRPr>
          </a:p>
        </p:txBody>
      </p:sp>
      <p:graphicFrame>
        <p:nvGraphicFramePr>
          <p:cNvPr id="24" name="对象 23">
            <a:extLst>
              <a:ext uri="{FF2B5EF4-FFF2-40B4-BE49-F238E27FC236}">
                <a16:creationId xmlns:a16="http://schemas.microsoft.com/office/drawing/2014/main" id="{1FD744C2-DBAF-499D-B0EF-7DAEEB99360B}"/>
              </a:ext>
            </a:extLst>
          </p:cNvPr>
          <p:cNvGraphicFramePr>
            <a:graphicFrameLocks noChangeAspect="1"/>
          </p:cNvGraphicFramePr>
          <p:nvPr>
            <p:extLst>
              <p:ext uri="{D42A27DB-BD31-4B8C-83A1-F6EECF244321}">
                <p14:modId xmlns:p14="http://schemas.microsoft.com/office/powerpoint/2010/main" val="3876381966"/>
              </p:ext>
            </p:extLst>
          </p:nvPr>
        </p:nvGraphicFramePr>
        <p:xfrm>
          <a:off x="3463377" y="3300672"/>
          <a:ext cx="1109662" cy="334962"/>
        </p:xfrm>
        <a:graphic>
          <a:graphicData uri="http://schemas.openxmlformats.org/presentationml/2006/ole">
            <mc:AlternateContent xmlns:mc="http://schemas.openxmlformats.org/markup-compatibility/2006">
              <mc:Choice xmlns:v="urn:schemas-microsoft-com:vml" Requires="v">
                <p:oleObj spid="_x0000_s3094" name="AxMath" r:id="rId11" imgW="649800" imgH="196920" progId="Equation.AxMath">
                  <p:embed/>
                </p:oleObj>
              </mc:Choice>
              <mc:Fallback>
                <p:oleObj name="AxMath" r:id="rId11" imgW="649800" imgH="196920" progId="Equation.AxMath">
                  <p:embed/>
                  <p:pic>
                    <p:nvPicPr>
                      <p:cNvPr id="24" name="对象 23">
                        <a:extLst>
                          <a:ext uri="{FF2B5EF4-FFF2-40B4-BE49-F238E27FC236}">
                            <a16:creationId xmlns:a16="http://schemas.microsoft.com/office/drawing/2014/main" id="{1FD744C2-DBAF-499D-B0EF-7DAEEB99360B}"/>
                          </a:ext>
                        </a:extLst>
                      </p:cNvPr>
                      <p:cNvPicPr/>
                      <p:nvPr/>
                    </p:nvPicPr>
                    <p:blipFill>
                      <a:blip r:embed="rId12"/>
                      <a:stretch>
                        <a:fillRect/>
                      </a:stretch>
                    </p:blipFill>
                    <p:spPr>
                      <a:xfrm>
                        <a:off x="3463377" y="3300672"/>
                        <a:ext cx="1109662" cy="334962"/>
                      </a:xfrm>
                      <a:prstGeom prst="rect">
                        <a:avLst/>
                      </a:prstGeom>
                    </p:spPr>
                  </p:pic>
                </p:oleObj>
              </mc:Fallback>
            </mc:AlternateContent>
          </a:graphicData>
        </a:graphic>
      </p:graphicFrame>
      <p:graphicFrame>
        <p:nvGraphicFramePr>
          <p:cNvPr id="25" name="对象 24">
            <a:extLst>
              <a:ext uri="{FF2B5EF4-FFF2-40B4-BE49-F238E27FC236}">
                <a16:creationId xmlns:a16="http://schemas.microsoft.com/office/drawing/2014/main" id="{5671205C-BF9A-42AB-B032-05E59D214E8A}"/>
              </a:ext>
            </a:extLst>
          </p:cNvPr>
          <p:cNvGraphicFramePr>
            <a:graphicFrameLocks noChangeAspect="1"/>
          </p:cNvGraphicFramePr>
          <p:nvPr>
            <p:extLst>
              <p:ext uri="{D42A27DB-BD31-4B8C-83A1-F6EECF244321}">
                <p14:modId xmlns:p14="http://schemas.microsoft.com/office/powerpoint/2010/main" val="2820166331"/>
              </p:ext>
            </p:extLst>
          </p:nvPr>
        </p:nvGraphicFramePr>
        <p:xfrm>
          <a:off x="3357337" y="4923197"/>
          <a:ext cx="1427163" cy="334963"/>
        </p:xfrm>
        <a:graphic>
          <a:graphicData uri="http://schemas.openxmlformats.org/presentationml/2006/ole">
            <mc:AlternateContent xmlns:mc="http://schemas.openxmlformats.org/markup-compatibility/2006">
              <mc:Choice xmlns:v="urn:schemas-microsoft-com:vml" Requires="v">
                <p:oleObj spid="_x0000_s3095" name="AxMath" r:id="rId13" imgW="834480" imgH="196920" progId="Equation.AxMath">
                  <p:embed/>
                </p:oleObj>
              </mc:Choice>
              <mc:Fallback>
                <p:oleObj name="AxMath" r:id="rId13" imgW="834480" imgH="196920" progId="Equation.AxMath">
                  <p:embed/>
                  <p:pic>
                    <p:nvPicPr>
                      <p:cNvPr id="25" name="对象 24">
                        <a:extLst>
                          <a:ext uri="{FF2B5EF4-FFF2-40B4-BE49-F238E27FC236}">
                            <a16:creationId xmlns:a16="http://schemas.microsoft.com/office/drawing/2014/main" id="{5671205C-BF9A-42AB-B032-05E59D214E8A}"/>
                          </a:ext>
                        </a:extLst>
                      </p:cNvPr>
                      <p:cNvPicPr/>
                      <p:nvPr/>
                    </p:nvPicPr>
                    <p:blipFill>
                      <a:blip r:embed="rId14"/>
                      <a:stretch>
                        <a:fillRect/>
                      </a:stretch>
                    </p:blipFill>
                    <p:spPr>
                      <a:xfrm>
                        <a:off x="3357337" y="4923197"/>
                        <a:ext cx="1427163" cy="334963"/>
                      </a:xfrm>
                      <a:prstGeom prst="rect">
                        <a:avLst/>
                      </a:prstGeom>
                    </p:spPr>
                  </p:pic>
                </p:oleObj>
              </mc:Fallback>
            </mc:AlternateContent>
          </a:graphicData>
        </a:graphic>
      </p:graphicFrame>
      <p:sp>
        <p:nvSpPr>
          <p:cNvPr id="26" name="矩形 25">
            <a:extLst>
              <a:ext uri="{FF2B5EF4-FFF2-40B4-BE49-F238E27FC236}">
                <a16:creationId xmlns:a16="http://schemas.microsoft.com/office/drawing/2014/main" id="{23834C8B-8C4B-4CE4-9425-4FC06B74340C}"/>
              </a:ext>
            </a:extLst>
          </p:cNvPr>
          <p:cNvSpPr/>
          <p:nvPr/>
        </p:nvSpPr>
        <p:spPr>
          <a:xfrm>
            <a:off x="3439395" y="1656607"/>
            <a:ext cx="1133644" cy="369332"/>
          </a:xfrm>
          <a:prstGeom prst="rect">
            <a:avLst/>
          </a:prstGeom>
        </p:spPr>
        <p:txBody>
          <a:bodyPr wrap="none">
            <a:spAutoFit/>
          </a:bodyPr>
          <a:lstStyle/>
          <a:p>
            <a:r>
              <a:rPr lang="en-US" altLang="zh-CN" dirty="0">
                <a:latin typeface="Times New Roman" panose="02020603050405020304" pitchFamily="18" charset="0"/>
                <a:ea typeface="楷体" panose="02010609060101010101" pitchFamily="49" charset="-122"/>
                <a:cs typeface="Times New Roman" panose="02020603050405020304" pitchFamily="18" charset="0"/>
              </a:rPr>
              <a:t>(a)</a:t>
            </a:r>
            <a:r>
              <a:rPr lang="zh-CN" altLang="en-US" dirty="0">
                <a:latin typeface="Times New Roman" panose="02020603050405020304" pitchFamily="18" charset="0"/>
                <a:ea typeface="楷体" panose="02010609060101010101" pitchFamily="49" charset="-122"/>
                <a:cs typeface="Times New Roman" panose="02020603050405020304" pitchFamily="18" charset="0"/>
              </a:rPr>
              <a:t>直通道</a:t>
            </a:r>
            <a:endParaRPr lang="zh-CN" altLang="en-US" dirty="0"/>
          </a:p>
        </p:txBody>
      </p:sp>
      <p:graphicFrame>
        <p:nvGraphicFramePr>
          <p:cNvPr id="27" name="表格 26">
            <a:extLst>
              <a:ext uri="{FF2B5EF4-FFF2-40B4-BE49-F238E27FC236}">
                <a16:creationId xmlns:a16="http://schemas.microsoft.com/office/drawing/2014/main" id="{31CD4AD4-0736-4819-8DBE-8CB18D288228}"/>
              </a:ext>
            </a:extLst>
          </p:cNvPr>
          <p:cNvGraphicFramePr>
            <a:graphicFrameLocks noGrp="1"/>
          </p:cNvGraphicFramePr>
          <p:nvPr>
            <p:extLst>
              <p:ext uri="{D42A27DB-BD31-4B8C-83A1-F6EECF244321}">
                <p14:modId xmlns:p14="http://schemas.microsoft.com/office/powerpoint/2010/main" val="944937244"/>
              </p:ext>
            </p:extLst>
          </p:nvPr>
        </p:nvGraphicFramePr>
        <p:xfrm>
          <a:off x="5037525" y="3809305"/>
          <a:ext cx="6684663" cy="1447103"/>
        </p:xfrm>
        <a:graphic>
          <a:graphicData uri="http://schemas.openxmlformats.org/drawingml/2006/table">
            <a:tbl>
              <a:tblPr firstRow="1" firstCol="1" bandRow="1">
                <a:tableStyleId>{9D7B26C5-4107-4FEC-AEDC-1716B250A1EF}</a:tableStyleId>
              </a:tblPr>
              <a:tblGrid>
                <a:gridCol w="1797080">
                  <a:extLst>
                    <a:ext uri="{9D8B030D-6E8A-4147-A177-3AD203B41FA5}">
                      <a16:colId xmlns:a16="http://schemas.microsoft.com/office/drawing/2014/main" val="1480103563"/>
                    </a:ext>
                  </a:extLst>
                </a:gridCol>
                <a:gridCol w="1750101">
                  <a:extLst>
                    <a:ext uri="{9D8B030D-6E8A-4147-A177-3AD203B41FA5}">
                      <a16:colId xmlns:a16="http://schemas.microsoft.com/office/drawing/2014/main" val="355663495"/>
                    </a:ext>
                  </a:extLst>
                </a:gridCol>
                <a:gridCol w="1679000">
                  <a:extLst>
                    <a:ext uri="{9D8B030D-6E8A-4147-A177-3AD203B41FA5}">
                      <a16:colId xmlns:a16="http://schemas.microsoft.com/office/drawing/2014/main" val="710826277"/>
                    </a:ext>
                  </a:extLst>
                </a:gridCol>
                <a:gridCol w="1458482">
                  <a:extLst>
                    <a:ext uri="{9D8B030D-6E8A-4147-A177-3AD203B41FA5}">
                      <a16:colId xmlns:a16="http://schemas.microsoft.com/office/drawing/2014/main" val="2096200016"/>
                    </a:ext>
                  </a:extLst>
                </a:gridCol>
              </a:tblGrid>
              <a:tr h="351953">
                <a:tc>
                  <a:txBody>
                    <a:bodyPr/>
                    <a:lstStyle/>
                    <a:p>
                      <a:pPr indent="0" algn="ctr">
                        <a:spcBef>
                          <a:spcPts val="300"/>
                        </a:spcBef>
                        <a:spcAft>
                          <a:spcPts val="300"/>
                        </a:spcAft>
                      </a:pPr>
                      <a:r>
                        <a:rPr lang="zh-CN" altLang="en-US" sz="1600" kern="100" dirty="0">
                          <a:effectLst/>
                          <a:latin typeface="Times New Roman" panose="02020603050405020304" pitchFamily="18" charset="0"/>
                          <a:ea typeface="+mn-ea"/>
                          <a:cs typeface="Times New Roman" panose="02020603050405020304" pitchFamily="18" charset="0"/>
                        </a:rPr>
                        <a:t>优化结构</a:t>
                      </a:r>
                      <a:endParaRPr lang="zh-CN" sz="1600" b="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indent="0" algn="ctr">
                        <a:spcBef>
                          <a:spcPts val="300"/>
                        </a:spcBef>
                        <a:spcAft>
                          <a:spcPts val="300"/>
                        </a:spcAft>
                      </a:pPr>
                      <a:r>
                        <a:rPr lang="zh-CN" altLang="en-US" sz="1600" kern="100" dirty="0">
                          <a:effectLst/>
                          <a:latin typeface="Times New Roman" panose="02020603050405020304" pitchFamily="18" charset="0"/>
                          <a:ea typeface="+mn-ea"/>
                          <a:cs typeface="Times New Roman" panose="02020603050405020304" pitchFamily="18" charset="0"/>
                        </a:rPr>
                        <a:t>上表面均温</a:t>
                      </a:r>
                      <a:r>
                        <a:rPr lang="en-US" altLang="zh-CN" sz="1600" kern="100" dirty="0">
                          <a:effectLst/>
                          <a:latin typeface="Times New Roman" panose="02020603050405020304" pitchFamily="18" charset="0"/>
                          <a:ea typeface="+mn-ea"/>
                          <a:cs typeface="Times New Roman" panose="02020603050405020304" pitchFamily="18" charset="0"/>
                        </a:rPr>
                        <a:t>(</a:t>
                      </a:r>
                      <a:r>
                        <a:rPr lang="zh-CN" altLang="en-US" sz="1600" kern="100" dirty="0">
                          <a:effectLst/>
                          <a:latin typeface="Times New Roman" panose="02020603050405020304" pitchFamily="18" charset="0"/>
                          <a:ea typeface="+mn-ea"/>
                          <a:cs typeface="Times New Roman" panose="02020603050405020304" pitchFamily="18" charset="0"/>
                        </a:rPr>
                        <a:t>℃</a:t>
                      </a:r>
                      <a:r>
                        <a:rPr lang="en-US" altLang="zh-CN" sz="1600" kern="100" dirty="0">
                          <a:effectLst/>
                          <a:latin typeface="Times New Roman" panose="02020603050405020304" pitchFamily="18" charset="0"/>
                          <a:ea typeface="+mn-ea"/>
                          <a:cs typeface="Times New Roman" panose="02020603050405020304" pitchFamily="18" charset="0"/>
                        </a:rPr>
                        <a:t>)</a:t>
                      </a:r>
                    </a:p>
                  </a:txBody>
                  <a:tcPr marL="68580" marR="68580" marT="0" marB="0" anchor="ctr"/>
                </a:tc>
                <a:tc>
                  <a:txBody>
                    <a:bodyPr/>
                    <a:lstStyle/>
                    <a:p>
                      <a:pPr indent="0" algn="ctr">
                        <a:spcBef>
                          <a:spcPts val="300"/>
                        </a:spcBef>
                        <a:spcAft>
                          <a:spcPts val="300"/>
                        </a:spcAft>
                      </a:pPr>
                      <a:r>
                        <a:rPr lang="zh-CN" altLang="en-US" sz="1600" kern="100" dirty="0">
                          <a:effectLst/>
                          <a:latin typeface="Times New Roman" panose="02020603050405020304" pitchFamily="18" charset="0"/>
                          <a:ea typeface="+mn-ea"/>
                          <a:cs typeface="Times New Roman" panose="02020603050405020304" pitchFamily="18" charset="0"/>
                        </a:rPr>
                        <a:t>压降</a:t>
                      </a:r>
                      <a:r>
                        <a:rPr lang="en-US" altLang="zh-CN" sz="1600" kern="100" dirty="0">
                          <a:effectLst/>
                          <a:latin typeface="Times New Roman" panose="02020603050405020304" pitchFamily="18" charset="0"/>
                          <a:ea typeface="+mn-ea"/>
                          <a:cs typeface="Times New Roman" panose="02020603050405020304" pitchFamily="18" charset="0"/>
                        </a:rPr>
                        <a:t>(Pa)</a:t>
                      </a:r>
                      <a:endParaRPr lang="zh-CN" sz="1600" b="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indent="0" algn="ctr">
                        <a:spcBef>
                          <a:spcPts val="300"/>
                        </a:spcBef>
                        <a:spcAft>
                          <a:spcPts val="300"/>
                        </a:spcAft>
                      </a:pPr>
                      <a:r>
                        <a:rPr lang="zh-CN" altLang="en-US" sz="1600" kern="100" dirty="0">
                          <a:effectLst/>
                          <a:latin typeface="Times New Roman" panose="02020603050405020304" pitchFamily="18" charset="0"/>
                          <a:ea typeface="+mn-ea"/>
                          <a:cs typeface="Times New Roman" panose="02020603050405020304" pitchFamily="18" charset="0"/>
                        </a:rPr>
                        <a:t>变形能</a:t>
                      </a:r>
                      <a:r>
                        <a:rPr lang="en-US" altLang="zh-CN" sz="1600" kern="100" dirty="0">
                          <a:effectLst/>
                          <a:latin typeface="Times New Roman" panose="02020603050405020304" pitchFamily="18" charset="0"/>
                          <a:ea typeface="+mn-ea"/>
                          <a:cs typeface="Times New Roman" panose="02020603050405020304" pitchFamily="18" charset="0"/>
                        </a:rPr>
                        <a:t>(</a:t>
                      </a:r>
                      <a:r>
                        <a:rPr lang="en-US" altLang="zh-CN" sz="1600" kern="100" dirty="0" err="1">
                          <a:effectLst/>
                          <a:latin typeface="Times New Roman" panose="02020603050405020304" pitchFamily="18" charset="0"/>
                          <a:ea typeface="+mn-ea"/>
                          <a:cs typeface="Times New Roman" panose="02020603050405020304" pitchFamily="18" charset="0"/>
                        </a:rPr>
                        <a:t>N·m</a:t>
                      </a:r>
                      <a:r>
                        <a:rPr lang="en-US" altLang="zh-CN" sz="1600" kern="100" dirty="0">
                          <a:effectLst/>
                          <a:latin typeface="Times New Roman" panose="02020603050405020304" pitchFamily="18" charset="0"/>
                          <a:ea typeface="+mn-ea"/>
                          <a:cs typeface="Times New Roman" panose="02020603050405020304" pitchFamily="18" charset="0"/>
                        </a:rPr>
                        <a:t>)</a:t>
                      </a:r>
                      <a:endParaRPr lang="zh-CN" sz="1600" b="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3001305234"/>
                  </a:ext>
                </a:extLst>
              </a:tr>
              <a:tr h="365050">
                <a:tc>
                  <a:txBody>
                    <a:bodyPr/>
                    <a:lstStyle/>
                    <a:p>
                      <a:pPr marL="0" indent="0" algn="ctr" defTabSz="685800" rtl="0" eaLnBrk="1" latinLnBrk="0" hangingPunct="1">
                        <a:spcBef>
                          <a:spcPts val="300"/>
                        </a:spcBef>
                        <a:spcAft>
                          <a:spcPts val="300"/>
                        </a:spcAft>
                      </a:pPr>
                      <a:r>
                        <a:rPr lang="zh-CN" altLang="en-US" sz="1600" kern="100" dirty="0">
                          <a:effectLst/>
                          <a:latin typeface="Times New Roman" panose="02020603050405020304" pitchFamily="18" charset="0"/>
                          <a:ea typeface="+mn-ea"/>
                          <a:cs typeface="Times New Roman" panose="02020603050405020304" pitchFamily="18" charset="0"/>
                        </a:rPr>
                        <a:t>直通道</a:t>
                      </a:r>
                      <a:endParaRPr lang="zh-CN" altLang="en-US" sz="1600" b="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sz="1600" kern="100" dirty="0">
                          <a:effectLst/>
                          <a:latin typeface="Times New Roman" panose="02020603050405020304" pitchFamily="18" charset="0"/>
                          <a:ea typeface="+mn-ea"/>
                          <a:cs typeface="Times New Roman" panose="02020603050405020304" pitchFamily="18" charset="0"/>
                        </a:rPr>
                        <a:t>30.0</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sz="1600" kern="100" dirty="0">
                          <a:effectLst/>
                          <a:latin typeface="Times New Roman" panose="02020603050405020304" pitchFamily="18" charset="0"/>
                          <a:ea typeface="+mn-ea"/>
                          <a:cs typeface="Times New Roman" panose="02020603050405020304" pitchFamily="18" charset="0"/>
                        </a:rPr>
                        <a:t>231</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sz="1600" kern="100" dirty="0">
                          <a:effectLst/>
                          <a:latin typeface="Times New Roman" panose="02020603050405020304" pitchFamily="18" charset="0"/>
                          <a:ea typeface="+mn-ea"/>
                          <a:cs typeface="Times New Roman" panose="02020603050405020304" pitchFamily="18" charset="0"/>
                        </a:rPr>
                        <a:t>2.3</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418138580"/>
                  </a:ext>
                </a:extLst>
              </a:tr>
              <a:tr h="365050">
                <a:tc>
                  <a:txBody>
                    <a:bodyPr/>
                    <a:lstStyle/>
                    <a:p>
                      <a:pPr marL="0" indent="0" algn="ctr" defTabSz="685800" rtl="0" eaLnBrk="1" latinLnBrk="0" hangingPunct="1">
                        <a:spcBef>
                          <a:spcPts val="300"/>
                        </a:spcBef>
                        <a:spcAft>
                          <a:spcPts val="300"/>
                        </a:spcAft>
                      </a:pPr>
                      <a:endParaRPr lang="zh-CN" altLang="en-US" sz="1600" b="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sz="1600" kern="100" dirty="0">
                          <a:effectLst/>
                          <a:latin typeface="Times New Roman" panose="02020603050405020304" pitchFamily="18" charset="0"/>
                          <a:ea typeface="+mn-ea"/>
                          <a:cs typeface="Times New Roman" panose="02020603050405020304" pitchFamily="18" charset="0"/>
                        </a:rPr>
                        <a:t>25.9</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sz="1600" kern="100" dirty="0">
                          <a:effectLst/>
                          <a:latin typeface="Times New Roman" panose="02020603050405020304" pitchFamily="18" charset="0"/>
                          <a:ea typeface="+mn-ea"/>
                          <a:cs typeface="Times New Roman" panose="02020603050405020304" pitchFamily="18" charset="0"/>
                        </a:rPr>
                        <a:t>111</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sz="1600" kern="100" dirty="0">
                          <a:effectLst/>
                          <a:latin typeface="Times New Roman" panose="02020603050405020304" pitchFamily="18" charset="0"/>
                          <a:ea typeface="+mn-ea"/>
                          <a:cs typeface="Times New Roman" panose="02020603050405020304" pitchFamily="18" charset="0"/>
                        </a:rPr>
                        <a:t>1.9</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1627005662"/>
                  </a:ext>
                </a:extLst>
              </a:tr>
              <a:tr h="365050">
                <a:tc>
                  <a:txBody>
                    <a:bodyPr/>
                    <a:lstStyle/>
                    <a:p>
                      <a:pPr marL="0" indent="0" algn="ctr" defTabSz="685800" rtl="0" eaLnBrk="1" latinLnBrk="0" hangingPunct="1">
                        <a:spcBef>
                          <a:spcPts val="300"/>
                        </a:spcBef>
                        <a:spcAft>
                          <a:spcPts val="300"/>
                        </a:spcAft>
                      </a:pPr>
                      <a:endParaRPr lang="zh-CN" altLang="en-US" sz="1600" b="0" kern="10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altLang="zh-CN" sz="1600" kern="100" dirty="0">
                          <a:effectLst/>
                          <a:latin typeface="Times New Roman" panose="02020603050405020304" pitchFamily="18" charset="0"/>
                          <a:ea typeface="+mn-ea"/>
                          <a:cs typeface="Times New Roman" panose="02020603050405020304" pitchFamily="18" charset="0"/>
                        </a:rPr>
                        <a:t>26.1</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altLang="zh-CN" sz="1600" kern="100" dirty="0">
                          <a:effectLst/>
                          <a:latin typeface="Times New Roman" panose="02020603050405020304" pitchFamily="18" charset="0"/>
                          <a:ea typeface="+mn-ea"/>
                          <a:cs typeface="Times New Roman" panose="02020603050405020304" pitchFamily="18" charset="0"/>
                        </a:rPr>
                        <a:t>100</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Bef>
                          <a:spcPts val="300"/>
                        </a:spcBef>
                        <a:spcAft>
                          <a:spcPts val="300"/>
                        </a:spcAft>
                      </a:pPr>
                      <a:r>
                        <a:rPr lang="en-US" altLang="zh-CN" sz="1600" kern="100" dirty="0">
                          <a:effectLst/>
                          <a:latin typeface="Times New Roman" panose="02020603050405020304" pitchFamily="18" charset="0"/>
                          <a:ea typeface="+mn-ea"/>
                          <a:cs typeface="Times New Roman" panose="02020603050405020304" pitchFamily="18" charset="0"/>
                        </a:rPr>
                        <a:t>1.5</a:t>
                      </a:r>
                      <a:endParaRPr lang="zh-CN" sz="1600" kern="100" dirty="0">
                        <a:effectLst/>
                        <a:latin typeface="Times New Roman" panose="02020603050405020304" pitchFamily="18" charset="0"/>
                        <a:ea typeface="+mn-ea"/>
                        <a:cs typeface="Times New Roman" panose="02020603050405020304" pitchFamily="18" charset="0"/>
                      </a:endParaRPr>
                    </a:p>
                  </a:txBody>
                  <a:tcPr marL="68580" marR="68580" marT="0" marB="0" anchor="ctr"/>
                </a:tc>
                <a:extLst>
                  <a:ext uri="{0D108BD9-81ED-4DB2-BD59-A6C34878D82A}">
                    <a16:rowId xmlns:a16="http://schemas.microsoft.com/office/drawing/2014/main" val="4164935553"/>
                  </a:ext>
                </a:extLst>
              </a:tr>
            </a:tbl>
          </a:graphicData>
        </a:graphic>
      </p:graphicFrame>
      <p:pic>
        <p:nvPicPr>
          <p:cNvPr id="28" name="图片 27">
            <a:extLst>
              <a:ext uri="{FF2B5EF4-FFF2-40B4-BE49-F238E27FC236}">
                <a16:creationId xmlns:a16="http://schemas.microsoft.com/office/drawing/2014/main" id="{1653B181-0F23-4F4E-8B87-820F17DB2777}"/>
              </a:ext>
            </a:extLst>
          </p:cNvPr>
          <p:cNvPicPr>
            <a:picLocks noChangeAspect="1"/>
          </p:cNvPicPr>
          <p:nvPr/>
        </p:nvPicPr>
        <p:blipFill>
          <a:blip r:embed="rId15"/>
          <a:stretch>
            <a:fillRect/>
          </a:stretch>
        </p:blipFill>
        <p:spPr>
          <a:xfrm>
            <a:off x="5219999" y="594178"/>
            <a:ext cx="2742666" cy="2333382"/>
          </a:xfrm>
          <a:prstGeom prst="rect">
            <a:avLst/>
          </a:prstGeom>
        </p:spPr>
      </p:pic>
      <p:pic>
        <p:nvPicPr>
          <p:cNvPr id="34" name="图片 33">
            <a:extLst>
              <a:ext uri="{FF2B5EF4-FFF2-40B4-BE49-F238E27FC236}">
                <a16:creationId xmlns:a16="http://schemas.microsoft.com/office/drawing/2014/main" id="{48072185-C452-4207-AF6E-8A9BD20723AB}"/>
              </a:ext>
            </a:extLst>
          </p:cNvPr>
          <p:cNvPicPr>
            <a:picLocks noChangeAspect="1"/>
          </p:cNvPicPr>
          <p:nvPr/>
        </p:nvPicPr>
        <p:blipFill>
          <a:blip r:embed="rId16"/>
          <a:stretch>
            <a:fillRect/>
          </a:stretch>
        </p:blipFill>
        <p:spPr>
          <a:xfrm>
            <a:off x="8125005" y="637968"/>
            <a:ext cx="2742667" cy="2352812"/>
          </a:xfrm>
          <a:prstGeom prst="rect">
            <a:avLst/>
          </a:prstGeom>
        </p:spPr>
      </p:pic>
      <p:graphicFrame>
        <p:nvGraphicFramePr>
          <p:cNvPr id="35" name="对象 34">
            <a:extLst>
              <a:ext uri="{FF2B5EF4-FFF2-40B4-BE49-F238E27FC236}">
                <a16:creationId xmlns:a16="http://schemas.microsoft.com/office/drawing/2014/main" id="{DDE6337B-C10E-4F9E-AEA6-F2CBD8DE10C2}"/>
              </a:ext>
            </a:extLst>
          </p:cNvPr>
          <p:cNvGraphicFramePr>
            <a:graphicFrameLocks noChangeAspect="1"/>
          </p:cNvGraphicFramePr>
          <p:nvPr>
            <p:extLst>
              <p:ext uri="{D42A27DB-BD31-4B8C-83A1-F6EECF244321}">
                <p14:modId xmlns:p14="http://schemas.microsoft.com/office/powerpoint/2010/main" val="604717647"/>
              </p:ext>
            </p:extLst>
          </p:nvPr>
        </p:nvGraphicFramePr>
        <p:xfrm>
          <a:off x="5519543" y="4532856"/>
          <a:ext cx="831850" cy="379412"/>
        </p:xfrm>
        <a:graphic>
          <a:graphicData uri="http://schemas.openxmlformats.org/presentationml/2006/ole">
            <mc:AlternateContent xmlns:mc="http://schemas.openxmlformats.org/markup-compatibility/2006">
              <mc:Choice xmlns:v="urn:schemas-microsoft-com:vml" Requires="v">
                <p:oleObj spid="_x0000_s3096" name="AxMath" r:id="rId17" imgW="415800" imgH="190800" progId="Equation.AxMath">
                  <p:embed/>
                </p:oleObj>
              </mc:Choice>
              <mc:Fallback>
                <p:oleObj name="AxMath" r:id="rId17" imgW="415800" imgH="190800" progId="Equation.AxMath">
                  <p:embed/>
                  <p:pic>
                    <p:nvPicPr>
                      <p:cNvPr id="35" name="对象 34">
                        <a:extLst>
                          <a:ext uri="{FF2B5EF4-FFF2-40B4-BE49-F238E27FC236}">
                            <a16:creationId xmlns:a16="http://schemas.microsoft.com/office/drawing/2014/main" id="{DDE6337B-C10E-4F9E-AEA6-F2CBD8DE10C2}"/>
                          </a:ext>
                        </a:extLst>
                      </p:cNvPr>
                      <p:cNvPicPr/>
                      <p:nvPr/>
                    </p:nvPicPr>
                    <p:blipFill>
                      <a:blip r:embed="rId18"/>
                      <a:stretch>
                        <a:fillRect/>
                      </a:stretch>
                    </p:blipFill>
                    <p:spPr>
                      <a:xfrm>
                        <a:off x="5519543" y="4532856"/>
                        <a:ext cx="831850" cy="379412"/>
                      </a:xfrm>
                      <a:prstGeom prst="rect">
                        <a:avLst/>
                      </a:prstGeom>
                    </p:spPr>
                  </p:pic>
                </p:oleObj>
              </mc:Fallback>
            </mc:AlternateContent>
          </a:graphicData>
        </a:graphic>
      </p:graphicFrame>
      <p:graphicFrame>
        <p:nvGraphicFramePr>
          <p:cNvPr id="36" name="对象 35">
            <a:extLst>
              <a:ext uri="{FF2B5EF4-FFF2-40B4-BE49-F238E27FC236}">
                <a16:creationId xmlns:a16="http://schemas.microsoft.com/office/drawing/2014/main" id="{2FA286CB-467B-4898-8418-B8B918F663D1}"/>
              </a:ext>
            </a:extLst>
          </p:cNvPr>
          <p:cNvGraphicFramePr>
            <a:graphicFrameLocks noChangeAspect="1"/>
          </p:cNvGraphicFramePr>
          <p:nvPr>
            <p:extLst>
              <p:ext uri="{D42A27DB-BD31-4B8C-83A1-F6EECF244321}">
                <p14:modId xmlns:p14="http://schemas.microsoft.com/office/powerpoint/2010/main" val="1107328920"/>
              </p:ext>
            </p:extLst>
          </p:nvPr>
        </p:nvGraphicFramePr>
        <p:xfrm>
          <a:off x="5430643" y="4946675"/>
          <a:ext cx="1009650" cy="323850"/>
        </p:xfrm>
        <a:graphic>
          <a:graphicData uri="http://schemas.openxmlformats.org/presentationml/2006/ole">
            <mc:AlternateContent xmlns:mc="http://schemas.openxmlformats.org/markup-compatibility/2006">
              <mc:Choice xmlns:v="urn:schemas-microsoft-com:vml" Requires="v">
                <p:oleObj spid="_x0000_s3097" name="AxMath" r:id="rId19" imgW="590040" imgH="190800" progId="Equation.AxMath">
                  <p:embed/>
                </p:oleObj>
              </mc:Choice>
              <mc:Fallback>
                <p:oleObj name="AxMath" r:id="rId19" imgW="590040" imgH="190800" progId="Equation.AxMath">
                  <p:embed/>
                  <p:pic>
                    <p:nvPicPr>
                      <p:cNvPr id="36" name="对象 35">
                        <a:extLst>
                          <a:ext uri="{FF2B5EF4-FFF2-40B4-BE49-F238E27FC236}">
                            <a16:creationId xmlns:a16="http://schemas.microsoft.com/office/drawing/2014/main" id="{2FA286CB-467B-4898-8418-B8B918F663D1}"/>
                          </a:ext>
                        </a:extLst>
                      </p:cNvPr>
                      <p:cNvPicPr/>
                      <p:nvPr/>
                    </p:nvPicPr>
                    <p:blipFill>
                      <a:blip r:embed="rId20"/>
                      <a:stretch>
                        <a:fillRect/>
                      </a:stretch>
                    </p:blipFill>
                    <p:spPr>
                      <a:xfrm>
                        <a:off x="5430643" y="4946675"/>
                        <a:ext cx="1009650" cy="323850"/>
                      </a:xfrm>
                      <a:prstGeom prst="rect">
                        <a:avLst/>
                      </a:prstGeom>
                    </p:spPr>
                  </p:pic>
                </p:oleObj>
              </mc:Fallback>
            </mc:AlternateContent>
          </a:graphicData>
        </a:graphic>
      </p:graphicFrame>
      <p:sp>
        <p:nvSpPr>
          <p:cNvPr id="37" name="矩形 36">
            <a:extLst>
              <a:ext uri="{FF2B5EF4-FFF2-40B4-BE49-F238E27FC236}">
                <a16:creationId xmlns:a16="http://schemas.microsoft.com/office/drawing/2014/main" id="{3BD4B788-1DA7-47FC-BD1C-88C0257CB6AA}"/>
              </a:ext>
            </a:extLst>
          </p:cNvPr>
          <p:cNvSpPr/>
          <p:nvPr/>
        </p:nvSpPr>
        <p:spPr>
          <a:xfrm>
            <a:off x="5982151" y="3401873"/>
            <a:ext cx="4586512" cy="369332"/>
          </a:xfrm>
          <a:prstGeom prst="rect">
            <a:avLst/>
          </a:prstGeom>
        </p:spPr>
        <p:txBody>
          <a:bodyPr wrap="none">
            <a:spAutoFit/>
          </a:bodyPr>
          <a:lstStyle/>
          <a:p>
            <a:r>
              <a:rPr lang="zh-CN" altLang="en-US" dirty="0">
                <a:latin typeface="Times New Roman" panose="02020603050405020304" pitchFamily="18" charset="0"/>
                <a:ea typeface="楷体" panose="02010609060101010101" pitchFamily="49" charset="-122"/>
                <a:cs typeface="Times New Roman" panose="02020603050405020304" pitchFamily="18" charset="0"/>
              </a:rPr>
              <a:t>表</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2-2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雷诺数为</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2400</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时，优化结构性能对比</a:t>
            </a:r>
            <a:endParaRPr lang="zh-CN" altLang="en-US" dirty="0">
              <a:latin typeface="Times New Roman" panose="02020603050405020304" pitchFamily="18" charset="0"/>
              <a:cs typeface="Times New Roman" panose="02020603050405020304" pitchFamily="18" charset="0"/>
            </a:endParaRPr>
          </a:p>
        </p:txBody>
      </p:sp>
      <p:sp>
        <p:nvSpPr>
          <p:cNvPr id="38" name="矩形 37">
            <a:extLst>
              <a:ext uri="{FF2B5EF4-FFF2-40B4-BE49-F238E27FC236}">
                <a16:creationId xmlns:a16="http://schemas.microsoft.com/office/drawing/2014/main" id="{C655905A-31B1-4FCF-BFFE-06FB2C19B09A}"/>
              </a:ext>
            </a:extLst>
          </p:cNvPr>
          <p:cNvSpPr/>
          <p:nvPr/>
        </p:nvSpPr>
        <p:spPr>
          <a:xfrm>
            <a:off x="5962837" y="2966815"/>
            <a:ext cx="4762842" cy="369332"/>
          </a:xfrm>
          <a:prstGeom prst="rect">
            <a:avLst/>
          </a:prstGeom>
        </p:spPr>
        <p:txBody>
          <a:bodyPr wrap="none">
            <a:spAutoFit/>
          </a:bodyPr>
          <a:lstStyle/>
          <a:p>
            <a:r>
              <a:rPr lang="zh-CN" altLang="en-US"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2-9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不同雷诺数下的上表面均温和压降对比</a:t>
            </a:r>
            <a:endParaRPr lang="zh-CN" altLang="en-US" dirty="0">
              <a:latin typeface="Times New Roman" panose="02020603050405020304" pitchFamily="18" charset="0"/>
              <a:cs typeface="Times New Roman" panose="02020603050405020304" pitchFamily="18" charset="0"/>
            </a:endParaRPr>
          </a:p>
        </p:txBody>
      </p:sp>
      <p:sp>
        <p:nvSpPr>
          <p:cNvPr id="3" name="矩形 2">
            <a:extLst>
              <a:ext uri="{FF2B5EF4-FFF2-40B4-BE49-F238E27FC236}">
                <a16:creationId xmlns:a16="http://schemas.microsoft.com/office/drawing/2014/main" id="{CDEDC7F3-C7A7-41FD-B4BC-09F9039EA13A}"/>
              </a:ext>
            </a:extLst>
          </p:cNvPr>
          <p:cNvSpPr/>
          <p:nvPr/>
        </p:nvSpPr>
        <p:spPr>
          <a:xfrm>
            <a:off x="5084652" y="5392232"/>
            <a:ext cx="6381509" cy="1015663"/>
          </a:xfrm>
          <a:prstGeom prst="rect">
            <a:avLst/>
          </a:prstGeom>
        </p:spPr>
        <p:txBody>
          <a:bodyPr wrap="square">
            <a:spAutoFit/>
          </a:bodyPr>
          <a:lstStyle/>
          <a:p>
            <a:pPr indent="457200"/>
            <a:r>
              <a:rPr lang="zh-CN" altLang="en-US"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当变形能约束为</a:t>
            </a:r>
            <a:r>
              <a:rPr lang="en-US"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en-US"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时，相比于直通道液冷板，优化结构的均温性能提升</a:t>
            </a:r>
            <a:r>
              <a:rPr lang="en-US"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13%</a:t>
            </a:r>
            <a:r>
              <a:rPr lang="zh-CN" altLang="en-US"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，功耗散减少了</a:t>
            </a:r>
            <a:r>
              <a:rPr lang="en-US"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56.7%</a:t>
            </a:r>
            <a:r>
              <a:rPr lang="zh-CN" altLang="en-US"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，变形能降低了（结构整体刚度提高了）</a:t>
            </a:r>
            <a:r>
              <a:rPr lang="en-US" altLang="zh-CN"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34.7%</a:t>
            </a:r>
            <a:r>
              <a:rPr lang="zh-CN" altLang="en-US" sz="20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sz="2000"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p:txBody>
      </p:sp>
      <p:graphicFrame>
        <p:nvGraphicFramePr>
          <p:cNvPr id="39" name="对象 38">
            <a:extLst>
              <a:ext uri="{FF2B5EF4-FFF2-40B4-BE49-F238E27FC236}">
                <a16:creationId xmlns:a16="http://schemas.microsoft.com/office/drawing/2014/main" id="{298106E6-65D2-47EE-9084-F56B15900A2D}"/>
              </a:ext>
            </a:extLst>
          </p:cNvPr>
          <p:cNvGraphicFramePr>
            <a:graphicFrameLocks noChangeAspect="1"/>
          </p:cNvGraphicFramePr>
          <p:nvPr>
            <p:extLst>
              <p:ext uri="{D42A27DB-BD31-4B8C-83A1-F6EECF244321}">
                <p14:modId xmlns:p14="http://schemas.microsoft.com/office/powerpoint/2010/main" val="603094309"/>
              </p:ext>
            </p:extLst>
          </p:nvPr>
        </p:nvGraphicFramePr>
        <p:xfrm>
          <a:off x="7402693" y="5410938"/>
          <a:ext cx="722312" cy="374650"/>
        </p:xfrm>
        <a:graphic>
          <a:graphicData uri="http://schemas.openxmlformats.org/presentationml/2006/ole">
            <mc:AlternateContent xmlns:mc="http://schemas.openxmlformats.org/markup-compatibility/2006">
              <mc:Choice xmlns:v="urn:schemas-microsoft-com:vml" Requires="v">
                <p:oleObj spid="_x0000_s3098" name="AxMath" r:id="rId21" imgW="365040" imgH="190800" progId="Equation.AxMath">
                  <p:embed/>
                </p:oleObj>
              </mc:Choice>
              <mc:Fallback>
                <p:oleObj name="AxMath" r:id="rId21" imgW="365040" imgH="190800" progId="Equation.AxMath">
                  <p:embed/>
                  <p:pic>
                    <p:nvPicPr>
                      <p:cNvPr id="39" name="对象 38">
                        <a:extLst>
                          <a:ext uri="{FF2B5EF4-FFF2-40B4-BE49-F238E27FC236}">
                            <a16:creationId xmlns:a16="http://schemas.microsoft.com/office/drawing/2014/main" id="{298106E6-65D2-47EE-9084-F56B15900A2D}"/>
                          </a:ext>
                        </a:extLst>
                      </p:cNvPr>
                      <p:cNvPicPr/>
                      <p:nvPr/>
                    </p:nvPicPr>
                    <p:blipFill>
                      <a:blip r:embed="rId22"/>
                      <a:stretch>
                        <a:fillRect/>
                      </a:stretch>
                    </p:blipFill>
                    <p:spPr>
                      <a:xfrm>
                        <a:off x="7402693" y="5410938"/>
                        <a:ext cx="722312" cy="374650"/>
                      </a:xfrm>
                      <a:prstGeom prst="rect">
                        <a:avLst/>
                      </a:prstGeom>
                    </p:spPr>
                  </p:pic>
                </p:oleObj>
              </mc:Fallback>
            </mc:AlternateContent>
          </a:graphicData>
        </a:graphic>
      </p:graphicFrame>
      <p:sp>
        <p:nvSpPr>
          <p:cNvPr id="21" name="标题 1">
            <a:extLst>
              <a:ext uri="{FF2B5EF4-FFF2-40B4-BE49-F238E27FC236}">
                <a16:creationId xmlns:a16="http://schemas.microsoft.com/office/drawing/2014/main" id="{51D4936A-4E8D-4FD5-8712-B5460B58D023}"/>
              </a:ext>
            </a:extLst>
          </p:cNvPr>
          <p:cNvSpPr txBox="1">
            <a:spLocks/>
          </p:cNvSpPr>
          <p:nvPr/>
        </p:nvSpPr>
        <p:spPr>
          <a:xfrm>
            <a:off x="1154319" y="93676"/>
            <a:ext cx="4831482" cy="573842"/>
          </a:xfrm>
          <a:prstGeom prst="rect">
            <a:avLst/>
          </a:prstGeom>
        </p:spPr>
        <p:txBody>
          <a:bodyPr vert="horz" lIns="109637" tIns="54818" rIns="109637" bIns="54818"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600" b="1" dirty="0">
                <a:latin typeface="微软雅黑" panose="020B0503020204020204" pitchFamily="34" charset="-122"/>
                <a:ea typeface="微软雅黑" panose="020B0503020204020204" pitchFamily="34" charset="-122"/>
              </a:rPr>
              <a:t>2. </a:t>
            </a:r>
            <a:r>
              <a:rPr lang="zh-CN" altLang="en-US" sz="2600" b="1" dirty="0">
                <a:latin typeface="微软雅黑" panose="020B0503020204020204" pitchFamily="34" charset="-122"/>
                <a:ea typeface="微软雅黑" panose="020B0503020204020204" pitchFamily="34" charset="-122"/>
              </a:rPr>
              <a:t>液冷板流热固耦合优化设计</a:t>
            </a:r>
          </a:p>
        </p:txBody>
      </p:sp>
    </p:spTree>
    <p:custDataLst>
      <p:tags r:id="rId2"/>
    </p:custDataLst>
    <p:extLst>
      <p:ext uri="{BB962C8B-B14F-4D97-AF65-F5344CB8AC3E}">
        <p14:creationId xmlns:p14="http://schemas.microsoft.com/office/powerpoint/2010/main" val="2868881260"/>
      </p:ext>
    </p:extLst>
  </p:cSld>
  <p:clrMapOvr>
    <a:masterClrMapping/>
  </p:clrMapOvr>
  <p:timing>
    <p:tnLst>
      <p:par>
        <p:cTn id="1" dur="indefinite" restart="never" nodeType="tmRoot">
          <p:childTnLst>
            <p:par>
              <p:cTn id="2"/>
            </p:par>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a:extLst>
              <a:ext uri="{FF2B5EF4-FFF2-40B4-BE49-F238E27FC236}">
                <a16:creationId xmlns:a16="http://schemas.microsoft.com/office/drawing/2014/main" id="{F9057633-4390-4B45-A9DB-BE365945674D}"/>
              </a:ext>
            </a:extLst>
          </p:cNvPr>
          <p:cNvSpPr/>
          <p:nvPr/>
        </p:nvSpPr>
        <p:spPr>
          <a:xfrm>
            <a:off x="698863" y="835650"/>
            <a:ext cx="11102612" cy="853567"/>
          </a:xfrm>
          <a:prstGeom prst="rect">
            <a:avLst/>
          </a:prstGeom>
        </p:spPr>
        <p:txBody>
          <a:bodyPr wrap="square">
            <a:spAutoFit/>
          </a:bodyPr>
          <a:lstStyle/>
          <a:p>
            <a:pPr indent="457195" fontAlgn="base">
              <a:lnSpc>
                <a:spcPct val="130000"/>
              </a:lnSpc>
            </a:pPr>
            <a:r>
              <a:rPr lang="zh-CN" altLang="en-US" sz="2000" b="1" dirty="0">
                <a:latin typeface="微软雅黑" panose="020B0503020204020204" pitchFamily="34" charset="-122"/>
                <a:ea typeface="微软雅黑" panose="020B0503020204020204" pitchFamily="34" charset="-122"/>
              </a:rPr>
              <a:t>层次脉状流道是</a:t>
            </a:r>
            <a:r>
              <a:rPr lang="zh-CN" altLang="en-US" sz="2000" b="1" spc="100" dirty="0">
                <a:solidFill>
                  <a:srgbClr val="FF0000"/>
                </a:solidFill>
                <a:latin typeface="微软雅黑" panose="020B0503020204020204" pitchFamily="34" charset="-122"/>
                <a:ea typeface="微软雅黑" panose="020B0503020204020204" pitchFamily="34" charset="-122"/>
              </a:rPr>
              <a:t>双尺度流道</a:t>
            </a:r>
            <a:r>
              <a:rPr lang="zh-CN" altLang="en-US" sz="2000" b="1" spc="100" dirty="0">
                <a:latin typeface="微软雅黑" panose="020B0503020204020204" pitchFamily="34" charset="-122"/>
                <a:ea typeface="微软雅黑" panose="020B0503020204020204" pitchFamily="34" charset="-122"/>
              </a:rPr>
              <a:t>，其中宏观流道可以提高流动的均匀性，降低功耗散，微观叶脉流道可以有效的更加流热交换面积，增强热传导提升散热性能，且增强均温性。</a:t>
            </a:r>
            <a:endParaRPr lang="en-US" altLang="zh-CN" sz="2000" b="1" spc="100" dirty="0">
              <a:latin typeface="微软雅黑" panose="020B0503020204020204" pitchFamily="34" charset="-122"/>
              <a:ea typeface="微软雅黑" panose="020B0503020204020204" pitchFamily="34" charset="-122"/>
            </a:endParaRPr>
          </a:p>
        </p:txBody>
      </p:sp>
      <p:sp>
        <p:nvSpPr>
          <p:cNvPr id="26"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10</a:t>
            </a:r>
            <a:endParaRPr lang="zh-CN" altLang="en-US" sz="3452" b="0" i="1" dirty="0">
              <a:solidFill>
                <a:prstClr val="white"/>
              </a:solidFill>
              <a:latin typeface="Arial"/>
              <a:ea typeface="微软雅黑"/>
            </a:endParaRPr>
          </a:p>
        </p:txBody>
      </p:sp>
      <p:sp>
        <p:nvSpPr>
          <p:cNvPr id="24" name="标题 1">
            <a:extLst>
              <a:ext uri="{FF2B5EF4-FFF2-40B4-BE49-F238E27FC236}">
                <a16:creationId xmlns:a16="http://schemas.microsoft.com/office/drawing/2014/main" id="{2B10ED76-CD18-4DCB-90C8-29AD27A08187}"/>
              </a:ext>
            </a:extLst>
          </p:cNvPr>
          <p:cNvSpPr txBox="1">
            <a:spLocks/>
          </p:cNvSpPr>
          <p:nvPr/>
        </p:nvSpPr>
        <p:spPr>
          <a:xfrm>
            <a:off x="1154319" y="93676"/>
            <a:ext cx="4379706" cy="573842"/>
          </a:xfrm>
          <a:prstGeom prst="rect">
            <a:avLst/>
          </a:prstGeom>
        </p:spPr>
        <p:txBody>
          <a:bodyPr vert="horz" lIns="109637" tIns="54818" rIns="109637" bIns="54818"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400" b="1" dirty="0">
                <a:latin typeface="微软雅黑" panose="020B0503020204020204" pitchFamily="34" charset="-122"/>
                <a:ea typeface="微软雅黑" panose="020B0503020204020204" pitchFamily="34" charset="-122"/>
              </a:rPr>
              <a:t>3. </a:t>
            </a:r>
            <a:r>
              <a:rPr lang="zh-CN" altLang="en-US" sz="2400" b="1" dirty="0">
                <a:latin typeface="微软雅黑" panose="020B0503020204020204" pitchFamily="34" charset="-122"/>
                <a:ea typeface="微软雅黑" panose="020B0503020204020204" pitchFamily="34" charset="-122"/>
              </a:rPr>
              <a:t>层次脉状流道液冷板板设计</a:t>
            </a:r>
          </a:p>
        </p:txBody>
      </p:sp>
      <p:pic>
        <p:nvPicPr>
          <p:cNvPr id="27" name="图片 26">
            <a:extLst>
              <a:ext uri="{FF2B5EF4-FFF2-40B4-BE49-F238E27FC236}">
                <a16:creationId xmlns:a16="http://schemas.microsoft.com/office/drawing/2014/main" id="{CF6F9CD4-F3E9-4BF7-AE80-E0D03E8FD2B5}"/>
              </a:ext>
            </a:extLst>
          </p:cNvPr>
          <p:cNvPicPr>
            <a:picLocks noChangeAspect="1"/>
          </p:cNvPicPr>
          <p:nvPr/>
        </p:nvPicPr>
        <p:blipFill>
          <a:blip r:embed="rId4"/>
          <a:stretch>
            <a:fillRect/>
          </a:stretch>
        </p:blipFill>
        <p:spPr>
          <a:xfrm>
            <a:off x="781123" y="1857349"/>
            <a:ext cx="10938089" cy="3282230"/>
          </a:xfrm>
          <a:prstGeom prst="rect">
            <a:avLst/>
          </a:prstGeom>
        </p:spPr>
      </p:pic>
      <p:sp>
        <p:nvSpPr>
          <p:cNvPr id="28" name="文本框 27">
            <a:extLst>
              <a:ext uri="{FF2B5EF4-FFF2-40B4-BE49-F238E27FC236}">
                <a16:creationId xmlns:a16="http://schemas.microsoft.com/office/drawing/2014/main" id="{91865D10-2188-4E06-AA4F-DE0F83280A98}"/>
              </a:ext>
            </a:extLst>
          </p:cNvPr>
          <p:cNvSpPr txBox="1"/>
          <p:nvPr/>
        </p:nvSpPr>
        <p:spPr>
          <a:xfrm>
            <a:off x="5239461" y="2253114"/>
            <a:ext cx="1134533" cy="369332"/>
          </a:xfrm>
          <a:prstGeom prst="rect">
            <a:avLst/>
          </a:prstGeom>
          <a:noFill/>
        </p:spPr>
        <p:txBody>
          <a:bodyPr wrap="square">
            <a:spAutoFit/>
          </a:bodyPr>
          <a:lstStyle/>
          <a:p>
            <a:r>
              <a:rPr lang="zh-CN" altLang="en-US" b="1" spc="100" dirty="0" bmk="_Hlk38284190">
                <a:solidFill>
                  <a:srgbClr val="FF0000"/>
                </a:solidFill>
                <a:latin typeface="宋体" panose="02010600030101010101" pitchFamily="2" charset="-122"/>
                <a:ea typeface="宋体" panose="02010600030101010101" pitchFamily="2" charset="-122"/>
              </a:rPr>
              <a:t>流阻小</a:t>
            </a:r>
            <a:endParaRPr lang="zh-CN" altLang="en-US" b="1" spc="100" dirty="0">
              <a:solidFill>
                <a:srgbClr val="FF0000"/>
              </a:solidFill>
              <a:latin typeface="宋体" panose="02010600030101010101" pitchFamily="2" charset="-122"/>
              <a:ea typeface="宋体" panose="02010600030101010101" pitchFamily="2" charset="-122"/>
            </a:endParaRPr>
          </a:p>
        </p:txBody>
      </p:sp>
      <p:sp>
        <p:nvSpPr>
          <p:cNvPr id="31" name="文本框 30">
            <a:extLst>
              <a:ext uri="{FF2B5EF4-FFF2-40B4-BE49-F238E27FC236}">
                <a16:creationId xmlns:a16="http://schemas.microsoft.com/office/drawing/2014/main" id="{AB88D809-CFBB-499F-9646-100BAA1476DB}"/>
              </a:ext>
            </a:extLst>
          </p:cNvPr>
          <p:cNvSpPr txBox="1"/>
          <p:nvPr/>
        </p:nvSpPr>
        <p:spPr>
          <a:xfrm>
            <a:off x="5115636" y="3982011"/>
            <a:ext cx="1134533" cy="369332"/>
          </a:xfrm>
          <a:prstGeom prst="rect">
            <a:avLst/>
          </a:prstGeom>
          <a:noFill/>
        </p:spPr>
        <p:txBody>
          <a:bodyPr wrap="square">
            <a:spAutoFit/>
          </a:bodyPr>
          <a:lstStyle/>
          <a:p>
            <a:r>
              <a:rPr lang="zh-CN" altLang="en-US" b="1" dirty="0" bmk="_Hlk38284190">
                <a:solidFill>
                  <a:srgbClr val="FF0000"/>
                </a:solidFill>
                <a:latin typeface="宋体" panose="02010600030101010101" pitchFamily="2" charset="-122"/>
                <a:ea typeface="宋体" panose="02010600030101010101" pitchFamily="2" charset="-122"/>
                <a:cs typeface="Times" panose="02020603050405020304" pitchFamily="18" charset="0"/>
              </a:rPr>
              <a:t>均匀性好</a:t>
            </a:r>
            <a:endParaRPr lang="zh-CN" altLang="en-US" b="1" dirty="0">
              <a:solidFill>
                <a:srgbClr val="FF0000"/>
              </a:solidFill>
            </a:endParaRPr>
          </a:p>
        </p:txBody>
      </p:sp>
      <p:sp>
        <p:nvSpPr>
          <p:cNvPr id="34" name="Rectangle 3">
            <a:extLst>
              <a:ext uri="{FF2B5EF4-FFF2-40B4-BE49-F238E27FC236}">
                <a16:creationId xmlns:a16="http://schemas.microsoft.com/office/drawing/2014/main" id="{7FD41F5A-4D9D-4175-BAC5-CB7A6F8BD2DF}"/>
              </a:ext>
            </a:extLst>
          </p:cNvPr>
          <p:cNvSpPr>
            <a:spLocks noChangeArrowheads="1"/>
          </p:cNvSpPr>
          <p:nvPr/>
        </p:nvSpPr>
        <p:spPr bwMode="auto">
          <a:xfrm>
            <a:off x="1065071" y="5139579"/>
            <a:ext cx="461783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zh-CN" altLang="en-US" sz="2400" b="1" dirty="0" bmk="_Hlk38284190">
                <a:solidFill>
                  <a:srgbClr val="FF0000"/>
                </a:solidFill>
                <a:latin typeface="楷体" panose="02010609060101010101" pitchFamily="49" charset="-122"/>
                <a:ea typeface="楷体" panose="02010609060101010101" pitchFamily="49" charset="-122"/>
                <a:cs typeface="Times" panose="02020603050405020304" pitchFamily="18" charset="0"/>
              </a:rPr>
              <a:t>拓扑优化得到的流道（主流道） </a:t>
            </a:r>
            <a:endParaRPr lang="en-US" altLang="zh-CN" sz="2400" b="1" dirty="0" bmk="_Hlk38284190">
              <a:solidFill>
                <a:srgbClr val="FF0000"/>
              </a:solidFill>
              <a:latin typeface="楷体" panose="02010609060101010101" pitchFamily="49" charset="-122"/>
              <a:ea typeface="楷体" panose="02010609060101010101" pitchFamily="49" charset="-122"/>
              <a:cs typeface="Times" panose="02020603050405020304" pitchFamily="18" charset="0"/>
            </a:endParaRPr>
          </a:p>
          <a:p>
            <a:pPr eaLnBrk="0" fontAlgn="base" hangingPunct="0">
              <a:spcBef>
                <a:spcPct val="0"/>
              </a:spcBef>
              <a:spcAft>
                <a:spcPct val="0"/>
              </a:spcAft>
            </a:pPr>
            <a:r>
              <a:rPr lang="zh-CN" altLang="en-US" sz="2400" dirty="0" bmk="_Hlk38284190">
                <a:latin typeface="楷体" panose="02010609060101010101" pitchFamily="49" charset="-122"/>
                <a:ea typeface="楷体" panose="02010609060101010101" pitchFamily="49" charset="-122"/>
                <a:cs typeface="Times" panose="02020603050405020304" pitchFamily="18" charset="0"/>
              </a:rPr>
              <a:t>优点：流阻小</a:t>
            </a:r>
            <a:endParaRPr lang="en-US" altLang="zh-CN" sz="2400" dirty="0" bmk="_Hlk38284190">
              <a:latin typeface="楷体" panose="02010609060101010101" pitchFamily="49" charset="-122"/>
              <a:ea typeface="楷体" panose="02010609060101010101" pitchFamily="49" charset="-122"/>
              <a:cs typeface="Times" panose="02020603050405020304" pitchFamily="18" charset="0"/>
            </a:endParaRPr>
          </a:p>
          <a:p>
            <a:pPr eaLnBrk="0" fontAlgn="base" hangingPunct="0">
              <a:spcBef>
                <a:spcPct val="0"/>
              </a:spcBef>
              <a:spcAft>
                <a:spcPct val="0"/>
              </a:spcAft>
            </a:pPr>
            <a:r>
              <a:rPr lang="zh-CN" altLang="en-US" sz="2400" dirty="0" bmk="_Hlk38284190">
                <a:latin typeface="楷体" panose="02010609060101010101" pitchFamily="49" charset="-122"/>
                <a:ea typeface="楷体" panose="02010609060101010101" pitchFamily="49" charset="-122"/>
                <a:cs typeface="Times" panose="02020603050405020304" pitchFamily="18" charset="0"/>
              </a:rPr>
              <a:t>缺点：均温性不佳</a:t>
            </a:r>
            <a:endParaRPr lang="en-US" altLang="zh-CN" sz="2400" dirty="0" bmk="_Hlk38284190">
              <a:latin typeface="楷体" panose="02010609060101010101" pitchFamily="49" charset="-122"/>
              <a:ea typeface="楷体" panose="02010609060101010101" pitchFamily="49" charset="-122"/>
              <a:cs typeface="Times" panose="02020603050405020304" pitchFamily="18" charset="0"/>
            </a:endParaRPr>
          </a:p>
        </p:txBody>
      </p:sp>
      <p:sp>
        <p:nvSpPr>
          <p:cNvPr id="35" name="Rectangle 3">
            <a:extLst>
              <a:ext uri="{FF2B5EF4-FFF2-40B4-BE49-F238E27FC236}">
                <a16:creationId xmlns:a16="http://schemas.microsoft.com/office/drawing/2014/main" id="{2EC2232F-1134-45DF-B293-4C19084B2D0A}"/>
              </a:ext>
            </a:extLst>
          </p:cNvPr>
          <p:cNvSpPr>
            <a:spLocks noChangeArrowheads="1"/>
          </p:cNvSpPr>
          <p:nvPr/>
        </p:nvSpPr>
        <p:spPr bwMode="auto">
          <a:xfrm>
            <a:off x="6373994" y="5139578"/>
            <a:ext cx="461783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zh-CN" altLang="en-US" sz="2400" b="1" dirty="0" bmk="_Hlk38284190">
                <a:solidFill>
                  <a:srgbClr val="FF0000"/>
                </a:solidFill>
                <a:latin typeface="楷体" panose="02010609060101010101" pitchFamily="49" charset="-122"/>
                <a:ea typeface="楷体" panose="02010609060101010101" pitchFamily="49" charset="-122"/>
                <a:cs typeface="Times" panose="02020603050405020304" pitchFamily="18" charset="0"/>
              </a:rPr>
              <a:t>仿生设计得到的流道（次通道） </a:t>
            </a:r>
            <a:endParaRPr lang="en-US" altLang="zh-CN" sz="2400" b="1" dirty="0" bmk="_Hlk38284190">
              <a:solidFill>
                <a:srgbClr val="FF0000"/>
              </a:solidFill>
              <a:latin typeface="楷体" panose="02010609060101010101" pitchFamily="49" charset="-122"/>
              <a:ea typeface="楷体" panose="02010609060101010101" pitchFamily="49" charset="-122"/>
              <a:cs typeface="Times" panose="02020603050405020304" pitchFamily="18" charset="0"/>
            </a:endParaRPr>
          </a:p>
          <a:p>
            <a:pPr eaLnBrk="0" fontAlgn="base" hangingPunct="0">
              <a:spcBef>
                <a:spcPct val="0"/>
              </a:spcBef>
              <a:spcAft>
                <a:spcPct val="0"/>
              </a:spcAft>
            </a:pPr>
            <a:r>
              <a:rPr lang="zh-CN" altLang="en-US" sz="2400" dirty="0" bmk="_Hlk38284190">
                <a:latin typeface="楷体" panose="02010609060101010101" pitchFamily="49" charset="-122"/>
                <a:ea typeface="楷体" panose="02010609060101010101" pitchFamily="49" charset="-122"/>
                <a:cs typeface="Times" panose="02020603050405020304" pitchFamily="18" charset="0"/>
              </a:rPr>
              <a:t>优点：热阻小</a:t>
            </a:r>
            <a:endParaRPr lang="en-US" altLang="zh-CN" sz="2400" dirty="0" bmk="_Hlk38284190">
              <a:latin typeface="楷体" panose="02010609060101010101" pitchFamily="49" charset="-122"/>
              <a:ea typeface="楷体" panose="02010609060101010101" pitchFamily="49" charset="-122"/>
              <a:cs typeface="Times" panose="02020603050405020304" pitchFamily="18" charset="0"/>
            </a:endParaRPr>
          </a:p>
          <a:p>
            <a:pPr eaLnBrk="0" fontAlgn="base" hangingPunct="0">
              <a:spcBef>
                <a:spcPct val="0"/>
              </a:spcBef>
              <a:spcAft>
                <a:spcPct val="0"/>
              </a:spcAft>
            </a:pPr>
            <a:r>
              <a:rPr lang="zh-CN" altLang="en-US" sz="2400" dirty="0" bmk="_Hlk38284190">
                <a:latin typeface="楷体" panose="02010609060101010101" pitchFamily="49" charset="-122"/>
                <a:ea typeface="楷体" panose="02010609060101010101" pitchFamily="49" charset="-122"/>
                <a:cs typeface="Times" panose="02020603050405020304" pitchFamily="18" charset="0"/>
              </a:rPr>
              <a:t>缺点：流阻大</a:t>
            </a:r>
            <a:endParaRPr lang="en-US" altLang="zh-CN" sz="2400" dirty="0" bmk="_Hlk38284190">
              <a:latin typeface="楷体" panose="02010609060101010101" pitchFamily="49" charset="-122"/>
              <a:ea typeface="楷体" panose="02010609060101010101" pitchFamily="49" charset="-122"/>
              <a:cs typeface="Times" panose="02020603050405020304" pitchFamily="18" charset="0"/>
            </a:endParaRPr>
          </a:p>
        </p:txBody>
      </p:sp>
    </p:spTree>
    <p:custDataLst>
      <p:tags r:id="rId1"/>
    </p:custDataLst>
    <p:extLst>
      <p:ext uri="{BB962C8B-B14F-4D97-AF65-F5344CB8AC3E}">
        <p14:creationId xmlns:p14="http://schemas.microsoft.com/office/powerpoint/2010/main" val="550590643"/>
      </p:ext>
    </p:extLst>
  </p:cSld>
  <p:clrMapOvr>
    <a:masterClrMapping/>
  </p:clrMapOvr>
  <p:timing>
    <p:tnLst>
      <p:par>
        <p:cTn id="1" dur="indefinite" restart="never" nodeType="tmRoot">
          <p:childTnLst>
            <p:par>
              <p:cTn id="2"/>
            </p:par>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617567" y="807858"/>
            <a:ext cx="2069797" cy="400110"/>
          </a:xfrm>
          <a:prstGeom prst="rect">
            <a:avLst/>
          </a:prstGeom>
        </p:spPr>
        <p:txBody>
          <a:bodyPr wrap="none">
            <a:spAutoFit/>
          </a:bodyPr>
          <a:lstStyle/>
          <a:p>
            <a:r>
              <a:rPr lang="zh-CN" altLang="en-US" sz="2000" b="1" spc="100" dirty="0">
                <a:solidFill>
                  <a:srgbClr val="FF0000"/>
                </a:solidFill>
                <a:latin typeface="微软雅黑" panose="020B0503020204020204" pitchFamily="34" charset="-122"/>
                <a:ea typeface="微软雅黑" panose="020B0503020204020204" pitchFamily="34" charset="-122"/>
              </a:rPr>
              <a:t>次流道的提取：</a:t>
            </a:r>
            <a:endParaRPr lang="zh-CN" altLang="en-US" sz="2000" dirty="0"/>
          </a:p>
        </p:txBody>
      </p:sp>
      <p:grpSp>
        <p:nvGrpSpPr>
          <p:cNvPr id="23" name="组合 22"/>
          <p:cNvGrpSpPr/>
          <p:nvPr/>
        </p:nvGrpSpPr>
        <p:grpSpPr>
          <a:xfrm>
            <a:off x="546614" y="1541788"/>
            <a:ext cx="4784657" cy="3723963"/>
            <a:chOff x="6836125" y="1096271"/>
            <a:chExt cx="4298530" cy="3123335"/>
          </a:xfrm>
        </p:grpSpPr>
        <p:pic>
          <p:nvPicPr>
            <p:cNvPr id="21" name="图片 20"/>
            <p:cNvPicPr>
              <a:picLocks noChangeAspect="1"/>
            </p:cNvPicPr>
            <p:nvPr/>
          </p:nvPicPr>
          <p:blipFill>
            <a:blip r:embed="rId4"/>
            <a:stretch>
              <a:fillRect/>
            </a:stretch>
          </p:blipFill>
          <p:spPr>
            <a:xfrm>
              <a:off x="6836125" y="1096271"/>
              <a:ext cx="4298530" cy="3123335"/>
            </a:xfrm>
            <a:prstGeom prst="rect">
              <a:avLst/>
            </a:prstGeom>
          </p:spPr>
        </p:pic>
        <p:sp>
          <p:nvSpPr>
            <p:cNvPr id="22" name="圆角矩形 21"/>
            <p:cNvSpPr/>
            <p:nvPr/>
          </p:nvSpPr>
          <p:spPr>
            <a:xfrm>
              <a:off x="8163097" y="2718262"/>
              <a:ext cx="232757" cy="14131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矩形 37"/>
          <p:cNvSpPr/>
          <p:nvPr/>
        </p:nvSpPr>
        <p:spPr>
          <a:xfrm>
            <a:off x="1072886" y="5484740"/>
            <a:ext cx="3732112" cy="400110"/>
          </a:xfrm>
          <a:prstGeom prst="rect">
            <a:avLst/>
          </a:prstGeom>
        </p:spPr>
        <p:txBody>
          <a:bodyPr wrap="none">
            <a:spAutoFit/>
          </a:bodyPr>
          <a:lstStyle/>
          <a:p>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2000" dirty="0">
                <a:latin typeface="Times New Roman" panose="02020603050405020304" pitchFamily="18" charset="0"/>
                <a:ea typeface="楷体" panose="02010609060101010101" pitchFamily="49" charset="-122"/>
                <a:cs typeface="Times New Roman" panose="02020603050405020304" pitchFamily="18" charset="0"/>
              </a:rPr>
              <a:t>3-1  </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植物叶脉微观流道的提取</a:t>
            </a:r>
            <a:endParaRPr lang="zh-CN" altLang="en-US" sz="2000" dirty="0">
              <a:latin typeface="Times New Roman" panose="02020603050405020304" pitchFamily="18" charset="0"/>
              <a:cs typeface="Times New Roman" panose="02020603050405020304" pitchFamily="18" charset="0"/>
            </a:endParaRPr>
          </a:p>
        </p:txBody>
      </p:sp>
      <p:sp>
        <p:nvSpPr>
          <p:cNvPr id="26"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11</a:t>
            </a:r>
            <a:endParaRPr lang="zh-CN" altLang="en-US" sz="3452" b="0" i="1" dirty="0">
              <a:solidFill>
                <a:prstClr val="white"/>
              </a:solidFill>
              <a:latin typeface="Arial"/>
              <a:ea typeface="微软雅黑"/>
            </a:endParaRPr>
          </a:p>
        </p:txBody>
      </p:sp>
      <p:sp>
        <p:nvSpPr>
          <p:cNvPr id="27" name="矩形 26">
            <a:extLst>
              <a:ext uri="{FF2B5EF4-FFF2-40B4-BE49-F238E27FC236}">
                <a16:creationId xmlns:a16="http://schemas.microsoft.com/office/drawing/2014/main" id="{7847774F-7DEA-4093-932A-0FCFD9D5A22D}"/>
              </a:ext>
            </a:extLst>
          </p:cNvPr>
          <p:cNvSpPr/>
          <p:nvPr/>
        </p:nvSpPr>
        <p:spPr>
          <a:xfrm>
            <a:off x="5791200" y="463500"/>
            <a:ext cx="2069797" cy="400110"/>
          </a:xfrm>
          <a:prstGeom prst="rect">
            <a:avLst/>
          </a:prstGeom>
        </p:spPr>
        <p:txBody>
          <a:bodyPr wrap="none">
            <a:spAutoFit/>
          </a:bodyPr>
          <a:lstStyle/>
          <a:p>
            <a:r>
              <a:rPr lang="zh-CN" altLang="en-US" sz="2000" b="1" spc="100" dirty="0">
                <a:solidFill>
                  <a:srgbClr val="FF0000"/>
                </a:solidFill>
                <a:latin typeface="微软雅黑" panose="020B0503020204020204" pitchFamily="34" charset="-122"/>
                <a:ea typeface="微软雅黑" panose="020B0503020204020204" pitchFamily="34" charset="-122"/>
              </a:rPr>
              <a:t>层次脉状流道：</a:t>
            </a:r>
            <a:endParaRPr lang="zh-CN" altLang="en-US" sz="2000" dirty="0"/>
          </a:p>
        </p:txBody>
      </p:sp>
      <p:grpSp>
        <p:nvGrpSpPr>
          <p:cNvPr id="5" name="组合 4">
            <a:extLst>
              <a:ext uri="{FF2B5EF4-FFF2-40B4-BE49-F238E27FC236}">
                <a16:creationId xmlns:a16="http://schemas.microsoft.com/office/drawing/2014/main" id="{D07CD832-00E8-4678-9CA1-60F727DD7D96}"/>
              </a:ext>
            </a:extLst>
          </p:cNvPr>
          <p:cNvGrpSpPr/>
          <p:nvPr/>
        </p:nvGrpSpPr>
        <p:grpSpPr>
          <a:xfrm>
            <a:off x="6490832" y="2557239"/>
            <a:ext cx="5134808" cy="1255773"/>
            <a:chOff x="6317160" y="2473714"/>
            <a:chExt cx="5363438" cy="1311687"/>
          </a:xfrm>
        </p:grpSpPr>
        <p:pic>
          <p:nvPicPr>
            <p:cNvPr id="28" name="图片 27">
              <a:extLst>
                <a:ext uri="{FF2B5EF4-FFF2-40B4-BE49-F238E27FC236}">
                  <a16:creationId xmlns:a16="http://schemas.microsoft.com/office/drawing/2014/main" id="{C636DAE9-44A8-4C49-B9F5-00ED34F195F7}"/>
                </a:ext>
              </a:extLst>
            </p:cNvPr>
            <p:cNvPicPr>
              <a:picLocks noChangeAspect="1"/>
            </p:cNvPicPr>
            <p:nvPr/>
          </p:nvPicPr>
          <p:blipFill>
            <a:blip r:embed="rId5"/>
            <a:stretch>
              <a:fillRect/>
            </a:stretch>
          </p:blipFill>
          <p:spPr>
            <a:xfrm>
              <a:off x="6317160" y="2473714"/>
              <a:ext cx="1300105" cy="1293506"/>
            </a:xfrm>
            <a:prstGeom prst="rect">
              <a:avLst/>
            </a:prstGeom>
          </p:spPr>
        </p:pic>
        <p:pic>
          <p:nvPicPr>
            <p:cNvPr id="29" name="图片 28">
              <a:extLst>
                <a:ext uri="{FF2B5EF4-FFF2-40B4-BE49-F238E27FC236}">
                  <a16:creationId xmlns:a16="http://schemas.microsoft.com/office/drawing/2014/main" id="{9CF2131E-06B3-4F75-86B6-BAA41E86F11A}"/>
                </a:ext>
              </a:extLst>
            </p:cNvPr>
            <p:cNvPicPr>
              <a:picLocks noChangeAspect="1"/>
            </p:cNvPicPr>
            <p:nvPr/>
          </p:nvPicPr>
          <p:blipFill>
            <a:blip r:embed="rId6"/>
            <a:stretch>
              <a:fillRect/>
            </a:stretch>
          </p:blipFill>
          <p:spPr>
            <a:xfrm>
              <a:off x="7673771" y="2473714"/>
              <a:ext cx="1321725" cy="1311687"/>
            </a:xfrm>
            <a:prstGeom prst="rect">
              <a:avLst/>
            </a:prstGeom>
          </p:spPr>
        </p:pic>
        <p:pic>
          <p:nvPicPr>
            <p:cNvPr id="30" name="图片 29">
              <a:extLst>
                <a:ext uri="{FF2B5EF4-FFF2-40B4-BE49-F238E27FC236}">
                  <a16:creationId xmlns:a16="http://schemas.microsoft.com/office/drawing/2014/main" id="{2837E5D0-2FE3-46C0-AA35-93607A7FE2DF}"/>
                </a:ext>
              </a:extLst>
            </p:cNvPr>
            <p:cNvPicPr>
              <a:picLocks noChangeAspect="1"/>
            </p:cNvPicPr>
            <p:nvPr/>
          </p:nvPicPr>
          <p:blipFill>
            <a:blip r:embed="rId7"/>
            <a:stretch>
              <a:fillRect/>
            </a:stretch>
          </p:blipFill>
          <p:spPr>
            <a:xfrm>
              <a:off x="9052002" y="2477892"/>
              <a:ext cx="1298418" cy="1298418"/>
            </a:xfrm>
            <a:prstGeom prst="rect">
              <a:avLst/>
            </a:prstGeom>
          </p:spPr>
        </p:pic>
        <p:pic>
          <p:nvPicPr>
            <p:cNvPr id="31" name="图片 30">
              <a:extLst>
                <a:ext uri="{FF2B5EF4-FFF2-40B4-BE49-F238E27FC236}">
                  <a16:creationId xmlns:a16="http://schemas.microsoft.com/office/drawing/2014/main" id="{11F2C591-AD66-49B7-87B9-37DEBDD10B26}"/>
                </a:ext>
              </a:extLst>
            </p:cNvPr>
            <p:cNvPicPr>
              <a:picLocks noChangeAspect="1"/>
            </p:cNvPicPr>
            <p:nvPr/>
          </p:nvPicPr>
          <p:blipFill>
            <a:blip r:embed="rId8"/>
            <a:stretch>
              <a:fillRect/>
            </a:stretch>
          </p:blipFill>
          <p:spPr>
            <a:xfrm>
              <a:off x="10406926" y="2473714"/>
              <a:ext cx="1273672" cy="1280237"/>
            </a:xfrm>
            <a:prstGeom prst="rect">
              <a:avLst/>
            </a:prstGeom>
          </p:spPr>
        </p:pic>
      </p:grpSp>
      <p:grpSp>
        <p:nvGrpSpPr>
          <p:cNvPr id="8" name="组合 7">
            <a:extLst>
              <a:ext uri="{FF2B5EF4-FFF2-40B4-BE49-F238E27FC236}">
                <a16:creationId xmlns:a16="http://schemas.microsoft.com/office/drawing/2014/main" id="{7DFA54F5-A516-4002-825D-8546F710BFFC}"/>
              </a:ext>
            </a:extLst>
          </p:cNvPr>
          <p:cNvGrpSpPr/>
          <p:nvPr/>
        </p:nvGrpSpPr>
        <p:grpSpPr>
          <a:xfrm>
            <a:off x="6480370" y="4109902"/>
            <a:ext cx="5121823" cy="1217398"/>
            <a:chOff x="6317160" y="4091069"/>
            <a:chExt cx="5349875" cy="1271603"/>
          </a:xfrm>
        </p:grpSpPr>
        <p:pic>
          <p:nvPicPr>
            <p:cNvPr id="34" name="图片 33">
              <a:extLst>
                <a:ext uri="{FF2B5EF4-FFF2-40B4-BE49-F238E27FC236}">
                  <a16:creationId xmlns:a16="http://schemas.microsoft.com/office/drawing/2014/main" id="{0B7FF77D-A207-46DC-ADDF-8C2C47B920E0}"/>
                </a:ext>
              </a:extLst>
            </p:cNvPr>
            <p:cNvPicPr>
              <a:picLocks noChangeAspect="1"/>
            </p:cNvPicPr>
            <p:nvPr/>
          </p:nvPicPr>
          <p:blipFill>
            <a:blip r:embed="rId9"/>
            <a:stretch>
              <a:fillRect/>
            </a:stretch>
          </p:blipFill>
          <p:spPr>
            <a:xfrm>
              <a:off x="6317160" y="4099306"/>
              <a:ext cx="1276390" cy="1263366"/>
            </a:xfrm>
            <a:prstGeom prst="rect">
              <a:avLst/>
            </a:prstGeom>
          </p:spPr>
        </p:pic>
        <p:pic>
          <p:nvPicPr>
            <p:cNvPr id="35" name="图片 34">
              <a:extLst>
                <a:ext uri="{FF2B5EF4-FFF2-40B4-BE49-F238E27FC236}">
                  <a16:creationId xmlns:a16="http://schemas.microsoft.com/office/drawing/2014/main" id="{6CF26623-161A-41A1-B2DD-3C8684BA4814}"/>
                </a:ext>
              </a:extLst>
            </p:cNvPr>
            <p:cNvPicPr>
              <a:picLocks noChangeAspect="1"/>
            </p:cNvPicPr>
            <p:nvPr/>
          </p:nvPicPr>
          <p:blipFill>
            <a:blip r:embed="rId10"/>
            <a:stretch>
              <a:fillRect/>
            </a:stretch>
          </p:blipFill>
          <p:spPr>
            <a:xfrm>
              <a:off x="7666163" y="4091069"/>
              <a:ext cx="1273134" cy="1253597"/>
            </a:xfrm>
            <a:prstGeom prst="rect">
              <a:avLst/>
            </a:prstGeom>
          </p:spPr>
        </p:pic>
        <p:pic>
          <p:nvPicPr>
            <p:cNvPr id="36" name="图片 35">
              <a:extLst>
                <a:ext uri="{FF2B5EF4-FFF2-40B4-BE49-F238E27FC236}">
                  <a16:creationId xmlns:a16="http://schemas.microsoft.com/office/drawing/2014/main" id="{56D95805-FA40-4835-AFD4-65E004BC25CF}"/>
                </a:ext>
              </a:extLst>
            </p:cNvPr>
            <p:cNvPicPr>
              <a:picLocks noChangeAspect="1"/>
            </p:cNvPicPr>
            <p:nvPr/>
          </p:nvPicPr>
          <p:blipFill>
            <a:blip r:embed="rId11"/>
            <a:stretch>
              <a:fillRect/>
            </a:stretch>
          </p:blipFill>
          <p:spPr>
            <a:xfrm>
              <a:off x="9052002" y="4099306"/>
              <a:ext cx="1269877" cy="1263365"/>
            </a:xfrm>
            <a:prstGeom prst="rect">
              <a:avLst/>
            </a:prstGeom>
          </p:spPr>
        </p:pic>
        <p:pic>
          <p:nvPicPr>
            <p:cNvPr id="37" name="图片 36">
              <a:extLst>
                <a:ext uri="{FF2B5EF4-FFF2-40B4-BE49-F238E27FC236}">
                  <a16:creationId xmlns:a16="http://schemas.microsoft.com/office/drawing/2014/main" id="{AF90A7B7-3CB8-4DA2-BCC3-CE078889E1B6}"/>
                </a:ext>
              </a:extLst>
            </p:cNvPr>
            <p:cNvPicPr>
              <a:picLocks noChangeAspect="1"/>
            </p:cNvPicPr>
            <p:nvPr/>
          </p:nvPicPr>
          <p:blipFill>
            <a:blip r:embed="rId12"/>
            <a:stretch>
              <a:fillRect/>
            </a:stretch>
          </p:blipFill>
          <p:spPr>
            <a:xfrm>
              <a:off x="10406926" y="4107349"/>
              <a:ext cx="1260109" cy="1237317"/>
            </a:xfrm>
            <a:prstGeom prst="rect">
              <a:avLst/>
            </a:prstGeom>
          </p:spPr>
        </p:pic>
      </p:grpSp>
      <p:sp>
        <p:nvSpPr>
          <p:cNvPr id="40" name="矩形 39">
            <a:extLst>
              <a:ext uri="{FF2B5EF4-FFF2-40B4-BE49-F238E27FC236}">
                <a16:creationId xmlns:a16="http://schemas.microsoft.com/office/drawing/2014/main" id="{B93C7395-6B1F-40AE-A54A-72598BA2BF97}"/>
              </a:ext>
            </a:extLst>
          </p:cNvPr>
          <p:cNvSpPr/>
          <p:nvPr/>
        </p:nvSpPr>
        <p:spPr>
          <a:xfrm>
            <a:off x="6565288" y="5340625"/>
            <a:ext cx="801823" cy="369332"/>
          </a:xfrm>
          <a:prstGeom prst="rect">
            <a:avLst/>
          </a:prstGeom>
        </p:spPr>
        <p:txBody>
          <a:bodyPr wrap="none">
            <a:spAutoFit/>
          </a:bodyPr>
          <a:lstStyle/>
          <a:p>
            <a:r>
              <a:rPr lang="en-US" altLang="zh-CN" dirty="0">
                <a:latin typeface="Times New Roman" panose="02020603050405020304" pitchFamily="18" charset="0"/>
                <a:ea typeface="楷体" panose="02010609060101010101" pitchFamily="49" charset="-122"/>
                <a:cs typeface="Times New Roman" panose="02020603050405020304" pitchFamily="18" charset="0"/>
              </a:rPr>
              <a:t>(a)n=2</a:t>
            </a:r>
            <a:endParaRPr lang="zh-CN" altLang="en-US" dirty="0"/>
          </a:p>
        </p:txBody>
      </p:sp>
      <p:sp>
        <p:nvSpPr>
          <p:cNvPr id="41" name="矩形 40">
            <a:extLst>
              <a:ext uri="{FF2B5EF4-FFF2-40B4-BE49-F238E27FC236}">
                <a16:creationId xmlns:a16="http://schemas.microsoft.com/office/drawing/2014/main" id="{EECB0AF7-B7FE-4897-8205-3D17922A7652}"/>
              </a:ext>
            </a:extLst>
          </p:cNvPr>
          <p:cNvSpPr/>
          <p:nvPr/>
        </p:nvSpPr>
        <p:spPr>
          <a:xfrm>
            <a:off x="7932709" y="5335538"/>
            <a:ext cx="814647" cy="369332"/>
          </a:xfrm>
          <a:prstGeom prst="rect">
            <a:avLst/>
          </a:prstGeom>
        </p:spPr>
        <p:txBody>
          <a:bodyPr wrap="none">
            <a:spAutoFit/>
          </a:bodyPr>
          <a:lstStyle/>
          <a:p>
            <a:r>
              <a:rPr lang="en-US" altLang="zh-CN" dirty="0">
                <a:latin typeface="Times New Roman" panose="02020603050405020304" pitchFamily="18" charset="0"/>
                <a:ea typeface="楷体" panose="02010609060101010101" pitchFamily="49" charset="-122"/>
                <a:cs typeface="Times New Roman" panose="02020603050405020304" pitchFamily="18" charset="0"/>
              </a:rPr>
              <a:t>(b)n=4</a:t>
            </a:r>
            <a:endParaRPr lang="zh-CN" altLang="en-US" dirty="0"/>
          </a:p>
        </p:txBody>
      </p:sp>
      <p:sp>
        <p:nvSpPr>
          <p:cNvPr id="42" name="矩形 41">
            <a:extLst>
              <a:ext uri="{FF2B5EF4-FFF2-40B4-BE49-F238E27FC236}">
                <a16:creationId xmlns:a16="http://schemas.microsoft.com/office/drawing/2014/main" id="{BAD0DDF0-CDC5-48C3-AABC-DBA88D1820A6}"/>
              </a:ext>
            </a:extLst>
          </p:cNvPr>
          <p:cNvSpPr/>
          <p:nvPr/>
        </p:nvSpPr>
        <p:spPr>
          <a:xfrm>
            <a:off x="9299287" y="5352033"/>
            <a:ext cx="801823" cy="369332"/>
          </a:xfrm>
          <a:prstGeom prst="rect">
            <a:avLst/>
          </a:prstGeom>
        </p:spPr>
        <p:txBody>
          <a:bodyPr wrap="none">
            <a:spAutoFit/>
          </a:bodyPr>
          <a:lstStyle/>
          <a:p>
            <a:r>
              <a:rPr lang="en-US" altLang="zh-CN" dirty="0">
                <a:latin typeface="Times New Roman" panose="02020603050405020304" pitchFamily="18" charset="0"/>
                <a:ea typeface="楷体" panose="02010609060101010101" pitchFamily="49" charset="-122"/>
                <a:cs typeface="Times New Roman" panose="02020603050405020304" pitchFamily="18" charset="0"/>
              </a:rPr>
              <a:t>(c)n=6</a:t>
            </a:r>
            <a:endParaRPr lang="zh-CN" altLang="en-US" dirty="0"/>
          </a:p>
        </p:txBody>
      </p:sp>
      <p:sp>
        <p:nvSpPr>
          <p:cNvPr id="43" name="矩形 42">
            <a:extLst>
              <a:ext uri="{FF2B5EF4-FFF2-40B4-BE49-F238E27FC236}">
                <a16:creationId xmlns:a16="http://schemas.microsoft.com/office/drawing/2014/main" id="{A67FCF27-3792-4E67-BD34-593E1BDE38F0}"/>
              </a:ext>
            </a:extLst>
          </p:cNvPr>
          <p:cNvSpPr/>
          <p:nvPr/>
        </p:nvSpPr>
        <p:spPr>
          <a:xfrm>
            <a:off x="10624336" y="5315463"/>
            <a:ext cx="814647" cy="369332"/>
          </a:xfrm>
          <a:prstGeom prst="rect">
            <a:avLst/>
          </a:prstGeom>
        </p:spPr>
        <p:txBody>
          <a:bodyPr wrap="none">
            <a:spAutoFit/>
          </a:bodyPr>
          <a:lstStyle/>
          <a:p>
            <a:r>
              <a:rPr lang="en-US" altLang="zh-CN" dirty="0">
                <a:latin typeface="Times New Roman" panose="02020603050405020304" pitchFamily="18" charset="0"/>
                <a:ea typeface="楷体" panose="02010609060101010101" pitchFamily="49" charset="-122"/>
                <a:cs typeface="Times New Roman" panose="02020603050405020304" pitchFamily="18" charset="0"/>
              </a:rPr>
              <a:t>(d)n=8</a:t>
            </a:r>
            <a:endParaRPr lang="zh-CN" altLang="en-US" dirty="0"/>
          </a:p>
        </p:txBody>
      </p:sp>
      <p:sp>
        <p:nvSpPr>
          <p:cNvPr id="48" name="矩形 47">
            <a:extLst>
              <a:ext uri="{FF2B5EF4-FFF2-40B4-BE49-F238E27FC236}">
                <a16:creationId xmlns:a16="http://schemas.microsoft.com/office/drawing/2014/main" id="{AB2FAA50-3B7F-430E-864A-AC8CAB5A1A6E}"/>
              </a:ext>
            </a:extLst>
          </p:cNvPr>
          <p:cNvSpPr/>
          <p:nvPr/>
        </p:nvSpPr>
        <p:spPr>
          <a:xfrm>
            <a:off x="7186391" y="5748135"/>
            <a:ext cx="3988592" cy="400110"/>
          </a:xfrm>
          <a:prstGeom prst="rect">
            <a:avLst/>
          </a:prstGeom>
        </p:spPr>
        <p:txBody>
          <a:bodyPr wrap="none">
            <a:spAutoFit/>
          </a:bodyPr>
          <a:lstStyle/>
          <a:p>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2000" dirty="0">
                <a:latin typeface="Times New Roman" panose="02020603050405020304" pitchFamily="18" charset="0"/>
                <a:ea typeface="楷体" panose="02010609060101010101" pitchFamily="49" charset="-122"/>
                <a:cs typeface="Times New Roman" panose="02020603050405020304" pitchFamily="18" charset="0"/>
              </a:rPr>
              <a:t>3-2  </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不同阵列次数下的层次流道</a:t>
            </a:r>
            <a:endParaRPr lang="zh-CN" altLang="en-US" sz="2000" dirty="0">
              <a:latin typeface="Times New Roman" panose="02020603050405020304" pitchFamily="18" charset="0"/>
              <a:cs typeface="Times New Roman" panose="02020603050405020304" pitchFamily="18" charset="0"/>
            </a:endParaRPr>
          </a:p>
        </p:txBody>
      </p:sp>
      <p:pic>
        <p:nvPicPr>
          <p:cNvPr id="2" name="图片 1">
            <a:extLst>
              <a:ext uri="{FF2B5EF4-FFF2-40B4-BE49-F238E27FC236}">
                <a16:creationId xmlns:a16="http://schemas.microsoft.com/office/drawing/2014/main" id="{229FA75B-AE79-47FB-89CA-FBEEA07CB6D4}"/>
              </a:ext>
            </a:extLst>
          </p:cNvPr>
          <p:cNvPicPr>
            <a:picLocks noChangeAspect="1"/>
          </p:cNvPicPr>
          <p:nvPr/>
        </p:nvPicPr>
        <p:blipFill>
          <a:blip r:embed="rId13"/>
          <a:stretch>
            <a:fillRect/>
          </a:stretch>
        </p:blipFill>
        <p:spPr>
          <a:xfrm>
            <a:off x="8459885" y="819701"/>
            <a:ext cx="1298418" cy="1287108"/>
          </a:xfrm>
          <a:prstGeom prst="rect">
            <a:avLst/>
          </a:prstGeom>
        </p:spPr>
      </p:pic>
      <p:sp>
        <p:nvSpPr>
          <p:cNvPr id="4" name="矩形 3">
            <a:extLst>
              <a:ext uri="{FF2B5EF4-FFF2-40B4-BE49-F238E27FC236}">
                <a16:creationId xmlns:a16="http://schemas.microsoft.com/office/drawing/2014/main" id="{F31AA700-9041-42EB-93D9-657DACF6125D}"/>
              </a:ext>
            </a:extLst>
          </p:cNvPr>
          <p:cNvSpPr/>
          <p:nvPr/>
        </p:nvSpPr>
        <p:spPr>
          <a:xfrm>
            <a:off x="5376220" y="1337612"/>
            <a:ext cx="1112805" cy="461665"/>
          </a:xfrm>
          <a:prstGeom prst="rect">
            <a:avLst/>
          </a:prstGeom>
        </p:spPr>
        <p:txBody>
          <a:bodyPr wrap="none">
            <a:spAutoFit/>
          </a:bodyPr>
          <a:lstStyle/>
          <a:p>
            <a:r>
              <a:rPr lang="zh-CN" altLang="en-US" sz="24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主流道</a:t>
            </a:r>
            <a:endParaRPr lang="zh-CN" altLang="en-US" sz="2400" b="1" dirty="0">
              <a:solidFill>
                <a:srgbClr val="FF0000"/>
              </a:solidFill>
            </a:endParaRPr>
          </a:p>
        </p:txBody>
      </p:sp>
      <p:sp>
        <p:nvSpPr>
          <p:cNvPr id="50" name="矩形 49">
            <a:extLst>
              <a:ext uri="{FF2B5EF4-FFF2-40B4-BE49-F238E27FC236}">
                <a16:creationId xmlns:a16="http://schemas.microsoft.com/office/drawing/2014/main" id="{F7E2477C-0FC0-466E-A31C-A518B3F45A71}"/>
              </a:ext>
            </a:extLst>
          </p:cNvPr>
          <p:cNvSpPr/>
          <p:nvPr/>
        </p:nvSpPr>
        <p:spPr>
          <a:xfrm>
            <a:off x="5400788" y="2942105"/>
            <a:ext cx="1341628" cy="461665"/>
          </a:xfrm>
          <a:prstGeom prst="rect">
            <a:avLst/>
          </a:prstGeom>
        </p:spPr>
        <p:txBody>
          <a:bodyPr wrap="square">
            <a:spAutoFit/>
          </a:bodyPr>
          <a:lstStyle/>
          <a:p>
            <a:r>
              <a:rPr lang="zh-CN" altLang="en-US" sz="24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次流道</a:t>
            </a:r>
            <a:endParaRPr lang="zh-CN" altLang="en-US" sz="2400" b="1" dirty="0">
              <a:solidFill>
                <a:srgbClr val="FF0000"/>
              </a:solidFill>
            </a:endParaRPr>
          </a:p>
        </p:txBody>
      </p:sp>
      <p:sp>
        <p:nvSpPr>
          <p:cNvPr id="9" name="加号 8">
            <a:extLst>
              <a:ext uri="{FF2B5EF4-FFF2-40B4-BE49-F238E27FC236}">
                <a16:creationId xmlns:a16="http://schemas.microsoft.com/office/drawing/2014/main" id="{4189D346-F1C0-4226-84ED-770762B8EF1C}"/>
              </a:ext>
            </a:extLst>
          </p:cNvPr>
          <p:cNvSpPr/>
          <p:nvPr/>
        </p:nvSpPr>
        <p:spPr>
          <a:xfrm>
            <a:off x="8835424" y="2106809"/>
            <a:ext cx="493243" cy="514350"/>
          </a:xfrm>
          <a:prstGeom prst="mathPl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箭头: 下 9">
            <a:extLst>
              <a:ext uri="{FF2B5EF4-FFF2-40B4-BE49-F238E27FC236}">
                <a16:creationId xmlns:a16="http://schemas.microsoft.com/office/drawing/2014/main" id="{07F59C03-610B-458E-8857-8DB8AF189A6A}"/>
              </a:ext>
            </a:extLst>
          </p:cNvPr>
          <p:cNvSpPr/>
          <p:nvPr/>
        </p:nvSpPr>
        <p:spPr>
          <a:xfrm>
            <a:off x="6974453" y="3854658"/>
            <a:ext cx="277442" cy="225282"/>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箭头: 下 50">
            <a:extLst>
              <a:ext uri="{FF2B5EF4-FFF2-40B4-BE49-F238E27FC236}">
                <a16:creationId xmlns:a16="http://schemas.microsoft.com/office/drawing/2014/main" id="{7DDC4181-0D5A-4F88-ADD4-E1250F7C1B0B}"/>
              </a:ext>
            </a:extLst>
          </p:cNvPr>
          <p:cNvSpPr/>
          <p:nvPr/>
        </p:nvSpPr>
        <p:spPr>
          <a:xfrm>
            <a:off x="8309456" y="3863547"/>
            <a:ext cx="277442" cy="225282"/>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箭头: 下 51">
            <a:extLst>
              <a:ext uri="{FF2B5EF4-FFF2-40B4-BE49-F238E27FC236}">
                <a16:creationId xmlns:a16="http://schemas.microsoft.com/office/drawing/2014/main" id="{28650789-5DB9-4E8F-BAC4-7DCAB4E0F490}"/>
              </a:ext>
            </a:extLst>
          </p:cNvPr>
          <p:cNvSpPr/>
          <p:nvPr/>
        </p:nvSpPr>
        <p:spPr>
          <a:xfrm>
            <a:off x="9643961" y="3863547"/>
            <a:ext cx="277442" cy="225282"/>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箭头: 下 52">
            <a:extLst>
              <a:ext uri="{FF2B5EF4-FFF2-40B4-BE49-F238E27FC236}">
                <a16:creationId xmlns:a16="http://schemas.microsoft.com/office/drawing/2014/main" id="{9DE7BE31-28B4-4F4E-BBE9-905BD2B62A5F}"/>
              </a:ext>
            </a:extLst>
          </p:cNvPr>
          <p:cNvSpPr/>
          <p:nvPr/>
        </p:nvSpPr>
        <p:spPr>
          <a:xfrm>
            <a:off x="10892938" y="3863547"/>
            <a:ext cx="277442" cy="225282"/>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标题 1">
            <a:extLst>
              <a:ext uri="{FF2B5EF4-FFF2-40B4-BE49-F238E27FC236}">
                <a16:creationId xmlns:a16="http://schemas.microsoft.com/office/drawing/2014/main" id="{4F58DC2C-0361-4355-9823-BE3E4A910B22}"/>
              </a:ext>
            </a:extLst>
          </p:cNvPr>
          <p:cNvSpPr txBox="1">
            <a:spLocks/>
          </p:cNvSpPr>
          <p:nvPr/>
        </p:nvSpPr>
        <p:spPr>
          <a:xfrm>
            <a:off x="1154319" y="93676"/>
            <a:ext cx="4379706" cy="573842"/>
          </a:xfrm>
          <a:prstGeom prst="rect">
            <a:avLst/>
          </a:prstGeom>
        </p:spPr>
        <p:txBody>
          <a:bodyPr vert="horz" lIns="109637" tIns="54818" rIns="109637" bIns="54818"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400" b="1" dirty="0">
                <a:latin typeface="微软雅黑" panose="020B0503020204020204" pitchFamily="34" charset="-122"/>
                <a:ea typeface="微软雅黑" panose="020B0503020204020204" pitchFamily="34" charset="-122"/>
              </a:rPr>
              <a:t>3. </a:t>
            </a:r>
            <a:r>
              <a:rPr lang="zh-CN" altLang="en-US" sz="2400" b="1" dirty="0">
                <a:latin typeface="微软雅黑" panose="020B0503020204020204" pitchFamily="34" charset="-122"/>
                <a:ea typeface="微软雅黑" panose="020B0503020204020204" pitchFamily="34" charset="-122"/>
              </a:rPr>
              <a:t>层次脉状流道液冷板板设计</a:t>
            </a:r>
          </a:p>
        </p:txBody>
      </p:sp>
    </p:spTree>
    <p:custDataLst>
      <p:tags r:id="rId1"/>
    </p:custDataLst>
    <p:extLst>
      <p:ext uri="{BB962C8B-B14F-4D97-AF65-F5344CB8AC3E}">
        <p14:creationId xmlns:p14="http://schemas.microsoft.com/office/powerpoint/2010/main" val="2494352287"/>
      </p:ext>
    </p:extLst>
  </p:cSld>
  <p:clrMapOvr>
    <a:masterClrMapping/>
  </p:clrMapOvr>
  <p:timing>
    <p:tnLst>
      <p:par>
        <p:cTn id="1" dur="indefinite" restart="never" nodeType="tmRoot">
          <p:childTnLst>
            <p:par>
              <p:cTn id="2"/>
            </p:par>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12</a:t>
            </a:r>
            <a:endParaRPr lang="zh-CN" altLang="en-US" sz="3452" b="0" i="1" dirty="0">
              <a:solidFill>
                <a:prstClr val="white"/>
              </a:solidFill>
              <a:latin typeface="Arial"/>
              <a:ea typeface="微软雅黑"/>
            </a:endParaRPr>
          </a:p>
        </p:txBody>
      </p:sp>
      <p:sp>
        <p:nvSpPr>
          <p:cNvPr id="33" name="矩形 32">
            <a:extLst>
              <a:ext uri="{FF2B5EF4-FFF2-40B4-BE49-F238E27FC236}">
                <a16:creationId xmlns:a16="http://schemas.microsoft.com/office/drawing/2014/main" id="{1EF14BDD-8694-40A9-A2C2-F3DEDDEC2F85}"/>
              </a:ext>
            </a:extLst>
          </p:cNvPr>
          <p:cNvSpPr/>
          <p:nvPr/>
        </p:nvSpPr>
        <p:spPr>
          <a:xfrm>
            <a:off x="960194" y="5938137"/>
            <a:ext cx="4245073" cy="400110"/>
          </a:xfrm>
          <a:prstGeom prst="rect">
            <a:avLst/>
          </a:prstGeom>
        </p:spPr>
        <p:txBody>
          <a:bodyPr wrap="none">
            <a:spAutoFit/>
          </a:bodyPr>
          <a:lstStyle/>
          <a:p>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2000" dirty="0">
                <a:latin typeface="Times New Roman" panose="02020603050405020304" pitchFamily="18" charset="0"/>
                <a:ea typeface="楷体" panose="02010609060101010101" pitchFamily="49" charset="-122"/>
                <a:cs typeface="Times New Roman" panose="02020603050405020304" pitchFamily="18" charset="0"/>
              </a:rPr>
              <a:t>3-3  </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阵列次数与模型底面温差关系</a:t>
            </a:r>
            <a:endParaRPr lang="zh-CN" altLang="en-US" sz="2000" dirty="0">
              <a:latin typeface="Times New Roman" panose="02020603050405020304" pitchFamily="18" charset="0"/>
              <a:cs typeface="Times New Roman" panose="02020603050405020304" pitchFamily="18" charset="0"/>
            </a:endParaRPr>
          </a:p>
        </p:txBody>
      </p:sp>
      <p:sp>
        <p:nvSpPr>
          <p:cNvPr id="39" name="矩形 38">
            <a:extLst>
              <a:ext uri="{FF2B5EF4-FFF2-40B4-BE49-F238E27FC236}">
                <a16:creationId xmlns:a16="http://schemas.microsoft.com/office/drawing/2014/main" id="{4184B86D-0D61-4A7A-B799-4D2B3E2EBFE3}"/>
              </a:ext>
            </a:extLst>
          </p:cNvPr>
          <p:cNvSpPr/>
          <p:nvPr/>
        </p:nvSpPr>
        <p:spPr>
          <a:xfrm>
            <a:off x="352425" y="869795"/>
            <a:ext cx="1890261" cy="369332"/>
          </a:xfrm>
          <a:prstGeom prst="rect">
            <a:avLst/>
          </a:prstGeom>
        </p:spPr>
        <p:txBody>
          <a:bodyPr wrap="none">
            <a:spAutoFit/>
          </a:bodyPr>
          <a:lstStyle/>
          <a:p>
            <a:r>
              <a:rPr lang="zh-CN" altLang="en-US" b="1" spc="100" dirty="0">
                <a:solidFill>
                  <a:srgbClr val="FF0000"/>
                </a:solidFill>
                <a:latin typeface="微软雅黑" panose="020B0503020204020204" pitchFamily="34" charset="-122"/>
                <a:ea typeface="微软雅黑" panose="020B0503020204020204" pitchFamily="34" charset="-122"/>
              </a:rPr>
              <a:t>有限元分析模型</a:t>
            </a:r>
            <a:endParaRPr lang="zh-CN" altLang="en-US" dirty="0"/>
          </a:p>
        </p:txBody>
      </p:sp>
      <p:pic>
        <p:nvPicPr>
          <p:cNvPr id="54" name="图片 53">
            <a:extLst>
              <a:ext uri="{FF2B5EF4-FFF2-40B4-BE49-F238E27FC236}">
                <a16:creationId xmlns:a16="http://schemas.microsoft.com/office/drawing/2014/main" id="{5990213E-DFDB-4946-A00C-19D0952D1707}"/>
              </a:ext>
            </a:extLst>
          </p:cNvPr>
          <p:cNvPicPr>
            <a:picLocks noChangeAspect="1"/>
          </p:cNvPicPr>
          <p:nvPr/>
        </p:nvPicPr>
        <p:blipFill>
          <a:blip r:embed="rId4"/>
          <a:stretch>
            <a:fillRect/>
          </a:stretch>
        </p:blipFill>
        <p:spPr>
          <a:xfrm>
            <a:off x="712833" y="1441404"/>
            <a:ext cx="4251072" cy="1486833"/>
          </a:xfrm>
          <a:prstGeom prst="rect">
            <a:avLst/>
          </a:prstGeom>
        </p:spPr>
      </p:pic>
      <p:pic>
        <p:nvPicPr>
          <p:cNvPr id="56" name="图片 55">
            <a:extLst>
              <a:ext uri="{FF2B5EF4-FFF2-40B4-BE49-F238E27FC236}">
                <a16:creationId xmlns:a16="http://schemas.microsoft.com/office/drawing/2014/main" id="{D2D664F0-7886-4503-9435-3B364591E26F}"/>
              </a:ext>
            </a:extLst>
          </p:cNvPr>
          <p:cNvPicPr>
            <a:picLocks noChangeAspect="1"/>
          </p:cNvPicPr>
          <p:nvPr/>
        </p:nvPicPr>
        <p:blipFill>
          <a:blip r:embed="rId5"/>
          <a:stretch>
            <a:fillRect/>
          </a:stretch>
        </p:blipFill>
        <p:spPr>
          <a:xfrm>
            <a:off x="841942" y="3082899"/>
            <a:ext cx="3992855" cy="2855238"/>
          </a:xfrm>
          <a:prstGeom prst="rect">
            <a:avLst/>
          </a:prstGeom>
        </p:spPr>
      </p:pic>
      <p:sp>
        <p:nvSpPr>
          <p:cNvPr id="57" name="矩形 56">
            <a:extLst>
              <a:ext uri="{FF2B5EF4-FFF2-40B4-BE49-F238E27FC236}">
                <a16:creationId xmlns:a16="http://schemas.microsoft.com/office/drawing/2014/main" id="{1C5AE75F-3D49-4E43-A16D-AAB4E0AC5D93}"/>
              </a:ext>
            </a:extLst>
          </p:cNvPr>
          <p:cNvSpPr/>
          <p:nvPr/>
        </p:nvSpPr>
        <p:spPr>
          <a:xfrm>
            <a:off x="6072058" y="5728899"/>
            <a:ext cx="5463355" cy="400110"/>
          </a:xfrm>
          <a:prstGeom prst="rect">
            <a:avLst/>
          </a:prstGeom>
        </p:spPr>
        <p:txBody>
          <a:bodyPr wrap="none">
            <a:spAutoFit/>
          </a:bodyPr>
          <a:lstStyle/>
          <a:p>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2000" dirty="0">
                <a:latin typeface="Times New Roman" panose="02020603050405020304" pitchFamily="18" charset="0"/>
                <a:ea typeface="楷体" panose="02010609060101010101" pitchFamily="49" charset="-122"/>
                <a:cs typeface="Times New Roman" panose="02020603050405020304" pitchFamily="18" charset="0"/>
              </a:rPr>
              <a:t>3-4 </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不同阵列次数模型剖面的速度温度分布图</a:t>
            </a:r>
            <a:endParaRPr lang="zh-CN" altLang="en-US" sz="2000" dirty="0">
              <a:latin typeface="Times New Roman" panose="02020603050405020304" pitchFamily="18" charset="0"/>
              <a:cs typeface="Times New Roman" panose="02020603050405020304" pitchFamily="18" charset="0"/>
            </a:endParaRPr>
          </a:p>
        </p:txBody>
      </p:sp>
      <p:pic>
        <p:nvPicPr>
          <p:cNvPr id="58" name="图片 57">
            <a:extLst>
              <a:ext uri="{FF2B5EF4-FFF2-40B4-BE49-F238E27FC236}">
                <a16:creationId xmlns:a16="http://schemas.microsoft.com/office/drawing/2014/main" id="{E5B9FCFB-6D24-432A-AF57-5686FD12E603}"/>
              </a:ext>
            </a:extLst>
          </p:cNvPr>
          <p:cNvPicPr>
            <a:picLocks noChangeAspect="1"/>
          </p:cNvPicPr>
          <p:nvPr/>
        </p:nvPicPr>
        <p:blipFill>
          <a:blip r:embed="rId6"/>
          <a:stretch>
            <a:fillRect/>
          </a:stretch>
        </p:blipFill>
        <p:spPr>
          <a:xfrm>
            <a:off x="5959980" y="1041245"/>
            <a:ext cx="4251072" cy="2462301"/>
          </a:xfrm>
          <a:prstGeom prst="rect">
            <a:avLst/>
          </a:prstGeom>
        </p:spPr>
      </p:pic>
      <p:pic>
        <p:nvPicPr>
          <p:cNvPr id="59" name="图片 58">
            <a:extLst>
              <a:ext uri="{FF2B5EF4-FFF2-40B4-BE49-F238E27FC236}">
                <a16:creationId xmlns:a16="http://schemas.microsoft.com/office/drawing/2014/main" id="{53CE495B-A8E4-445C-A6D1-688C4C6136D5}"/>
              </a:ext>
            </a:extLst>
          </p:cNvPr>
          <p:cNvPicPr>
            <a:picLocks noChangeAspect="1"/>
          </p:cNvPicPr>
          <p:nvPr/>
        </p:nvPicPr>
        <p:blipFill>
          <a:blip r:embed="rId7"/>
          <a:stretch>
            <a:fillRect/>
          </a:stretch>
        </p:blipFill>
        <p:spPr>
          <a:xfrm>
            <a:off x="6072058" y="3496140"/>
            <a:ext cx="4075307" cy="385201"/>
          </a:xfrm>
          <a:prstGeom prst="rect">
            <a:avLst/>
          </a:prstGeom>
        </p:spPr>
      </p:pic>
      <p:pic>
        <p:nvPicPr>
          <p:cNvPr id="60" name="图片 59">
            <a:extLst>
              <a:ext uri="{FF2B5EF4-FFF2-40B4-BE49-F238E27FC236}">
                <a16:creationId xmlns:a16="http://schemas.microsoft.com/office/drawing/2014/main" id="{F43785C7-3396-4097-91D8-BA73113BE319}"/>
              </a:ext>
            </a:extLst>
          </p:cNvPr>
          <p:cNvPicPr>
            <a:picLocks noChangeAspect="1"/>
          </p:cNvPicPr>
          <p:nvPr/>
        </p:nvPicPr>
        <p:blipFill>
          <a:blip r:embed="rId8"/>
          <a:stretch>
            <a:fillRect/>
          </a:stretch>
        </p:blipFill>
        <p:spPr>
          <a:xfrm>
            <a:off x="6072058" y="3965704"/>
            <a:ext cx="4071578" cy="1155012"/>
          </a:xfrm>
          <a:prstGeom prst="rect">
            <a:avLst/>
          </a:prstGeom>
        </p:spPr>
      </p:pic>
      <p:pic>
        <p:nvPicPr>
          <p:cNvPr id="61" name="图片 60">
            <a:extLst>
              <a:ext uri="{FF2B5EF4-FFF2-40B4-BE49-F238E27FC236}">
                <a16:creationId xmlns:a16="http://schemas.microsoft.com/office/drawing/2014/main" id="{BDE73CA7-E376-421C-8BDD-5EB755129545}"/>
              </a:ext>
            </a:extLst>
          </p:cNvPr>
          <p:cNvPicPr>
            <a:picLocks noChangeAspect="1"/>
          </p:cNvPicPr>
          <p:nvPr/>
        </p:nvPicPr>
        <p:blipFill>
          <a:blip r:embed="rId9"/>
          <a:stretch>
            <a:fillRect/>
          </a:stretch>
        </p:blipFill>
        <p:spPr>
          <a:xfrm>
            <a:off x="6245701" y="5235617"/>
            <a:ext cx="3752016" cy="382859"/>
          </a:xfrm>
          <a:prstGeom prst="rect">
            <a:avLst/>
          </a:prstGeom>
        </p:spPr>
      </p:pic>
      <p:sp>
        <p:nvSpPr>
          <p:cNvPr id="62" name="矩形 61">
            <a:extLst>
              <a:ext uri="{FF2B5EF4-FFF2-40B4-BE49-F238E27FC236}">
                <a16:creationId xmlns:a16="http://schemas.microsoft.com/office/drawing/2014/main" id="{991FDD59-1BDD-4B83-A679-A28501C00153}"/>
              </a:ext>
            </a:extLst>
          </p:cNvPr>
          <p:cNvSpPr/>
          <p:nvPr/>
        </p:nvSpPr>
        <p:spPr>
          <a:xfrm>
            <a:off x="6304131" y="579087"/>
            <a:ext cx="819455" cy="461665"/>
          </a:xfrm>
          <a:prstGeom prst="rect">
            <a:avLst/>
          </a:prstGeom>
        </p:spPr>
        <p:txBody>
          <a:bodyPr wrap="none">
            <a:spAutoFit/>
          </a:bodyPr>
          <a:lstStyle/>
          <a:p>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n = 2</a:t>
            </a:r>
            <a:endParaRPr lang="zh-CN" altLang="en-US" sz="2400" dirty="0"/>
          </a:p>
        </p:txBody>
      </p:sp>
      <p:sp>
        <p:nvSpPr>
          <p:cNvPr id="63" name="矩形 62">
            <a:extLst>
              <a:ext uri="{FF2B5EF4-FFF2-40B4-BE49-F238E27FC236}">
                <a16:creationId xmlns:a16="http://schemas.microsoft.com/office/drawing/2014/main" id="{36D55726-78AC-459D-A8E3-9E448C50B158}"/>
              </a:ext>
            </a:extLst>
          </p:cNvPr>
          <p:cNvSpPr/>
          <p:nvPr/>
        </p:nvSpPr>
        <p:spPr>
          <a:xfrm>
            <a:off x="10417391" y="2169823"/>
            <a:ext cx="1422184" cy="36933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(a)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速度云图</a:t>
            </a:r>
          </a:p>
        </p:txBody>
      </p:sp>
      <p:sp>
        <p:nvSpPr>
          <p:cNvPr id="64" name="矩形 63">
            <a:extLst>
              <a:ext uri="{FF2B5EF4-FFF2-40B4-BE49-F238E27FC236}">
                <a16:creationId xmlns:a16="http://schemas.microsoft.com/office/drawing/2014/main" id="{6D62140B-2D3F-43A4-98D6-9A917BC86BDF}"/>
              </a:ext>
            </a:extLst>
          </p:cNvPr>
          <p:cNvSpPr/>
          <p:nvPr/>
        </p:nvSpPr>
        <p:spPr>
          <a:xfrm>
            <a:off x="7699255" y="579087"/>
            <a:ext cx="819455" cy="461665"/>
          </a:xfrm>
          <a:prstGeom prst="rect">
            <a:avLst/>
          </a:prstGeom>
        </p:spPr>
        <p:txBody>
          <a:bodyPr wrap="none">
            <a:spAutoFit/>
          </a:bodyPr>
          <a:lstStyle/>
          <a:p>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n = 7</a:t>
            </a:r>
            <a:endParaRPr lang="zh-CN" altLang="en-US" sz="2400" dirty="0"/>
          </a:p>
        </p:txBody>
      </p:sp>
      <p:sp>
        <p:nvSpPr>
          <p:cNvPr id="65" name="矩形 64">
            <a:extLst>
              <a:ext uri="{FF2B5EF4-FFF2-40B4-BE49-F238E27FC236}">
                <a16:creationId xmlns:a16="http://schemas.microsoft.com/office/drawing/2014/main" id="{DDD0FE0F-DA0F-4DD4-8EB5-E36E0CCBDC2E}"/>
              </a:ext>
            </a:extLst>
          </p:cNvPr>
          <p:cNvSpPr/>
          <p:nvPr/>
        </p:nvSpPr>
        <p:spPr>
          <a:xfrm>
            <a:off x="9024374" y="600078"/>
            <a:ext cx="973343" cy="461665"/>
          </a:xfrm>
          <a:prstGeom prst="rect">
            <a:avLst/>
          </a:prstGeom>
        </p:spPr>
        <p:txBody>
          <a:bodyPr wrap="none">
            <a:spAutoFit/>
          </a:bodyPr>
          <a:lstStyle/>
          <a:p>
            <a:r>
              <a:rPr lang="en-US" altLang="zh-CN" sz="2400" dirty="0">
                <a:latin typeface="Times New Roman" panose="02020603050405020304" pitchFamily="18" charset="0"/>
                <a:ea typeface="楷体" panose="02010609060101010101" pitchFamily="49" charset="-122"/>
                <a:cs typeface="Times New Roman" panose="02020603050405020304" pitchFamily="18" charset="0"/>
              </a:rPr>
              <a:t>n = 12</a:t>
            </a:r>
            <a:endParaRPr lang="zh-CN" altLang="en-US" sz="2400" dirty="0"/>
          </a:p>
        </p:txBody>
      </p:sp>
      <p:sp>
        <p:nvSpPr>
          <p:cNvPr id="66" name="矩形 65">
            <a:extLst>
              <a:ext uri="{FF2B5EF4-FFF2-40B4-BE49-F238E27FC236}">
                <a16:creationId xmlns:a16="http://schemas.microsoft.com/office/drawing/2014/main" id="{D8573474-A523-4ABA-9F0A-AAE0532B6991}"/>
              </a:ext>
            </a:extLst>
          </p:cNvPr>
          <p:cNvSpPr/>
          <p:nvPr/>
        </p:nvSpPr>
        <p:spPr>
          <a:xfrm>
            <a:off x="10368164" y="4419679"/>
            <a:ext cx="1435008" cy="36933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(b)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温度云图</a:t>
            </a:r>
          </a:p>
        </p:txBody>
      </p:sp>
      <p:sp>
        <p:nvSpPr>
          <p:cNvPr id="67" name="标题 1">
            <a:extLst>
              <a:ext uri="{FF2B5EF4-FFF2-40B4-BE49-F238E27FC236}">
                <a16:creationId xmlns:a16="http://schemas.microsoft.com/office/drawing/2014/main" id="{4305C833-E423-4ADC-9B07-51D50247EE69}"/>
              </a:ext>
            </a:extLst>
          </p:cNvPr>
          <p:cNvSpPr txBox="1">
            <a:spLocks/>
          </p:cNvSpPr>
          <p:nvPr/>
        </p:nvSpPr>
        <p:spPr>
          <a:xfrm>
            <a:off x="1154319" y="93676"/>
            <a:ext cx="4379706" cy="573842"/>
          </a:xfrm>
          <a:prstGeom prst="rect">
            <a:avLst/>
          </a:prstGeom>
        </p:spPr>
        <p:txBody>
          <a:bodyPr vert="horz" lIns="109637" tIns="54818" rIns="109637" bIns="54818"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400" b="1" dirty="0">
                <a:latin typeface="微软雅黑" panose="020B0503020204020204" pitchFamily="34" charset="-122"/>
                <a:ea typeface="微软雅黑" panose="020B0503020204020204" pitchFamily="34" charset="-122"/>
              </a:rPr>
              <a:t>3. </a:t>
            </a:r>
            <a:r>
              <a:rPr lang="zh-CN" altLang="en-US" sz="2400" b="1" dirty="0">
                <a:latin typeface="微软雅黑" panose="020B0503020204020204" pitchFamily="34" charset="-122"/>
                <a:ea typeface="微软雅黑" panose="020B0503020204020204" pitchFamily="34" charset="-122"/>
              </a:rPr>
              <a:t>层次脉状流道液冷板板设计</a:t>
            </a:r>
          </a:p>
        </p:txBody>
      </p:sp>
    </p:spTree>
    <p:custDataLst>
      <p:tags r:id="rId1"/>
    </p:custDataLst>
    <p:extLst>
      <p:ext uri="{BB962C8B-B14F-4D97-AF65-F5344CB8AC3E}">
        <p14:creationId xmlns:p14="http://schemas.microsoft.com/office/powerpoint/2010/main" val="2534748951"/>
      </p:ext>
    </p:extLst>
  </p:cSld>
  <p:clrMapOvr>
    <a:masterClrMapping/>
  </p:clrMapOvr>
  <p:timing>
    <p:tnLst>
      <p:par>
        <p:cTn id="1" dur="indefinite" restart="never" nodeType="tmRoot">
          <p:childTnLst>
            <p:par>
              <p:cTn id="2"/>
            </p:par>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3155621" y="3408560"/>
            <a:ext cx="6040436" cy="400110"/>
          </a:xfrm>
          <a:prstGeom prst="rect">
            <a:avLst/>
          </a:prstGeom>
        </p:spPr>
        <p:txBody>
          <a:bodyPr wrap="none">
            <a:spAutoFit/>
          </a:bodyPr>
          <a:lstStyle/>
          <a:p>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2000" dirty="0">
                <a:latin typeface="Times New Roman" panose="02020603050405020304" pitchFamily="18" charset="0"/>
                <a:ea typeface="楷体" panose="02010609060101010101" pitchFamily="49" charset="-122"/>
                <a:cs typeface="Times New Roman" panose="02020603050405020304" pitchFamily="18" charset="0"/>
              </a:rPr>
              <a:t>3-5  </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同进口条件下双尺度流道和宏观流道性能对比</a:t>
            </a:r>
            <a:endParaRPr lang="zh-CN" altLang="en-US" sz="2000" dirty="0">
              <a:latin typeface="Times New Roman" panose="02020603050405020304" pitchFamily="18" charset="0"/>
              <a:cs typeface="Times New Roman" panose="02020603050405020304" pitchFamily="18" charset="0"/>
            </a:endParaRPr>
          </a:p>
        </p:txBody>
      </p:sp>
      <p:sp>
        <p:nvSpPr>
          <p:cNvPr id="52" name="矩形 51"/>
          <p:cNvSpPr/>
          <p:nvPr/>
        </p:nvSpPr>
        <p:spPr>
          <a:xfrm>
            <a:off x="7439260" y="3039228"/>
            <a:ext cx="1572866" cy="400110"/>
          </a:xfrm>
          <a:prstGeom prst="rect">
            <a:avLst/>
          </a:prstGeom>
        </p:spPr>
        <p:txBody>
          <a:bodyPr wrap="none">
            <a:spAutoFit/>
          </a:bodyPr>
          <a:lstStyle/>
          <a:p>
            <a:r>
              <a:rPr lang="en-US" altLang="zh-CN" sz="2000" dirty="0">
                <a:latin typeface="Times New Roman" panose="02020603050405020304" pitchFamily="18" charset="0"/>
                <a:cs typeface="Times New Roman" panose="02020603050405020304" pitchFamily="18" charset="0"/>
              </a:rPr>
              <a:t>(b) </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压力云图</a:t>
            </a:r>
          </a:p>
        </p:txBody>
      </p:sp>
      <p:sp>
        <p:nvSpPr>
          <p:cNvPr id="53" name="矩形 52"/>
          <p:cNvSpPr/>
          <p:nvPr/>
        </p:nvSpPr>
        <p:spPr>
          <a:xfrm>
            <a:off x="2306712" y="2989284"/>
            <a:ext cx="1558440" cy="400110"/>
          </a:xfrm>
          <a:prstGeom prst="rect">
            <a:avLst/>
          </a:prstGeom>
        </p:spPr>
        <p:txBody>
          <a:bodyPr wrap="none">
            <a:spAutoFit/>
          </a:bodyPr>
          <a:lstStyle/>
          <a:p>
            <a:r>
              <a:rPr lang="en-US" altLang="zh-CN" sz="2000" dirty="0">
                <a:latin typeface="Times New Roman" panose="02020603050405020304" pitchFamily="18" charset="0"/>
                <a:cs typeface="Times New Roman" panose="02020603050405020304" pitchFamily="18" charset="0"/>
              </a:rPr>
              <a:t>(a) </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温度云图</a:t>
            </a:r>
          </a:p>
        </p:txBody>
      </p:sp>
      <p:pic>
        <p:nvPicPr>
          <p:cNvPr id="18" name="图片 17"/>
          <p:cNvPicPr>
            <a:picLocks noChangeAspect="1"/>
          </p:cNvPicPr>
          <p:nvPr/>
        </p:nvPicPr>
        <p:blipFill>
          <a:blip r:embed="rId4"/>
          <a:stretch>
            <a:fillRect/>
          </a:stretch>
        </p:blipFill>
        <p:spPr>
          <a:xfrm>
            <a:off x="1132831" y="867438"/>
            <a:ext cx="1828356" cy="1842585"/>
          </a:xfrm>
          <a:prstGeom prst="rect">
            <a:avLst/>
          </a:prstGeom>
        </p:spPr>
      </p:pic>
      <p:pic>
        <p:nvPicPr>
          <p:cNvPr id="20" name="图片 19"/>
          <p:cNvPicPr>
            <a:picLocks noChangeAspect="1"/>
          </p:cNvPicPr>
          <p:nvPr/>
        </p:nvPicPr>
        <p:blipFill>
          <a:blip r:embed="rId5"/>
          <a:stretch>
            <a:fillRect/>
          </a:stretch>
        </p:blipFill>
        <p:spPr>
          <a:xfrm>
            <a:off x="3318370" y="881607"/>
            <a:ext cx="1856662" cy="1842269"/>
          </a:xfrm>
          <a:prstGeom prst="rect">
            <a:avLst/>
          </a:prstGeom>
        </p:spPr>
      </p:pic>
      <p:pic>
        <p:nvPicPr>
          <p:cNvPr id="21" name="图片 20"/>
          <p:cNvPicPr>
            <a:picLocks noChangeAspect="1"/>
          </p:cNvPicPr>
          <p:nvPr/>
        </p:nvPicPr>
        <p:blipFill>
          <a:blip r:embed="rId6"/>
          <a:stretch>
            <a:fillRect/>
          </a:stretch>
        </p:blipFill>
        <p:spPr>
          <a:xfrm>
            <a:off x="6128613" y="886810"/>
            <a:ext cx="1908486" cy="1908486"/>
          </a:xfrm>
          <a:prstGeom prst="rect">
            <a:avLst/>
          </a:prstGeom>
        </p:spPr>
      </p:pic>
      <p:pic>
        <p:nvPicPr>
          <p:cNvPr id="22" name="图片 21"/>
          <p:cNvPicPr>
            <a:picLocks noChangeAspect="1"/>
          </p:cNvPicPr>
          <p:nvPr/>
        </p:nvPicPr>
        <p:blipFill>
          <a:blip r:embed="rId7"/>
          <a:stretch>
            <a:fillRect/>
          </a:stretch>
        </p:blipFill>
        <p:spPr>
          <a:xfrm>
            <a:off x="8297804" y="881607"/>
            <a:ext cx="1904892" cy="1923603"/>
          </a:xfrm>
          <a:prstGeom prst="rect">
            <a:avLst/>
          </a:prstGeom>
        </p:spPr>
      </p:pic>
      <p:pic>
        <p:nvPicPr>
          <p:cNvPr id="23" name="图片 22"/>
          <p:cNvPicPr>
            <a:picLocks noChangeAspect="1"/>
          </p:cNvPicPr>
          <p:nvPr/>
        </p:nvPicPr>
        <p:blipFill>
          <a:blip r:embed="rId8"/>
          <a:stretch>
            <a:fillRect/>
          </a:stretch>
        </p:blipFill>
        <p:spPr>
          <a:xfrm>
            <a:off x="1732989" y="2774568"/>
            <a:ext cx="3121443" cy="195551"/>
          </a:xfrm>
          <a:prstGeom prst="rect">
            <a:avLst/>
          </a:prstGeom>
        </p:spPr>
      </p:pic>
      <p:pic>
        <p:nvPicPr>
          <p:cNvPr id="25" name="图片 24"/>
          <p:cNvPicPr>
            <a:picLocks noChangeAspect="1"/>
          </p:cNvPicPr>
          <p:nvPr/>
        </p:nvPicPr>
        <p:blipFill>
          <a:blip r:embed="rId9"/>
          <a:stretch>
            <a:fillRect/>
          </a:stretch>
        </p:blipFill>
        <p:spPr>
          <a:xfrm>
            <a:off x="6623238" y="2833955"/>
            <a:ext cx="3067053" cy="275732"/>
          </a:xfrm>
          <a:prstGeom prst="rect">
            <a:avLst/>
          </a:prstGeom>
        </p:spPr>
      </p:pic>
      <p:graphicFrame>
        <p:nvGraphicFramePr>
          <p:cNvPr id="28" name="表格 27"/>
          <p:cNvGraphicFramePr>
            <a:graphicFrameLocks noGrp="1"/>
          </p:cNvGraphicFramePr>
          <p:nvPr>
            <p:extLst>
              <p:ext uri="{D42A27DB-BD31-4B8C-83A1-F6EECF244321}">
                <p14:modId xmlns:p14="http://schemas.microsoft.com/office/powerpoint/2010/main" val="1360677699"/>
              </p:ext>
            </p:extLst>
          </p:nvPr>
        </p:nvGraphicFramePr>
        <p:xfrm>
          <a:off x="290013" y="4749706"/>
          <a:ext cx="6333225" cy="1239790"/>
        </p:xfrm>
        <a:graphic>
          <a:graphicData uri="http://schemas.openxmlformats.org/drawingml/2006/table">
            <a:tbl>
              <a:tblPr firstRow="1" bandRow="1">
                <a:tableStyleId>{073A0DAA-6AF3-43AB-8588-CEC1D06C72B9}</a:tableStyleId>
              </a:tblPr>
              <a:tblGrid>
                <a:gridCol w="1763684">
                  <a:extLst>
                    <a:ext uri="{9D8B030D-6E8A-4147-A177-3AD203B41FA5}">
                      <a16:colId xmlns:a16="http://schemas.microsoft.com/office/drawing/2014/main" val="20000"/>
                    </a:ext>
                  </a:extLst>
                </a:gridCol>
                <a:gridCol w="2458466">
                  <a:extLst>
                    <a:ext uri="{9D8B030D-6E8A-4147-A177-3AD203B41FA5}">
                      <a16:colId xmlns:a16="http://schemas.microsoft.com/office/drawing/2014/main" val="20001"/>
                    </a:ext>
                  </a:extLst>
                </a:gridCol>
                <a:gridCol w="2111075">
                  <a:extLst>
                    <a:ext uri="{9D8B030D-6E8A-4147-A177-3AD203B41FA5}">
                      <a16:colId xmlns:a16="http://schemas.microsoft.com/office/drawing/2014/main" val="20002"/>
                    </a:ext>
                  </a:extLst>
                </a:gridCol>
              </a:tblGrid>
              <a:tr h="333451">
                <a:tc>
                  <a:txBody>
                    <a:bodyPr/>
                    <a:lstStyle/>
                    <a:p>
                      <a:pPr algn="ctr"/>
                      <a:endParaRPr lang="zh-CN" altLang="en-US" sz="2000" dirty="0"/>
                    </a:p>
                  </a:txBody>
                  <a:tcPr anchor="ctr"/>
                </a:tc>
                <a:tc>
                  <a:txBody>
                    <a:bodyPr/>
                    <a:lstStyle/>
                    <a:p>
                      <a:pPr algn="ctr"/>
                      <a:r>
                        <a:rPr lang="zh-CN" altLang="en-US" sz="2000" kern="120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剖面最高温度（℃）</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kern="120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rPr>
                        <a:t>剖面温差（℃）</a:t>
                      </a:r>
                    </a:p>
                  </a:txBody>
                  <a:tcPr anchor="ctr"/>
                </a:tc>
                <a:extLst>
                  <a:ext uri="{0D108BD9-81ED-4DB2-BD59-A6C34878D82A}">
                    <a16:rowId xmlns:a16="http://schemas.microsoft.com/office/drawing/2014/main" val="10000"/>
                  </a:ext>
                </a:extLst>
              </a:tr>
              <a:tr h="333451">
                <a:tc>
                  <a:txBody>
                    <a:bodyPr/>
                    <a:lstStyle/>
                    <a:p>
                      <a:pPr algn="ctr"/>
                      <a:r>
                        <a:rPr lang="zh-CN" altLang="en-US" sz="2000" kern="12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层次流道</a:t>
                      </a:r>
                    </a:p>
                  </a:txBody>
                  <a:tcPr anchor="ctr"/>
                </a:tc>
                <a:tc>
                  <a:txBody>
                    <a:bodyPr/>
                    <a:lstStyle/>
                    <a:p>
                      <a:pPr algn="ctr"/>
                      <a:r>
                        <a:rPr lang="en-US" altLang="zh-CN" sz="2000" kern="12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39.939</a:t>
                      </a:r>
                      <a:endParaRPr lang="zh-CN" altLang="en-US" sz="2000" kern="12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endParaRPr>
                    </a:p>
                  </a:txBody>
                  <a:tcPr anchor="ctr"/>
                </a:tc>
                <a:tc>
                  <a:txBody>
                    <a:bodyPr/>
                    <a:lstStyle/>
                    <a:p>
                      <a:pPr algn="ctr"/>
                      <a:r>
                        <a:rPr lang="en-US" altLang="zh-CN" sz="2000" kern="12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12.903</a:t>
                      </a:r>
                      <a:endParaRPr lang="zh-CN" altLang="en-US" sz="2000" kern="12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endParaRPr>
                    </a:p>
                  </a:txBody>
                  <a:tcPr anchor="ctr"/>
                </a:tc>
                <a:extLst>
                  <a:ext uri="{0D108BD9-81ED-4DB2-BD59-A6C34878D82A}">
                    <a16:rowId xmlns:a16="http://schemas.microsoft.com/office/drawing/2014/main" val="10001"/>
                  </a:ext>
                </a:extLst>
              </a:tr>
              <a:tr h="447310">
                <a:tc>
                  <a:txBody>
                    <a:bodyPr/>
                    <a:lstStyle/>
                    <a:p>
                      <a:pPr algn="ctr"/>
                      <a:r>
                        <a:rPr lang="zh-CN" altLang="en-US" sz="2000" kern="12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宏观流道</a:t>
                      </a: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41.047</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14.026</a:t>
                      </a:r>
                      <a:endParaRPr lang="zh-CN" alt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2"/>
                  </a:ext>
                </a:extLst>
              </a:tr>
            </a:tbl>
          </a:graphicData>
        </a:graphic>
      </p:graphicFrame>
      <p:sp>
        <p:nvSpPr>
          <p:cNvPr id="54" name="矩形 53"/>
          <p:cNvSpPr/>
          <p:nvPr/>
        </p:nvSpPr>
        <p:spPr>
          <a:xfrm>
            <a:off x="1400981" y="4214151"/>
            <a:ext cx="4373313" cy="400110"/>
          </a:xfrm>
          <a:prstGeom prst="rect">
            <a:avLst/>
          </a:prstGeom>
        </p:spPr>
        <p:txBody>
          <a:bodyPr wrap="none">
            <a:spAutoFit/>
          </a:bodyPr>
          <a:lstStyle/>
          <a:p>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表</a:t>
            </a:r>
            <a:r>
              <a:rPr lang="en-US" altLang="zh-CN" sz="2000" dirty="0">
                <a:latin typeface="Times New Roman" panose="02020603050405020304" pitchFamily="18" charset="0"/>
                <a:ea typeface="楷体" panose="02010609060101010101" pitchFamily="49" charset="-122"/>
                <a:cs typeface="Times New Roman" panose="02020603050405020304" pitchFamily="18" charset="0"/>
              </a:rPr>
              <a:t>3-1    </a:t>
            </a:r>
            <a:r>
              <a:rPr lang="zh-CN" altLang="en-US" sz="2000" dirty="0">
                <a:latin typeface="Times New Roman" panose="02020603050405020304" pitchFamily="18" charset="0"/>
                <a:ea typeface="楷体" panose="02010609060101010101" pitchFamily="49" charset="-122"/>
                <a:cs typeface="Times New Roman" panose="02020603050405020304" pitchFamily="18" charset="0"/>
              </a:rPr>
              <a:t>不同流道形态的剖面温度对比</a:t>
            </a:r>
            <a:endParaRPr lang="zh-CN" altLang="en-US" sz="2000" dirty="0">
              <a:latin typeface="Times New Roman" panose="02020603050405020304" pitchFamily="18" charset="0"/>
              <a:cs typeface="Times New Roman" panose="02020603050405020304" pitchFamily="18" charset="0"/>
            </a:endParaRPr>
          </a:p>
        </p:txBody>
      </p:sp>
      <p:sp>
        <p:nvSpPr>
          <p:cNvPr id="29"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13</a:t>
            </a:r>
            <a:endParaRPr lang="zh-CN" altLang="en-US" sz="3452" b="0" i="1" dirty="0">
              <a:solidFill>
                <a:prstClr val="white"/>
              </a:solidFill>
              <a:latin typeface="Arial"/>
              <a:ea typeface="微软雅黑"/>
            </a:endParaRPr>
          </a:p>
        </p:txBody>
      </p:sp>
      <p:sp>
        <p:nvSpPr>
          <p:cNvPr id="33" name="文本框 32">
            <a:extLst>
              <a:ext uri="{FF2B5EF4-FFF2-40B4-BE49-F238E27FC236}">
                <a16:creationId xmlns:a16="http://schemas.microsoft.com/office/drawing/2014/main" id="{0D41A4CE-F824-411C-B10D-37BEDC16F77D}"/>
              </a:ext>
            </a:extLst>
          </p:cNvPr>
          <p:cNvSpPr txBox="1"/>
          <p:nvPr/>
        </p:nvSpPr>
        <p:spPr>
          <a:xfrm>
            <a:off x="7214754" y="4450414"/>
            <a:ext cx="4144415" cy="1522661"/>
          </a:xfrm>
          <a:prstGeom prst="rect">
            <a:avLst/>
          </a:prstGeom>
          <a:noFill/>
        </p:spPr>
        <p:txBody>
          <a:bodyPr wrap="square">
            <a:spAutoFit/>
          </a:bodyPr>
          <a:lstStyle>
            <a:defPPr>
              <a:defRPr lang="zh-CN"/>
            </a:defPPr>
            <a:lvl1pPr>
              <a:lnSpc>
                <a:spcPct val="100000"/>
              </a:lnSpc>
              <a:defRPr sz="2000" i="0">
                <a:effectLst/>
                <a:latin typeface="Times" panose="02020603050405020304" pitchFamily="18" charset="0"/>
                <a:ea typeface="宋体" panose="02010600030101010101" pitchFamily="2" charset="-122"/>
                <a:cs typeface="Times" panose="02020603050405020304" pitchFamily="18" charset="0"/>
              </a:defRPr>
            </a:lvl1pPr>
          </a:lstStyle>
          <a:p>
            <a:pPr algn="just">
              <a:lnSpc>
                <a:spcPct val="150000"/>
              </a:lnSpc>
            </a:pPr>
            <a:r>
              <a:rPr lang="zh-CN" altLang="en-US" sz="2400" dirty="0">
                <a:latin typeface="楷体" panose="02010609060101010101" pitchFamily="49" charset="-122"/>
                <a:ea typeface="楷体" panose="02010609060101010101" pitchFamily="49" charset="-122"/>
              </a:rPr>
              <a:t>层次流道相比</a:t>
            </a:r>
            <a:r>
              <a:rPr lang="zh-CN" altLang="en-US" sz="2400" kern="100" dirty="0">
                <a:effectLst/>
                <a:latin typeface="楷体" panose="02010609060101010101" pitchFamily="49" charset="-122"/>
                <a:ea typeface="楷体" panose="02010609060101010101" pitchFamily="49" charset="-122"/>
              </a:rPr>
              <a:t>宏观优化流道</a:t>
            </a:r>
            <a:r>
              <a:rPr lang="zh-CN" altLang="en-US" sz="2400" b="1" kern="100" dirty="0">
                <a:effectLst/>
                <a:latin typeface="Times" panose="02020603050405020304" pitchFamily="18" charset="0"/>
                <a:ea typeface="宋体" panose="02010600030101010101" pitchFamily="2" charset="-122"/>
                <a:cs typeface="Times" panose="02020603050405020304" pitchFamily="18" charset="0"/>
              </a:rPr>
              <a:t>：</a:t>
            </a:r>
            <a:endParaRPr lang="en-US" altLang="zh-CN" sz="2400" b="1" kern="100" dirty="0">
              <a:effectLst/>
              <a:latin typeface="Times" panose="02020603050405020304" pitchFamily="18" charset="0"/>
              <a:ea typeface="宋体" panose="02010600030101010101" pitchFamily="2" charset="-122"/>
              <a:cs typeface="Times" panose="02020603050405020304" pitchFamily="18" charset="0"/>
            </a:endParaRPr>
          </a:p>
          <a:p>
            <a:pPr marL="342900" indent="-342900" algn="just">
              <a:lnSpc>
                <a:spcPct val="125000"/>
              </a:lnSpc>
              <a:buFont typeface="Wingdings" panose="05000000000000000000" pitchFamily="2" charset="2"/>
              <a:buChar char="Ø"/>
            </a:pPr>
            <a:r>
              <a:rPr lang="zh-CN" altLang="zh-CN" sz="2400" b="1" dirty="0">
                <a:solidFill>
                  <a:srgbClr val="FF0000"/>
                </a:solidFill>
              </a:rPr>
              <a:t>最高温度降低了</a:t>
            </a:r>
            <a:r>
              <a:rPr lang="en-US" altLang="zh-CN" sz="2400" b="1" dirty="0">
                <a:solidFill>
                  <a:srgbClr val="FF0000"/>
                </a:solidFill>
              </a:rPr>
              <a:t>2.7%</a:t>
            </a:r>
            <a:r>
              <a:rPr lang="zh-CN" altLang="en-US" sz="2400" b="1" dirty="0">
                <a:solidFill>
                  <a:srgbClr val="FF0000"/>
                </a:solidFill>
              </a:rPr>
              <a:t>；</a:t>
            </a:r>
            <a:endParaRPr lang="en-US" altLang="zh-CN" sz="2400" b="1" dirty="0">
              <a:solidFill>
                <a:srgbClr val="FF0000"/>
              </a:solidFill>
            </a:endParaRPr>
          </a:p>
          <a:p>
            <a:pPr marL="342900" indent="-342900" algn="just">
              <a:lnSpc>
                <a:spcPct val="125000"/>
              </a:lnSpc>
              <a:buFont typeface="Wingdings" panose="05000000000000000000" pitchFamily="2" charset="2"/>
              <a:buChar char="Ø"/>
            </a:pPr>
            <a:r>
              <a:rPr lang="zh-CN" altLang="zh-CN" sz="2400" b="1" dirty="0">
                <a:solidFill>
                  <a:srgbClr val="FF0000"/>
                </a:solidFill>
              </a:rPr>
              <a:t>温差分别降低了</a:t>
            </a:r>
            <a:r>
              <a:rPr lang="en-US" altLang="zh-CN" sz="2400" b="1" dirty="0">
                <a:solidFill>
                  <a:srgbClr val="FF0000"/>
                </a:solidFill>
              </a:rPr>
              <a:t>8.0%</a:t>
            </a:r>
            <a:r>
              <a:rPr lang="zh-CN" altLang="en-US" sz="2400" b="1" dirty="0">
                <a:solidFill>
                  <a:srgbClr val="FF0000"/>
                </a:solidFill>
              </a:rPr>
              <a:t>。</a:t>
            </a:r>
          </a:p>
        </p:txBody>
      </p:sp>
      <p:sp>
        <p:nvSpPr>
          <p:cNvPr id="35" name="标题 1">
            <a:extLst>
              <a:ext uri="{FF2B5EF4-FFF2-40B4-BE49-F238E27FC236}">
                <a16:creationId xmlns:a16="http://schemas.microsoft.com/office/drawing/2014/main" id="{42000256-8B70-4628-B822-DA6CB568CBE0}"/>
              </a:ext>
            </a:extLst>
          </p:cNvPr>
          <p:cNvSpPr txBox="1">
            <a:spLocks/>
          </p:cNvSpPr>
          <p:nvPr/>
        </p:nvSpPr>
        <p:spPr>
          <a:xfrm>
            <a:off x="1154319" y="93676"/>
            <a:ext cx="4379706" cy="573842"/>
          </a:xfrm>
          <a:prstGeom prst="rect">
            <a:avLst/>
          </a:prstGeom>
        </p:spPr>
        <p:txBody>
          <a:bodyPr vert="horz" lIns="109637" tIns="54818" rIns="109637" bIns="54818"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400" b="1" dirty="0">
                <a:latin typeface="微软雅黑" panose="020B0503020204020204" pitchFamily="34" charset="-122"/>
                <a:ea typeface="微软雅黑" panose="020B0503020204020204" pitchFamily="34" charset="-122"/>
              </a:rPr>
              <a:t>3. </a:t>
            </a:r>
            <a:r>
              <a:rPr lang="zh-CN" altLang="en-US" sz="2400" b="1" dirty="0">
                <a:latin typeface="微软雅黑" panose="020B0503020204020204" pitchFamily="34" charset="-122"/>
                <a:ea typeface="微软雅黑" panose="020B0503020204020204" pitchFamily="34" charset="-122"/>
              </a:rPr>
              <a:t>层次脉状流道液冷板板设计</a:t>
            </a:r>
          </a:p>
        </p:txBody>
      </p:sp>
    </p:spTree>
    <p:custDataLst>
      <p:tags r:id="rId1"/>
    </p:custDataLst>
    <p:extLst>
      <p:ext uri="{BB962C8B-B14F-4D97-AF65-F5344CB8AC3E}">
        <p14:creationId xmlns:p14="http://schemas.microsoft.com/office/powerpoint/2010/main" val="4270086518"/>
      </p:ext>
    </p:extLst>
  </p:cSld>
  <p:clrMapOvr>
    <a:masterClrMapping/>
  </p:clrMapOvr>
  <p:timing>
    <p:tnLst>
      <p:par>
        <p:cTn id="1" dur="indefinite" restart="never" nodeType="tmRoot">
          <p:childTnLst>
            <p:par>
              <p:cTn id="2"/>
            </p:par>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4"/>
          <a:stretch>
            <a:fillRect/>
          </a:stretch>
        </p:blipFill>
        <p:spPr>
          <a:xfrm>
            <a:off x="885915" y="849392"/>
            <a:ext cx="3247100" cy="1772535"/>
          </a:xfrm>
          <a:prstGeom prst="rect">
            <a:avLst/>
          </a:prstGeom>
        </p:spPr>
      </p:pic>
      <p:sp>
        <p:nvSpPr>
          <p:cNvPr id="27" name="矩形 26"/>
          <p:cNvSpPr/>
          <p:nvPr/>
        </p:nvSpPr>
        <p:spPr>
          <a:xfrm>
            <a:off x="1333192" y="5906306"/>
            <a:ext cx="2916183" cy="369332"/>
          </a:xfrm>
          <a:prstGeom prst="rect">
            <a:avLst/>
          </a:prstGeom>
        </p:spPr>
        <p:txBody>
          <a:bodyPr wrap="none">
            <a:spAutoFit/>
          </a:bodyPr>
          <a:lstStyle/>
          <a:p>
            <a:r>
              <a:rPr lang="zh-CN" altLang="en-US"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dirty="0">
                <a:latin typeface="Times New Roman" panose="02020603050405020304" pitchFamily="18" charset="0"/>
                <a:ea typeface="楷体" panose="02010609060101010101" pitchFamily="49" charset="-122"/>
                <a:cs typeface="Times New Roman" panose="02020603050405020304" pitchFamily="18" charset="0"/>
              </a:rPr>
              <a:t>4-1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散热实验测试系统图</a:t>
            </a:r>
            <a:endParaRPr lang="zh-CN" altLang="en-US" dirty="0">
              <a:latin typeface="Times New Roman" panose="02020603050405020304" pitchFamily="18" charset="0"/>
              <a:cs typeface="Times New Roman" panose="02020603050405020304" pitchFamily="18" charset="0"/>
            </a:endParaRPr>
          </a:p>
        </p:txBody>
      </p:sp>
      <p:sp>
        <p:nvSpPr>
          <p:cNvPr id="28" name="矩形 27"/>
          <p:cNvSpPr/>
          <p:nvPr/>
        </p:nvSpPr>
        <p:spPr>
          <a:xfrm>
            <a:off x="1657388" y="2698919"/>
            <a:ext cx="1542410" cy="338554"/>
          </a:xfrm>
          <a:prstGeom prst="rect">
            <a:avLst/>
          </a:prstGeom>
        </p:spPr>
        <p:txBody>
          <a:bodyPr wrap="none">
            <a:spAutoFit/>
          </a:bodyPr>
          <a:lstStyle/>
          <a:p>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(a)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系统示意图</a:t>
            </a:r>
            <a:endParaRPr lang="zh-CN" altLang="en-US" sz="1600" dirty="0">
              <a:latin typeface="Times New Roman" panose="02020603050405020304" pitchFamily="18" charset="0"/>
              <a:cs typeface="Times New Roman" panose="02020603050405020304" pitchFamily="18" charset="0"/>
            </a:endParaRPr>
          </a:p>
        </p:txBody>
      </p:sp>
      <p:sp>
        <p:nvSpPr>
          <p:cNvPr id="32" name="矩形 31"/>
          <p:cNvSpPr/>
          <p:nvPr/>
        </p:nvSpPr>
        <p:spPr>
          <a:xfrm>
            <a:off x="1783636" y="5623899"/>
            <a:ext cx="1553630" cy="338554"/>
          </a:xfrm>
          <a:prstGeom prst="rect">
            <a:avLst/>
          </a:prstGeom>
        </p:spPr>
        <p:txBody>
          <a:bodyPr wrap="none">
            <a:spAutoFit/>
          </a:bodyPr>
          <a:lstStyle/>
          <a:p>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(b)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实物示意图</a:t>
            </a:r>
            <a:endParaRPr lang="zh-CN" altLang="en-US" sz="1600" dirty="0">
              <a:latin typeface="Times New Roman" panose="02020603050405020304" pitchFamily="18" charset="0"/>
              <a:cs typeface="Times New Roman" panose="02020603050405020304" pitchFamily="18" charset="0"/>
            </a:endParaRPr>
          </a:p>
        </p:txBody>
      </p:sp>
      <p:pic>
        <p:nvPicPr>
          <p:cNvPr id="7" name="图片 6"/>
          <p:cNvPicPr>
            <a:picLocks noChangeAspect="1"/>
          </p:cNvPicPr>
          <p:nvPr/>
        </p:nvPicPr>
        <p:blipFill>
          <a:blip r:embed="rId5"/>
          <a:stretch>
            <a:fillRect/>
          </a:stretch>
        </p:blipFill>
        <p:spPr>
          <a:xfrm>
            <a:off x="949448" y="2987986"/>
            <a:ext cx="3072280" cy="2685401"/>
          </a:xfrm>
          <a:prstGeom prst="rect">
            <a:avLst/>
          </a:prstGeom>
        </p:spPr>
      </p:pic>
      <p:pic>
        <p:nvPicPr>
          <p:cNvPr id="9" name="图片 8"/>
          <p:cNvPicPr>
            <a:picLocks noChangeAspect="1"/>
          </p:cNvPicPr>
          <p:nvPr/>
        </p:nvPicPr>
        <p:blipFill>
          <a:blip r:embed="rId6"/>
          <a:stretch>
            <a:fillRect/>
          </a:stretch>
        </p:blipFill>
        <p:spPr>
          <a:xfrm>
            <a:off x="4999044" y="1691402"/>
            <a:ext cx="6044683" cy="1189257"/>
          </a:xfrm>
          <a:prstGeom prst="rect">
            <a:avLst/>
          </a:prstGeom>
        </p:spPr>
      </p:pic>
      <p:pic>
        <p:nvPicPr>
          <p:cNvPr id="10" name="图片 9"/>
          <p:cNvPicPr>
            <a:picLocks noChangeAspect="1"/>
          </p:cNvPicPr>
          <p:nvPr/>
        </p:nvPicPr>
        <p:blipFill>
          <a:blip r:embed="rId7"/>
          <a:stretch>
            <a:fillRect/>
          </a:stretch>
        </p:blipFill>
        <p:spPr>
          <a:xfrm>
            <a:off x="4999044" y="495271"/>
            <a:ext cx="5960517" cy="1218010"/>
          </a:xfrm>
          <a:prstGeom prst="rect">
            <a:avLst/>
          </a:prstGeom>
        </p:spPr>
      </p:pic>
      <p:sp>
        <p:nvSpPr>
          <p:cNvPr id="33" name="矩形 32"/>
          <p:cNvSpPr/>
          <p:nvPr/>
        </p:nvSpPr>
        <p:spPr>
          <a:xfrm>
            <a:off x="5272676" y="3101991"/>
            <a:ext cx="5715999" cy="584775"/>
          </a:xfrm>
          <a:prstGeom prst="rect">
            <a:avLst/>
          </a:prstGeom>
        </p:spPr>
        <p:txBody>
          <a:bodyPr wrap="square">
            <a:spAutoFit/>
          </a:bodyPr>
          <a:lstStyle/>
          <a:p>
            <a:pPr algn="ct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4-2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热源</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200W</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Re=2000</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时</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(a)</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拓扑流道和</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(b)</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直通道的仿真与实验的上表面温度云图对比</a:t>
            </a:r>
            <a:endParaRPr lang="zh-CN" altLang="en-US" sz="1600" dirty="0">
              <a:latin typeface="Times New Roman" panose="02020603050405020304" pitchFamily="18" charset="0"/>
              <a:cs typeface="Times New Roman" panose="02020603050405020304" pitchFamily="18" charset="0"/>
            </a:endParaRPr>
          </a:p>
        </p:txBody>
      </p:sp>
      <p:sp>
        <p:nvSpPr>
          <p:cNvPr id="11" name="矩形 10"/>
          <p:cNvSpPr/>
          <p:nvPr/>
        </p:nvSpPr>
        <p:spPr>
          <a:xfrm>
            <a:off x="11014467" y="849392"/>
            <a:ext cx="441146" cy="369332"/>
          </a:xfrm>
          <a:prstGeom prst="rect">
            <a:avLst/>
          </a:prstGeom>
        </p:spPr>
        <p:txBody>
          <a:bodyPr wrap="none">
            <a:spAutoFit/>
          </a:bodyPr>
          <a:lstStyle/>
          <a:p>
            <a:r>
              <a:rPr lang="en-US" altLang="zh-CN" dirty="0">
                <a:latin typeface="Times New Roman" panose="02020603050405020304" pitchFamily="18" charset="0"/>
                <a:ea typeface="楷体" panose="02010609060101010101" pitchFamily="49" charset="-122"/>
                <a:cs typeface="Times New Roman" panose="02020603050405020304" pitchFamily="18" charset="0"/>
              </a:rPr>
              <a:t>(a)</a:t>
            </a:r>
            <a:endParaRPr lang="zh-CN" altLang="en-US" dirty="0"/>
          </a:p>
        </p:txBody>
      </p:sp>
      <p:sp>
        <p:nvSpPr>
          <p:cNvPr id="36" name="矩形 35"/>
          <p:cNvSpPr/>
          <p:nvPr/>
        </p:nvSpPr>
        <p:spPr>
          <a:xfrm>
            <a:off x="11001643" y="2147008"/>
            <a:ext cx="453970" cy="369332"/>
          </a:xfrm>
          <a:prstGeom prst="rect">
            <a:avLst/>
          </a:prstGeom>
        </p:spPr>
        <p:txBody>
          <a:bodyPr wrap="none">
            <a:spAutoFit/>
          </a:bodyPr>
          <a:lstStyle/>
          <a:p>
            <a:r>
              <a:rPr lang="en-US" altLang="zh-CN" dirty="0">
                <a:latin typeface="Times New Roman" panose="02020603050405020304" pitchFamily="18" charset="0"/>
                <a:ea typeface="楷体" panose="02010609060101010101" pitchFamily="49" charset="-122"/>
                <a:cs typeface="Times New Roman" panose="02020603050405020304" pitchFamily="18" charset="0"/>
              </a:rPr>
              <a:t>(b)</a:t>
            </a:r>
            <a:endParaRPr lang="zh-CN" altLang="en-US" dirty="0"/>
          </a:p>
        </p:txBody>
      </p:sp>
      <p:sp>
        <p:nvSpPr>
          <p:cNvPr id="12" name="矩形 11"/>
          <p:cNvSpPr/>
          <p:nvPr/>
        </p:nvSpPr>
        <p:spPr>
          <a:xfrm>
            <a:off x="5164591" y="156717"/>
            <a:ext cx="1005403" cy="338554"/>
          </a:xfrm>
          <a:prstGeom prst="rect">
            <a:avLst/>
          </a:prstGeom>
        </p:spPr>
        <p:txBody>
          <a:bodyPr wrap="none">
            <a:spAutoFit/>
          </a:bodyPr>
          <a:lstStyle/>
          <a:p>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流道形态</a:t>
            </a:r>
            <a:endParaRPr lang="zh-CN" altLang="en-US" sz="1600" dirty="0"/>
          </a:p>
        </p:txBody>
      </p:sp>
      <p:sp>
        <p:nvSpPr>
          <p:cNvPr id="37" name="矩形 36"/>
          <p:cNvSpPr/>
          <p:nvPr/>
        </p:nvSpPr>
        <p:spPr>
          <a:xfrm>
            <a:off x="6737100" y="156717"/>
            <a:ext cx="595035" cy="338554"/>
          </a:xfrm>
          <a:prstGeom prst="rect">
            <a:avLst/>
          </a:prstGeom>
        </p:spPr>
        <p:txBody>
          <a:bodyPr wrap="none">
            <a:spAutoFit/>
          </a:bodyPr>
          <a:lstStyle/>
          <a:p>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仿真</a:t>
            </a:r>
            <a:endParaRPr lang="zh-CN" altLang="en-US" sz="1600" dirty="0"/>
          </a:p>
        </p:txBody>
      </p:sp>
      <p:sp>
        <p:nvSpPr>
          <p:cNvPr id="38" name="矩形 37"/>
          <p:cNvSpPr/>
          <p:nvPr/>
        </p:nvSpPr>
        <p:spPr>
          <a:xfrm>
            <a:off x="7829991" y="156717"/>
            <a:ext cx="595035" cy="338554"/>
          </a:xfrm>
          <a:prstGeom prst="rect">
            <a:avLst/>
          </a:prstGeom>
        </p:spPr>
        <p:txBody>
          <a:bodyPr wrap="none">
            <a:spAutoFit/>
          </a:bodyPr>
          <a:lstStyle/>
          <a:p>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实验</a:t>
            </a:r>
            <a:endParaRPr lang="zh-CN" altLang="en-US" sz="1600" dirty="0"/>
          </a:p>
        </p:txBody>
      </p:sp>
      <p:sp>
        <p:nvSpPr>
          <p:cNvPr id="39" name="矩形 38"/>
          <p:cNvSpPr/>
          <p:nvPr/>
        </p:nvSpPr>
        <p:spPr>
          <a:xfrm>
            <a:off x="9951600" y="156717"/>
            <a:ext cx="595035" cy="338554"/>
          </a:xfrm>
          <a:prstGeom prst="rect">
            <a:avLst/>
          </a:prstGeom>
        </p:spPr>
        <p:txBody>
          <a:bodyPr wrap="none">
            <a:spAutoFit/>
          </a:bodyPr>
          <a:lstStyle/>
          <a:p>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实物</a:t>
            </a:r>
            <a:endParaRPr lang="zh-CN" altLang="en-US" sz="1600" dirty="0"/>
          </a:p>
        </p:txBody>
      </p:sp>
      <p:pic>
        <p:nvPicPr>
          <p:cNvPr id="34" name="图片 33"/>
          <p:cNvPicPr>
            <a:picLocks noChangeAspect="1"/>
          </p:cNvPicPr>
          <p:nvPr/>
        </p:nvPicPr>
        <p:blipFill>
          <a:blip r:embed="rId8"/>
          <a:stretch>
            <a:fillRect/>
          </a:stretch>
        </p:blipFill>
        <p:spPr>
          <a:xfrm>
            <a:off x="5965941" y="2819358"/>
            <a:ext cx="4537128" cy="260062"/>
          </a:xfrm>
          <a:prstGeom prst="rect">
            <a:avLst/>
          </a:prstGeom>
        </p:spPr>
      </p:pic>
      <p:pic>
        <p:nvPicPr>
          <p:cNvPr id="40" name="图片 39"/>
          <p:cNvPicPr>
            <a:picLocks noChangeAspect="1"/>
          </p:cNvPicPr>
          <p:nvPr/>
        </p:nvPicPr>
        <p:blipFill>
          <a:blip r:embed="rId9"/>
          <a:stretch>
            <a:fillRect/>
          </a:stretch>
        </p:blipFill>
        <p:spPr>
          <a:xfrm>
            <a:off x="5031899" y="3752124"/>
            <a:ext cx="2947403" cy="2244673"/>
          </a:xfrm>
          <a:prstGeom prst="rect">
            <a:avLst/>
          </a:prstGeom>
        </p:spPr>
      </p:pic>
      <p:pic>
        <p:nvPicPr>
          <p:cNvPr id="41" name="图片 40"/>
          <p:cNvPicPr>
            <a:picLocks noChangeAspect="1"/>
          </p:cNvPicPr>
          <p:nvPr/>
        </p:nvPicPr>
        <p:blipFill>
          <a:blip r:embed="rId10"/>
          <a:stretch>
            <a:fillRect/>
          </a:stretch>
        </p:blipFill>
        <p:spPr>
          <a:xfrm>
            <a:off x="8089965" y="3717780"/>
            <a:ext cx="3002540" cy="2244673"/>
          </a:xfrm>
          <a:prstGeom prst="rect">
            <a:avLst/>
          </a:prstGeom>
        </p:spPr>
      </p:pic>
      <p:sp>
        <p:nvSpPr>
          <p:cNvPr id="43" name="矩形 42"/>
          <p:cNvSpPr/>
          <p:nvPr/>
        </p:nvSpPr>
        <p:spPr>
          <a:xfrm>
            <a:off x="5376506" y="5972943"/>
            <a:ext cx="5715999" cy="338554"/>
          </a:xfrm>
          <a:prstGeom prst="rect">
            <a:avLst/>
          </a:prstGeom>
        </p:spPr>
        <p:txBody>
          <a:bodyPr wrap="square">
            <a:spAutoFit/>
          </a:bodyPr>
          <a:lstStyle/>
          <a:p>
            <a:pPr algn="ct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4-3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不同流道形态的压降和上表面最高温随雷诺数变化曲线</a:t>
            </a:r>
            <a:endParaRPr lang="zh-CN" altLang="en-US" sz="1600" dirty="0">
              <a:latin typeface="Times New Roman" panose="02020603050405020304" pitchFamily="18" charset="0"/>
              <a:cs typeface="Times New Roman" panose="02020603050405020304" pitchFamily="18" charset="0"/>
            </a:endParaRPr>
          </a:p>
        </p:txBody>
      </p:sp>
      <p:sp>
        <p:nvSpPr>
          <p:cNvPr id="23"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14</a:t>
            </a:r>
            <a:endParaRPr lang="zh-CN" altLang="en-US" sz="3452" b="0" i="1" dirty="0">
              <a:solidFill>
                <a:prstClr val="white"/>
              </a:solidFill>
              <a:latin typeface="Arial"/>
              <a:ea typeface="微软雅黑"/>
            </a:endParaRPr>
          </a:p>
        </p:txBody>
      </p:sp>
      <p:sp>
        <p:nvSpPr>
          <p:cNvPr id="24" name="标题 1">
            <a:extLst>
              <a:ext uri="{FF2B5EF4-FFF2-40B4-BE49-F238E27FC236}">
                <a16:creationId xmlns:a16="http://schemas.microsoft.com/office/drawing/2014/main" id="{9814AC2F-1006-428E-B035-DDA7BC7F537E}"/>
              </a:ext>
            </a:extLst>
          </p:cNvPr>
          <p:cNvSpPr txBox="1">
            <a:spLocks/>
          </p:cNvSpPr>
          <p:nvPr/>
        </p:nvSpPr>
        <p:spPr>
          <a:xfrm>
            <a:off x="1154319" y="93676"/>
            <a:ext cx="4196698" cy="556955"/>
          </a:xfrm>
          <a:prstGeom prst="rect">
            <a:avLst/>
          </a:prstGeom>
        </p:spPr>
        <p:txBody>
          <a:bodyPr vert="horz" lIns="109637" tIns="54818" rIns="109637" bIns="54818"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400" b="1" dirty="0">
                <a:latin typeface="微软雅黑" panose="020B0503020204020204" pitchFamily="34" charset="-122"/>
                <a:ea typeface="微软雅黑" panose="020B0503020204020204" pitchFamily="34" charset="-122"/>
              </a:rPr>
              <a:t>4. </a:t>
            </a:r>
            <a:r>
              <a:rPr lang="zh-CN" altLang="en-US" sz="2400" b="1" dirty="0">
                <a:latin typeface="微软雅黑" panose="020B0503020204020204" pitchFamily="34" charset="-122"/>
                <a:ea typeface="微软雅黑" panose="020B0503020204020204" pitchFamily="34" charset="-122"/>
              </a:rPr>
              <a:t>实验验证</a:t>
            </a:r>
          </a:p>
        </p:txBody>
      </p:sp>
    </p:spTree>
    <p:custDataLst>
      <p:tags r:id="rId1"/>
    </p:custDataLst>
    <p:extLst>
      <p:ext uri="{BB962C8B-B14F-4D97-AF65-F5344CB8AC3E}">
        <p14:creationId xmlns:p14="http://schemas.microsoft.com/office/powerpoint/2010/main" val="2802591863"/>
      </p:ext>
    </p:extLst>
  </p:cSld>
  <p:clrMapOvr>
    <a:masterClrMapping/>
  </p:clrMapOvr>
  <p:timing>
    <p:tnLst>
      <p:par>
        <p:cTn id="1" dur="indefinite" restart="never" nodeType="tmRoot">
          <p:childTnLst>
            <p:par>
              <p:cTn id="2"/>
            </p:par>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4"/>
          <a:stretch>
            <a:fillRect/>
          </a:stretch>
        </p:blipFill>
        <p:spPr>
          <a:xfrm>
            <a:off x="5495490" y="3150248"/>
            <a:ext cx="3442867" cy="2767059"/>
          </a:xfrm>
          <a:prstGeom prst="rect">
            <a:avLst/>
          </a:prstGeom>
        </p:spPr>
      </p:pic>
      <p:sp>
        <p:nvSpPr>
          <p:cNvPr id="27" name="矩形 26"/>
          <p:cNvSpPr/>
          <p:nvPr/>
        </p:nvSpPr>
        <p:spPr>
          <a:xfrm>
            <a:off x="997203" y="5916453"/>
            <a:ext cx="2818400" cy="338554"/>
          </a:xfrm>
          <a:prstGeom prst="rect">
            <a:avLst/>
          </a:prstGeom>
        </p:spPr>
        <p:txBody>
          <a:bodyPr wrap="none">
            <a:spAutoFit/>
          </a:bodyPr>
          <a:lstStyle/>
          <a:p>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4-4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不同形态的双尺度流道</a:t>
            </a:r>
            <a:endParaRPr lang="zh-CN" altLang="en-US" sz="1600" dirty="0">
              <a:latin typeface="Times New Roman" panose="02020603050405020304" pitchFamily="18" charset="0"/>
              <a:cs typeface="Times New Roman" panose="02020603050405020304" pitchFamily="18" charset="0"/>
            </a:endParaRPr>
          </a:p>
        </p:txBody>
      </p:sp>
      <p:sp>
        <p:nvSpPr>
          <p:cNvPr id="11" name="矩形 10"/>
          <p:cNvSpPr/>
          <p:nvPr/>
        </p:nvSpPr>
        <p:spPr>
          <a:xfrm>
            <a:off x="5579948" y="568060"/>
            <a:ext cx="1080745" cy="338554"/>
          </a:xfrm>
          <a:prstGeom prst="rect">
            <a:avLst/>
          </a:prstGeom>
        </p:spPr>
        <p:txBody>
          <a:bodyPr wrap="none">
            <a:spAutoFit/>
          </a:bodyPr>
          <a:lstStyle/>
          <a:p>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(a)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仿生型</a:t>
            </a:r>
            <a:endParaRPr lang="zh-CN" altLang="en-US" sz="1600" dirty="0"/>
          </a:p>
        </p:txBody>
      </p:sp>
      <p:sp>
        <p:nvSpPr>
          <p:cNvPr id="12" name="矩形 11"/>
          <p:cNvSpPr/>
          <p:nvPr/>
        </p:nvSpPr>
        <p:spPr>
          <a:xfrm>
            <a:off x="1929917" y="3844985"/>
            <a:ext cx="1696298" cy="338554"/>
          </a:xfrm>
          <a:prstGeom prst="rect">
            <a:avLst/>
          </a:prstGeom>
        </p:spPr>
        <p:txBody>
          <a:bodyPr wrap="none">
            <a:spAutoFit/>
          </a:bodyPr>
          <a:lstStyle/>
          <a:p>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(a)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仿生流道形态</a:t>
            </a:r>
            <a:endParaRPr lang="zh-CN" altLang="en-US" sz="1600" dirty="0"/>
          </a:p>
        </p:txBody>
      </p:sp>
      <p:sp>
        <p:nvSpPr>
          <p:cNvPr id="43" name="矩形 42"/>
          <p:cNvSpPr/>
          <p:nvPr/>
        </p:nvSpPr>
        <p:spPr>
          <a:xfrm>
            <a:off x="5286427" y="5841939"/>
            <a:ext cx="3717618" cy="584775"/>
          </a:xfrm>
          <a:prstGeom prst="rect">
            <a:avLst/>
          </a:prstGeom>
        </p:spPr>
        <p:txBody>
          <a:bodyPr wrap="square">
            <a:spAutoFit/>
          </a:bodyPr>
          <a:lstStyle/>
          <a:p>
            <a:pPr algn="ct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4-6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仿真与实验的上表面温差随雷诺数变化曲线</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 </a:t>
            </a:r>
            <a:endParaRPr lang="zh-CN" altLang="en-US" sz="1600" dirty="0">
              <a:latin typeface="Times New Roman" panose="02020603050405020304" pitchFamily="18" charset="0"/>
              <a:cs typeface="Times New Roman" panose="02020603050405020304" pitchFamily="18" charset="0"/>
            </a:endParaRPr>
          </a:p>
        </p:txBody>
      </p:sp>
      <p:sp>
        <p:nvSpPr>
          <p:cNvPr id="23" name="矩形 22">
            <a:extLst>
              <a:ext uri="{FF2B5EF4-FFF2-40B4-BE49-F238E27FC236}">
                <a16:creationId xmlns:a16="http://schemas.microsoft.com/office/drawing/2014/main" id="{77C9004E-7E7C-43C5-8B68-7AE0707EB66E}"/>
              </a:ext>
            </a:extLst>
          </p:cNvPr>
          <p:cNvSpPr/>
          <p:nvPr/>
        </p:nvSpPr>
        <p:spPr>
          <a:xfrm>
            <a:off x="554896" y="849392"/>
            <a:ext cx="2377574" cy="369332"/>
          </a:xfrm>
          <a:prstGeom prst="rect">
            <a:avLst/>
          </a:prstGeom>
        </p:spPr>
        <p:txBody>
          <a:bodyPr wrap="none">
            <a:spAutoFit/>
          </a:bodyPr>
          <a:lstStyle/>
          <a:p>
            <a:r>
              <a:rPr lang="zh-CN" altLang="en-US" b="1" spc="100" dirty="0">
                <a:solidFill>
                  <a:srgbClr val="FF0000"/>
                </a:solidFill>
                <a:latin typeface="微软雅黑" panose="020B0503020204020204" pitchFamily="34" charset="-122"/>
                <a:ea typeface="微软雅黑" panose="020B0503020204020204" pitchFamily="34" charset="-122"/>
              </a:rPr>
              <a:t>双尺度模型实验结果</a:t>
            </a:r>
            <a:endParaRPr lang="zh-CN" altLang="en-US" dirty="0">
              <a:solidFill>
                <a:srgbClr val="FF0000"/>
              </a:solidFill>
            </a:endParaRPr>
          </a:p>
        </p:txBody>
      </p:sp>
      <p:sp>
        <p:nvSpPr>
          <p:cNvPr id="25" name="矩形 24"/>
          <p:cNvSpPr/>
          <p:nvPr/>
        </p:nvSpPr>
        <p:spPr>
          <a:xfrm>
            <a:off x="828609" y="1325357"/>
            <a:ext cx="4203290" cy="1200329"/>
          </a:xfrm>
          <a:prstGeom prst="rect">
            <a:avLst/>
          </a:prstGeom>
        </p:spPr>
        <p:txBody>
          <a:bodyPr wrap="square">
            <a:spAutoFit/>
          </a:bodyPr>
          <a:lstStyle/>
          <a:p>
            <a:r>
              <a:rPr lang="zh-CN" altLang="en-US" dirty="0">
                <a:latin typeface="Times New Roman" panose="02020603050405020304" pitchFamily="18" charset="0"/>
                <a:ea typeface="楷体" panose="02010609060101010101" pitchFamily="49" charset="-122"/>
                <a:cs typeface="Times New Roman" panose="02020603050405020304" pitchFamily="18" charset="0"/>
              </a:rPr>
              <a:t>       上述仿真结果已表明双尺度流道明显由于宏观流道的散热性能，因此，仅对比两种不同双尺度流道的散热和功耗性能。</a:t>
            </a:r>
            <a:endParaRPr lang="zh-CN" altLang="en-US" dirty="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5"/>
          <a:stretch>
            <a:fillRect/>
          </a:stretch>
        </p:blipFill>
        <p:spPr>
          <a:xfrm>
            <a:off x="600635" y="2538023"/>
            <a:ext cx="4088796" cy="1369206"/>
          </a:xfrm>
          <a:prstGeom prst="rect">
            <a:avLst/>
          </a:prstGeom>
        </p:spPr>
      </p:pic>
      <p:sp>
        <p:nvSpPr>
          <p:cNvPr id="26" name="矩形 25"/>
          <p:cNvSpPr/>
          <p:nvPr/>
        </p:nvSpPr>
        <p:spPr>
          <a:xfrm>
            <a:off x="1918696" y="5584003"/>
            <a:ext cx="1707519" cy="338554"/>
          </a:xfrm>
          <a:prstGeom prst="rect">
            <a:avLst/>
          </a:prstGeom>
        </p:spPr>
        <p:txBody>
          <a:bodyPr wrap="none">
            <a:spAutoFit/>
          </a:bodyPr>
          <a:lstStyle/>
          <a:p>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(b)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传统流道形态</a:t>
            </a:r>
            <a:endParaRPr lang="zh-CN" altLang="en-US" sz="1600" dirty="0"/>
          </a:p>
        </p:txBody>
      </p:sp>
      <p:pic>
        <p:nvPicPr>
          <p:cNvPr id="3" name="图片 2"/>
          <p:cNvPicPr>
            <a:picLocks noChangeAspect="1"/>
          </p:cNvPicPr>
          <p:nvPr/>
        </p:nvPicPr>
        <p:blipFill>
          <a:blip r:embed="rId6"/>
          <a:stretch>
            <a:fillRect/>
          </a:stretch>
        </p:blipFill>
        <p:spPr>
          <a:xfrm>
            <a:off x="600635" y="4303890"/>
            <a:ext cx="4115375" cy="1333686"/>
          </a:xfrm>
          <a:prstGeom prst="rect">
            <a:avLst/>
          </a:prstGeom>
        </p:spPr>
      </p:pic>
      <p:sp>
        <p:nvSpPr>
          <p:cNvPr id="29" name="矩形 28"/>
          <p:cNvSpPr/>
          <p:nvPr/>
        </p:nvSpPr>
        <p:spPr>
          <a:xfrm>
            <a:off x="6602506" y="2776432"/>
            <a:ext cx="4049507" cy="338554"/>
          </a:xfrm>
          <a:prstGeom prst="rect">
            <a:avLst/>
          </a:prstGeom>
        </p:spPr>
        <p:txBody>
          <a:bodyPr wrap="none">
            <a:spAutoFit/>
          </a:bodyPr>
          <a:lstStyle/>
          <a:p>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4-5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双尺度流道的液冷板及仿真试验结果</a:t>
            </a:r>
            <a:endParaRPr lang="zh-CN" altLang="en-US" sz="1600" dirty="0">
              <a:latin typeface="Times New Roman" panose="02020603050405020304" pitchFamily="18" charset="0"/>
              <a:cs typeface="Times New Roman" panose="02020603050405020304" pitchFamily="18" charset="0"/>
            </a:endParaRPr>
          </a:p>
        </p:txBody>
      </p:sp>
      <p:sp>
        <p:nvSpPr>
          <p:cNvPr id="30" name="矩形 29"/>
          <p:cNvSpPr/>
          <p:nvPr/>
        </p:nvSpPr>
        <p:spPr>
          <a:xfrm>
            <a:off x="5568727" y="1951060"/>
            <a:ext cx="1091966" cy="338554"/>
          </a:xfrm>
          <a:prstGeom prst="rect">
            <a:avLst/>
          </a:prstGeom>
        </p:spPr>
        <p:txBody>
          <a:bodyPr wrap="none">
            <a:spAutoFit/>
          </a:bodyPr>
          <a:lstStyle/>
          <a:p>
            <a:r>
              <a:rPr lang="en-US" altLang="zh-CN" sz="1600" dirty="0">
                <a:latin typeface="Times New Roman" panose="02020603050405020304" pitchFamily="18" charset="0"/>
                <a:ea typeface="楷体" panose="02010609060101010101" pitchFamily="49" charset="-122"/>
                <a:cs typeface="Times New Roman" panose="02020603050405020304" pitchFamily="18" charset="0"/>
              </a:rPr>
              <a:t>(b) </a:t>
            </a:r>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传统型</a:t>
            </a:r>
            <a:endParaRPr lang="zh-CN" altLang="en-US" sz="1600" dirty="0"/>
          </a:p>
        </p:txBody>
      </p:sp>
      <p:sp>
        <p:nvSpPr>
          <p:cNvPr id="42" name="矩形 41"/>
          <p:cNvSpPr/>
          <p:nvPr/>
        </p:nvSpPr>
        <p:spPr>
          <a:xfrm>
            <a:off x="9073089" y="3220044"/>
            <a:ext cx="2541884" cy="2708434"/>
          </a:xfrm>
          <a:prstGeom prst="rect">
            <a:avLst/>
          </a:prstGeom>
        </p:spPr>
        <p:txBody>
          <a:bodyPr wrap="square">
            <a:spAutoFit/>
          </a:bodyPr>
          <a:lstStyle/>
          <a:p>
            <a:pPr>
              <a:lnSpc>
                <a:spcPct val="125000"/>
              </a:lnSpc>
            </a:pPr>
            <a:r>
              <a:rPr lang="zh-CN" altLang="en-US" sz="1700" b="1" spc="100" dirty="0">
                <a:latin typeface="微软雅黑" panose="020B0503020204020204" pitchFamily="34" charset="-122"/>
                <a:ea typeface="微软雅黑" panose="020B0503020204020204" pitchFamily="34" charset="-122"/>
              </a:rPr>
              <a:t>      结论：在图</a:t>
            </a:r>
            <a:r>
              <a:rPr lang="en-US" altLang="zh-CN" sz="1700" b="1" spc="100" dirty="0">
                <a:latin typeface="微软雅黑" panose="020B0503020204020204" pitchFamily="34" charset="-122"/>
                <a:ea typeface="微软雅黑" panose="020B0503020204020204" pitchFamily="34" charset="-122"/>
              </a:rPr>
              <a:t>4-6</a:t>
            </a:r>
            <a:r>
              <a:rPr lang="zh-CN" altLang="en-US" sz="1700" b="1" spc="100" dirty="0">
                <a:latin typeface="微软雅黑" panose="020B0503020204020204" pitchFamily="34" charset="-122"/>
                <a:ea typeface="微软雅黑" panose="020B0503020204020204" pitchFamily="34" charset="-122"/>
              </a:rPr>
              <a:t>中可得出，采用仿生型的双尺度流道设计相较于传统型的流道设计具有更好的均温性能，同理相较于单尺度的宏观流道设计具有更叫优异的散热性能。</a:t>
            </a:r>
          </a:p>
        </p:txBody>
      </p:sp>
      <p:pic>
        <p:nvPicPr>
          <p:cNvPr id="7" name="图片 6"/>
          <p:cNvPicPr>
            <a:picLocks noChangeAspect="1"/>
          </p:cNvPicPr>
          <p:nvPr/>
        </p:nvPicPr>
        <p:blipFill>
          <a:blip r:embed="rId7"/>
          <a:stretch>
            <a:fillRect/>
          </a:stretch>
        </p:blipFill>
        <p:spPr>
          <a:xfrm>
            <a:off x="6660692" y="369727"/>
            <a:ext cx="3683339" cy="1178072"/>
          </a:xfrm>
          <a:prstGeom prst="rect">
            <a:avLst/>
          </a:prstGeom>
        </p:spPr>
      </p:pic>
      <p:pic>
        <p:nvPicPr>
          <p:cNvPr id="9" name="图片 8"/>
          <p:cNvPicPr>
            <a:picLocks noChangeAspect="1"/>
          </p:cNvPicPr>
          <p:nvPr/>
        </p:nvPicPr>
        <p:blipFill>
          <a:blip r:embed="rId8"/>
          <a:stretch>
            <a:fillRect/>
          </a:stretch>
        </p:blipFill>
        <p:spPr>
          <a:xfrm>
            <a:off x="6660692" y="1607528"/>
            <a:ext cx="3683339" cy="1129889"/>
          </a:xfrm>
          <a:prstGeom prst="rect">
            <a:avLst/>
          </a:prstGeom>
        </p:spPr>
      </p:pic>
      <p:sp>
        <p:nvSpPr>
          <p:cNvPr id="28" name="矩形 27"/>
          <p:cNvSpPr/>
          <p:nvPr/>
        </p:nvSpPr>
        <p:spPr>
          <a:xfrm>
            <a:off x="8286461" y="84741"/>
            <a:ext cx="595035" cy="338554"/>
          </a:xfrm>
          <a:prstGeom prst="rect">
            <a:avLst/>
          </a:prstGeom>
        </p:spPr>
        <p:txBody>
          <a:bodyPr wrap="none">
            <a:spAutoFit/>
          </a:bodyPr>
          <a:lstStyle/>
          <a:p>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仿真</a:t>
            </a:r>
            <a:endParaRPr lang="zh-CN" altLang="en-US" sz="1600" dirty="0"/>
          </a:p>
        </p:txBody>
      </p:sp>
      <p:sp>
        <p:nvSpPr>
          <p:cNvPr id="31" name="矩形 30"/>
          <p:cNvSpPr/>
          <p:nvPr/>
        </p:nvSpPr>
        <p:spPr>
          <a:xfrm>
            <a:off x="9379352" y="84741"/>
            <a:ext cx="595035" cy="338554"/>
          </a:xfrm>
          <a:prstGeom prst="rect">
            <a:avLst/>
          </a:prstGeom>
        </p:spPr>
        <p:txBody>
          <a:bodyPr wrap="none">
            <a:spAutoFit/>
          </a:bodyPr>
          <a:lstStyle/>
          <a:p>
            <a:r>
              <a:rPr lang="zh-CN" altLang="en-US" sz="1600" dirty="0">
                <a:latin typeface="Times New Roman" panose="02020603050405020304" pitchFamily="18" charset="0"/>
                <a:ea typeface="楷体" panose="02010609060101010101" pitchFamily="49" charset="-122"/>
                <a:cs typeface="Times New Roman" panose="02020603050405020304" pitchFamily="18" charset="0"/>
              </a:rPr>
              <a:t>实验</a:t>
            </a:r>
            <a:endParaRPr lang="zh-CN" altLang="en-US" sz="1600" dirty="0"/>
          </a:p>
        </p:txBody>
      </p:sp>
      <p:pic>
        <p:nvPicPr>
          <p:cNvPr id="10" name="图片 9"/>
          <p:cNvPicPr>
            <a:picLocks noChangeAspect="1"/>
          </p:cNvPicPr>
          <p:nvPr/>
        </p:nvPicPr>
        <p:blipFill>
          <a:blip r:embed="rId9"/>
          <a:stretch>
            <a:fillRect/>
          </a:stretch>
        </p:blipFill>
        <p:spPr>
          <a:xfrm>
            <a:off x="10414012" y="493248"/>
            <a:ext cx="476003" cy="2228560"/>
          </a:xfrm>
          <a:prstGeom prst="rect">
            <a:avLst/>
          </a:prstGeom>
        </p:spPr>
      </p:pic>
      <p:sp>
        <p:nvSpPr>
          <p:cNvPr id="32"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15</a:t>
            </a:r>
            <a:endParaRPr lang="zh-CN" altLang="en-US" sz="3452" b="0" i="1" dirty="0">
              <a:solidFill>
                <a:prstClr val="white"/>
              </a:solidFill>
              <a:latin typeface="Arial"/>
              <a:ea typeface="微软雅黑"/>
            </a:endParaRPr>
          </a:p>
        </p:txBody>
      </p:sp>
      <p:sp>
        <p:nvSpPr>
          <p:cNvPr id="24" name="标题 1">
            <a:extLst>
              <a:ext uri="{FF2B5EF4-FFF2-40B4-BE49-F238E27FC236}">
                <a16:creationId xmlns:a16="http://schemas.microsoft.com/office/drawing/2014/main" id="{A2C57A2E-4C62-499D-ADE6-C9862B65D072}"/>
              </a:ext>
            </a:extLst>
          </p:cNvPr>
          <p:cNvSpPr txBox="1">
            <a:spLocks/>
          </p:cNvSpPr>
          <p:nvPr/>
        </p:nvSpPr>
        <p:spPr>
          <a:xfrm>
            <a:off x="1154319" y="93676"/>
            <a:ext cx="4196698" cy="556955"/>
          </a:xfrm>
          <a:prstGeom prst="rect">
            <a:avLst/>
          </a:prstGeom>
        </p:spPr>
        <p:txBody>
          <a:bodyPr vert="horz" lIns="109637" tIns="54818" rIns="109637" bIns="54818"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400" b="1" dirty="0">
                <a:latin typeface="微软雅黑" panose="020B0503020204020204" pitchFamily="34" charset="-122"/>
                <a:ea typeface="微软雅黑" panose="020B0503020204020204" pitchFamily="34" charset="-122"/>
              </a:rPr>
              <a:t>4. </a:t>
            </a:r>
            <a:r>
              <a:rPr lang="zh-CN" altLang="en-US" sz="2400" b="1" dirty="0">
                <a:latin typeface="微软雅黑" panose="020B0503020204020204" pitchFamily="34" charset="-122"/>
                <a:ea typeface="微软雅黑" panose="020B0503020204020204" pitchFamily="34" charset="-122"/>
              </a:rPr>
              <a:t>实验验证</a:t>
            </a:r>
          </a:p>
        </p:txBody>
      </p:sp>
    </p:spTree>
    <p:custDataLst>
      <p:tags r:id="rId1"/>
    </p:custDataLst>
    <p:extLst>
      <p:ext uri="{BB962C8B-B14F-4D97-AF65-F5344CB8AC3E}">
        <p14:creationId xmlns:p14="http://schemas.microsoft.com/office/powerpoint/2010/main" val="2015513119"/>
      </p:ext>
    </p:extLst>
  </p:cSld>
  <p:clrMapOvr>
    <a:masterClrMapping/>
  </p:clrMapOvr>
  <p:timing>
    <p:tnLst>
      <p:par>
        <p:cTn id="1" dur="indefinite" restart="never" nodeType="tmRoot">
          <p:childTnLst>
            <p:par>
              <p:cTn id="2"/>
            </p:par>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一六八航空航天精密器件有限公司，液压蓄能器，管路补偿器，金属密封元件，压力敏感元件，特种阀门"/>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矩形 19"/>
          <p:cNvSpPr/>
          <p:nvPr/>
        </p:nvSpPr>
        <p:spPr>
          <a:xfrm>
            <a:off x="756130" y="981333"/>
            <a:ext cx="10615677" cy="880497"/>
          </a:xfrm>
          <a:prstGeom prst="rect">
            <a:avLst/>
          </a:prstGeom>
        </p:spPr>
        <p:txBody>
          <a:bodyPr wrap="square">
            <a:spAutoFit/>
          </a:bodyPr>
          <a:lstStyle/>
          <a:p>
            <a:pPr>
              <a:lnSpc>
                <a:spcPct val="135000"/>
              </a:lnSpc>
            </a:pPr>
            <a:r>
              <a:rPr lang="zh-CN" altLang="en-US" sz="2000" b="1" spc="100" dirty="0">
                <a:latin typeface="微软雅黑" panose="020B0503020204020204" pitchFamily="34" charset="-122"/>
                <a:ea typeface="微软雅黑" panose="020B0503020204020204" pitchFamily="34" charset="-122"/>
              </a:rPr>
              <a:t>      研究中对液冷板进行了</a:t>
            </a:r>
            <a:r>
              <a:rPr lang="zh-CN" altLang="en-US" sz="2000" b="1" spc="100" dirty="0">
                <a:solidFill>
                  <a:srgbClr val="FF0000"/>
                </a:solidFill>
                <a:latin typeface="微软雅黑" panose="020B0503020204020204" pitchFamily="34" charset="-122"/>
                <a:ea typeface="微软雅黑" panose="020B0503020204020204" pitchFamily="34" charset="-122"/>
              </a:rPr>
              <a:t>无量纲拓扑优化设计</a:t>
            </a:r>
            <a:r>
              <a:rPr lang="zh-CN" altLang="en-US" sz="2000" b="1" spc="100" dirty="0">
                <a:latin typeface="微软雅黑" panose="020B0503020204020204" pitchFamily="34" charset="-122"/>
                <a:ea typeface="微软雅黑" panose="020B0503020204020204" pitchFamily="34" charset="-122"/>
              </a:rPr>
              <a:t>，并以最大换热量作为优化目标，以体积分数作为约束条件，通过对优化结果和仿真结果进行分析得到以下结论：</a:t>
            </a:r>
          </a:p>
        </p:txBody>
      </p:sp>
      <p:sp>
        <p:nvSpPr>
          <p:cNvPr id="21" name="矩形 20"/>
          <p:cNvSpPr/>
          <p:nvPr/>
        </p:nvSpPr>
        <p:spPr>
          <a:xfrm>
            <a:off x="756130" y="1929914"/>
            <a:ext cx="10615677" cy="3788986"/>
          </a:xfrm>
          <a:prstGeom prst="rect">
            <a:avLst/>
          </a:prstGeom>
        </p:spPr>
        <p:txBody>
          <a:bodyPr wrap="square">
            <a:spAutoFit/>
          </a:bodyPr>
          <a:lstStyle/>
          <a:p>
            <a:pPr indent="457200">
              <a:lnSpc>
                <a:spcPct val="135000"/>
              </a:lnSpc>
            </a:pPr>
            <a:r>
              <a:rPr lang="en-US" altLang="zh-CN" sz="2000" b="1" spc="100" dirty="0">
                <a:latin typeface="微软雅黑" panose="020B0503020204020204" pitchFamily="34" charset="-122"/>
                <a:ea typeface="微软雅黑" panose="020B0503020204020204" pitchFamily="34" charset="-122"/>
              </a:rPr>
              <a:t>1. </a:t>
            </a:r>
            <a:r>
              <a:rPr lang="zh-CN" altLang="en-US" sz="2000" b="1" spc="100" dirty="0">
                <a:latin typeface="微软雅黑" panose="020B0503020204020204" pitchFamily="34" charset="-122"/>
                <a:ea typeface="微软雅黑" panose="020B0503020204020204" pitchFamily="34" charset="-122"/>
              </a:rPr>
              <a:t>对比不同进出口布置的优化结果，相较于传统流道形态（直流道），均获得更好的散热性能，且不同进出口布置对优化结果的影响较为显著。这说明在设计中</a:t>
            </a:r>
            <a:r>
              <a:rPr lang="zh-CN" altLang="en-US" sz="2000" b="1" spc="100" dirty="0">
                <a:solidFill>
                  <a:srgbClr val="FF0000"/>
                </a:solidFill>
                <a:latin typeface="微软雅黑" panose="020B0503020204020204" pitchFamily="34" charset="-122"/>
                <a:ea typeface="微软雅黑" panose="020B0503020204020204" pitchFamily="34" charset="-122"/>
              </a:rPr>
              <a:t>合理安排进出口位置</a:t>
            </a:r>
            <a:r>
              <a:rPr lang="zh-CN" altLang="en-US" sz="2000" b="1" spc="100" dirty="0">
                <a:latin typeface="微软雅黑" panose="020B0503020204020204" pitchFamily="34" charset="-122"/>
                <a:ea typeface="微软雅黑" panose="020B0503020204020204" pitchFamily="34" charset="-122"/>
              </a:rPr>
              <a:t>的必要性，并验证了</a:t>
            </a:r>
            <a:r>
              <a:rPr lang="zh-CN" altLang="en-US" sz="2000" b="1" spc="100" dirty="0">
                <a:solidFill>
                  <a:srgbClr val="FF0000"/>
                </a:solidFill>
                <a:latin typeface="微软雅黑" panose="020B0503020204020204" pitchFamily="34" charset="-122"/>
                <a:ea typeface="微软雅黑" panose="020B0503020204020204" pitchFamily="34" charset="-122"/>
              </a:rPr>
              <a:t>拓扑优化设计方法</a:t>
            </a:r>
            <a:r>
              <a:rPr lang="zh-CN" altLang="en-US" sz="2000" b="1" spc="100" dirty="0">
                <a:latin typeface="微软雅黑" panose="020B0503020204020204" pitchFamily="34" charset="-122"/>
                <a:ea typeface="微软雅黑" panose="020B0503020204020204" pitchFamily="34" charset="-122"/>
              </a:rPr>
              <a:t>在液冷板设计上的</a:t>
            </a:r>
            <a:r>
              <a:rPr lang="zh-CN" altLang="en-US" sz="2000" b="1" spc="100" dirty="0">
                <a:solidFill>
                  <a:srgbClr val="FF0000"/>
                </a:solidFill>
                <a:latin typeface="微软雅黑" panose="020B0503020204020204" pitchFamily="34" charset="-122"/>
                <a:ea typeface="微软雅黑" panose="020B0503020204020204" pitchFamily="34" charset="-122"/>
              </a:rPr>
              <a:t>可行性</a:t>
            </a:r>
            <a:r>
              <a:rPr lang="zh-CN" altLang="en-US" sz="2000" b="1" spc="100" dirty="0">
                <a:latin typeface="微软雅黑" panose="020B0503020204020204" pitchFamily="34" charset="-122"/>
                <a:ea typeface="微软雅黑" panose="020B0503020204020204" pitchFamily="34" charset="-122"/>
              </a:rPr>
              <a:t>。</a:t>
            </a:r>
          </a:p>
          <a:p>
            <a:pPr indent="457200">
              <a:lnSpc>
                <a:spcPct val="135000"/>
              </a:lnSpc>
            </a:pPr>
            <a:r>
              <a:rPr lang="en-US" altLang="zh-CN" sz="2000" b="1" spc="100" dirty="0">
                <a:latin typeface="微软雅黑" panose="020B0503020204020204" pitchFamily="34" charset="-122"/>
                <a:ea typeface="微软雅黑" panose="020B0503020204020204" pitchFamily="34" charset="-122"/>
              </a:rPr>
              <a:t>2.</a:t>
            </a:r>
            <a:r>
              <a:rPr lang="zh-CN" altLang="en-US" sz="2000" b="1" spc="100" dirty="0">
                <a:latin typeface="微软雅黑" panose="020B0503020204020204" pitchFamily="34" charset="-122"/>
                <a:ea typeface="微软雅黑" panose="020B0503020204020204" pitchFamily="34" charset="-122"/>
              </a:rPr>
              <a:t>同时考虑散热性能和承载性能的设计中，优化模型中增加载荷对设计域产生的变形能作为约束条件。当</a:t>
            </a:r>
            <a:r>
              <a:rPr lang="zh-CN" altLang="en-US" sz="2000" b="1" spc="100" dirty="0">
                <a:solidFill>
                  <a:srgbClr val="FF0000"/>
                </a:solidFill>
                <a:latin typeface="微软雅黑" panose="020B0503020204020204" pitchFamily="34" charset="-122"/>
                <a:ea typeface="微软雅黑" panose="020B0503020204020204" pitchFamily="34" charset="-122"/>
              </a:rPr>
              <a:t>约束变形能越小</a:t>
            </a:r>
            <a:r>
              <a:rPr lang="zh-CN" altLang="en-US" sz="2000" b="1" spc="100" dirty="0">
                <a:latin typeface="微软雅黑" panose="020B0503020204020204" pitchFamily="34" charset="-122"/>
                <a:ea typeface="微软雅黑" panose="020B0503020204020204" pitchFamily="34" charset="-122"/>
              </a:rPr>
              <a:t>，施加载荷部位的固体区域越大，</a:t>
            </a:r>
            <a:r>
              <a:rPr lang="zh-CN" altLang="en-US" sz="2000" b="1" spc="100" dirty="0">
                <a:solidFill>
                  <a:srgbClr val="FF0000"/>
                </a:solidFill>
                <a:latin typeface="微软雅黑" panose="020B0503020204020204" pitchFamily="34" charset="-122"/>
                <a:ea typeface="微软雅黑" panose="020B0503020204020204" pitchFamily="34" charset="-122"/>
              </a:rPr>
              <a:t>结构的承载性能越好</a:t>
            </a:r>
            <a:r>
              <a:rPr lang="zh-CN" altLang="en-US" sz="2000" b="1" spc="100" dirty="0">
                <a:latin typeface="微软雅黑" panose="020B0503020204020204" pitchFamily="34" charset="-122"/>
                <a:ea typeface="微软雅黑" panose="020B0503020204020204" pitchFamily="34" charset="-122"/>
              </a:rPr>
              <a:t>，且相较于传统直流道同样具有优异的散热性能。</a:t>
            </a:r>
          </a:p>
          <a:p>
            <a:pPr indent="457200">
              <a:lnSpc>
                <a:spcPct val="135000"/>
              </a:lnSpc>
            </a:pPr>
            <a:r>
              <a:rPr lang="en-US" altLang="zh-CN" sz="2000" b="1" spc="100" dirty="0">
                <a:latin typeface="微软雅黑" panose="020B0503020204020204" pitchFamily="34" charset="-122"/>
                <a:ea typeface="微软雅黑" panose="020B0503020204020204" pitchFamily="34" charset="-122"/>
              </a:rPr>
              <a:t>3. </a:t>
            </a:r>
            <a:r>
              <a:rPr lang="zh-CN" altLang="en-US" sz="2000" b="1" spc="100" dirty="0">
                <a:latin typeface="微软雅黑" panose="020B0503020204020204" pitchFamily="34" charset="-122"/>
                <a:ea typeface="微软雅黑" panose="020B0503020204020204" pitchFamily="34" charset="-122"/>
              </a:rPr>
              <a:t>为了进一步增加热交换面积，在宏观优化流道中添加</a:t>
            </a:r>
            <a:r>
              <a:rPr lang="zh-CN" altLang="en-US" sz="2000" b="1" spc="100" dirty="0">
                <a:solidFill>
                  <a:srgbClr val="FF0000"/>
                </a:solidFill>
                <a:latin typeface="微软雅黑" panose="020B0503020204020204" pitchFamily="34" charset="-122"/>
                <a:ea typeface="微软雅黑" panose="020B0503020204020204" pitchFamily="34" charset="-122"/>
              </a:rPr>
              <a:t>仿生叶脉的微观流道</a:t>
            </a:r>
            <a:r>
              <a:rPr lang="zh-CN" altLang="en-US" sz="2000" b="1" spc="100" dirty="0">
                <a:latin typeface="微软雅黑" panose="020B0503020204020204" pitchFamily="34" charset="-122"/>
                <a:ea typeface="微软雅黑" panose="020B0503020204020204" pitchFamily="34" charset="-122"/>
              </a:rPr>
              <a:t>形成</a:t>
            </a:r>
            <a:r>
              <a:rPr lang="zh-CN" altLang="en-US" sz="2000" b="1" spc="100" dirty="0">
                <a:solidFill>
                  <a:srgbClr val="FF0000"/>
                </a:solidFill>
                <a:latin typeface="微软雅黑" panose="020B0503020204020204" pitchFamily="34" charset="-122"/>
                <a:ea typeface="微软雅黑" panose="020B0503020204020204" pitchFamily="34" charset="-122"/>
              </a:rPr>
              <a:t>双尺度流道</a:t>
            </a:r>
            <a:r>
              <a:rPr lang="zh-CN" altLang="en-US" sz="2000" b="1" spc="100" dirty="0">
                <a:latin typeface="微软雅黑" panose="020B0503020204020204" pitchFamily="34" charset="-122"/>
                <a:ea typeface="微软雅黑" panose="020B0503020204020204" pitchFamily="34" charset="-122"/>
              </a:rPr>
              <a:t>。仿真结果表明，双尺度流道设计可以进一步提升液冷板的</a:t>
            </a:r>
            <a:r>
              <a:rPr lang="zh-CN" altLang="en-US" sz="2000" b="1" spc="100" dirty="0">
                <a:solidFill>
                  <a:srgbClr val="FF0000"/>
                </a:solidFill>
                <a:latin typeface="微软雅黑" panose="020B0503020204020204" pitchFamily="34" charset="-122"/>
                <a:ea typeface="微软雅黑" panose="020B0503020204020204" pitchFamily="34" charset="-122"/>
              </a:rPr>
              <a:t>散热性能</a:t>
            </a:r>
            <a:r>
              <a:rPr lang="zh-CN" altLang="en-US" sz="2000" b="1" spc="100" dirty="0">
                <a:latin typeface="微软雅黑" panose="020B0503020204020204" pitchFamily="34" charset="-122"/>
                <a:ea typeface="微软雅黑" panose="020B0503020204020204" pitchFamily="34" charset="-122"/>
              </a:rPr>
              <a:t>，并提高结构的</a:t>
            </a:r>
            <a:r>
              <a:rPr lang="zh-CN" altLang="en-US" sz="2000" b="1" spc="100" dirty="0">
                <a:solidFill>
                  <a:srgbClr val="FF0000"/>
                </a:solidFill>
                <a:latin typeface="微软雅黑" panose="020B0503020204020204" pitchFamily="34" charset="-122"/>
                <a:ea typeface="微软雅黑" panose="020B0503020204020204" pitchFamily="34" charset="-122"/>
              </a:rPr>
              <a:t>均温性。</a:t>
            </a:r>
            <a:endParaRPr lang="zh-CN" altLang="en-US" sz="2000" b="1" spc="100" dirty="0">
              <a:latin typeface="微软雅黑" panose="020B0503020204020204" pitchFamily="34" charset="-122"/>
              <a:ea typeface="微软雅黑" panose="020B0503020204020204" pitchFamily="34" charset="-122"/>
            </a:endParaRPr>
          </a:p>
        </p:txBody>
      </p:sp>
      <p:sp>
        <p:nvSpPr>
          <p:cNvPr id="6"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16</a:t>
            </a:r>
            <a:endParaRPr lang="zh-CN" altLang="en-US" sz="3452" b="0" i="1" dirty="0">
              <a:solidFill>
                <a:prstClr val="white"/>
              </a:solidFill>
              <a:latin typeface="Arial"/>
              <a:ea typeface="微软雅黑"/>
            </a:endParaRPr>
          </a:p>
        </p:txBody>
      </p:sp>
      <p:sp>
        <p:nvSpPr>
          <p:cNvPr id="7" name="标题 1">
            <a:extLst>
              <a:ext uri="{FF2B5EF4-FFF2-40B4-BE49-F238E27FC236}">
                <a16:creationId xmlns:a16="http://schemas.microsoft.com/office/drawing/2014/main" id="{CE296F98-8C71-4D35-B4E2-69901E07B0EB}"/>
              </a:ext>
            </a:extLst>
          </p:cNvPr>
          <p:cNvSpPr txBox="1">
            <a:spLocks/>
          </p:cNvSpPr>
          <p:nvPr/>
        </p:nvSpPr>
        <p:spPr>
          <a:xfrm>
            <a:off x="1154319" y="93676"/>
            <a:ext cx="4196698" cy="556955"/>
          </a:xfrm>
          <a:prstGeom prst="rect">
            <a:avLst/>
          </a:prstGeom>
        </p:spPr>
        <p:txBody>
          <a:bodyPr vert="horz" lIns="109637" tIns="54818" rIns="109637" bIns="54818"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400" b="1" dirty="0">
                <a:latin typeface="微软雅黑" panose="020B0503020204020204" pitchFamily="34" charset="-122"/>
                <a:ea typeface="微软雅黑" panose="020B0503020204020204" pitchFamily="34" charset="-122"/>
              </a:rPr>
              <a:t>5. </a:t>
            </a:r>
            <a:r>
              <a:rPr lang="zh-CN" altLang="en-US" sz="2400" b="1" dirty="0">
                <a:latin typeface="微软雅黑" panose="020B0503020204020204" pitchFamily="34" charset="-122"/>
                <a:ea typeface="微软雅黑" panose="020B0503020204020204" pitchFamily="34" charset="-122"/>
              </a:rPr>
              <a:t>结论</a:t>
            </a:r>
          </a:p>
        </p:txBody>
      </p:sp>
    </p:spTree>
    <p:custDataLst>
      <p:tags r:id="rId1"/>
    </p:custDataLst>
    <p:extLst>
      <p:ext uri="{BB962C8B-B14F-4D97-AF65-F5344CB8AC3E}">
        <p14:creationId xmlns:p14="http://schemas.microsoft.com/office/powerpoint/2010/main" val="3429953117"/>
      </p:ext>
    </p:extLst>
  </p:cSld>
  <p:clrMapOvr>
    <a:masterClrMapping/>
  </p:clrMapOvr>
  <p:timing>
    <p:tnLst>
      <p:par>
        <p:cTn id="1" dur="indefinite" restart="never" nodeType="tmRoot">
          <p:childTnLst>
            <p:par>
              <p:cTn id="2"/>
            </p:par>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74D2AD63-DC5D-43B3-AE8C-AE483ABC8D6D}"/>
              </a:ext>
            </a:extLst>
          </p:cNvPr>
          <p:cNvSpPr/>
          <p:nvPr>
            <p:custDataLst>
              <p:tags r:id="rId1"/>
            </p:custDataLst>
          </p:nvPr>
        </p:nvSpPr>
        <p:spPr>
          <a:xfrm>
            <a:off x="4661275" y="2374512"/>
            <a:ext cx="3726700" cy="1587888"/>
          </a:xfrm>
          <a:prstGeom prst="rect">
            <a:avLst/>
          </a:prstGeom>
        </p:spPr>
        <p:txBody>
          <a:bodyPr wrap="square" lIns="68580" tIns="34290" rIns="68580" bIns="0" anchor="ctr">
            <a:noAutofit/>
          </a:bodyPr>
          <a:lstStyle/>
          <a:p>
            <a:pPr algn="just"/>
            <a:r>
              <a:rPr lang="zh-CN" altLang="en-US" sz="8000" b="1" dirty="0">
                <a:solidFill>
                  <a:srgbClr val="FF0000"/>
                </a:solidFill>
                <a:latin typeface="Arial" panose="020B0604020202020204" pitchFamily="34" charset="0"/>
                <a:ea typeface="微软雅黑" panose="020B0503020204020204" charset="-122"/>
              </a:rPr>
              <a:t>谢 谢！</a:t>
            </a:r>
          </a:p>
        </p:txBody>
      </p:sp>
    </p:spTree>
    <p:extLst>
      <p:ext uri="{BB962C8B-B14F-4D97-AF65-F5344CB8AC3E}">
        <p14:creationId xmlns:p14="http://schemas.microsoft.com/office/powerpoint/2010/main" val="1523923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p:txBody>
          <a:bodyPr>
            <a:noAutofit/>
          </a:bodyPr>
          <a:lstStyle/>
          <a:p>
            <a:pPr defTabSz="1314525"/>
            <a:r>
              <a:rPr lang="en-US" altLang="zh-CN" sz="3452" b="0" i="1" dirty="0">
                <a:solidFill>
                  <a:prstClr val="white"/>
                </a:solidFill>
                <a:latin typeface="Arial"/>
                <a:ea typeface="微软雅黑"/>
              </a:rPr>
              <a:t>1</a:t>
            </a:r>
            <a:endParaRPr lang="zh-CN" altLang="en-US" sz="3452" b="0" i="1" dirty="0">
              <a:solidFill>
                <a:prstClr val="white"/>
              </a:solidFill>
              <a:latin typeface="Arial"/>
              <a:ea typeface="微软雅黑"/>
            </a:endParaRPr>
          </a:p>
        </p:txBody>
      </p:sp>
      <p:sp>
        <p:nvSpPr>
          <p:cNvPr id="17" name="文本框 16">
            <a:extLst>
              <a:ext uri="{FF2B5EF4-FFF2-40B4-BE49-F238E27FC236}">
                <a16:creationId xmlns:a16="http://schemas.microsoft.com/office/drawing/2014/main" id="{D20EBF49-7F32-401A-9E3D-5C60D24A26E5}"/>
              </a:ext>
            </a:extLst>
          </p:cNvPr>
          <p:cNvSpPr txBox="1"/>
          <p:nvPr>
            <p:custDataLst>
              <p:tags r:id="rId2"/>
            </p:custDataLst>
          </p:nvPr>
        </p:nvSpPr>
        <p:spPr>
          <a:xfrm>
            <a:off x="1886764" y="2188394"/>
            <a:ext cx="2218341" cy="1027361"/>
          </a:xfrm>
          <a:prstGeom prst="rect">
            <a:avLst/>
          </a:prstGeom>
          <a:noFill/>
        </p:spPr>
        <p:txBody>
          <a:bodyPr wrap="square" lIns="82227" tIns="41114" rIns="82227" bIns="41114" anchor="b" anchorCtr="0">
            <a:noAutofit/>
          </a:bodyPr>
          <a:lstStyle/>
          <a:p>
            <a:pPr algn="ctr"/>
            <a:r>
              <a:rPr lang="zh-CN" altLang="en-US" sz="6475" b="1" dirty="0">
                <a:solidFill>
                  <a:srgbClr val="C00000"/>
                </a:solidFill>
                <a:latin typeface="Arial" panose="020B0604020202020204" pitchFamily="34" charset="0"/>
                <a:ea typeface="汉仪旗黑-85S" panose="00020600040101010101" pitchFamily="18" charset="-122"/>
              </a:rPr>
              <a:t>目录</a:t>
            </a:r>
          </a:p>
        </p:txBody>
      </p:sp>
      <p:sp>
        <p:nvSpPr>
          <p:cNvPr id="18" name="文本框 17">
            <a:extLst>
              <a:ext uri="{FF2B5EF4-FFF2-40B4-BE49-F238E27FC236}">
                <a16:creationId xmlns:a16="http://schemas.microsoft.com/office/drawing/2014/main" id="{FD91E856-6E65-400F-8543-E8BDADB2F947}"/>
              </a:ext>
            </a:extLst>
          </p:cNvPr>
          <p:cNvSpPr txBox="1"/>
          <p:nvPr>
            <p:custDataLst>
              <p:tags r:id="rId3"/>
            </p:custDataLst>
          </p:nvPr>
        </p:nvSpPr>
        <p:spPr>
          <a:xfrm>
            <a:off x="1473724" y="3402890"/>
            <a:ext cx="3044421" cy="453869"/>
          </a:xfrm>
          <a:prstGeom prst="rect">
            <a:avLst/>
          </a:prstGeom>
          <a:noFill/>
        </p:spPr>
        <p:txBody>
          <a:bodyPr wrap="square" lIns="82227" tIns="41114" rIns="82227" bIns="41114" anchor="t" anchorCtr="0">
            <a:noAutofit/>
          </a:bodyPr>
          <a:lstStyle/>
          <a:p>
            <a:pPr algn="ctr"/>
            <a:r>
              <a:rPr lang="en-US" altLang="zh-CN" sz="3837" b="1" cap="all" dirty="0">
                <a:latin typeface="Arial" panose="020B0604020202020204" pitchFamily="34" charset="0"/>
                <a:ea typeface="微软雅黑" panose="020B0503020204020204" charset="-122"/>
              </a:rPr>
              <a:t>Contents</a:t>
            </a:r>
          </a:p>
        </p:txBody>
      </p:sp>
      <p:sp>
        <p:nvSpPr>
          <p:cNvPr id="10" name="矩形 9">
            <a:extLst>
              <a:ext uri="{FF2B5EF4-FFF2-40B4-BE49-F238E27FC236}">
                <a16:creationId xmlns:a16="http://schemas.microsoft.com/office/drawing/2014/main" id="{0D1AAFD4-918D-4A2B-9875-3D108DD6F923}"/>
              </a:ext>
            </a:extLst>
          </p:cNvPr>
          <p:cNvSpPr/>
          <p:nvPr>
            <p:custDataLst>
              <p:tags r:id="rId4"/>
            </p:custDataLst>
          </p:nvPr>
        </p:nvSpPr>
        <p:spPr>
          <a:xfrm>
            <a:off x="5294586" y="1317812"/>
            <a:ext cx="5047172" cy="576000"/>
          </a:xfrm>
          <a:prstGeom prst="rect">
            <a:avLst/>
          </a:prstGeom>
        </p:spPr>
        <p:txBody>
          <a:bodyPr wrap="square" lIns="68580" tIns="34290" rIns="68580" bIns="0" anchor="ctr">
            <a:noAutofit/>
          </a:bodyPr>
          <a:lstStyle/>
          <a:p>
            <a:r>
              <a:rPr lang="zh-CN" altLang="en-US" sz="3200" b="1" dirty="0">
                <a:latin typeface="Arial" panose="020B0604020202020204" pitchFamily="34" charset="0"/>
                <a:ea typeface="微软雅黑" panose="020B0503020204020204" charset="-122"/>
              </a:rPr>
              <a:t>一    研究背景与目的 </a:t>
            </a:r>
          </a:p>
        </p:txBody>
      </p:sp>
      <p:sp>
        <p:nvSpPr>
          <p:cNvPr id="19" name="矩形 18">
            <a:extLst>
              <a:ext uri="{FF2B5EF4-FFF2-40B4-BE49-F238E27FC236}">
                <a16:creationId xmlns:a16="http://schemas.microsoft.com/office/drawing/2014/main" id="{74D2AD63-DC5D-43B3-AE8C-AE483ABC8D6D}"/>
              </a:ext>
            </a:extLst>
          </p:cNvPr>
          <p:cNvSpPr/>
          <p:nvPr>
            <p:custDataLst>
              <p:tags r:id="rId5"/>
            </p:custDataLst>
          </p:nvPr>
        </p:nvSpPr>
        <p:spPr>
          <a:xfrm>
            <a:off x="5294586" y="3731741"/>
            <a:ext cx="4522018" cy="576000"/>
          </a:xfrm>
          <a:prstGeom prst="rect">
            <a:avLst/>
          </a:prstGeom>
        </p:spPr>
        <p:txBody>
          <a:bodyPr wrap="square" lIns="68580" tIns="34290" rIns="68580" bIns="0" anchor="ctr">
            <a:noAutofit/>
          </a:bodyPr>
          <a:lstStyle/>
          <a:p>
            <a:r>
              <a:rPr lang="zh-CN" altLang="en-US" sz="3200" b="1" dirty="0">
                <a:latin typeface="Arial" panose="020B0604020202020204" pitchFamily="34" charset="0"/>
                <a:ea typeface="微软雅黑" panose="020B0503020204020204" charset="-122"/>
              </a:rPr>
              <a:t>四    实验验证</a:t>
            </a:r>
          </a:p>
        </p:txBody>
      </p:sp>
      <p:sp>
        <p:nvSpPr>
          <p:cNvPr id="20" name="矩形 19">
            <a:extLst>
              <a:ext uri="{FF2B5EF4-FFF2-40B4-BE49-F238E27FC236}">
                <a16:creationId xmlns:a16="http://schemas.microsoft.com/office/drawing/2014/main" id="{74D2AD63-DC5D-43B3-AE8C-AE483ABC8D6D}"/>
              </a:ext>
            </a:extLst>
          </p:cNvPr>
          <p:cNvSpPr/>
          <p:nvPr>
            <p:custDataLst>
              <p:tags r:id="rId6"/>
            </p:custDataLst>
          </p:nvPr>
        </p:nvSpPr>
        <p:spPr>
          <a:xfrm>
            <a:off x="5294586" y="4536886"/>
            <a:ext cx="4522018" cy="576000"/>
          </a:xfrm>
          <a:prstGeom prst="rect">
            <a:avLst/>
          </a:prstGeom>
        </p:spPr>
        <p:txBody>
          <a:bodyPr wrap="square" lIns="68580" tIns="34290" rIns="68580" bIns="0" anchor="ctr">
            <a:noAutofit/>
          </a:bodyPr>
          <a:lstStyle/>
          <a:p>
            <a:r>
              <a:rPr lang="zh-CN" altLang="en-US" sz="3200" b="1" dirty="0">
                <a:latin typeface="Arial" panose="020B0604020202020204" pitchFamily="34" charset="0"/>
                <a:ea typeface="微软雅黑" panose="020B0503020204020204" charset="-122"/>
              </a:rPr>
              <a:t>五    结论</a:t>
            </a:r>
          </a:p>
        </p:txBody>
      </p:sp>
      <p:sp>
        <p:nvSpPr>
          <p:cNvPr id="12" name="矩形 11">
            <a:extLst>
              <a:ext uri="{FF2B5EF4-FFF2-40B4-BE49-F238E27FC236}">
                <a16:creationId xmlns:a16="http://schemas.microsoft.com/office/drawing/2014/main" id="{25605E01-CE27-4C23-9436-60144C0DDF25}"/>
              </a:ext>
            </a:extLst>
          </p:cNvPr>
          <p:cNvSpPr/>
          <p:nvPr>
            <p:custDataLst>
              <p:tags r:id="rId7"/>
            </p:custDataLst>
          </p:nvPr>
        </p:nvSpPr>
        <p:spPr>
          <a:xfrm>
            <a:off x="5294585" y="2126075"/>
            <a:ext cx="6264623" cy="576000"/>
          </a:xfrm>
          <a:prstGeom prst="rect">
            <a:avLst/>
          </a:prstGeom>
        </p:spPr>
        <p:txBody>
          <a:bodyPr wrap="square" lIns="68580" tIns="34290" rIns="68580" bIns="0" anchor="ctr">
            <a:noAutofit/>
          </a:bodyPr>
          <a:lstStyle/>
          <a:p>
            <a:r>
              <a:rPr lang="zh-CN" altLang="en-US" sz="3200" b="1" dirty="0">
                <a:latin typeface="Arial" panose="020B0604020202020204" pitchFamily="34" charset="0"/>
                <a:ea typeface="微软雅黑" panose="020B0503020204020204" charset="-122"/>
              </a:rPr>
              <a:t>二    液冷板流热固耦合优化设计</a:t>
            </a:r>
          </a:p>
        </p:txBody>
      </p:sp>
      <p:sp>
        <p:nvSpPr>
          <p:cNvPr id="14" name="矩形 13">
            <a:extLst>
              <a:ext uri="{FF2B5EF4-FFF2-40B4-BE49-F238E27FC236}">
                <a16:creationId xmlns:a16="http://schemas.microsoft.com/office/drawing/2014/main" id="{06318837-C7C3-4072-B175-A157B503629A}"/>
              </a:ext>
            </a:extLst>
          </p:cNvPr>
          <p:cNvSpPr/>
          <p:nvPr>
            <p:custDataLst>
              <p:tags r:id="rId8"/>
            </p:custDataLst>
          </p:nvPr>
        </p:nvSpPr>
        <p:spPr>
          <a:xfrm>
            <a:off x="5294586" y="2931220"/>
            <a:ext cx="6487608" cy="576000"/>
          </a:xfrm>
          <a:prstGeom prst="rect">
            <a:avLst/>
          </a:prstGeom>
        </p:spPr>
        <p:txBody>
          <a:bodyPr wrap="square" lIns="68580" tIns="34290" rIns="68580" bIns="0" anchor="ctr">
            <a:noAutofit/>
          </a:bodyPr>
          <a:lstStyle/>
          <a:p>
            <a:r>
              <a:rPr lang="zh-CN" altLang="en-US" sz="3200" b="1" dirty="0">
                <a:latin typeface="Arial" panose="020B0604020202020204" pitchFamily="34" charset="0"/>
                <a:ea typeface="微软雅黑" panose="020B0503020204020204" charset="-122"/>
              </a:rPr>
              <a:t>三    层次脉状流道液冷板设计</a:t>
            </a:r>
          </a:p>
        </p:txBody>
      </p:sp>
    </p:spTree>
    <p:custDataLst>
      <p:tags r:id="rId1"/>
    </p:custDataLst>
    <p:extLst>
      <p:ext uri="{BB962C8B-B14F-4D97-AF65-F5344CB8AC3E}">
        <p14:creationId xmlns:p14="http://schemas.microsoft.com/office/powerpoint/2010/main" val="62049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标题 1">
            <a:extLst>
              <a:ext uri="{FF2B5EF4-FFF2-40B4-BE49-F238E27FC236}">
                <a16:creationId xmlns:a16="http://schemas.microsoft.com/office/drawing/2014/main" id="{D1AC0FC2-3EA4-41A0-BC01-B81B52994B93}"/>
              </a:ext>
            </a:extLst>
          </p:cNvPr>
          <p:cNvSpPr txBox="1">
            <a:spLocks/>
          </p:cNvSpPr>
          <p:nvPr/>
        </p:nvSpPr>
        <p:spPr>
          <a:xfrm>
            <a:off x="1247214" y="158729"/>
            <a:ext cx="3024525" cy="441591"/>
          </a:xfrm>
          <a:prstGeom prst="rect">
            <a:avLst/>
          </a:prstGeom>
        </p:spPr>
        <p:txBody>
          <a:bodyPr vert="horz" lIns="109637" tIns="54818" rIns="109637" bIns="54818" rtlCol="0" anchor="ctr">
            <a:normAutofit fontScale="92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878" b="1" dirty="0">
                <a:latin typeface="微软雅黑" panose="020B0503020204020204" pitchFamily="34" charset="-122"/>
                <a:ea typeface="微软雅黑" panose="020B0503020204020204" pitchFamily="34" charset="-122"/>
              </a:rPr>
              <a:t>1. </a:t>
            </a:r>
            <a:r>
              <a:rPr lang="zh-CN" altLang="en-US" sz="2800" b="1" dirty="0">
                <a:latin typeface="Arial" panose="020B0604020202020204" pitchFamily="34" charset="0"/>
                <a:ea typeface="微软雅黑" panose="020B0503020204020204" charset="-122"/>
              </a:rPr>
              <a:t>研究背景与目的 </a:t>
            </a:r>
            <a:endParaRPr lang="zh-CN" altLang="en-US" sz="2878" b="1" dirty="0">
              <a:latin typeface="微软雅黑" panose="020B0503020204020204" pitchFamily="34" charset="-122"/>
              <a:ea typeface="微软雅黑" panose="020B0503020204020204" pitchFamily="34" charset="-122"/>
            </a:endParaRPr>
          </a:p>
        </p:txBody>
      </p:sp>
      <p:sp>
        <p:nvSpPr>
          <p:cNvPr id="35" name="矩形 34">
            <a:extLst>
              <a:ext uri="{FF2B5EF4-FFF2-40B4-BE49-F238E27FC236}">
                <a16:creationId xmlns:a16="http://schemas.microsoft.com/office/drawing/2014/main" id="{F9057633-4390-4B45-A9DB-BE365945674D}"/>
              </a:ext>
            </a:extLst>
          </p:cNvPr>
          <p:cNvSpPr/>
          <p:nvPr/>
        </p:nvSpPr>
        <p:spPr>
          <a:xfrm>
            <a:off x="789894" y="1080173"/>
            <a:ext cx="5468402" cy="2252924"/>
          </a:xfrm>
          <a:prstGeom prst="rect">
            <a:avLst/>
          </a:prstGeom>
        </p:spPr>
        <p:txBody>
          <a:bodyPr wrap="square">
            <a:spAutoFit/>
          </a:bodyPr>
          <a:lstStyle/>
          <a:p>
            <a:pPr indent="457195">
              <a:lnSpc>
                <a:spcPct val="130000"/>
              </a:lnSpc>
            </a:pPr>
            <a:r>
              <a:rPr lang="zh-CN" altLang="en-US" b="1" spc="100" dirty="0">
                <a:solidFill>
                  <a:srgbClr val="FF0000"/>
                </a:solidFill>
                <a:latin typeface="微软雅黑" panose="020B0503020204020204" pitchFamily="34" charset="-122"/>
                <a:ea typeface="微软雅黑" panose="020B0503020204020204" pitchFamily="34" charset="-122"/>
              </a:rPr>
              <a:t>散热 </a:t>
            </a:r>
            <a:r>
              <a:rPr lang="zh-CN" altLang="en-US" b="1" spc="100" dirty="0">
                <a:latin typeface="微软雅黑" panose="020B0503020204020204" pitchFamily="34" charset="-122"/>
                <a:ea typeface="微软雅黑" panose="020B0503020204020204" pitchFamily="34" charset="-122"/>
              </a:rPr>
              <a:t>：随着科学技术的发展，</a:t>
            </a:r>
            <a:r>
              <a:rPr lang="zh-CN" altLang="en-US" b="1" spc="100" dirty="0">
                <a:solidFill>
                  <a:srgbClr val="FF0000"/>
                </a:solidFill>
                <a:latin typeface="微软雅黑" panose="020B0503020204020204" pitchFamily="34" charset="-122"/>
                <a:ea typeface="微软雅黑" panose="020B0503020204020204" pitchFamily="34" charset="-122"/>
              </a:rPr>
              <a:t>高热流元器件</a:t>
            </a:r>
            <a:r>
              <a:rPr lang="zh-CN" altLang="en-US" b="1" spc="100" dirty="0">
                <a:latin typeface="微软雅黑" panose="020B0503020204020204" pitchFamily="34" charset="-122"/>
                <a:ea typeface="微软雅黑" panose="020B0503020204020204" pitchFamily="34" charset="-122"/>
              </a:rPr>
              <a:t>在各个领域得到大规模应用，如汽车动力电池组、大规模集成电路等。由于其单位体积内的高产热量导致热流密度大，尤其在汽车和航天器等温度变化大的环境中，对</a:t>
            </a:r>
            <a:r>
              <a:rPr lang="zh-CN" altLang="en-US" b="1" spc="100" dirty="0">
                <a:solidFill>
                  <a:srgbClr val="FF0000"/>
                </a:solidFill>
                <a:latin typeface="微软雅黑" panose="020B0503020204020204" pitchFamily="34" charset="-122"/>
                <a:ea typeface="微软雅黑" panose="020B0503020204020204" pitchFamily="34" charset="-122"/>
              </a:rPr>
              <a:t>散热系统的稳定性和效率</a:t>
            </a:r>
            <a:r>
              <a:rPr lang="zh-CN" altLang="en-US" b="1" spc="100" dirty="0">
                <a:latin typeface="微软雅黑" panose="020B0503020204020204" pitchFamily="34" charset="-122"/>
                <a:ea typeface="微软雅黑" panose="020B0503020204020204" pitchFamily="34" charset="-122"/>
              </a:rPr>
              <a:t>提出了更高要求。</a:t>
            </a:r>
          </a:p>
        </p:txBody>
      </p:sp>
      <p:pic>
        <p:nvPicPr>
          <p:cNvPr id="1026" name="Picture 2" descr="集成电路背景图片素材-正版创意图片400224883-摄图网"/>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805" r="7914"/>
          <a:stretch/>
        </p:blipFill>
        <p:spPr bwMode="auto">
          <a:xfrm>
            <a:off x="681645" y="3764894"/>
            <a:ext cx="2493818" cy="1763070"/>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p:cNvPicPr>
            <a:picLocks noChangeAspect="1"/>
          </p:cNvPicPr>
          <p:nvPr/>
        </p:nvPicPr>
        <p:blipFill>
          <a:blip r:embed="rId5"/>
          <a:stretch>
            <a:fillRect/>
          </a:stretch>
        </p:blipFill>
        <p:spPr>
          <a:xfrm>
            <a:off x="3611972" y="3764894"/>
            <a:ext cx="2487888" cy="1763070"/>
          </a:xfrm>
          <a:prstGeom prst="rect">
            <a:avLst/>
          </a:prstGeom>
        </p:spPr>
      </p:pic>
      <p:sp>
        <p:nvSpPr>
          <p:cNvPr id="37" name="矩形: 圆角 33">
            <a:extLst>
              <a:ext uri="{FF2B5EF4-FFF2-40B4-BE49-F238E27FC236}">
                <a16:creationId xmlns:a16="http://schemas.microsoft.com/office/drawing/2014/main" id="{B40AD818-EA20-45DE-AFC0-1A530E308EA1}"/>
              </a:ext>
            </a:extLst>
          </p:cNvPr>
          <p:cNvSpPr/>
          <p:nvPr/>
        </p:nvSpPr>
        <p:spPr>
          <a:xfrm>
            <a:off x="536008" y="3563190"/>
            <a:ext cx="5722288" cy="2372098"/>
          </a:xfrm>
          <a:prstGeom prst="roundRect">
            <a:avLst>
              <a:gd name="adj" fmla="val 9073"/>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1" tIns="45720" rIns="91441" bIns="45720" numCol="1" spcCol="0" rtlCol="0" fromWordArt="0" anchor="ctr" anchorCtr="0" forceAA="0" compatLnSpc="1">
            <a:prstTxWarp prst="textNoShape">
              <a:avLst/>
            </a:prstTxWarp>
            <a:noAutofit/>
          </a:bodyPr>
          <a:lstStyle/>
          <a:p>
            <a:pPr algn="ctr"/>
            <a:endParaRPr lang="zh-CN" altLang="en-US"/>
          </a:p>
        </p:txBody>
      </p:sp>
      <p:sp>
        <p:nvSpPr>
          <p:cNvPr id="38" name="矩形: 圆角 5">
            <a:extLst>
              <a:ext uri="{FF2B5EF4-FFF2-40B4-BE49-F238E27FC236}">
                <a16:creationId xmlns:a16="http://schemas.microsoft.com/office/drawing/2014/main" id="{BDBC5D8F-58C2-4423-AB74-11C041511660}"/>
              </a:ext>
            </a:extLst>
          </p:cNvPr>
          <p:cNvSpPr/>
          <p:nvPr/>
        </p:nvSpPr>
        <p:spPr>
          <a:xfrm>
            <a:off x="2414461" y="5758057"/>
            <a:ext cx="1775265" cy="379206"/>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100" dirty="0">
                <a:solidFill>
                  <a:srgbClr val="FF0000"/>
                </a:solidFill>
                <a:latin typeface="微软雅黑" panose="020B0503020204020204" pitchFamily="34" charset="-122"/>
                <a:ea typeface="微软雅黑" panose="020B0503020204020204" pitchFamily="34" charset="-122"/>
              </a:rPr>
              <a:t>应用场景</a:t>
            </a:r>
            <a:endParaRPr lang="zh-CN" altLang="en-US" dirty="0">
              <a:solidFill>
                <a:srgbClr val="FF0000"/>
              </a:solidFill>
            </a:endParaRPr>
          </a:p>
        </p:txBody>
      </p:sp>
      <p:sp>
        <p:nvSpPr>
          <p:cNvPr id="41" name="矩形 40">
            <a:extLst>
              <a:ext uri="{FF2B5EF4-FFF2-40B4-BE49-F238E27FC236}">
                <a16:creationId xmlns:a16="http://schemas.microsoft.com/office/drawing/2014/main" id="{F9057633-4390-4B45-A9DB-BE365945674D}"/>
              </a:ext>
            </a:extLst>
          </p:cNvPr>
          <p:cNvSpPr/>
          <p:nvPr/>
        </p:nvSpPr>
        <p:spPr>
          <a:xfrm>
            <a:off x="5912626" y="512695"/>
            <a:ext cx="2069554" cy="452432"/>
          </a:xfrm>
          <a:prstGeom prst="rect">
            <a:avLst/>
          </a:prstGeom>
        </p:spPr>
        <p:txBody>
          <a:bodyPr wrap="square">
            <a:spAutoFit/>
          </a:bodyPr>
          <a:lstStyle/>
          <a:p>
            <a:pPr indent="457195">
              <a:lnSpc>
                <a:spcPct val="130000"/>
              </a:lnSpc>
            </a:pPr>
            <a:r>
              <a:rPr lang="zh-CN" altLang="en-US" sz="2000" b="1" spc="100" dirty="0">
                <a:solidFill>
                  <a:srgbClr val="FF0000"/>
                </a:solidFill>
                <a:latin typeface="微软雅黑" panose="020B0503020204020204" pitchFamily="34" charset="-122"/>
                <a:ea typeface="微软雅黑" panose="020B0503020204020204" pitchFamily="34" charset="-122"/>
              </a:rPr>
              <a:t>散热技术：</a:t>
            </a:r>
            <a:endParaRPr lang="en-US" altLang="zh-CN" sz="2000" b="1" spc="100" dirty="0">
              <a:solidFill>
                <a:srgbClr val="FF0000"/>
              </a:solidFill>
              <a:latin typeface="微软雅黑" panose="020B0503020204020204" pitchFamily="34" charset="-122"/>
              <a:ea typeface="微软雅黑" panose="020B0503020204020204" pitchFamily="34" charset="-122"/>
            </a:endParaRPr>
          </a:p>
        </p:txBody>
      </p:sp>
      <p:sp>
        <p:nvSpPr>
          <p:cNvPr id="9" name="矩形 8"/>
          <p:cNvSpPr/>
          <p:nvPr/>
        </p:nvSpPr>
        <p:spPr>
          <a:xfrm>
            <a:off x="6608737" y="872067"/>
            <a:ext cx="5129932" cy="1054135"/>
          </a:xfrm>
          <a:prstGeom prst="rect">
            <a:avLst/>
          </a:prstGeom>
        </p:spPr>
        <p:txBody>
          <a:bodyPr wrap="square">
            <a:spAutoFit/>
          </a:bodyPr>
          <a:lstStyle/>
          <a:p>
            <a:pPr marL="285750" indent="-285750">
              <a:lnSpc>
                <a:spcPct val="125000"/>
              </a:lnSpc>
              <a:buFont typeface="Wingdings" panose="05000000000000000000" pitchFamily="2" charset="2"/>
              <a:buChar char="l"/>
            </a:pPr>
            <a:r>
              <a:rPr lang="en-US" altLang="zh-CN" b="1" spc="100" dirty="0">
                <a:solidFill>
                  <a:srgbClr val="FF0000"/>
                </a:solidFill>
                <a:latin typeface="微软雅黑" panose="020B0503020204020204" pitchFamily="34" charset="-122"/>
                <a:ea typeface="微软雅黑" panose="020B0503020204020204" pitchFamily="34" charset="-122"/>
              </a:rPr>
              <a:t> </a:t>
            </a:r>
            <a:r>
              <a:rPr lang="zh-CN" altLang="en-US" b="1" spc="100" dirty="0">
                <a:solidFill>
                  <a:srgbClr val="FF0000"/>
                </a:solidFill>
                <a:latin typeface="微软雅黑" panose="020B0503020204020204" pitchFamily="34" charset="-122"/>
                <a:ea typeface="微软雅黑" panose="020B0503020204020204" pitchFamily="34" charset="-122"/>
              </a:rPr>
              <a:t>风冷：</a:t>
            </a:r>
            <a:endParaRPr lang="en-US" altLang="zh-CN" b="1" spc="100" dirty="0">
              <a:solidFill>
                <a:srgbClr val="FF0000"/>
              </a:solidFill>
              <a:latin typeface="微软雅黑" panose="020B0503020204020204" pitchFamily="34" charset="-122"/>
              <a:ea typeface="微软雅黑" panose="020B0503020204020204" pitchFamily="34" charset="-122"/>
            </a:endParaRPr>
          </a:p>
          <a:p>
            <a:pPr>
              <a:lnSpc>
                <a:spcPct val="125000"/>
              </a:lnSpc>
            </a:pPr>
            <a:r>
              <a:rPr lang="zh-CN" altLang="en-US" sz="1600" b="1" spc="100" dirty="0">
                <a:latin typeface="微软雅黑" panose="020B0503020204020204" pitchFamily="34" charset="-122"/>
                <a:ea typeface="微软雅黑" panose="020B0503020204020204" pitchFamily="34" charset="-122"/>
              </a:rPr>
              <a:t>   优点：结构简单，成本较低，适用性广。</a:t>
            </a:r>
          </a:p>
          <a:p>
            <a:pPr>
              <a:lnSpc>
                <a:spcPct val="125000"/>
              </a:lnSpc>
            </a:pPr>
            <a:r>
              <a:rPr lang="zh-CN" altLang="en-US" sz="1600" b="1" spc="100" dirty="0">
                <a:latin typeface="微软雅黑" panose="020B0503020204020204" pitchFamily="34" charset="-122"/>
                <a:ea typeface="微软雅黑" panose="020B0503020204020204" pitchFamily="34" charset="-122"/>
              </a:rPr>
              <a:t>   缺点：散热效率，噪音问题，空间环境限制。</a:t>
            </a:r>
          </a:p>
        </p:txBody>
      </p:sp>
      <p:sp>
        <p:nvSpPr>
          <p:cNvPr id="43" name="矩形 42"/>
          <p:cNvSpPr/>
          <p:nvPr/>
        </p:nvSpPr>
        <p:spPr>
          <a:xfrm>
            <a:off x="6608737" y="1851566"/>
            <a:ext cx="5129932" cy="1054135"/>
          </a:xfrm>
          <a:prstGeom prst="rect">
            <a:avLst/>
          </a:prstGeom>
        </p:spPr>
        <p:txBody>
          <a:bodyPr wrap="square">
            <a:spAutoFit/>
          </a:bodyPr>
          <a:lstStyle/>
          <a:p>
            <a:pPr marL="285750" indent="-285750">
              <a:lnSpc>
                <a:spcPct val="125000"/>
              </a:lnSpc>
              <a:buFont typeface="Wingdings" panose="05000000000000000000" pitchFamily="2" charset="2"/>
              <a:buChar char="l"/>
            </a:pPr>
            <a:r>
              <a:rPr lang="en-US" altLang="zh-CN" b="1" spc="100" dirty="0">
                <a:solidFill>
                  <a:srgbClr val="FF0000"/>
                </a:solidFill>
                <a:latin typeface="微软雅黑" panose="020B0503020204020204" pitchFamily="34" charset="-122"/>
                <a:ea typeface="微软雅黑" panose="020B0503020204020204" pitchFamily="34" charset="-122"/>
              </a:rPr>
              <a:t> </a:t>
            </a:r>
            <a:r>
              <a:rPr lang="zh-CN" altLang="en-US" b="1" spc="100" dirty="0">
                <a:solidFill>
                  <a:srgbClr val="FF0000"/>
                </a:solidFill>
                <a:latin typeface="微软雅黑" panose="020B0503020204020204" pitchFamily="34" charset="-122"/>
                <a:ea typeface="微软雅黑" panose="020B0503020204020204" pitchFamily="34" charset="-122"/>
              </a:rPr>
              <a:t>相变：</a:t>
            </a:r>
            <a:endParaRPr lang="en-US" altLang="zh-CN" b="1" spc="100" dirty="0">
              <a:solidFill>
                <a:srgbClr val="FF0000"/>
              </a:solidFill>
              <a:latin typeface="微软雅黑" panose="020B0503020204020204" pitchFamily="34" charset="-122"/>
              <a:ea typeface="微软雅黑" panose="020B0503020204020204" pitchFamily="34" charset="-122"/>
            </a:endParaRPr>
          </a:p>
          <a:p>
            <a:pPr>
              <a:lnSpc>
                <a:spcPct val="125000"/>
              </a:lnSpc>
            </a:pPr>
            <a:r>
              <a:rPr lang="zh-CN" altLang="en-US" sz="1600" b="1" spc="100" dirty="0">
                <a:latin typeface="微软雅黑" panose="020B0503020204020204" pitchFamily="34" charset="-122"/>
                <a:ea typeface="微软雅黑" panose="020B0503020204020204" pitchFamily="34" charset="-122"/>
              </a:rPr>
              <a:t>   优点：高效散热，温度稳定。</a:t>
            </a:r>
          </a:p>
          <a:p>
            <a:pPr>
              <a:lnSpc>
                <a:spcPct val="125000"/>
              </a:lnSpc>
            </a:pPr>
            <a:r>
              <a:rPr lang="zh-CN" altLang="en-US" sz="1600" b="1" spc="100" dirty="0">
                <a:latin typeface="微软雅黑" panose="020B0503020204020204" pitchFamily="34" charset="-122"/>
                <a:ea typeface="微软雅黑" panose="020B0503020204020204" pitchFamily="34" charset="-122"/>
              </a:rPr>
              <a:t>   缺点：系统复杂，成本较高，后期维护。</a:t>
            </a:r>
          </a:p>
        </p:txBody>
      </p:sp>
      <p:sp>
        <p:nvSpPr>
          <p:cNvPr id="44" name="矩形 43"/>
          <p:cNvSpPr/>
          <p:nvPr/>
        </p:nvSpPr>
        <p:spPr>
          <a:xfrm>
            <a:off x="6608737" y="2869993"/>
            <a:ext cx="5129932" cy="1054135"/>
          </a:xfrm>
          <a:prstGeom prst="rect">
            <a:avLst/>
          </a:prstGeom>
        </p:spPr>
        <p:txBody>
          <a:bodyPr wrap="square">
            <a:spAutoFit/>
          </a:bodyPr>
          <a:lstStyle/>
          <a:p>
            <a:pPr marL="285750" indent="-285750">
              <a:lnSpc>
                <a:spcPct val="125000"/>
              </a:lnSpc>
              <a:buFont typeface="Wingdings" panose="05000000000000000000" pitchFamily="2" charset="2"/>
              <a:buChar char="l"/>
            </a:pPr>
            <a:r>
              <a:rPr lang="en-US" altLang="zh-CN" b="1" spc="100" dirty="0">
                <a:solidFill>
                  <a:srgbClr val="FF0000"/>
                </a:solidFill>
                <a:latin typeface="微软雅黑" panose="020B0503020204020204" pitchFamily="34" charset="-122"/>
                <a:ea typeface="微软雅黑" panose="020B0503020204020204" pitchFamily="34" charset="-122"/>
              </a:rPr>
              <a:t> </a:t>
            </a:r>
            <a:r>
              <a:rPr lang="zh-CN" altLang="en-US" b="1" spc="100" dirty="0">
                <a:solidFill>
                  <a:srgbClr val="FF0000"/>
                </a:solidFill>
                <a:latin typeface="微软雅黑" panose="020B0503020204020204" pitchFamily="34" charset="-122"/>
                <a:ea typeface="微软雅黑" panose="020B0503020204020204" pitchFamily="34" charset="-122"/>
              </a:rPr>
              <a:t>液冷：</a:t>
            </a:r>
            <a:endParaRPr lang="en-US" altLang="zh-CN" b="1" spc="100" dirty="0">
              <a:solidFill>
                <a:srgbClr val="FF0000"/>
              </a:solidFill>
              <a:latin typeface="微软雅黑" panose="020B0503020204020204" pitchFamily="34" charset="-122"/>
              <a:ea typeface="微软雅黑" panose="020B0503020204020204" pitchFamily="34" charset="-122"/>
            </a:endParaRPr>
          </a:p>
          <a:p>
            <a:pPr>
              <a:lnSpc>
                <a:spcPct val="125000"/>
              </a:lnSpc>
            </a:pPr>
            <a:r>
              <a:rPr lang="zh-CN" altLang="en-US" sz="1600" b="1" spc="100" dirty="0">
                <a:latin typeface="微软雅黑" panose="020B0503020204020204" pitchFamily="34" charset="-122"/>
                <a:ea typeface="微软雅黑" panose="020B0503020204020204" pitchFamily="34" charset="-122"/>
              </a:rPr>
              <a:t>   优点：</a:t>
            </a:r>
            <a:r>
              <a:rPr lang="zh-CN" altLang="en-US" sz="1600" b="1" spc="100" dirty="0">
                <a:solidFill>
                  <a:srgbClr val="FF0000"/>
                </a:solidFill>
                <a:latin typeface="微软雅黑" panose="020B0503020204020204" pitchFamily="34" charset="-122"/>
                <a:ea typeface="微软雅黑" panose="020B0503020204020204" pitchFamily="34" charset="-122"/>
              </a:rPr>
              <a:t>技术成熟</a:t>
            </a:r>
            <a:r>
              <a:rPr lang="zh-CN" altLang="en-US" sz="1600" b="1" spc="100" dirty="0">
                <a:latin typeface="微软雅黑" panose="020B0503020204020204" pitchFamily="34" charset="-122"/>
                <a:ea typeface="微软雅黑" panose="020B0503020204020204" pitchFamily="34" charset="-122"/>
              </a:rPr>
              <a:t>，高效散热，温度分布均匀。</a:t>
            </a:r>
          </a:p>
          <a:p>
            <a:pPr>
              <a:lnSpc>
                <a:spcPct val="125000"/>
              </a:lnSpc>
            </a:pPr>
            <a:r>
              <a:rPr lang="zh-CN" altLang="en-US" sz="1600" b="1" spc="100" dirty="0">
                <a:latin typeface="微软雅黑" panose="020B0503020204020204" pitchFamily="34" charset="-122"/>
                <a:ea typeface="微软雅黑" panose="020B0503020204020204" pitchFamily="34" charset="-122"/>
              </a:rPr>
              <a:t>   缺点：系统复杂，成本较高，可能存在漏液风险。</a:t>
            </a:r>
          </a:p>
        </p:txBody>
      </p:sp>
      <p:pic>
        <p:nvPicPr>
          <p:cNvPr id="10" name="图片 9"/>
          <p:cNvPicPr>
            <a:picLocks noChangeAspect="1"/>
          </p:cNvPicPr>
          <p:nvPr/>
        </p:nvPicPr>
        <p:blipFill rotWithShape="1">
          <a:blip r:embed="rId6"/>
          <a:srcRect l="9102" r="7475"/>
          <a:stretch/>
        </p:blipFill>
        <p:spPr>
          <a:xfrm>
            <a:off x="6947403" y="4550694"/>
            <a:ext cx="2142068" cy="1384594"/>
          </a:xfrm>
          <a:prstGeom prst="rect">
            <a:avLst/>
          </a:prstGeom>
        </p:spPr>
      </p:pic>
      <p:pic>
        <p:nvPicPr>
          <p:cNvPr id="11" name="图片 10"/>
          <p:cNvPicPr>
            <a:picLocks noChangeAspect="1"/>
          </p:cNvPicPr>
          <p:nvPr/>
        </p:nvPicPr>
        <p:blipFill rotWithShape="1">
          <a:blip r:embed="rId7" cstate="print">
            <a:extLst>
              <a:ext uri="{28A0092B-C50C-407E-A947-70E740481C1C}">
                <a14:useLocalDpi xmlns:a14="http://schemas.microsoft.com/office/drawing/2010/main" val="0"/>
              </a:ext>
            </a:extLst>
          </a:blip>
          <a:srcRect l="3361" t="30741" r="1989" b="42469"/>
          <a:stretch/>
        </p:blipFill>
        <p:spPr>
          <a:xfrm>
            <a:off x="9343036" y="4550694"/>
            <a:ext cx="2142068" cy="1384594"/>
          </a:xfrm>
          <a:prstGeom prst="rect">
            <a:avLst/>
          </a:prstGeom>
        </p:spPr>
      </p:pic>
      <p:sp>
        <p:nvSpPr>
          <p:cNvPr id="51" name="矩形: 圆角 49">
            <a:extLst>
              <a:ext uri="{FF2B5EF4-FFF2-40B4-BE49-F238E27FC236}">
                <a16:creationId xmlns:a16="http://schemas.microsoft.com/office/drawing/2014/main" id="{5A8DFD10-99BA-4F71-B312-322901C1EF32}"/>
              </a:ext>
            </a:extLst>
          </p:cNvPr>
          <p:cNvSpPr/>
          <p:nvPr/>
        </p:nvSpPr>
        <p:spPr>
          <a:xfrm>
            <a:off x="6772651" y="4233333"/>
            <a:ext cx="4966018" cy="1951139"/>
          </a:xfrm>
          <a:prstGeom prst="roundRect">
            <a:avLst>
              <a:gd name="adj" fmla="val 9073"/>
            </a:avLst>
          </a:prstGeom>
          <a:noFill/>
          <a:ln w="1905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1" tIns="45720" rIns="91441" bIns="45720" numCol="1" spcCol="0" rtlCol="0" fromWordArt="0" anchor="ctr" anchorCtr="0" forceAA="0" compatLnSpc="1">
            <a:prstTxWarp prst="textNoShape">
              <a:avLst/>
            </a:prstTxWarp>
            <a:noAutofit/>
          </a:bodyPr>
          <a:lstStyle/>
          <a:p>
            <a:pPr algn="ctr"/>
            <a:endParaRPr lang="zh-CN" altLang="en-US"/>
          </a:p>
        </p:txBody>
      </p:sp>
      <p:sp>
        <p:nvSpPr>
          <p:cNvPr id="53" name="矩形: 圆角 51">
            <a:extLst>
              <a:ext uri="{FF2B5EF4-FFF2-40B4-BE49-F238E27FC236}">
                <a16:creationId xmlns:a16="http://schemas.microsoft.com/office/drawing/2014/main" id="{5F8C33E7-22BA-4F9C-9328-8C5A1A7B3D6A}"/>
              </a:ext>
            </a:extLst>
          </p:cNvPr>
          <p:cNvSpPr/>
          <p:nvPr/>
        </p:nvSpPr>
        <p:spPr>
          <a:xfrm>
            <a:off x="8318992" y="4034260"/>
            <a:ext cx="1890269" cy="364177"/>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100" dirty="0">
                <a:solidFill>
                  <a:srgbClr val="0070C0"/>
                </a:solidFill>
                <a:latin typeface="微软雅黑" panose="020B0503020204020204" pitchFamily="34" charset="-122"/>
                <a:ea typeface="微软雅黑" panose="020B0503020204020204" pitchFamily="34" charset="-122"/>
              </a:rPr>
              <a:t>液冷散热器</a:t>
            </a:r>
            <a:endParaRPr lang="zh-CN" altLang="en-US" dirty="0">
              <a:solidFill>
                <a:srgbClr val="0070C0"/>
              </a:solidFill>
            </a:endParaRPr>
          </a:p>
        </p:txBody>
      </p:sp>
      <p:sp>
        <p:nvSpPr>
          <p:cNvPr id="17"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2</a:t>
            </a:r>
            <a:endParaRPr lang="zh-CN" altLang="en-US" sz="3452" b="0" i="1" dirty="0">
              <a:solidFill>
                <a:prstClr val="white"/>
              </a:solidFill>
              <a:latin typeface="Arial"/>
              <a:ea typeface="微软雅黑"/>
            </a:endParaRPr>
          </a:p>
        </p:txBody>
      </p:sp>
    </p:spTree>
    <p:custDataLst>
      <p:tags r:id="rId1"/>
    </p:custDataLst>
    <p:extLst>
      <p:ext uri="{BB962C8B-B14F-4D97-AF65-F5344CB8AC3E}">
        <p14:creationId xmlns:p14="http://schemas.microsoft.com/office/powerpoint/2010/main" val="1240470917"/>
      </p:ext>
    </p:extLst>
  </p:cSld>
  <p:clrMapOvr>
    <a:masterClrMapping/>
  </p:clrMapOvr>
  <p:timing>
    <p:tnLst>
      <p:par>
        <p:cTn id="1" dur="indefinite" restart="never" nodeType="tmRoot">
          <p:childTnLst>
            <p:par>
              <p:cTn id="2"/>
            </p:par>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a:extLst>
              <a:ext uri="{FF2B5EF4-FFF2-40B4-BE49-F238E27FC236}">
                <a16:creationId xmlns:a16="http://schemas.microsoft.com/office/drawing/2014/main" id="{F9057633-4390-4B45-A9DB-BE365945674D}"/>
              </a:ext>
            </a:extLst>
          </p:cNvPr>
          <p:cNvSpPr/>
          <p:nvPr/>
        </p:nvSpPr>
        <p:spPr>
          <a:xfrm>
            <a:off x="792280" y="1073592"/>
            <a:ext cx="5307580" cy="2217851"/>
          </a:xfrm>
          <a:prstGeom prst="rect">
            <a:avLst/>
          </a:prstGeom>
        </p:spPr>
        <p:txBody>
          <a:bodyPr wrap="square">
            <a:spAutoFit/>
          </a:bodyPr>
          <a:lstStyle/>
          <a:p>
            <a:pPr indent="457195">
              <a:lnSpc>
                <a:spcPct val="130000"/>
              </a:lnSpc>
            </a:pPr>
            <a:r>
              <a:rPr lang="zh-CN" altLang="en-US" b="1" spc="100" dirty="0">
                <a:latin typeface="微软雅黑" panose="020B0503020204020204" pitchFamily="34" charset="-122"/>
                <a:ea typeface="微软雅黑" panose="020B0503020204020204" pitchFamily="34" charset="-122"/>
              </a:rPr>
              <a:t>研究对象：</a:t>
            </a:r>
            <a:r>
              <a:rPr lang="zh-CN" altLang="en-US" b="1" spc="100" dirty="0">
                <a:solidFill>
                  <a:srgbClr val="FF0000"/>
                </a:solidFill>
                <a:latin typeface="微软雅黑" panose="020B0503020204020204" pitchFamily="34" charset="-122"/>
                <a:ea typeface="微软雅黑" panose="020B0503020204020204" pitchFamily="34" charset="-122"/>
              </a:rPr>
              <a:t>液冷板</a:t>
            </a:r>
            <a:r>
              <a:rPr lang="zh-CN" altLang="en-US" b="1" spc="100" dirty="0">
                <a:latin typeface="微软雅黑" panose="020B0503020204020204" pitchFamily="34" charset="-122"/>
                <a:ea typeface="微软雅黑" panose="020B0503020204020204" pitchFamily="34" charset="-122"/>
              </a:rPr>
              <a:t>广泛应用于高性能计算服务器、电子组件、新能源汽车电池和电机控制器、航空航天电子设备、精密医疗仪器以及工业制造机械等。这些应用场景通常要求设备在紧凑空间内实现高效散热，以维持稳定运行和延长使用寿命。</a:t>
            </a:r>
          </a:p>
        </p:txBody>
      </p:sp>
      <p:sp>
        <p:nvSpPr>
          <p:cNvPr id="37" name="矩形: 圆角 33">
            <a:extLst>
              <a:ext uri="{FF2B5EF4-FFF2-40B4-BE49-F238E27FC236}">
                <a16:creationId xmlns:a16="http://schemas.microsoft.com/office/drawing/2014/main" id="{B40AD818-EA20-45DE-AFC0-1A530E308EA1}"/>
              </a:ext>
            </a:extLst>
          </p:cNvPr>
          <p:cNvSpPr/>
          <p:nvPr/>
        </p:nvSpPr>
        <p:spPr>
          <a:xfrm>
            <a:off x="536008" y="3563190"/>
            <a:ext cx="5722288" cy="2372098"/>
          </a:xfrm>
          <a:prstGeom prst="roundRect">
            <a:avLst>
              <a:gd name="adj" fmla="val 9073"/>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1" tIns="45720" rIns="91441" bIns="45720" numCol="1" spcCol="0" rtlCol="0" fromWordArt="0" anchor="ctr" anchorCtr="0" forceAA="0" compatLnSpc="1">
            <a:prstTxWarp prst="textNoShape">
              <a:avLst/>
            </a:prstTxWarp>
            <a:noAutofit/>
          </a:bodyPr>
          <a:lstStyle/>
          <a:p>
            <a:pPr algn="ctr"/>
            <a:endParaRPr lang="zh-CN" altLang="en-US"/>
          </a:p>
        </p:txBody>
      </p:sp>
      <p:sp>
        <p:nvSpPr>
          <p:cNvPr id="38" name="矩形: 圆角 5">
            <a:extLst>
              <a:ext uri="{FF2B5EF4-FFF2-40B4-BE49-F238E27FC236}">
                <a16:creationId xmlns:a16="http://schemas.microsoft.com/office/drawing/2014/main" id="{BDBC5D8F-58C2-4423-AB74-11C041511660}"/>
              </a:ext>
            </a:extLst>
          </p:cNvPr>
          <p:cNvSpPr/>
          <p:nvPr/>
        </p:nvSpPr>
        <p:spPr>
          <a:xfrm>
            <a:off x="2305393" y="5745685"/>
            <a:ext cx="1966346" cy="379206"/>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100" dirty="0">
                <a:solidFill>
                  <a:srgbClr val="FF0000"/>
                </a:solidFill>
                <a:latin typeface="微软雅黑" panose="020B0503020204020204" pitchFamily="34" charset="-122"/>
                <a:ea typeface="微软雅黑" panose="020B0503020204020204" pitchFamily="34" charset="-122"/>
              </a:rPr>
              <a:t>液冷板设计案例</a:t>
            </a:r>
            <a:endParaRPr lang="zh-CN" altLang="en-US" dirty="0">
              <a:solidFill>
                <a:srgbClr val="FF0000"/>
              </a:solidFill>
            </a:endParaRPr>
          </a:p>
        </p:txBody>
      </p:sp>
      <p:sp>
        <p:nvSpPr>
          <p:cNvPr id="41" name="矩形 40">
            <a:extLst>
              <a:ext uri="{FF2B5EF4-FFF2-40B4-BE49-F238E27FC236}">
                <a16:creationId xmlns:a16="http://schemas.microsoft.com/office/drawing/2014/main" id="{F9057633-4390-4B45-A9DB-BE365945674D}"/>
              </a:ext>
            </a:extLst>
          </p:cNvPr>
          <p:cNvSpPr/>
          <p:nvPr/>
        </p:nvSpPr>
        <p:spPr>
          <a:xfrm>
            <a:off x="5899117" y="669109"/>
            <a:ext cx="3497381" cy="453457"/>
          </a:xfrm>
          <a:prstGeom prst="rect">
            <a:avLst/>
          </a:prstGeom>
        </p:spPr>
        <p:txBody>
          <a:bodyPr wrap="square">
            <a:spAutoFit/>
          </a:bodyPr>
          <a:lstStyle/>
          <a:p>
            <a:pPr indent="457195">
              <a:lnSpc>
                <a:spcPct val="130000"/>
              </a:lnSpc>
            </a:pPr>
            <a:r>
              <a:rPr lang="zh-CN" altLang="en-US" sz="2000" b="1" spc="100" dirty="0">
                <a:solidFill>
                  <a:srgbClr val="FF0000"/>
                </a:solidFill>
                <a:latin typeface="微软雅黑" panose="020B0503020204020204" pitchFamily="34" charset="-122"/>
                <a:ea typeface="微软雅黑" panose="020B0503020204020204" pitchFamily="34" charset="-122"/>
              </a:rPr>
              <a:t>散热性能要求：</a:t>
            </a:r>
            <a:endParaRPr lang="en-US" altLang="zh-CN" sz="2000" b="1" spc="100" dirty="0">
              <a:solidFill>
                <a:srgbClr val="FF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4"/>
          <a:srcRect l="10169" t="-298" r="6260" b="6066"/>
          <a:stretch/>
        </p:blipFill>
        <p:spPr>
          <a:xfrm>
            <a:off x="792280" y="3764894"/>
            <a:ext cx="2529518" cy="1763070"/>
          </a:xfrm>
          <a:prstGeom prst="rect">
            <a:avLst/>
          </a:prstGeom>
        </p:spPr>
      </p:pic>
      <p:pic>
        <p:nvPicPr>
          <p:cNvPr id="3" name="图片 2"/>
          <p:cNvPicPr>
            <a:picLocks noChangeAspect="1"/>
          </p:cNvPicPr>
          <p:nvPr/>
        </p:nvPicPr>
        <p:blipFill>
          <a:blip r:embed="rId5"/>
          <a:stretch>
            <a:fillRect/>
          </a:stretch>
        </p:blipFill>
        <p:spPr>
          <a:xfrm>
            <a:off x="3496550" y="3778070"/>
            <a:ext cx="2529518" cy="1752735"/>
          </a:xfrm>
          <a:prstGeom prst="rect">
            <a:avLst/>
          </a:prstGeom>
        </p:spPr>
      </p:pic>
      <p:sp>
        <p:nvSpPr>
          <p:cNvPr id="19" name="矩形 18"/>
          <p:cNvSpPr/>
          <p:nvPr/>
        </p:nvSpPr>
        <p:spPr>
          <a:xfrm>
            <a:off x="6545782" y="1138394"/>
            <a:ext cx="5129932" cy="746358"/>
          </a:xfrm>
          <a:prstGeom prst="rect">
            <a:avLst/>
          </a:prstGeom>
        </p:spPr>
        <p:txBody>
          <a:bodyPr wrap="square">
            <a:spAutoFit/>
          </a:bodyPr>
          <a:lstStyle/>
          <a:p>
            <a:pPr marL="285750" indent="-285750">
              <a:lnSpc>
                <a:spcPct val="125000"/>
              </a:lnSpc>
              <a:buFont typeface="Wingdings" panose="05000000000000000000" pitchFamily="2" charset="2"/>
              <a:buChar char="l"/>
            </a:pPr>
            <a:r>
              <a:rPr lang="en-US" altLang="zh-CN" b="1" spc="100" dirty="0">
                <a:solidFill>
                  <a:srgbClr val="FF0000"/>
                </a:solidFill>
                <a:latin typeface="微软雅黑" panose="020B0503020204020204" pitchFamily="34" charset="-122"/>
                <a:ea typeface="微软雅黑" panose="020B0503020204020204" pitchFamily="34" charset="-122"/>
              </a:rPr>
              <a:t> </a:t>
            </a:r>
            <a:r>
              <a:rPr lang="zh-CN" altLang="en-US" b="1" spc="100" dirty="0">
                <a:solidFill>
                  <a:srgbClr val="FF0000"/>
                </a:solidFill>
                <a:latin typeface="微软雅黑" panose="020B0503020204020204" pitchFamily="34" charset="-122"/>
                <a:ea typeface="微软雅黑" panose="020B0503020204020204" pitchFamily="34" charset="-122"/>
              </a:rPr>
              <a:t>散热效率：</a:t>
            </a:r>
            <a:endParaRPr lang="en-US" altLang="zh-CN" b="1" spc="100" dirty="0">
              <a:solidFill>
                <a:srgbClr val="FF0000"/>
              </a:solidFill>
              <a:latin typeface="微软雅黑" panose="020B0503020204020204" pitchFamily="34" charset="-122"/>
              <a:ea typeface="微软雅黑" panose="020B0503020204020204" pitchFamily="34" charset="-122"/>
            </a:endParaRPr>
          </a:p>
          <a:p>
            <a:pPr>
              <a:lnSpc>
                <a:spcPct val="125000"/>
              </a:lnSpc>
            </a:pPr>
            <a:r>
              <a:rPr lang="en-US" altLang="zh-CN" sz="1600" b="1" spc="100" dirty="0">
                <a:latin typeface="微软雅黑" panose="020B0503020204020204" pitchFamily="34" charset="-122"/>
                <a:ea typeface="微软雅黑" panose="020B0503020204020204" pitchFamily="34" charset="-122"/>
              </a:rPr>
              <a:t>     </a:t>
            </a:r>
            <a:r>
              <a:rPr lang="zh-CN" altLang="en-US" sz="1600" b="1" spc="100" dirty="0">
                <a:latin typeface="微软雅黑" panose="020B0503020204020204" pitchFamily="34" charset="-122"/>
                <a:ea typeface="微软雅黑" panose="020B0503020204020204" pitchFamily="34" charset="-122"/>
              </a:rPr>
              <a:t>增加散热面积，减少涡流，改善流动。</a:t>
            </a:r>
          </a:p>
        </p:txBody>
      </p:sp>
      <p:sp>
        <p:nvSpPr>
          <p:cNvPr id="20" name="矩形 19"/>
          <p:cNvSpPr/>
          <p:nvPr/>
        </p:nvSpPr>
        <p:spPr>
          <a:xfrm>
            <a:off x="6545782" y="1884752"/>
            <a:ext cx="5129932" cy="746358"/>
          </a:xfrm>
          <a:prstGeom prst="rect">
            <a:avLst/>
          </a:prstGeom>
        </p:spPr>
        <p:txBody>
          <a:bodyPr wrap="square">
            <a:spAutoFit/>
          </a:bodyPr>
          <a:lstStyle/>
          <a:p>
            <a:pPr marL="285750" indent="-285750">
              <a:lnSpc>
                <a:spcPct val="125000"/>
              </a:lnSpc>
              <a:buFont typeface="Wingdings" panose="05000000000000000000" pitchFamily="2" charset="2"/>
              <a:buChar char="l"/>
            </a:pPr>
            <a:r>
              <a:rPr lang="en-US" altLang="zh-CN" b="1" spc="100" dirty="0">
                <a:solidFill>
                  <a:srgbClr val="FF0000"/>
                </a:solidFill>
                <a:latin typeface="微软雅黑" panose="020B0503020204020204" pitchFamily="34" charset="-122"/>
                <a:ea typeface="微软雅黑" panose="020B0503020204020204" pitchFamily="34" charset="-122"/>
              </a:rPr>
              <a:t> </a:t>
            </a:r>
            <a:r>
              <a:rPr lang="zh-CN" altLang="en-US" b="1" spc="100" dirty="0">
                <a:solidFill>
                  <a:srgbClr val="FF0000"/>
                </a:solidFill>
                <a:latin typeface="微软雅黑" panose="020B0503020204020204" pitchFamily="34" charset="-122"/>
                <a:ea typeface="微软雅黑" panose="020B0503020204020204" pitchFamily="34" charset="-122"/>
              </a:rPr>
              <a:t>热均匀性：</a:t>
            </a:r>
            <a:endParaRPr lang="en-US" altLang="zh-CN" b="1" spc="100" dirty="0">
              <a:solidFill>
                <a:srgbClr val="FF0000"/>
              </a:solidFill>
              <a:latin typeface="微软雅黑" panose="020B0503020204020204" pitchFamily="34" charset="-122"/>
              <a:ea typeface="微软雅黑" panose="020B0503020204020204" pitchFamily="34" charset="-122"/>
            </a:endParaRPr>
          </a:p>
          <a:p>
            <a:pPr>
              <a:lnSpc>
                <a:spcPct val="125000"/>
              </a:lnSpc>
            </a:pPr>
            <a:r>
              <a:rPr lang="en-US" altLang="zh-CN" sz="1600" b="1" spc="100" dirty="0">
                <a:latin typeface="微软雅黑" panose="020B0503020204020204" pitchFamily="34" charset="-122"/>
                <a:ea typeface="微软雅黑" panose="020B0503020204020204" pitchFamily="34" charset="-122"/>
              </a:rPr>
              <a:t>     </a:t>
            </a:r>
            <a:r>
              <a:rPr lang="zh-CN" altLang="en-US" sz="1600" b="1" spc="100" dirty="0">
                <a:latin typeface="微软雅黑" panose="020B0503020204020204" pitchFamily="34" charset="-122"/>
                <a:ea typeface="微软雅黑" panose="020B0503020204020204" pitchFamily="34" charset="-122"/>
              </a:rPr>
              <a:t>防止热损伤，延长使用寿命，提高效率。</a:t>
            </a:r>
          </a:p>
        </p:txBody>
      </p:sp>
      <p:sp>
        <p:nvSpPr>
          <p:cNvPr id="22" name="矩形 21"/>
          <p:cNvSpPr/>
          <p:nvPr/>
        </p:nvSpPr>
        <p:spPr>
          <a:xfrm>
            <a:off x="6545781" y="2631110"/>
            <a:ext cx="6145758" cy="746358"/>
          </a:xfrm>
          <a:prstGeom prst="rect">
            <a:avLst/>
          </a:prstGeom>
        </p:spPr>
        <p:txBody>
          <a:bodyPr wrap="square">
            <a:spAutoFit/>
          </a:bodyPr>
          <a:lstStyle/>
          <a:p>
            <a:pPr marL="285750" indent="-285750">
              <a:lnSpc>
                <a:spcPct val="125000"/>
              </a:lnSpc>
              <a:buFont typeface="Wingdings" panose="05000000000000000000" pitchFamily="2" charset="2"/>
              <a:buChar char="l"/>
            </a:pPr>
            <a:r>
              <a:rPr lang="en-US" altLang="zh-CN" b="1" spc="100" dirty="0">
                <a:solidFill>
                  <a:srgbClr val="FF0000"/>
                </a:solidFill>
                <a:latin typeface="微软雅黑" panose="020B0503020204020204" pitchFamily="34" charset="-122"/>
                <a:ea typeface="微软雅黑" panose="020B0503020204020204" pitchFamily="34" charset="-122"/>
              </a:rPr>
              <a:t> </a:t>
            </a:r>
            <a:r>
              <a:rPr lang="zh-CN" altLang="en-US" b="1" spc="100" dirty="0">
                <a:solidFill>
                  <a:srgbClr val="FF0000"/>
                </a:solidFill>
                <a:latin typeface="微软雅黑" panose="020B0503020204020204" pitchFamily="34" charset="-122"/>
                <a:ea typeface="微软雅黑" panose="020B0503020204020204" pitchFamily="34" charset="-122"/>
              </a:rPr>
              <a:t>结构与散热性能的平衡：</a:t>
            </a:r>
            <a:endParaRPr lang="en-US" altLang="zh-CN" b="1" spc="100" dirty="0">
              <a:solidFill>
                <a:srgbClr val="FF0000"/>
              </a:solidFill>
              <a:latin typeface="微软雅黑" panose="020B0503020204020204" pitchFamily="34" charset="-122"/>
              <a:ea typeface="微软雅黑" panose="020B0503020204020204" pitchFamily="34" charset="-122"/>
            </a:endParaRPr>
          </a:p>
          <a:p>
            <a:pPr>
              <a:lnSpc>
                <a:spcPct val="125000"/>
              </a:lnSpc>
            </a:pPr>
            <a:r>
              <a:rPr lang="zh-CN" altLang="en-US" sz="1600" b="1" spc="100" dirty="0">
                <a:latin typeface="微软雅黑" panose="020B0503020204020204" pitchFamily="34" charset="-122"/>
                <a:ea typeface="微软雅黑" panose="020B0503020204020204" pitchFamily="34" charset="-122"/>
              </a:rPr>
              <a:t>     满足散热要求，保证结构强度（外载、流体压力等）。</a:t>
            </a:r>
          </a:p>
        </p:txBody>
      </p:sp>
      <p:pic>
        <p:nvPicPr>
          <p:cNvPr id="23" name="图片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52432" y="3617131"/>
            <a:ext cx="4332808" cy="2264215"/>
          </a:xfrm>
          <a:prstGeom prst="rect">
            <a:avLst/>
          </a:prstGeom>
        </p:spPr>
      </p:pic>
      <p:sp>
        <p:nvSpPr>
          <p:cNvPr id="5" name="矩形 4"/>
          <p:cNvSpPr/>
          <p:nvPr/>
        </p:nvSpPr>
        <p:spPr>
          <a:xfrm>
            <a:off x="8363474" y="5786337"/>
            <a:ext cx="1710725" cy="338554"/>
          </a:xfrm>
          <a:prstGeom prst="rect">
            <a:avLst/>
          </a:prstGeom>
        </p:spPr>
        <p:txBody>
          <a:bodyPr wrap="none">
            <a:spAutoFit/>
          </a:bodyPr>
          <a:lstStyle/>
          <a:p>
            <a:pPr algn="ctr"/>
            <a:r>
              <a:rPr lang="zh-CN" altLang="en-US" sz="1600" b="1" spc="100" dirty="0">
                <a:solidFill>
                  <a:srgbClr val="FF0000"/>
                </a:solidFill>
                <a:latin typeface="微软雅黑" panose="020B0503020204020204" pitchFamily="34" charset="-122"/>
                <a:ea typeface="微软雅黑" panose="020B0503020204020204" pitchFamily="34" charset="-122"/>
              </a:rPr>
              <a:t>结构与散热设计</a:t>
            </a:r>
            <a:endParaRPr lang="zh-CN" altLang="en-US" sz="1600" dirty="0">
              <a:solidFill>
                <a:srgbClr val="FF0000"/>
              </a:solidFill>
            </a:endParaRPr>
          </a:p>
        </p:txBody>
      </p:sp>
      <p:sp>
        <p:nvSpPr>
          <p:cNvPr id="15"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3</a:t>
            </a:r>
            <a:endParaRPr lang="zh-CN" altLang="en-US" sz="3452" b="0" i="1" dirty="0">
              <a:solidFill>
                <a:prstClr val="white"/>
              </a:solidFill>
              <a:latin typeface="Arial"/>
              <a:ea typeface="微软雅黑"/>
            </a:endParaRPr>
          </a:p>
        </p:txBody>
      </p:sp>
      <p:sp>
        <p:nvSpPr>
          <p:cNvPr id="16" name="标题 1">
            <a:extLst>
              <a:ext uri="{FF2B5EF4-FFF2-40B4-BE49-F238E27FC236}">
                <a16:creationId xmlns:a16="http://schemas.microsoft.com/office/drawing/2014/main" id="{5AE328F4-D3B7-4495-B04E-27E5FB83025E}"/>
              </a:ext>
            </a:extLst>
          </p:cNvPr>
          <p:cNvSpPr txBox="1">
            <a:spLocks/>
          </p:cNvSpPr>
          <p:nvPr/>
        </p:nvSpPr>
        <p:spPr>
          <a:xfrm>
            <a:off x="1247214" y="158729"/>
            <a:ext cx="3024525" cy="441591"/>
          </a:xfrm>
          <a:prstGeom prst="rect">
            <a:avLst/>
          </a:prstGeom>
        </p:spPr>
        <p:txBody>
          <a:bodyPr vert="horz" lIns="109637" tIns="54818" rIns="109637" bIns="54818" rtlCol="0" anchor="ctr">
            <a:normAutofit fontScale="92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878" b="1" dirty="0">
                <a:latin typeface="微软雅黑" panose="020B0503020204020204" pitchFamily="34" charset="-122"/>
                <a:ea typeface="微软雅黑" panose="020B0503020204020204" pitchFamily="34" charset="-122"/>
              </a:rPr>
              <a:t>1. </a:t>
            </a:r>
            <a:r>
              <a:rPr lang="zh-CN" altLang="en-US" sz="2800" b="1" dirty="0">
                <a:latin typeface="Arial" panose="020B0604020202020204" pitchFamily="34" charset="0"/>
                <a:ea typeface="微软雅黑" panose="020B0503020204020204" charset="-122"/>
              </a:rPr>
              <a:t>研究背景与目的 </a:t>
            </a:r>
            <a:endParaRPr lang="zh-CN" altLang="en-US" sz="2878" b="1"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47317546"/>
      </p:ext>
    </p:extLst>
  </p:cSld>
  <p:clrMapOvr>
    <a:masterClrMapping/>
  </p:clrMapOvr>
  <p:timing>
    <p:tnLst>
      <p:par>
        <p:cTn id="1" dur="indefinite" restart="never" nodeType="tmRoot">
          <p:childTnLst>
            <p:par>
              <p:cTn id="2"/>
            </p:par>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a:extLst>
              <a:ext uri="{FF2B5EF4-FFF2-40B4-BE49-F238E27FC236}">
                <a16:creationId xmlns:a16="http://schemas.microsoft.com/office/drawing/2014/main" id="{F9057633-4390-4B45-A9DB-BE365945674D}"/>
              </a:ext>
            </a:extLst>
          </p:cNvPr>
          <p:cNvSpPr/>
          <p:nvPr/>
        </p:nvSpPr>
        <p:spPr>
          <a:xfrm>
            <a:off x="648665" y="848719"/>
            <a:ext cx="5347337" cy="1253677"/>
          </a:xfrm>
          <a:prstGeom prst="rect">
            <a:avLst/>
          </a:prstGeom>
        </p:spPr>
        <p:txBody>
          <a:bodyPr wrap="square">
            <a:spAutoFit/>
          </a:bodyPr>
          <a:lstStyle/>
          <a:p>
            <a:pPr indent="457195">
              <a:lnSpc>
                <a:spcPct val="130000"/>
              </a:lnSpc>
            </a:pPr>
            <a:r>
              <a:rPr lang="zh-CN" altLang="en-US" sz="2000" b="1" spc="100" dirty="0">
                <a:solidFill>
                  <a:srgbClr val="FF0000"/>
                </a:solidFill>
                <a:latin typeface="微软雅黑" panose="020B0503020204020204" pitchFamily="34" charset="-122"/>
                <a:ea typeface="微软雅黑" panose="020B0503020204020204" pitchFamily="34" charset="-122"/>
              </a:rPr>
              <a:t>结构拓扑优化</a:t>
            </a:r>
            <a:r>
              <a:rPr lang="zh-CN" altLang="en-US" sz="2000" b="1" spc="100" dirty="0">
                <a:latin typeface="微软雅黑" panose="020B0503020204020204" pitchFamily="34" charset="-122"/>
                <a:ea typeface="微软雅黑" panose="020B0503020204020204" pitchFamily="34" charset="-122"/>
              </a:rPr>
              <a:t>：寻找材料的最优分布方式，使结构在给定的约束条件下，达到所求的最佳性能。</a:t>
            </a:r>
          </a:p>
        </p:txBody>
      </p:sp>
      <p:sp>
        <p:nvSpPr>
          <p:cNvPr id="37" name="矩形: 圆角 33">
            <a:extLst>
              <a:ext uri="{FF2B5EF4-FFF2-40B4-BE49-F238E27FC236}">
                <a16:creationId xmlns:a16="http://schemas.microsoft.com/office/drawing/2014/main" id="{B40AD818-EA20-45DE-AFC0-1A530E308EA1}"/>
              </a:ext>
            </a:extLst>
          </p:cNvPr>
          <p:cNvSpPr/>
          <p:nvPr/>
        </p:nvSpPr>
        <p:spPr>
          <a:xfrm>
            <a:off x="581890" y="2375406"/>
            <a:ext cx="5636029" cy="1765546"/>
          </a:xfrm>
          <a:prstGeom prst="roundRect">
            <a:avLst>
              <a:gd name="adj" fmla="val 9073"/>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1" tIns="45720" rIns="91441" bIns="45720" numCol="1" spcCol="0" rtlCol="0" fromWordArt="0" anchor="ctr" anchorCtr="0" forceAA="0" compatLnSpc="1">
            <a:prstTxWarp prst="textNoShape">
              <a:avLst/>
            </a:prstTxWarp>
            <a:noAutofit/>
          </a:bodyPr>
          <a:lstStyle/>
          <a:p>
            <a:pPr algn="ctr"/>
            <a:endParaRPr lang="zh-CN" altLang="en-US"/>
          </a:p>
        </p:txBody>
      </p:sp>
      <p:sp>
        <p:nvSpPr>
          <p:cNvPr id="38" name="矩形: 圆角 5">
            <a:extLst>
              <a:ext uri="{FF2B5EF4-FFF2-40B4-BE49-F238E27FC236}">
                <a16:creationId xmlns:a16="http://schemas.microsoft.com/office/drawing/2014/main" id="{BDBC5D8F-58C2-4423-AB74-11C041511660}"/>
              </a:ext>
            </a:extLst>
          </p:cNvPr>
          <p:cNvSpPr/>
          <p:nvPr/>
        </p:nvSpPr>
        <p:spPr>
          <a:xfrm>
            <a:off x="1760925" y="3986233"/>
            <a:ext cx="3122818" cy="379206"/>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spc="100" dirty="0">
                <a:solidFill>
                  <a:srgbClr val="FF0000"/>
                </a:solidFill>
                <a:latin typeface="微软雅黑" panose="020B0503020204020204" pitchFamily="34" charset="-122"/>
                <a:ea typeface="微软雅黑" panose="020B0503020204020204" pitchFamily="34" charset="-122"/>
              </a:rPr>
              <a:t>液冷板拓扑优化设计案例</a:t>
            </a:r>
            <a:endParaRPr lang="zh-CN" altLang="en-US" dirty="0">
              <a:solidFill>
                <a:srgbClr val="FF0000"/>
              </a:solidFill>
            </a:endParaRPr>
          </a:p>
        </p:txBody>
      </p:sp>
      <p:sp>
        <p:nvSpPr>
          <p:cNvPr id="41" name="矩形 40">
            <a:extLst>
              <a:ext uri="{FF2B5EF4-FFF2-40B4-BE49-F238E27FC236}">
                <a16:creationId xmlns:a16="http://schemas.microsoft.com/office/drawing/2014/main" id="{F9057633-4390-4B45-A9DB-BE365945674D}"/>
              </a:ext>
            </a:extLst>
          </p:cNvPr>
          <p:cNvSpPr/>
          <p:nvPr/>
        </p:nvSpPr>
        <p:spPr>
          <a:xfrm>
            <a:off x="155575" y="4465183"/>
            <a:ext cx="3470917" cy="453457"/>
          </a:xfrm>
          <a:prstGeom prst="rect">
            <a:avLst/>
          </a:prstGeom>
        </p:spPr>
        <p:txBody>
          <a:bodyPr wrap="square">
            <a:spAutoFit/>
          </a:bodyPr>
          <a:lstStyle/>
          <a:p>
            <a:pPr indent="457195">
              <a:lnSpc>
                <a:spcPct val="130000"/>
              </a:lnSpc>
            </a:pPr>
            <a:r>
              <a:rPr lang="en-US" altLang="zh-CN" sz="2000" b="1" spc="100" dirty="0">
                <a:solidFill>
                  <a:srgbClr val="FF0000"/>
                </a:solidFill>
                <a:latin typeface="微软雅黑" panose="020B0503020204020204" pitchFamily="34" charset="-122"/>
                <a:ea typeface="微软雅黑" panose="020B0503020204020204" pitchFamily="34" charset="-122"/>
              </a:rPr>
              <a:t>COMSOL </a:t>
            </a:r>
            <a:r>
              <a:rPr lang="zh-CN" altLang="en-US" sz="2000" b="1" spc="100" dirty="0">
                <a:solidFill>
                  <a:srgbClr val="FF0000"/>
                </a:solidFill>
                <a:latin typeface="微软雅黑" panose="020B0503020204020204" pitchFamily="34" charset="-122"/>
                <a:ea typeface="微软雅黑" panose="020B0503020204020204" pitchFamily="34" charset="-122"/>
              </a:rPr>
              <a:t>研究优势：</a:t>
            </a:r>
            <a:endParaRPr lang="en-US" altLang="zh-CN" sz="2000" b="1" spc="100" dirty="0">
              <a:solidFill>
                <a:srgbClr val="FF0000"/>
              </a:solidFill>
              <a:latin typeface="微软雅黑" panose="020B0503020204020204" pitchFamily="34" charset="-122"/>
              <a:ea typeface="微软雅黑" panose="020B0503020204020204" pitchFamily="34" charset="-122"/>
            </a:endParaRPr>
          </a:p>
        </p:txBody>
      </p:sp>
      <p:sp>
        <p:nvSpPr>
          <p:cNvPr id="15" name="矩形 14"/>
          <p:cNvSpPr/>
          <p:nvPr/>
        </p:nvSpPr>
        <p:spPr>
          <a:xfrm>
            <a:off x="6683644" y="1475557"/>
            <a:ext cx="4926466" cy="1256819"/>
          </a:xfrm>
          <a:prstGeom prst="rect">
            <a:avLst/>
          </a:prstGeom>
        </p:spPr>
        <p:txBody>
          <a:bodyPr wrap="square">
            <a:spAutoFit/>
          </a:bodyPr>
          <a:lstStyle/>
          <a:p>
            <a:pPr marL="285750" indent="-285750">
              <a:lnSpc>
                <a:spcPct val="140000"/>
              </a:lnSpc>
              <a:buFont typeface="Wingdings" panose="05000000000000000000" pitchFamily="2" charset="2"/>
              <a:buChar char="l"/>
            </a:pPr>
            <a:r>
              <a:rPr lang="en-US" altLang="zh-CN" b="1" spc="100" dirty="0">
                <a:solidFill>
                  <a:srgbClr val="FF0000"/>
                </a:solidFill>
                <a:latin typeface="微软雅黑" panose="020B0503020204020204" pitchFamily="34" charset="-122"/>
                <a:ea typeface="微软雅黑" panose="020B0503020204020204" pitchFamily="34" charset="-122"/>
              </a:rPr>
              <a:t> </a:t>
            </a:r>
            <a:r>
              <a:rPr lang="zh-CN" altLang="en-US" sz="2000" b="1" spc="100" dirty="0">
                <a:solidFill>
                  <a:srgbClr val="FF0000"/>
                </a:solidFill>
                <a:latin typeface="微软雅黑" panose="020B0503020204020204" pitchFamily="34" charset="-122"/>
                <a:ea typeface="微软雅黑" panose="020B0503020204020204" pitchFamily="34" charset="-122"/>
              </a:rPr>
              <a:t>无量纲优化：</a:t>
            </a:r>
            <a:endParaRPr lang="en-US" altLang="zh-CN" sz="2000" b="1" spc="100" dirty="0">
              <a:solidFill>
                <a:srgbClr val="FF0000"/>
              </a:solidFill>
              <a:latin typeface="微软雅黑" panose="020B0503020204020204" pitchFamily="34" charset="-122"/>
              <a:ea typeface="微软雅黑" panose="020B0503020204020204" pitchFamily="34" charset="-122"/>
            </a:endParaRPr>
          </a:p>
          <a:p>
            <a:pPr>
              <a:lnSpc>
                <a:spcPct val="140000"/>
              </a:lnSpc>
            </a:pPr>
            <a:r>
              <a:rPr lang="zh-CN" altLang="en-US" b="1" spc="100" dirty="0">
                <a:latin typeface="微软雅黑" panose="020B0503020204020204" pitchFamily="34" charset="-122"/>
                <a:ea typeface="微软雅黑" panose="020B0503020204020204" pitchFamily="34" charset="-122"/>
              </a:rPr>
              <a:t>     通过无量纲处理，可以在不同尺寸下进</a:t>
            </a:r>
            <a:endParaRPr lang="en-US" altLang="zh-CN" b="1" spc="100" dirty="0">
              <a:latin typeface="微软雅黑" panose="020B0503020204020204" pitchFamily="34" charset="-122"/>
              <a:ea typeface="微软雅黑" panose="020B0503020204020204" pitchFamily="34" charset="-122"/>
            </a:endParaRPr>
          </a:p>
          <a:p>
            <a:pPr>
              <a:lnSpc>
                <a:spcPct val="140000"/>
              </a:lnSpc>
            </a:pPr>
            <a:r>
              <a:rPr lang="en-US" altLang="zh-CN" b="1" spc="100" dirty="0">
                <a:latin typeface="微软雅黑" panose="020B0503020204020204" pitchFamily="34" charset="-122"/>
                <a:ea typeface="微软雅黑" panose="020B0503020204020204" pitchFamily="34" charset="-122"/>
              </a:rPr>
              <a:t>     </a:t>
            </a:r>
            <a:r>
              <a:rPr lang="zh-CN" altLang="en-US" b="1" spc="100" dirty="0">
                <a:latin typeface="微软雅黑" panose="020B0503020204020204" pitchFamily="34" charset="-122"/>
                <a:ea typeface="微软雅黑" panose="020B0503020204020204" pitchFamily="34" charset="-122"/>
              </a:rPr>
              <a:t>行优化设计，使得设计结果更具普适性。</a:t>
            </a:r>
          </a:p>
        </p:txBody>
      </p:sp>
      <p:sp>
        <p:nvSpPr>
          <p:cNvPr id="18" name="矩形 17"/>
          <p:cNvSpPr/>
          <p:nvPr/>
        </p:nvSpPr>
        <p:spPr>
          <a:xfrm>
            <a:off x="6530849" y="2911830"/>
            <a:ext cx="5129932" cy="1644617"/>
          </a:xfrm>
          <a:prstGeom prst="rect">
            <a:avLst/>
          </a:prstGeom>
        </p:spPr>
        <p:txBody>
          <a:bodyPr wrap="square">
            <a:spAutoFit/>
          </a:bodyPr>
          <a:lstStyle/>
          <a:p>
            <a:pPr marL="285750" indent="-285750">
              <a:lnSpc>
                <a:spcPct val="140000"/>
              </a:lnSpc>
              <a:buFont typeface="Wingdings" panose="05000000000000000000" pitchFamily="2" charset="2"/>
              <a:buChar char="l"/>
            </a:pPr>
            <a:r>
              <a:rPr lang="zh-CN" altLang="en-US" sz="2000" b="1" spc="100" dirty="0">
                <a:solidFill>
                  <a:srgbClr val="FF0000"/>
                </a:solidFill>
                <a:latin typeface="微软雅黑" panose="020B0503020204020204" pitchFamily="34" charset="-122"/>
                <a:ea typeface="微软雅黑" panose="020B0503020204020204" pitchFamily="34" charset="-122"/>
              </a:rPr>
              <a:t> 散热</a:t>
            </a:r>
            <a:r>
              <a:rPr lang="en-US" altLang="zh-CN" sz="2000" b="1" spc="100" dirty="0">
                <a:solidFill>
                  <a:srgbClr val="FF0000"/>
                </a:solidFill>
                <a:latin typeface="微软雅黑" panose="020B0503020204020204" pitchFamily="34" charset="-122"/>
                <a:ea typeface="微软雅黑" panose="020B0503020204020204" pitchFamily="34" charset="-122"/>
              </a:rPr>
              <a:t>-</a:t>
            </a:r>
            <a:r>
              <a:rPr lang="zh-CN" altLang="en-US" sz="2000" b="1" spc="100" dirty="0">
                <a:solidFill>
                  <a:srgbClr val="FF0000"/>
                </a:solidFill>
                <a:latin typeface="微软雅黑" panose="020B0503020204020204" pitchFamily="34" charset="-122"/>
                <a:ea typeface="微软雅黑" panose="020B0503020204020204" pitchFamily="34" charset="-122"/>
              </a:rPr>
              <a:t>承载一体化设计：</a:t>
            </a:r>
            <a:endParaRPr lang="en-US" altLang="zh-CN" sz="2000" b="1" spc="100" dirty="0">
              <a:solidFill>
                <a:srgbClr val="FF0000"/>
              </a:solidFill>
              <a:latin typeface="微软雅黑" panose="020B0503020204020204" pitchFamily="34" charset="-122"/>
              <a:ea typeface="微软雅黑" panose="020B0503020204020204" pitchFamily="34" charset="-122"/>
            </a:endParaRPr>
          </a:p>
          <a:p>
            <a:pPr>
              <a:lnSpc>
                <a:spcPct val="140000"/>
              </a:lnSpc>
            </a:pPr>
            <a:r>
              <a:rPr lang="zh-CN" altLang="en-US" b="1" spc="100" dirty="0">
                <a:solidFill>
                  <a:srgbClr val="FF0000"/>
                </a:solidFill>
                <a:latin typeface="微软雅黑" panose="020B0503020204020204" pitchFamily="34" charset="-122"/>
                <a:ea typeface="微软雅黑" panose="020B0503020204020204" pitchFamily="34" charset="-122"/>
              </a:rPr>
              <a:t>     </a:t>
            </a:r>
            <a:r>
              <a:rPr lang="zh-CN" altLang="en-US" b="1" spc="100" dirty="0">
                <a:latin typeface="微软雅黑" panose="020B0503020204020204" pitchFamily="34" charset="-122"/>
                <a:ea typeface="微软雅黑" panose="020B0503020204020204" pitchFamily="34" charset="-122"/>
              </a:rPr>
              <a:t>设计中，同时考虑结构的散热性能和承载</a:t>
            </a:r>
            <a:endParaRPr lang="en-US" altLang="zh-CN" b="1" spc="100" dirty="0">
              <a:latin typeface="微软雅黑" panose="020B0503020204020204" pitchFamily="34" charset="-122"/>
              <a:ea typeface="微软雅黑" panose="020B0503020204020204" pitchFamily="34" charset="-122"/>
            </a:endParaRPr>
          </a:p>
          <a:p>
            <a:pPr>
              <a:lnSpc>
                <a:spcPct val="140000"/>
              </a:lnSpc>
            </a:pPr>
            <a:r>
              <a:rPr lang="en-US" altLang="zh-CN" b="1" spc="100" dirty="0">
                <a:latin typeface="微软雅黑" panose="020B0503020204020204" pitchFamily="34" charset="-122"/>
                <a:ea typeface="微软雅黑" panose="020B0503020204020204" pitchFamily="34" charset="-122"/>
              </a:rPr>
              <a:t>     </a:t>
            </a:r>
            <a:r>
              <a:rPr lang="zh-CN" altLang="en-US" b="1" spc="100" dirty="0">
                <a:latin typeface="微软雅黑" panose="020B0503020204020204" pitchFamily="34" charset="-122"/>
                <a:ea typeface="微软雅黑" panose="020B0503020204020204" pitchFamily="34" charset="-122"/>
              </a:rPr>
              <a:t>性能确保液冷板在承受外部载荷时不会发</a:t>
            </a:r>
            <a:endParaRPr lang="en-US" altLang="zh-CN" b="1" spc="100" dirty="0">
              <a:latin typeface="微软雅黑" panose="020B0503020204020204" pitchFamily="34" charset="-122"/>
              <a:ea typeface="微软雅黑" panose="020B0503020204020204" pitchFamily="34" charset="-122"/>
            </a:endParaRPr>
          </a:p>
          <a:p>
            <a:pPr>
              <a:lnSpc>
                <a:spcPct val="140000"/>
              </a:lnSpc>
            </a:pPr>
            <a:r>
              <a:rPr lang="en-US" altLang="zh-CN" b="1" spc="100" dirty="0">
                <a:latin typeface="微软雅黑" panose="020B0503020204020204" pitchFamily="34" charset="-122"/>
                <a:ea typeface="微软雅黑" panose="020B0503020204020204" pitchFamily="34" charset="-122"/>
              </a:rPr>
              <a:t>     </a:t>
            </a:r>
            <a:r>
              <a:rPr lang="zh-CN" altLang="en-US" b="1" spc="100" dirty="0">
                <a:latin typeface="微软雅黑" panose="020B0503020204020204" pitchFamily="34" charset="-122"/>
                <a:ea typeface="微软雅黑" panose="020B0503020204020204" pitchFamily="34" charset="-122"/>
              </a:rPr>
              <a:t>生变形或损坏。</a:t>
            </a:r>
          </a:p>
        </p:txBody>
      </p:sp>
      <p:pic>
        <p:nvPicPr>
          <p:cNvPr id="7" name="图片 6"/>
          <p:cNvPicPr>
            <a:picLocks noChangeAspect="1"/>
          </p:cNvPicPr>
          <p:nvPr/>
        </p:nvPicPr>
        <p:blipFill>
          <a:blip r:embed="rId4"/>
          <a:stretch>
            <a:fillRect/>
          </a:stretch>
        </p:blipFill>
        <p:spPr>
          <a:xfrm>
            <a:off x="3498618" y="2603059"/>
            <a:ext cx="2512720" cy="1240656"/>
          </a:xfrm>
          <a:prstGeom prst="rect">
            <a:avLst/>
          </a:prstGeom>
        </p:spPr>
      </p:pic>
      <p:sp>
        <p:nvSpPr>
          <p:cNvPr id="25" name="矩形 24"/>
          <p:cNvSpPr/>
          <p:nvPr/>
        </p:nvSpPr>
        <p:spPr>
          <a:xfrm>
            <a:off x="6530849" y="4724973"/>
            <a:ext cx="5129932" cy="879856"/>
          </a:xfrm>
          <a:prstGeom prst="rect">
            <a:avLst/>
          </a:prstGeom>
        </p:spPr>
        <p:txBody>
          <a:bodyPr wrap="square">
            <a:spAutoFit/>
          </a:bodyPr>
          <a:lstStyle/>
          <a:p>
            <a:pPr marL="285750" indent="-285750">
              <a:lnSpc>
                <a:spcPct val="150000"/>
              </a:lnSpc>
              <a:buFont typeface="Wingdings" panose="05000000000000000000" pitchFamily="2" charset="2"/>
              <a:buChar char="l"/>
            </a:pPr>
            <a:r>
              <a:rPr lang="zh-CN" altLang="en-US" sz="2000" b="1" spc="100" dirty="0">
                <a:solidFill>
                  <a:srgbClr val="FF0000"/>
                </a:solidFill>
                <a:latin typeface="微软雅黑" panose="020B0503020204020204" pitchFamily="34" charset="-122"/>
                <a:ea typeface="微软雅黑" panose="020B0503020204020204" pitchFamily="34" charset="-122"/>
              </a:rPr>
              <a:t> 双尺度流道设计：</a:t>
            </a:r>
            <a:endParaRPr lang="en-US" altLang="zh-CN" sz="2000" b="1" spc="100"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1600" b="1" spc="100" dirty="0">
                <a:latin typeface="微软雅黑" panose="020B0503020204020204" pitchFamily="34" charset="-122"/>
                <a:ea typeface="微软雅黑" panose="020B0503020204020204" pitchFamily="34" charset="-122"/>
              </a:rPr>
              <a:t>     增加热交换面积，提升均温性能，提升散热效率。</a:t>
            </a:r>
          </a:p>
        </p:txBody>
      </p:sp>
      <p:pic>
        <p:nvPicPr>
          <p:cNvPr id="2" name="图片 1"/>
          <p:cNvPicPr>
            <a:picLocks noChangeAspect="1"/>
          </p:cNvPicPr>
          <p:nvPr/>
        </p:nvPicPr>
        <p:blipFill rotWithShape="1">
          <a:blip r:embed="rId5"/>
          <a:srcRect l="13524" r="18549"/>
          <a:stretch/>
        </p:blipFill>
        <p:spPr>
          <a:xfrm rot="16200000">
            <a:off x="1381548" y="1973602"/>
            <a:ext cx="1240656" cy="2499568"/>
          </a:xfrm>
          <a:prstGeom prst="rect">
            <a:avLst/>
          </a:prstGeom>
        </p:spPr>
      </p:pic>
      <p:sp>
        <p:nvSpPr>
          <p:cNvPr id="3" name="矩形 2"/>
          <p:cNvSpPr/>
          <p:nvPr/>
        </p:nvSpPr>
        <p:spPr>
          <a:xfrm>
            <a:off x="977446" y="5016190"/>
            <a:ext cx="2422458" cy="1104148"/>
          </a:xfrm>
          <a:prstGeom prst="rect">
            <a:avLst/>
          </a:prstGeom>
        </p:spPr>
        <p:txBody>
          <a:bodyPr wrap="none">
            <a:spAutoFit/>
          </a:bodyPr>
          <a:lstStyle/>
          <a:p>
            <a:pPr marL="285750" indent="-285750">
              <a:lnSpc>
                <a:spcPct val="125000"/>
              </a:lnSpc>
              <a:buFont typeface="Arial" panose="020B0604020202020204" pitchFamily="34" charset="0"/>
              <a:buChar char="•"/>
            </a:pPr>
            <a:r>
              <a:rPr lang="zh-CN" altLang="en-US" b="1" spc="100" dirty="0">
                <a:latin typeface="微软雅黑" panose="020B0503020204020204" pitchFamily="34" charset="-122"/>
                <a:ea typeface="微软雅黑" panose="020B0503020204020204" pitchFamily="34" charset="-122"/>
              </a:rPr>
              <a:t>多物理场耦合分析</a:t>
            </a:r>
            <a:endParaRPr lang="en-US" altLang="zh-CN" b="1" spc="100" dirty="0">
              <a:latin typeface="微软雅黑" panose="020B0503020204020204" pitchFamily="34" charset="-122"/>
              <a:ea typeface="微软雅黑" panose="020B0503020204020204" pitchFamily="34" charset="-122"/>
            </a:endParaRPr>
          </a:p>
          <a:p>
            <a:pPr marL="285750" indent="-285750">
              <a:lnSpc>
                <a:spcPct val="125000"/>
              </a:lnSpc>
              <a:buFont typeface="Arial" panose="020B0604020202020204" pitchFamily="34" charset="0"/>
              <a:buChar char="•"/>
            </a:pPr>
            <a:r>
              <a:rPr lang="zh-CN" altLang="en-US" b="1" spc="100" dirty="0">
                <a:latin typeface="微软雅黑" panose="020B0503020204020204" pitchFamily="34" charset="-122"/>
                <a:ea typeface="微软雅黑" panose="020B0503020204020204" pitchFamily="34" charset="-122"/>
              </a:rPr>
              <a:t>用户界面极其友好</a:t>
            </a:r>
            <a:endParaRPr lang="en-US" altLang="zh-CN" b="1" spc="100" dirty="0">
              <a:latin typeface="微软雅黑" panose="020B0503020204020204" pitchFamily="34" charset="-122"/>
              <a:ea typeface="微软雅黑" panose="020B0503020204020204" pitchFamily="34" charset="-122"/>
            </a:endParaRPr>
          </a:p>
          <a:p>
            <a:pPr marL="285750" indent="-285750">
              <a:lnSpc>
                <a:spcPct val="125000"/>
              </a:lnSpc>
              <a:buFont typeface="Arial" panose="020B0604020202020204" pitchFamily="34" charset="0"/>
              <a:buChar char="•"/>
            </a:pPr>
            <a:r>
              <a:rPr lang="zh-CN" altLang="en-US" b="1" spc="100" dirty="0">
                <a:latin typeface="微软雅黑" panose="020B0503020204020204" pitchFamily="34" charset="-122"/>
                <a:ea typeface="微软雅黑" panose="020B0503020204020204" pitchFamily="34" charset="-122"/>
              </a:rPr>
              <a:t>自定义耦合方程</a:t>
            </a:r>
            <a:endParaRPr lang="zh-CN" altLang="en-US" dirty="0"/>
          </a:p>
        </p:txBody>
      </p:sp>
      <p:sp>
        <p:nvSpPr>
          <p:cNvPr id="16" name="矩形 15"/>
          <p:cNvSpPr/>
          <p:nvPr/>
        </p:nvSpPr>
        <p:spPr>
          <a:xfrm>
            <a:off x="3734665" y="5016190"/>
            <a:ext cx="1691489" cy="753220"/>
          </a:xfrm>
          <a:prstGeom prst="rect">
            <a:avLst/>
          </a:prstGeom>
        </p:spPr>
        <p:txBody>
          <a:bodyPr wrap="none">
            <a:spAutoFit/>
          </a:bodyPr>
          <a:lstStyle/>
          <a:p>
            <a:pPr marL="285750" indent="-285750">
              <a:lnSpc>
                <a:spcPct val="125000"/>
              </a:lnSpc>
              <a:buFont typeface="Arial" panose="020B0604020202020204" pitchFamily="34" charset="0"/>
              <a:buChar char="•"/>
            </a:pPr>
            <a:r>
              <a:rPr lang="zh-CN" altLang="en-US" b="1" spc="100" dirty="0">
                <a:latin typeface="微软雅黑" panose="020B0503020204020204" pitchFamily="34" charset="-122"/>
                <a:ea typeface="微软雅黑" panose="020B0503020204020204" pitchFamily="34" charset="-122"/>
              </a:rPr>
              <a:t>编程接口</a:t>
            </a:r>
            <a:endParaRPr lang="en-US" altLang="zh-CN" b="1" spc="100" dirty="0">
              <a:latin typeface="微软雅黑" panose="020B0503020204020204" pitchFamily="34" charset="-122"/>
              <a:ea typeface="微软雅黑" panose="020B0503020204020204" pitchFamily="34" charset="-122"/>
            </a:endParaRPr>
          </a:p>
          <a:p>
            <a:pPr marL="285750" indent="-285750">
              <a:lnSpc>
                <a:spcPct val="125000"/>
              </a:lnSpc>
              <a:buFont typeface="Arial" panose="020B0604020202020204" pitchFamily="34" charset="0"/>
              <a:buChar char="•"/>
            </a:pPr>
            <a:r>
              <a:rPr lang="zh-CN" altLang="en-US" b="1" spc="100" dirty="0">
                <a:latin typeface="微软雅黑" panose="020B0503020204020204" pitchFamily="34" charset="-122"/>
                <a:ea typeface="微软雅黑" panose="020B0503020204020204" pitchFamily="34" charset="-122"/>
              </a:rPr>
              <a:t>后处理功能</a:t>
            </a:r>
            <a:endParaRPr lang="en-US" altLang="zh-CN" b="1" spc="100" dirty="0">
              <a:latin typeface="微软雅黑" panose="020B0503020204020204" pitchFamily="34" charset="-122"/>
              <a:ea typeface="微软雅黑" panose="020B0503020204020204" pitchFamily="34" charset="-122"/>
            </a:endParaRPr>
          </a:p>
        </p:txBody>
      </p:sp>
      <p:sp>
        <p:nvSpPr>
          <p:cNvPr id="19"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4</a:t>
            </a:r>
            <a:endParaRPr lang="zh-CN" altLang="en-US" sz="3452" b="0" i="1" dirty="0">
              <a:solidFill>
                <a:prstClr val="white"/>
              </a:solidFill>
              <a:latin typeface="Arial"/>
              <a:ea typeface="微软雅黑"/>
            </a:endParaRPr>
          </a:p>
        </p:txBody>
      </p:sp>
      <p:sp>
        <p:nvSpPr>
          <p:cNvPr id="20" name="矩形 19">
            <a:extLst>
              <a:ext uri="{FF2B5EF4-FFF2-40B4-BE49-F238E27FC236}">
                <a16:creationId xmlns:a16="http://schemas.microsoft.com/office/drawing/2014/main" id="{F9057633-4390-4B45-A9DB-BE365945674D}"/>
              </a:ext>
            </a:extLst>
          </p:cNvPr>
          <p:cNvSpPr/>
          <p:nvPr/>
        </p:nvSpPr>
        <p:spPr>
          <a:xfrm>
            <a:off x="6011338" y="770446"/>
            <a:ext cx="3470917" cy="525657"/>
          </a:xfrm>
          <a:prstGeom prst="rect">
            <a:avLst/>
          </a:prstGeom>
        </p:spPr>
        <p:txBody>
          <a:bodyPr wrap="square">
            <a:spAutoFit/>
          </a:bodyPr>
          <a:lstStyle/>
          <a:p>
            <a:pPr indent="457195">
              <a:lnSpc>
                <a:spcPct val="130000"/>
              </a:lnSpc>
            </a:pPr>
            <a:r>
              <a:rPr lang="zh-CN" altLang="en-US" sz="2400" b="1" spc="100" dirty="0">
                <a:solidFill>
                  <a:srgbClr val="FF0000"/>
                </a:solidFill>
                <a:latin typeface="微软雅黑" panose="020B0503020204020204" pitchFamily="34" charset="-122"/>
                <a:ea typeface="微软雅黑" panose="020B0503020204020204" pitchFamily="34" charset="-122"/>
              </a:rPr>
              <a:t>研究内容：</a:t>
            </a:r>
            <a:endParaRPr lang="en-US" altLang="zh-CN" sz="2400" b="1" spc="100" dirty="0">
              <a:solidFill>
                <a:srgbClr val="FF0000"/>
              </a:solidFill>
              <a:latin typeface="微软雅黑" panose="020B0503020204020204" pitchFamily="34" charset="-122"/>
              <a:ea typeface="微软雅黑" panose="020B0503020204020204" pitchFamily="34" charset="-122"/>
            </a:endParaRPr>
          </a:p>
        </p:txBody>
      </p:sp>
      <p:sp>
        <p:nvSpPr>
          <p:cNvPr id="21" name="标题 1">
            <a:extLst>
              <a:ext uri="{FF2B5EF4-FFF2-40B4-BE49-F238E27FC236}">
                <a16:creationId xmlns:a16="http://schemas.microsoft.com/office/drawing/2014/main" id="{76DFC9BC-354F-4C10-938A-43B1D1FCFC96}"/>
              </a:ext>
            </a:extLst>
          </p:cNvPr>
          <p:cNvSpPr txBox="1">
            <a:spLocks/>
          </p:cNvSpPr>
          <p:nvPr/>
        </p:nvSpPr>
        <p:spPr>
          <a:xfrm>
            <a:off x="1247214" y="158729"/>
            <a:ext cx="3024525" cy="441591"/>
          </a:xfrm>
          <a:prstGeom prst="rect">
            <a:avLst/>
          </a:prstGeom>
        </p:spPr>
        <p:txBody>
          <a:bodyPr vert="horz" lIns="109637" tIns="54818" rIns="109637" bIns="54818" rtlCol="0" anchor="ctr">
            <a:normAutofit fontScale="92500"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878" b="1" dirty="0">
                <a:latin typeface="微软雅黑" panose="020B0503020204020204" pitchFamily="34" charset="-122"/>
                <a:ea typeface="微软雅黑" panose="020B0503020204020204" pitchFamily="34" charset="-122"/>
              </a:rPr>
              <a:t>1. </a:t>
            </a:r>
            <a:r>
              <a:rPr lang="zh-CN" altLang="en-US" sz="2800" b="1" dirty="0">
                <a:latin typeface="Arial" panose="020B0604020202020204" pitchFamily="34" charset="0"/>
                <a:ea typeface="微软雅黑" panose="020B0503020204020204" charset="-122"/>
              </a:rPr>
              <a:t>研究背景与目的 </a:t>
            </a:r>
            <a:endParaRPr lang="zh-CN" altLang="en-US" sz="2878" b="1"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172638049"/>
      </p:ext>
    </p:extLst>
  </p:cSld>
  <p:clrMapOvr>
    <a:masterClrMapping/>
  </p:clrMapOvr>
  <p:timing>
    <p:tnLst>
      <p:par>
        <p:cTn id="1" dur="indefinite" restart="never" nodeType="tmRoot">
          <p:childTnLst>
            <p:par>
              <p:cTn id="2"/>
            </p:par>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6664155" y="898703"/>
            <a:ext cx="5129932" cy="372025"/>
          </a:xfrm>
          <a:prstGeom prst="rect">
            <a:avLst/>
          </a:prstGeom>
        </p:spPr>
        <p:txBody>
          <a:bodyPr wrap="square">
            <a:spAutoFit/>
          </a:bodyPr>
          <a:lstStyle/>
          <a:p>
            <a:pPr marL="285750" indent="-285750">
              <a:lnSpc>
                <a:spcPct val="125000"/>
              </a:lnSpc>
              <a:buFont typeface="Wingdings" panose="05000000000000000000" pitchFamily="2" charset="2"/>
              <a:buChar char="l"/>
            </a:pPr>
            <a:endParaRPr lang="zh-CN" altLang="en-US" sz="1600" b="1" spc="100" dirty="0">
              <a:latin typeface="微软雅黑" panose="020B0503020204020204" pitchFamily="34" charset="-122"/>
              <a:ea typeface="微软雅黑" panose="020B0503020204020204" pitchFamily="34" charset="-122"/>
            </a:endParaRPr>
          </a:p>
        </p:txBody>
      </p:sp>
      <p:sp>
        <p:nvSpPr>
          <p:cNvPr id="3" name="矩形 2"/>
          <p:cNvSpPr/>
          <p:nvPr/>
        </p:nvSpPr>
        <p:spPr>
          <a:xfrm>
            <a:off x="475607" y="739521"/>
            <a:ext cx="1467068" cy="461665"/>
          </a:xfrm>
          <a:prstGeom prst="rect">
            <a:avLst/>
          </a:prstGeom>
        </p:spPr>
        <p:txBody>
          <a:bodyPr wrap="none">
            <a:spAutoFit/>
          </a:bodyPr>
          <a:lstStyle/>
          <a:p>
            <a:r>
              <a:rPr lang="zh-CN" altLang="en-US" sz="2400" b="1" spc="100" dirty="0">
                <a:solidFill>
                  <a:srgbClr val="FF0000"/>
                </a:solidFill>
                <a:latin typeface="微软雅黑" panose="020B0503020204020204" pitchFamily="34" charset="-122"/>
                <a:ea typeface="微软雅黑" panose="020B0503020204020204" pitchFamily="34" charset="-122"/>
              </a:rPr>
              <a:t>设计模型</a:t>
            </a:r>
            <a:endParaRPr lang="zh-CN" altLang="en-US" sz="2400" dirty="0"/>
          </a:p>
        </p:txBody>
      </p:sp>
      <p:pic>
        <p:nvPicPr>
          <p:cNvPr id="5" name="图片 4"/>
          <p:cNvPicPr>
            <a:picLocks noChangeAspect="1"/>
          </p:cNvPicPr>
          <p:nvPr/>
        </p:nvPicPr>
        <p:blipFill>
          <a:blip r:embed="rId5"/>
          <a:stretch>
            <a:fillRect/>
          </a:stretch>
        </p:blipFill>
        <p:spPr>
          <a:xfrm>
            <a:off x="369819" y="1331948"/>
            <a:ext cx="3300058" cy="2093958"/>
          </a:xfrm>
          <a:prstGeom prst="rect">
            <a:avLst/>
          </a:prstGeom>
        </p:spPr>
      </p:pic>
      <p:sp>
        <p:nvSpPr>
          <p:cNvPr id="6" name="右箭头 5"/>
          <p:cNvSpPr/>
          <p:nvPr/>
        </p:nvSpPr>
        <p:spPr>
          <a:xfrm>
            <a:off x="3244303" y="2088850"/>
            <a:ext cx="433214" cy="3412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542422" y="3522575"/>
            <a:ext cx="4831483" cy="400110"/>
          </a:xfrm>
          <a:prstGeom prst="rect">
            <a:avLst/>
          </a:prstGeom>
          <a:noFill/>
        </p:spPr>
        <p:txBody>
          <a:bodyPr wrap="square" rtlCol="0">
            <a:spAutoFit/>
          </a:bodyPr>
          <a:lstStyle/>
          <a:p>
            <a:r>
              <a:rPr lang="zh-CN" altLang="en-US" sz="2000" spc="1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z="2000" spc="100" dirty="0">
                <a:latin typeface="Times New Roman" panose="02020603050405020304" pitchFamily="18" charset="0"/>
                <a:ea typeface="楷体" panose="02010609060101010101" pitchFamily="49" charset="-122"/>
                <a:cs typeface="Times New Roman" panose="02020603050405020304" pitchFamily="18" charset="0"/>
              </a:rPr>
              <a:t>2-1   </a:t>
            </a:r>
            <a:r>
              <a:rPr lang="zh-CN" altLang="en-US" sz="2000" spc="100" dirty="0">
                <a:latin typeface="Times New Roman" panose="02020603050405020304" pitchFamily="18" charset="0"/>
                <a:ea typeface="楷体" panose="02010609060101010101" pitchFamily="49" charset="-122"/>
                <a:cs typeface="Times New Roman" panose="02020603050405020304" pitchFamily="18" charset="0"/>
              </a:rPr>
              <a:t>设计模型和优化结果示意图</a:t>
            </a:r>
          </a:p>
        </p:txBody>
      </p:sp>
      <p:pic>
        <p:nvPicPr>
          <p:cNvPr id="10" name="图片 9"/>
          <p:cNvPicPr>
            <a:picLocks noChangeAspect="1"/>
          </p:cNvPicPr>
          <p:nvPr/>
        </p:nvPicPr>
        <p:blipFill>
          <a:blip r:embed="rId6"/>
          <a:stretch>
            <a:fillRect/>
          </a:stretch>
        </p:blipFill>
        <p:spPr>
          <a:xfrm>
            <a:off x="3754303" y="1061754"/>
            <a:ext cx="2790058" cy="2306317"/>
          </a:xfrm>
          <a:prstGeom prst="rect">
            <a:avLst/>
          </a:prstGeom>
        </p:spPr>
      </p:pic>
      <p:sp>
        <p:nvSpPr>
          <p:cNvPr id="23" name="矩形 22"/>
          <p:cNvSpPr/>
          <p:nvPr/>
        </p:nvSpPr>
        <p:spPr>
          <a:xfrm>
            <a:off x="477549" y="3970621"/>
            <a:ext cx="2775119" cy="461665"/>
          </a:xfrm>
          <a:prstGeom prst="rect">
            <a:avLst/>
          </a:prstGeom>
        </p:spPr>
        <p:txBody>
          <a:bodyPr wrap="none">
            <a:spAutoFit/>
          </a:bodyPr>
          <a:lstStyle/>
          <a:p>
            <a:r>
              <a:rPr lang="zh-CN" altLang="en-US" sz="2400" b="1" spc="100" dirty="0">
                <a:solidFill>
                  <a:srgbClr val="FF0000"/>
                </a:solidFill>
                <a:latin typeface="微软雅黑" panose="020B0503020204020204" pitchFamily="34" charset="-122"/>
                <a:ea typeface="微软雅黑" panose="020B0503020204020204" pitchFamily="34" charset="-122"/>
              </a:rPr>
              <a:t>控制方程</a:t>
            </a:r>
            <a:r>
              <a:rPr lang="zh-CN" altLang="en-US" sz="1600" b="1" spc="100" dirty="0">
                <a:latin typeface="微软雅黑" panose="020B0503020204020204" pitchFamily="34" charset="-122"/>
                <a:ea typeface="微软雅黑" panose="020B0503020204020204" pitchFamily="34" charset="-122"/>
              </a:rPr>
              <a:t>（无量纲化）</a:t>
            </a:r>
            <a:endParaRPr lang="zh-CN" altLang="en-US" sz="1600" dirty="0"/>
          </a:p>
        </p:txBody>
      </p:sp>
      <p:graphicFrame>
        <p:nvGraphicFramePr>
          <p:cNvPr id="12" name="对象 11"/>
          <p:cNvGraphicFramePr>
            <a:graphicFrameLocks noChangeAspect="1"/>
          </p:cNvGraphicFramePr>
          <p:nvPr>
            <p:extLst>
              <p:ext uri="{D42A27DB-BD31-4B8C-83A1-F6EECF244321}">
                <p14:modId xmlns:p14="http://schemas.microsoft.com/office/powerpoint/2010/main" val="4217154664"/>
              </p:ext>
            </p:extLst>
          </p:nvPr>
        </p:nvGraphicFramePr>
        <p:xfrm>
          <a:off x="830541" y="4604540"/>
          <a:ext cx="4827524" cy="1007687"/>
        </p:xfrm>
        <a:graphic>
          <a:graphicData uri="http://schemas.openxmlformats.org/presentationml/2006/ole">
            <mc:AlternateContent xmlns:mc="http://schemas.openxmlformats.org/markup-compatibility/2006">
              <mc:Choice xmlns:v="urn:schemas-microsoft-com:vml" Requires="v">
                <p:oleObj spid="_x0000_s1046" name="AxMath" r:id="rId7" imgW="2616120" imgH="545760" progId="Equation.AxMath">
                  <p:embed/>
                </p:oleObj>
              </mc:Choice>
              <mc:Fallback>
                <p:oleObj name="AxMath" r:id="rId7" imgW="2616120" imgH="545760" progId="Equation.AxMath">
                  <p:embed/>
                  <p:pic>
                    <p:nvPicPr>
                      <p:cNvPr id="12" name="对象 11"/>
                      <p:cNvPicPr/>
                      <p:nvPr/>
                    </p:nvPicPr>
                    <p:blipFill>
                      <a:blip r:embed="rId8"/>
                      <a:stretch>
                        <a:fillRect/>
                      </a:stretch>
                    </p:blipFill>
                    <p:spPr>
                      <a:xfrm>
                        <a:off x="830541" y="4604540"/>
                        <a:ext cx="4827524" cy="1007687"/>
                      </a:xfrm>
                      <a:prstGeom prst="rect">
                        <a:avLst/>
                      </a:prstGeom>
                    </p:spPr>
                  </p:pic>
                </p:oleObj>
              </mc:Fallback>
            </mc:AlternateContent>
          </a:graphicData>
        </a:graphic>
      </p:graphicFrame>
      <p:graphicFrame>
        <p:nvGraphicFramePr>
          <p:cNvPr id="13" name="对象 12"/>
          <p:cNvGraphicFramePr>
            <a:graphicFrameLocks noChangeAspect="1"/>
          </p:cNvGraphicFramePr>
          <p:nvPr>
            <p:extLst>
              <p:ext uri="{D42A27DB-BD31-4B8C-83A1-F6EECF244321}">
                <p14:modId xmlns:p14="http://schemas.microsoft.com/office/powerpoint/2010/main" val="1279682197"/>
              </p:ext>
            </p:extLst>
          </p:nvPr>
        </p:nvGraphicFramePr>
        <p:xfrm>
          <a:off x="1510423" y="5671631"/>
          <a:ext cx="3467760" cy="446848"/>
        </p:xfrm>
        <a:graphic>
          <a:graphicData uri="http://schemas.openxmlformats.org/presentationml/2006/ole">
            <mc:AlternateContent xmlns:mc="http://schemas.openxmlformats.org/markup-compatibility/2006">
              <mc:Choice xmlns:v="urn:schemas-microsoft-com:vml" Requires="v">
                <p:oleObj spid="_x0000_s1047" name="AxMath" r:id="rId9" imgW="1593360" imgH="188640" progId="Equation.AxMath">
                  <p:embed/>
                </p:oleObj>
              </mc:Choice>
              <mc:Fallback>
                <p:oleObj name="AxMath" r:id="rId9" imgW="1593360" imgH="188640" progId="Equation.AxMath">
                  <p:embed/>
                  <p:pic>
                    <p:nvPicPr>
                      <p:cNvPr id="13" name="对象 12"/>
                      <p:cNvPicPr/>
                      <p:nvPr/>
                    </p:nvPicPr>
                    <p:blipFill>
                      <a:blip r:embed="rId10"/>
                      <a:stretch>
                        <a:fillRect/>
                      </a:stretch>
                    </p:blipFill>
                    <p:spPr>
                      <a:xfrm>
                        <a:off x="1510423" y="5671631"/>
                        <a:ext cx="3467760" cy="446848"/>
                      </a:xfrm>
                      <a:prstGeom prst="rect">
                        <a:avLst/>
                      </a:prstGeom>
                    </p:spPr>
                  </p:pic>
                </p:oleObj>
              </mc:Fallback>
            </mc:AlternateContent>
          </a:graphicData>
        </a:graphic>
      </p:graphicFrame>
      <p:sp>
        <p:nvSpPr>
          <p:cNvPr id="14" name="矩形 13"/>
          <p:cNvSpPr/>
          <p:nvPr/>
        </p:nvSpPr>
        <p:spPr>
          <a:xfrm>
            <a:off x="7060281" y="2485269"/>
            <a:ext cx="1261884" cy="923330"/>
          </a:xfrm>
          <a:prstGeom prst="rect">
            <a:avLst/>
          </a:prstGeom>
        </p:spPr>
        <p:txBody>
          <a:bodyPr wrap="none">
            <a:spAutoFit/>
          </a:bodyPr>
          <a:lstStyle/>
          <a:p>
            <a:r>
              <a:rPr lang="en-US" altLang="zh-CN" b="1" i="1" spc="100" dirty="0">
                <a:latin typeface="Times New Roman" panose="02020603050405020304" pitchFamily="18" charset="0"/>
                <a:ea typeface="楷体" panose="02010609060101010101" pitchFamily="49" charset="-122"/>
                <a:cs typeface="Times New Roman" panose="02020603050405020304" pitchFamily="18" charset="0"/>
              </a:rPr>
              <a:t>u</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速度</a:t>
            </a:r>
            <a:endParaRPr lang="en-US" altLang="zh-CN" spc="100" dirty="0">
              <a:latin typeface="Times New Roman" panose="02020603050405020304" pitchFamily="18" charset="0"/>
              <a:ea typeface="楷体" panose="02010609060101010101" pitchFamily="49" charset="-122"/>
              <a:cs typeface="Times New Roman" panose="02020603050405020304" pitchFamily="18" charset="0"/>
            </a:endParaRPr>
          </a:p>
          <a:p>
            <a:r>
              <a:rPr lang="en-US" altLang="zh-CN" i="1" spc="100" dirty="0">
                <a:latin typeface="Times New Roman" panose="02020603050405020304" pitchFamily="18" charset="0"/>
                <a:ea typeface="楷体" panose="02010609060101010101" pitchFamily="49" charset="-122"/>
                <a:cs typeface="Times New Roman" panose="02020603050405020304" pitchFamily="18" charset="0"/>
              </a:rPr>
              <a:t>p</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压强</a:t>
            </a:r>
            <a:endParaRPr lang="en-US" altLang="zh-CN" spc="100" dirty="0">
              <a:latin typeface="Times New Roman" panose="02020603050405020304" pitchFamily="18" charset="0"/>
              <a:ea typeface="楷体" panose="02010609060101010101" pitchFamily="49" charset="-122"/>
              <a:cs typeface="Times New Roman" panose="02020603050405020304" pitchFamily="18" charset="0"/>
            </a:endParaRPr>
          </a:p>
          <a:p>
            <a:r>
              <a:rPr lang="en-US" altLang="zh-CN" i="1" spc="100" dirty="0">
                <a:latin typeface="Times New Roman" panose="02020603050405020304" pitchFamily="18" charset="0"/>
                <a:ea typeface="楷体" panose="02010609060101010101" pitchFamily="49" charset="-122"/>
                <a:cs typeface="Times New Roman" panose="02020603050405020304" pitchFamily="18" charset="0"/>
              </a:rPr>
              <a:t>Re</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雷诺数</a:t>
            </a:r>
            <a:endParaRPr lang="en-US" altLang="zh-CN" spc="1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6" name="矩形 15"/>
          <p:cNvSpPr/>
          <p:nvPr/>
        </p:nvSpPr>
        <p:spPr>
          <a:xfrm>
            <a:off x="8495074" y="2482946"/>
            <a:ext cx="1658677" cy="923330"/>
          </a:xfrm>
          <a:prstGeom prst="rect">
            <a:avLst/>
          </a:prstGeom>
        </p:spPr>
        <p:txBody>
          <a:bodyPr wrap="square">
            <a:spAutoFit/>
          </a:bodyPr>
          <a:lstStyle/>
          <a:p>
            <a:r>
              <a:rPr lang="en-US" altLang="zh-CN" i="1" spc="100" dirty="0" err="1">
                <a:latin typeface="Times New Roman" panose="02020603050405020304" pitchFamily="18" charset="0"/>
                <a:ea typeface="楷体" panose="02010609060101010101" pitchFamily="49" charset="-122"/>
                <a:cs typeface="Times New Roman" panose="02020603050405020304" pitchFamily="18" charset="0"/>
              </a:rPr>
              <a:t>Pr</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普朗特数</a:t>
            </a:r>
            <a:endParaRPr lang="zh-CN" altLang="en-US" dirty="0">
              <a:latin typeface="Times New Roman" panose="02020603050405020304" pitchFamily="18" charset="0"/>
              <a:ea typeface="楷体" panose="02010609060101010101" pitchFamily="49" charset="-122"/>
              <a:cs typeface="Times New Roman" panose="02020603050405020304" pitchFamily="18" charset="0"/>
            </a:endParaRPr>
          </a:p>
          <a:p>
            <a:r>
              <a:rPr lang="en-US" altLang="zh-CN" i="1" spc="100" dirty="0">
                <a:latin typeface="Times New Roman" panose="02020603050405020304" pitchFamily="18" charset="0"/>
                <a:ea typeface="楷体" panose="02010609060101010101" pitchFamily="49" charset="-122"/>
                <a:cs typeface="Times New Roman" panose="02020603050405020304" pitchFamily="18" charset="0"/>
              </a:rPr>
              <a:t>T</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：温度</a:t>
            </a:r>
            <a:endParaRPr lang="en-US" altLang="zh-CN" spc="100" dirty="0">
              <a:latin typeface="Times New Roman" panose="02020603050405020304" pitchFamily="18" charset="0"/>
              <a:ea typeface="楷体" panose="02010609060101010101" pitchFamily="49" charset="-122"/>
              <a:cs typeface="Times New Roman" panose="02020603050405020304" pitchFamily="18" charset="0"/>
            </a:endParaRPr>
          </a:p>
          <a:p>
            <a:r>
              <a:rPr lang="en-US" altLang="zh-CN" i="1" spc="100" dirty="0">
                <a:latin typeface="Times New Roman" panose="02020603050405020304" pitchFamily="18" charset="0"/>
                <a:ea typeface="楷体" panose="02010609060101010101" pitchFamily="49" charset="-122"/>
                <a:cs typeface="Times New Roman" panose="02020603050405020304" pitchFamily="18" charset="0"/>
              </a:rPr>
              <a:t>Q</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：生热率</a:t>
            </a:r>
            <a:endParaRPr lang="en-US" altLang="zh-CN" spc="1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9" name="矩形 18"/>
          <p:cNvSpPr/>
          <p:nvPr/>
        </p:nvSpPr>
        <p:spPr>
          <a:xfrm>
            <a:off x="10290385" y="2482946"/>
            <a:ext cx="1422184" cy="646331"/>
          </a:xfrm>
          <a:prstGeom prst="rect">
            <a:avLst/>
          </a:prstGeom>
        </p:spPr>
        <p:txBody>
          <a:bodyPr wrap="none">
            <a:spAutoFit/>
          </a:bodyPr>
          <a:lstStyle/>
          <a:p>
            <a:r>
              <a:rPr lang="el-GR" altLang="zh-CN" spc="100" dirty="0">
                <a:latin typeface="Times New Roman" panose="02020603050405020304" pitchFamily="18" charset="0"/>
                <a:ea typeface="楷体" panose="02010609060101010101" pitchFamily="49" charset="-122"/>
                <a:cs typeface="Times New Roman" panose="02020603050405020304" pitchFamily="18" charset="0"/>
              </a:rPr>
              <a:t>γ</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 :</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设计变量</a:t>
            </a:r>
            <a:endParaRPr lang="en-US" altLang="zh-CN" spc="100" dirty="0">
              <a:latin typeface="Times New Roman" panose="02020603050405020304" pitchFamily="18" charset="0"/>
              <a:ea typeface="楷体" panose="02010609060101010101" pitchFamily="49" charset="-122"/>
              <a:cs typeface="Times New Roman" panose="02020603050405020304" pitchFamily="18" charset="0"/>
            </a:endParaRPr>
          </a:p>
          <a:p>
            <a:r>
              <a:rPr lang="en-US" altLang="zh-CN" i="1" spc="100" dirty="0">
                <a:latin typeface="Times New Roman" panose="02020603050405020304" pitchFamily="18" charset="0"/>
                <a:ea typeface="楷体" panose="02010609060101010101" pitchFamily="49" charset="-122"/>
                <a:cs typeface="Times New Roman" panose="02020603050405020304" pitchFamily="18" charset="0"/>
              </a:rPr>
              <a:t>F</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流体阻力</a:t>
            </a:r>
            <a:endParaRPr lang="zh-CN" altLang="en-US" dirty="0">
              <a:latin typeface="Times New Roman" panose="02020603050405020304" pitchFamily="18" charset="0"/>
              <a:ea typeface="楷体" panose="02010609060101010101" pitchFamily="49" charset="-122"/>
              <a:cs typeface="Times New Roman" panose="02020603050405020304" pitchFamily="18" charset="0"/>
            </a:endParaRPr>
          </a:p>
        </p:txBody>
      </p:sp>
      <p:graphicFrame>
        <p:nvGraphicFramePr>
          <p:cNvPr id="20" name="对象 19"/>
          <p:cNvGraphicFramePr>
            <a:graphicFrameLocks noChangeAspect="1"/>
          </p:cNvGraphicFramePr>
          <p:nvPr>
            <p:extLst>
              <p:ext uri="{D42A27DB-BD31-4B8C-83A1-F6EECF244321}">
                <p14:modId xmlns:p14="http://schemas.microsoft.com/office/powerpoint/2010/main" val="401734657"/>
              </p:ext>
            </p:extLst>
          </p:nvPr>
        </p:nvGraphicFramePr>
        <p:xfrm>
          <a:off x="7291922" y="996453"/>
          <a:ext cx="2247900" cy="708025"/>
        </p:xfrm>
        <a:graphic>
          <a:graphicData uri="http://schemas.openxmlformats.org/presentationml/2006/ole">
            <mc:AlternateContent xmlns:mc="http://schemas.openxmlformats.org/markup-compatibility/2006">
              <mc:Choice xmlns:v="urn:schemas-microsoft-com:vml" Requires="v">
                <p:oleObj spid="_x0000_s1048" name="AxMath" r:id="rId11" imgW="1123920" imgH="354240" progId="Equation.AxMath">
                  <p:embed/>
                </p:oleObj>
              </mc:Choice>
              <mc:Fallback>
                <p:oleObj name="AxMath" r:id="rId11" imgW="1123920" imgH="354240" progId="Equation.AxMath">
                  <p:embed/>
                  <p:pic>
                    <p:nvPicPr>
                      <p:cNvPr id="20" name="对象 19"/>
                      <p:cNvPicPr/>
                      <p:nvPr/>
                    </p:nvPicPr>
                    <p:blipFill>
                      <a:blip r:embed="rId12"/>
                      <a:stretch>
                        <a:fillRect/>
                      </a:stretch>
                    </p:blipFill>
                    <p:spPr>
                      <a:xfrm>
                        <a:off x="7291922" y="996453"/>
                        <a:ext cx="2247900" cy="708025"/>
                      </a:xfrm>
                      <a:prstGeom prst="rect">
                        <a:avLst/>
                      </a:prstGeom>
                    </p:spPr>
                  </p:pic>
                </p:oleObj>
              </mc:Fallback>
            </mc:AlternateContent>
          </a:graphicData>
        </a:graphic>
      </p:graphicFrame>
      <p:graphicFrame>
        <p:nvGraphicFramePr>
          <p:cNvPr id="27" name="对象 26"/>
          <p:cNvGraphicFramePr>
            <a:graphicFrameLocks noChangeAspect="1"/>
          </p:cNvGraphicFramePr>
          <p:nvPr>
            <p:extLst>
              <p:ext uri="{D42A27DB-BD31-4B8C-83A1-F6EECF244321}">
                <p14:modId xmlns:p14="http://schemas.microsoft.com/office/powerpoint/2010/main" val="4035519738"/>
              </p:ext>
            </p:extLst>
          </p:nvPr>
        </p:nvGraphicFramePr>
        <p:xfrm>
          <a:off x="7320324" y="1806033"/>
          <a:ext cx="2349500" cy="377825"/>
        </p:xfrm>
        <a:graphic>
          <a:graphicData uri="http://schemas.openxmlformats.org/presentationml/2006/ole">
            <mc:AlternateContent xmlns:mc="http://schemas.openxmlformats.org/markup-compatibility/2006">
              <mc:Choice xmlns:v="urn:schemas-microsoft-com:vml" Requires="v">
                <p:oleObj spid="_x0000_s1049" name="AxMath" r:id="rId13" imgW="1174680" imgH="188640" progId="Equation.AxMath">
                  <p:embed/>
                </p:oleObj>
              </mc:Choice>
              <mc:Fallback>
                <p:oleObj name="AxMath" r:id="rId13" imgW="1174680" imgH="188640" progId="Equation.AxMath">
                  <p:embed/>
                  <p:pic>
                    <p:nvPicPr>
                      <p:cNvPr id="27" name="对象 26"/>
                      <p:cNvPicPr/>
                      <p:nvPr/>
                    </p:nvPicPr>
                    <p:blipFill>
                      <a:blip r:embed="rId14"/>
                      <a:stretch>
                        <a:fillRect/>
                      </a:stretch>
                    </p:blipFill>
                    <p:spPr>
                      <a:xfrm>
                        <a:off x="7320324" y="1806033"/>
                        <a:ext cx="2349500" cy="377825"/>
                      </a:xfrm>
                      <a:prstGeom prst="rect">
                        <a:avLst/>
                      </a:prstGeom>
                    </p:spPr>
                  </p:pic>
                </p:oleObj>
              </mc:Fallback>
            </mc:AlternateContent>
          </a:graphicData>
        </a:graphic>
      </p:graphicFrame>
      <p:sp>
        <p:nvSpPr>
          <p:cNvPr id="33" name="矩形 32"/>
          <p:cNvSpPr/>
          <p:nvPr/>
        </p:nvSpPr>
        <p:spPr>
          <a:xfrm>
            <a:off x="6544361" y="3522575"/>
            <a:ext cx="2108269" cy="461665"/>
          </a:xfrm>
          <a:prstGeom prst="rect">
            <a:avLst/>
          </a:prstGeom>
        </p:spPr>
        <p:txBody>
          <a:bodyPr wrap="none">
            <a:spAutoFit/>
          </a:bodyPr>
          <a:lstStyle/>
          <a:p>
            <a:r>
              <a:rPr lang="zh-CN" altLang="en-US" sz="2400" b="1" spc="100" dirty="0">
                <a:solidFill>
                  <a:srgbClr val="FF0000"/>
                </a:solidFill>
                <a:latin typeface="微软雅黑" panose="020B0503020204020204" pitchFamily="34" charset="-122"/>
                <a:ea typeface="微软雅黑" panose="020B0503020204020204" pitchFamily="34" charset="-122"/>
              </a:rPr>
              <a:t>优化数学模型</a:t>
            </a:r>
          </a:p>
        </p:txBody>
      </p:sp>
      <p:graphicFrame>
        <p:nvGraphicFramePr>
          <p:cNvPr id="34" name="对象 33"/>
          <p:cNvGraphicFramePr>
            <a:graphicFrameLocks noChangeAspect="1"/>
          </p:cNvGraphicFramePr>
          <p:nvPr>
            <p:extLst>
              <p:ext uri="{D42A27DB-BD31-4B8C-83A1-F6EECF244321}">
                <p14:modId xmlns:p14="http://schemas.microsoft.com/office/powerpoint/2010/main" val="1877773591"/>
              </p:ext>
            </p:extLst>
          </p:nvPr>
        </p:nvGraphicFramePr>
        <p:xfrm>
          <a:off x="7152514" y="4089387"/>
          <a:ext cx="3659082" cy="2146700"/>
        </p:xfrm>
        <a:graphic>
          <a:graphicData uri="http://schemas.openxmlformats.org/presentationml/2006/ole">
            <mc:AlternateContent xmlns:mc="http://schemas.openxmlformats.org/markup-compatibility/2006">
              <mc:Choice xmlns:v="urn:schemas-microsoft-com:vml" Requires="v">
                <p:oleObj spid="_x0000_s1050" name="AxMath" r:id="rId15" imgW="1837080" imgH="1077840" progId="Equation.AxMath">
                  <p:embed/>
                </p:oleObj>
              </mc:Choice>
              <mc:Fallback>
                <p:oleObj name="AxMath" r:id="rId15" imgW="1837080" imgH="1077840" progId="Equation.AxMath">
                  <p:embed/>
                  <p:pic>
                    <p:nvPicPr>
                      <p:cNvPr id="34" name="对象 33"/>
                      <p:cNvPicPr/>
                      <p:nvPr/>
                    </p:nvPicPr>
                    <p:blipFill>
                      <a:blip r:embed="rId16"/>
                      <a:stretch>
                        <a:fillRect/>
                      </a:stretch>
                    </p:blipFill>
                    <p:spPr>
                      <a:xfrm>
                        <a:off x="7152514" y="4089387"/>
                        <a:ext cx="3659082" cy="2146700"/>
                      </a:xfrm>
                      <a:prstGeom prst="rect">
                        <a:avLst/>
                      </a:prstGeom>
                    </p:spPr>
                  </p:pic>
                </p:oleObj>
              </mc:Fallback>
            </mc:AlternateContent>
          </a:graphicData>
        </a:graphic>
      </p:graphicFrame>
      <p:sp>
        <p:nvSpPr>
          <p:cNvPr id="25"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5</a:t>
            </a:r>
            <a:endParaRPr lang="zh-CN" altLang="en-US" sz="3452" b="0" i="1" dirty="0">
              <a:solidFill>
                <a:prstClr val="white"/>
              </a:solidFill>
              <a:latin typeface="Arial"/>
              <a:ea typeface="微软雅黑"/>
            </a:endParaRPr>
          </a:p>
        </p:txBody>
      </p:sp>
      <p:sp>
        <p:nvSpPr>
          <p:cNvPr id="2" name="矩形 1">
            <a:extLst>
              <a:ext uri="{FF2B5EF4-FFF2-40B4-BE49-F238E27FC236}">
                <a16:creationId xmlns:a16="http://schemas.microsoft.com/office/drawing/2014/main" id="{496944D2-78DE-49C3-ABFE-092DDBFA4ECD}"/>
              </a:ext>
            </a:extLst>
          </p:cNvPr>
          <p:cNvSpPr/>
          <p:nvPr/>
        </p:nvSpPr>
        <p:spPr>
          <a:xfrm>
            <a:off x="6664155" y="439618"/>
            <a:ext cx="1467068" cy="461665"/>
          </a:xfrm>
          <a:prstGeom prst="rect">
            <a:avLst/>
          </a:prstGeom>
        </p:spPr>
        <p:txBody>
          <a:bodyPr wrap="none">
            <a:spAutoFit/>
          </a:bodyPr>
          <a:lstStyle/>
          <a:p>
            <a:r>
              <a:rPr lang="zh-CN" altLang="en-US" sz="2400" b="1" spc="100" dirty="0">
                <a:solidFill>
                  <a:srgbClr val="FF0000"/>
                </a:solidFill>
                <a:latin typeface="微软雅黑" panose="020B0503020204020204" pitchFamily="34" charset="-122"/>
                <a:ea typeface="微软雅黑" panose="020B0503020204020204" pitchFamily="34" charset="-122"/>
              </a:rPr>
              <a:t>材料插值</a:t>
            </a:r>
          </a:p>
        </p:txBody>
      </p:sp>
      <p:sp>
        <p:nvSpPr>
          <p:cNvPr id="30" name="标题 1">
            <a:extLst>
              <a:ext uri="{FF2B5EF4-FFF2-40B4-BE49-F238E27FC236}">
                <a16:creationId xmlns:a16="http://schemas.microsoft.com/office/drawing/2014/main" id="{B03F8DE8-4673-4E61-8772-B8B989C2C496}"/>
              </a:ext>
            </a:extLst>
          </p:cNvPr>
          <p:cNvSpPr txBox="1">
            <a:spLocks/>
          </p:cNvSpPr>
          <p:nvPr/>
        </p:nvSpPr>
        <p:spPr>
          <a:xfrm>
            <a:off x="1154319" y="93676"/>
            <a:ext cx="4831482" cy="573842"/>
          </a:xfrm>
          <a:prstGeom prst="rect">
            <a:avLst/>
          </a:prstGeom>
        </p:spPr>
        <p:txBody>
          <a:bodyPr vert="horz" lIns="109637" tIns="54818" rIns="109637" bIns="54818"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600" b="1" dirty="0">
                <a:latin typeface="微软雅黑" panose="020B0503020204020204" pitchFamily="34" charset="-122"/>
                <a:ea typeface="微软雅黑" panose="020B0503020204020204" pitchFamily="34" charset="-122"/>
              </a:rPr>
              <a:t>2. </a:t>
            </a:r>
            <a:r>
              <a:rPr lang="zh-CN" altLang="en-US" sz="2600" b="1" dirty="0">
                <a:latin typeface="微软雅黑" panose="020B0503020204020204" pitchFamily="34" charset="-122"/>
                <a:ea typeface="微软雅黑" panose="020B0503020204020204" pitchFamily="34" charset="-122"/>
              </a:rPr>
              <a:t>液冷板流热固耦合优化设计</a:t>
            </a:r>
          </a:p>
        </p:txBody>
      </p:sp>
    </p:spTree>
    <p:custDataLst>
      <p:tags r:id="rId2"/>
    </p:custDataLst>
    <p:extLst>
      <p:ext uri="{BB962C8B-B14F-4D97-AF65-F5344CB8AC3E}">
        <p14:creationId xmlns:p14="http://schemas.microsoft.com/office/powerpoint/2010/main" val="3104657490"/>
      </p:ext>
    </p:extLst>
  </p:cSld>
  <p:clrMapOvr>
    <a:masterClrMapping/>
  </p:clrMapOvr>
  <p:timing>
    <p:tnLst>
      <p:par>
        <p:cTn id="1" dur="indefinite" restart="never" nodeType="tmRoot">
          <p:childTnLst>
            <p:par>
              <p:cTn id="2"/>
            </p:par>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a:stretch>
            <a:fillRect/>
          </a:stretch>
        </p:blipFill>
        <p:spPr>
          <a:xfrm>
            <a:off x="7541951" y="881517"/>
            <a:ext cx="3186376" cy="2486073"/>
          </a:xfrm>
          <a:prstGeom prst="rect">
            <a:avLst/>
          </a:prstGeom>
        </p:spPr>
      </p:pic>
      <p:sp>
        <p:nvSpPr>
          <p:cNvPr id="15" name="矩形 14"/>
          <p:cNvSpPr/>
          <p:nvPr/>
        </p:nvSpPr>
        <p:spPr>
          <a:xfrm>
            <a:off x="6664155" y="898703"/>
            <a:ext cx="5129932" cy="372025"/>
          </a:xfrm>
          <a:prstGeom prst="rect">
            <a:avLst/>
          </a:prstGeom>
        </p:spPr>
        <p:txBody>
          <a:bodyPr wrap="square">
            <a:spAutoFit/>
          </a:bodyPr>
          <a:lstStyle/>
          <a:p>
            <a:pPr marL="285750" indent="-285750">
              <a:lnSpc>
                <a:spcPct val="125000"/>
              </a:lnSpc>
              <a:buFont typeface="Wingdings" panose="05000000000000000000" pitchFamily="2" charset="2"/>
              <a:buChar char="l"/>
            </a:pPr>
            <a:endParaRPr lang="zh-CN" altLang="en-US" sz="1600" b="1" spc="100" dirty="0">
              <a:latin typeface="微软雅黑" panose="020B0503020204020204" pitchFamily="34" charset="-122"/>
              <a:ea typeface="微软雅黑" panose="020B0503020204020204" pitchFamily="34" charset="-122"/>
            </a:endParaRPr>
          </a:p>
        </p:txBody>
      </p:sp>
      <p:sp>
        <p:nvSpPr>
          <p:cNvPr id="3" name="矩形 2"/>
          <p:cNvSpPr/>
          <p:nvPr/>
        </p:nvSpPr>
        <p:spPr>
          <a:xfrm>
            <a:off x="358863" y="727715"/>
            <a:ext cx="1467068" cy="461665"/>
          </a:xfrm>
          <a:prstGeom prst="rect">
            <a:avLst/>
          </a:prstGeom>
        </p:spPr>
        <p:txBody>
          <a:bodyPr wrap="none">
            <a:spAutoFit/>
          </a:bodyPr>
          <a:lstStyle/>
          <a:p>
            <a:r>
              <a:rPr lang="zh-CN" altLang="en-US" sz="2400" b="1" spc="100" dirty="0">
                <a:solidFill>
                  <a:srgbClr val="FF0000"/>
                </a:solidFill>
                <a:latin typeface="微软雅黑" panose="020B0503020204020204" pitchFamily="34" charset="-122"/>
                <a:ea typeface="微软雅黑" panose="020B0503020204020204" pitchFamily="34" charset="-122"/>
              </a:rPr>
              <a:t>优化结果</a:t>
            </a:r>
            <a:endParaRPr lang="zh-CN" altLang="en-US" sz="2400" dirty="0"/>
          </a:p>
        </p:txBody>
      </p:sp>
      <p:pic>
        <p:nvPicPr>
          <p:cNvPr id="2" name="图片 1"/>
          <p:cNvPicPr>
            <a:picLocks noChangeAspect="1"/>
          </p:cNvPicPr>
          <p:nvPr/>
        </p:nvPicPr>
        <p:blipFill>
          <a:blip r:embed="rId5"/>
          <a:stretch>
            <a:fillRect/>
          </a:stretch>
        </p:blipFill>
        <p:spPr>
          <a:xfrm>
            <a:off x="1066210" y="1459724"/>
            <a:ext cx="2027301" cy="1243482"/>
          </a:xfrm>
          <a:prstGeom prst="rect">
            <a:avLst/>
          </a:prstGeom>
        </p:spPr>
      </p:pic>
      <p:pic>
        <p:nvPicPr>
          <p:cNvPr id="7" name="图片 6"/>
          <p:cNvPicPr>
            <a:picLocks noChangeAspect="1"/>
          </p:cNvPicPr>
          <p:nvPr/>
        </p:nvPicPr>
        <p:blipFill>
          <a:blip r:embed="rId6"/>
          <a:stretch>
            <a:fillRect/>
          </a:stretch>
        </p:blipFill>
        <p:spPr>
          <a:xfrm>
            <a:off x="997203" y="2901169"/>
            <a:ext cx="1657457" cy="1257105"/>
          </a:xfrm>
          <a:prstGeom prst="rect">
            <a:avLst/>
          </a:prstGeom>
        </p:spPr>
      </p:pic>
      <p:pic>
        <p:nvPicPr>
          <p:cNvPr id="8" name="图片 7"/>
          <p:cNvPicPr>
            <a:picLocks noChangeAspect="1"/>
          </p:cNvPicPr>
          <p:nvPr/>
        </p:nvPicPr>
        <p:blipFill>
          <a:blip r:embed="rId7"/>
          <a:stretch>
            <a:fillRect/>
          </a:stretch>
        </p:blipFill>
        <p:spPr>
          <a:xfrm>
            <a:off x="991591" y="4374732"/>
            <a:ext cx="1668683" cy="1663352"/>
          </a:xfrm>
          <a:prstGeom prst="rect">
            <a:avLst/>
          </a:prstGeom>
        </p:spPr>
      </p:pic>
      <p:pic>
        <p:nvPicPr>
          <p:cNvPr id="11" name="图片 10"/>
          <p:cNvPicPr>
            <a:picLocks noChangeAspect="1"/>
          </p:cNvPicPr>
          <p:nvPr/>
        </p:nvPicPr>
        <p:blipFill>
          <a:blip r:embed="rId8"/>
          <a:stretch>
            <a:fillRect/>
          </a:stretch>
        </p:blipFill>
        <p:spPr>
          <a:xfrm>
            <a:off x="3226230" y="1459724"/>
            <a:ext cx="1293845" cy="1234927"/>
          </a:xfrm>
          <a:prstGeom prst="rect">
            <a:avLst/>
          </a:prstGeom>
        </p:spPr>
      </p:pic>
      <p:pic>
        <p:nvPicPr>
          <p:cNvPr id="17" name="图片 16"/>
          <p:cNvPicPr>
            <a:picLocks noChangeAspect="1"/>
          </p:cNvPicPr>
          <p:nvPr/>
        </p:nvPicPr>
        <p:blipFill>
          <a:blip r:embed="rId9"/>
          <a:stretch>
            <a:fillRect/>
          </a:stretch>
        </p:blipFill>
        <p:spPr>
          <a:xfrm>
            <a:off x="3203809" y="2923347"/>
            <a:ext cx="1255547" cy="1234927"/>
          </a:xfrm>
          <a:prstGeom prst="rect">
            <a:avLst/>
          </a:prstGeom>
        </p:spPr>
      </p:pic>
      <p:pic>
        <p:nvPicPr>
          <p:cNvPr id="18" name="图片 17"/>
          <p:cNvPicPr>
            <a:picLocks noChangeAspect="1"/>
          </p:cNvPicPr>
          <p:nvPr/>
        </p:nvPicPr>
        <p:blipFill>
          <a:blip r:embed="rId10"/>
          <a:stretch>
            <a:fillRect/>
          </a:stretch>
        </p:blipFill>
        <p:spPr>
          <a:xfrm>
            <a:off x="3201003" y="4386970"/>
            <a:ext cx="1241775" cy="1234927"/>
          </a:xfrm>
          <a:prstGeom prst="rect">
            <a:avLst/>
          </a:prstGeom>
        </p:spPr>
      </p:pic>
      <p:pic>
        <p:nvPicPr>
          <p:cNvPr id="21" name="图片 20"/>
          <p:cNvPicPr>
            <a:picLocks noChangeAspect="1"/>
          </p:cNvPicPr>
          <p:nvPr/>
        </p:nvPicPr>
        <p:blipFill>
          <a:blip r:embed="rId11"/>
          <a:stretch>
            <a:fillRect/>
          </a:stretch>
        </p:blipFill>
        <p:spPr>
          <a:xfrm>
            <a:off x="4754355" y="1466400"/>
            <a:ext cx="1918717" cy="1221573"/>
          </a:xfrm>
          <a:prstGeom prst="rect">
            <a:avLst/>
          </a:prstGeom>
        </p:spPr>
      </p:pic>
      <p:pic>
        <p:nvPicPr>
          <p:cNvPr id="22" name="图片 21"/>
          <p:cNvPicPr>
            <a:picLocks noChangeAspect="1"/>
          </p:cNvPicPr>
          <p:nvPr/>
        </p:nvPicPr>
        <p:blipFill>
          <a:blip r:embed="rId12"/>
          <a:stretch>
            <a:fillRect/>
          </a:stretch>
        </p:blipFill>
        <p:spPr>
          <a:xfrm>
            <a:off x="4773196" y="2971244"/>
            <a:ext cx="1899876" cy="1187030"/>
          </a:xfrm>
          <a:prstGeom prst="rect">
            <a:avLst/>
          </a:prstGeom>
        </p:spPr>
      </p:pic>
      <p:pic>
        <p:nvPicPr>
          <p:cNvPr id="28" name="图片 27"/>
          <p:cNvPicPr>
            <a:picLocks noChangeAspect="1"/>
          </p:cNvPicPr>
          <p:nvPr/>
        </p:nvPicPr>
        <p:blipFill>
          <a:blip r:embed="rId13"/>
          <a:stretch>
            <a:fillRect/>
          </a:stretch>
        </p:blipFill>
        <p:spPr>
          <a:xfrm>
            <a:off x="4695858" y="4427380"/>
            <a:ext cx="1940701" cy="1199592"/>
          </a:xfrm>
          <a:prstGeom prst="rect">
            <a:avLst/>
          </a:prstGeom>
        </p:spPr>
      </p:pic>
      <p:sp>
        <p:nvSpPr>
          <p:cNvPr id="30" name="矩形 29"/>
          <p:cNvSpPr/>
          <p:nvPr/>
        </p:nvSpPr>
        <p:spPr>
          <a:xfrm>
            <a:off x="1558467" y="6017858"/>
            <a:ext cx="4083169" cy="369332"/>
          </a:xfrm>
          <a:prstGeom prst="rect">
            <a:avLst/>
          </a:prstGeom>
        </p:spPr>
        <p:txBody>
          <a:bodyPr wrap="none">
            <a:spAutoFit/>
          </a:bodyPr>
          <a:lstStyle/>
          <a:p>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2-2  </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典型进出口布置拓扑优化算例</a:t>
            </a:r>
            <a:endParaRPr lang="zh-CN" altLang="en-US" dirty="0"/>
          </a:p>
        </p:txBody>
      </p:sp>
      <p:sp>
        <p:nvSpPr>
          <p:cNvPr id="31" name="矩形 30"/>
          <p:cNvSpPr/>
          <p:nvPr/>
        </p:nvSpPr>
        <p:spPr>
          <a:xfrm>
            <a:off x="240869" y="1723941"/>
            <a:ext cx="1107996" cy="923330"/>
          </a:xfrm>
          <a:prstGeom prst="rect">
            <a:avLst/>
          </a:prstGeom>
        </p:spPr>
        <p:txBody>
          <a:bodyPr wrap="none">
            <a:spAutoFit/>
          </a:bodyPr>
          <a:lstStyle/>
          <a:p>
            <a:pPr algn="ctr"/>
            <a:r>
              <a:rPr lang="en-US" altLang="zh-CN" dirty="0">
                <a:latin typeface="Times New Roman" panose="02020603050405020304" pitchFamily="18" charset="0"/>
                <a:ea typeface="楷体" panose="02010609060101010101" pitchFamily="49" charset="-122"/>
                <a:cs typeface="Times New Roman" panose="02020603050405020304" pitchFamily="18" charset="0"/>
              </a:rPr>
              <a:t>(a) </a:t>
            </a: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平行对角</a:t>
            </a: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进出口</a:t>
            </a:r>
          </a:p>
        </p:txBody>
      </p:sp>
      <p:sp>
        <p:nvSpPr>
          <p:cNvPr id="36" name="矩形 35"/>
          <p:cNvSpPr/>
          <p:nvPr/>
        </p:nvSpPr>
        <p:spPr>
          <a:xfrm>
            <a:off x="168307" y="3102296"/>
            <a:ext cx="1107996" cy="923330"/>
          </a:xfrm>
          <a:prstGeom prst="rect">
            <a:avLst/>
          </a:prstGeom>
        </p:spPr>
        <p:txBody>
          <a:bodyPr wrap="none">
            <a:spAutoFit/>
          </a:bodyPr>
          <a:lstStyle/>
          <a:p>
            <a:pPr algn="ctr"/>
            <a:r>
              <a:rPr lang="en-US" altLang="zh-CN" dirty="0">
                <a:latin typeface="Times New Roman" panose="02020603050405020304" pitchFamily="18" charset="0"/>
                <a:ea typeface="楷体" panose="02010609060101010101" pitchFamily="49" charset="-122"/>
                <a:cs typeface="Times New Roman" panose="02020603050405020304" pitchFamily="18" charset="0"/>
              </a:rPr>
              <a:t>(b) </a:t>
            </a: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平行同侧</a:t>
            </a: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进出口</a:t>
            </a:r>
          </a:p>
        </p:txBody>
      </p:sp>
      <p:sp>
        <p:nvSpPr>
          <p:cNvPr id="37" name="矩形 36"/>
          <p:cNvSpPr/>
          <p:nvPr/>
        </p:nvSpPr>
        <p:spPr>
          <a:xfrm>
            <a:off x="51813" y="4704011"/>
            <a:ext cx="1338828" cy="646331"/>
          </a:xfrm>
          <a:prstGeom prst="rect">
            <a:avLst/>
          </a:prstGeom>
        </p:spPr>
        <p:txBody>
          <a:bodyPr wrap="none">
            <a:spAutoFit/>
          </a:bodyPr>
          <a:lstStyle/>
          <a:p>
            <a:pPr algn="ctr"/>
            <a:r>
              <a:rPr lang="en-US" altLang="zh-CN" dirty="0">
                <a:latin typeface="Times New Roman" panose="02020603050405020304" pitchFamily="18" charset="0"/>
                <a:ea typeface="楷体" panose="02010609060101010101" pitchFamily="49" charset="-122"/>
                <a:cs typeface="Times New Roman" panose="02020603050405020304" pitchFamily="18" charset="0"/>
              </a:rPr>
              <a:t>(c) </a:t>
            </a: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垂直进出口</a:t>
            </a:r>
          </a:p>
        </p:txBody>
      </p:sp>
      <p:sp>
        <p:nvSpPr>
          <p:cNvPr id="32" name="矩形 31"/>
          <p:cNvSpPr/>
          <p:nvPr/>
        </p:nvSpPr>
        <p:spPr>
          <a:xfrm>
            <a:off x="1589965" y="1057702"/>
            <a:ext cx="1107996" cy="369332"/>
          </a:xfrm>
          <a:prstGeom prst="rect">
            <a:avLst/>
          </a:prstGeom>
        </p:spPr>
        <p:txBody>
          <a:bodyPr wrap="none">
            <a:spAutoFit/>
          </a:bodyPr>
          <a:lstStyle/>
          <a:p>
            <a:r>
              <a:rPr lang="zh-CN" altLang="en-US" dirty="0">
                <a:latin typeface="楷体" panose="02010609060101010101" pitchFamily="49" charset="-122"/>
                <a:ea typeface="楷体" panose="02010609060101010101" pitchFamily="49" charset="-122"/>
                <a:cs typeface="Times New Roman" panose="02020603050405020304" pitchFamily="18" charset="0"/>
              </a:rPr>
              <a:t>设计模型</a:t>
            </a:r>
            <a:endParaRPr lang="zh-CN" altLang="en-US" dirty="0"/>
          </a:p>
        </p:txBody>
      </p:sp>
      <p:sp>
        <p:nvSpPr>
          <p:cNvPr id="40" name="矩形 39"/>
          <p:cNvSpPr/>
          <p:nvPr/>
        </p:nvSpPr>
        <p:spPr>
          <a:xfrm>
            <a:off x="3286628" y="1068313"/>
            <a:ext cx="1107996" cy="369332"/>
          </a:xfrm>
          <a:prstGeom prst="rect">
            <a:avLst/>
          </a:prstGeom>
        </p:spPr>
        <p:txBody>
          <a:bodyPr wrap="none">
            <a:spAutoFit/>
          </a:bodyPr>
          <a:lstStyle/>
          <a:p>
            <a:r>
              <a:rPr lang="zh-CN" altLang="en-US" dirty="0">
                <a:latin typeface="楷体" panose="02010609060101010101" pitchFamily="49" charset="-122"/>
                <a:ea typeface="楷体" panose="02010609060101010101" pitchFamily="49" charset="-122"/>
                <a:cs typeface="Times New Roman" panose="02020603050405020304" pitchFamily="18" charset="0"/>
              </a:rPr>
              <a:t>流道形态</a:t>
            </a:r>
            <a:endParaRPr lang="zh-CN" altLang="en-US" dirty="0"/>
          </a:p>
        </p:txBody>
      </p:sp>
      <p:sp>
        <p:nvSpPr>
          <p:cNvPr id="42" name="矩形 41"/>
          <p:cNvSpPr/>
          <p:nvPr/>
        </p:nvSpPr>
        <p:spPr>
          <a:xfrm>
            <a:off x="5103412" y="1090392"/>
            <a:ext cx="1569660" cy="369332"/>
          </a:xfrm>
          <a:prstGeom prst="rect">
            <a:avLst/>
          </a:prstGeom>
        </p:spPr>
        <p:txBody>
          <a:bodyPr wrap="none">
            <a:spAutoFit/>
          </a:bodyPr>
          <a:lstStyle/>
          <a:p>
            <a:r>
              <a:rPr lang="zh-CN" altLang="en-US" dirty="0">
                <a:latin typeface="楷体" panose="02010609060101010101" pitchFamily="49" charset="-122"/>
                <a:ea typeface="楷体" panose="02010609060101010101" pitchFamily="49" charset="-122"/>
                <a:cs typeface="Times New Roman" panose="02020603050405020304" pitchFamily="18" charset="0"/>
              </a:rPr>
              <a:t>优化设计结构</a:t>
            </a:r>
            <a:endParaRPr lang="zh-CN" altLang="en-US" dirty="0"/>
          </a:p>
        </p:txBody>
      </p:sp>
      <p:sp>
        <p:nvSpPr>
          <p:cNvPr id="43" name="矩形 42"/>
          <p:cNvSpPr/>
          <p:nvPr/>
        </p:nvSpPr>
        <p:spPr>
          <a:xfrm>
            <a:off x="6664155" y="327625"/>
            <a:ext cx="2428870" cy="461665"/>
          </a:xfrm>
          <a:prstGeom prst="rect">
            <a:avLst/>
          </a:prstGeom>
        </p:spPr>
        <p:txBody>
          <a:bodyPr wrap="none">
            <a:spAutoFit/>
          </a:bodyPr>
          <a:lstStyle/>
          <a:p>
            <a:r>
              <a:rPr lang="zh-CN" altLang="en-US" sz="2400" b="1" spc="100" dirty="0">
                <a:solidFill>
                  <a:srgbClr val="FF0000"/>
                </a:solidFill>
                <a:latin typeface="微软雅黑" panose="020B0503020204020204" pitchFamily="34" charset="-122"/>
                <a:ea typeface="微软雅黑" panose="020B0503020204020204" pitchFamily="34" charset="-122"/>
              </a:rPr>
              <a:t>有限元仿真分析</a:t>
            </a:r>
            <a:endParaRPr lang="zh-CN" altLang="en-US" sz="2400" dirty="0"/>
          </a:p>
        </p:txBody>
      </p:sp>
      <p:sp>
        <p:nvSpPr>
          <p:cNvPr id="25" name="矩形 24"/>
          <p:cNvSpPr/>
          <p:nvPr/>
        </p:nvSpPr>
        <p:spPr>
          <a:xfrm>
            <a:off x="7792375" y="3369854"/>
            <a:ext cx="3108543" cy="369332"/>
          </a:xfrm>
          <a:prstGeom prst="rect">
            <a:avLst/>
          </a:prstGeom>
        </p:spPr>
        <p:txBody>
          <a:bodyPr wrap="none">
            <a:spAutoFit/>
          </a:bodyPr>
          <a:lstStyle/>
          <a:p>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2-3  </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数值模拟有限元模型</a:t>
            </a:r>
            <a:endParaRPr lang="zh-CN" altLang="en-US" dirty="0"/>
          </a:p>
        </p:txBody>
      </p:sp>
      <p:pic>
        <p:nvPicPr>
          <p:cNvPr id="14" name="图片 13"/>
          <p:cNvPicPr>
            <a:picLocks noChangeAspect="1"/>
          </p:cNvPicPr>
          <p:nvPr/>
        </p:nvPicPr>
        <p:blipFill>
          <a:blip r:embed="rId14"/>
          <a:stretch>
            <a:fillRect/>
          </a:stretch>
        </p:blipFill>
        <p:spPr>
          <a:xfrm>
            <a:off x="7268575" y="4158274"/>
            <a:ext cx="3896867" cy="2127338"/>
          </a:xfrm>
          <a:prstGeom prst="rect">
            <a:avLst/>
          </a:prstGeom>
        </p:spPr>
      </p:pic>
      <p:sp>
        <p:nvSpPr>
          <p:cNvPr id="38" name="矩形 37"/>
          <p:cNvSpPr/>
          <p:nvPr/>
        </p:nvSpPr>
        <p:spPr>
          <a:xfrm>
            <a:off x="8098175" y="3786678"/>
            <a:ext cx="2377574" cy="369332"/>
          </a:xfrm>
          <a:prstGeom prst="rect">
            <a:avLst/>
          </a:prstGeom>
        </p:spPr>
        <p:txBody>
          <a:bodyPr wrap="none">
            <a:spAutoFit/>
          </a:bodyPr>
          <a:lstStyle/>
          <a:p>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表</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2-1  </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材料物理属性</a:t>
            </a:r>
            <a:endParaRPr lang="zh-CN" altLang="en-US" dirty="0"/>
          </a:p>
        </p:txBody>
      </p:sp>
      <p:sp>
        <p:nvSpPr>
          <p:cNvPr id="29"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6</a:t>
            </a:r>
            <a:endParaRPr lang="zh-CN" altLang="en-US" sz="3452" b="0" i="1" dirty="0">
              <a:solidFill>
                <a:prstClr val="white"/>
              </a:solidFill>
              <a:latin typeface="Arial"/>
              <a:ea typeface="微软雅黑"/>
            </a:endParaRPr>
          </a:p>
        </p:txBody>
      </p:sp>
      <p:sp>
        <p:nvSpPr>
          <p:cNvPr id="27" name="标题 1">
            <a:extLst>
              <a:ext uri="{FF2B5EF4-FFF2-40B4-BE49-F238E27FC236}">
                <a16:creationId xmlns:a16="http://schemas.microsoft.com/office/drawing/2014/main" id="{C720B40F-8EA2-4134-B91A-D81E9EA354B4}"/>
              </a:ext>
            </a:extLst>
          </p:cNvPr>
          <p:cNvSpPr txBox="1">
            <a:spLocks/>
          </p:cNvSpPr>
          <p:nvPr/>
        </p:nvSpPr>
        <p:spPr>
          <a:xfrm>
            <a:off x="1154319" y="93676"/>
            <a:ext cx="4831482" cy="573842"/>
          </a:xfrm>
          <a:prstGeom prst="rect">
            <a:avLst/>
          </a:prstGeom>
        </p:spPr>
        <p:txBody>
          <a:bodyPr vert="horz" lIns="109637" tIns="54818" rIns="109637" bIns="54818"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600" b="1" dirty="0">
                <a:latin typeface="微软雅黑" panose="020B0503020204020204" pitchFamily="34" charset="-122"/>
                <a:ea typeface="微软雅黑" panose="020B0503020204020204" pitchFamily="34" charset="-122"/>
              </a:rPr>
              <a:t>2. </a:t>
            </a:r>
            <a:r>
              <a:rPr lang="zh-CN" altLang="en-US" sz="2600" b="1" dirty="0">
                <a:latin typeface="微软雅黑" panose="020B0503020204020204" pitchFamily="34" charset="-122"/>
                <a:ea typeface="微软雅黑" panose="020B0503020204020204" pitchFamily="34" charset="-122"/>
              </a:rPr>
              <a:t>液冷板流热固耦合优化设计</a:t>
            </a:r>
          </a:p>
        </p:txBody>
      </p:sp>
    </p:spTree>
    <p:custDataLst>
      <p:tags r:id="rId1"/>
    </p:custDataLst>
    <p:extLst>
      <p:ext uri="{BB962C8B-B14F-4D97-AF65-F5344CB8AC3E}">
        <p14:creationId xmlns:p14="http://schemas.microsoft.com/office/powerpoint/2010/main" val="1486783779"/>
      </p:ext>
    </p:extLst>
  </p:cSld>
  <p:clrMapOvr>
    <a:masterClrMapping/>
  </p:clrMapOvr>
  <p:timing>
    <p:tnLst>
      <p:par>
        <p:cTn id="1" dur="indefinite" restart="never" nodeType="tmRoot">
          <p:childTnLst>
            <p:par>
              <p:cTn id="2"/>
            </p:par>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4"/>
          <a:stretch>
            <a:fillRect/>
          </a:stretch>
        </p:blipFill>
        <p:spPr>
          <a:xfrm>
            <a:off x="1583514" y="1446793"/>
            <a:ext cx="1684599" cy="1365053"/>
          </a:xfrm>
          <a:prstGeom prst="rect">
            <a:avLst/>
          </a:prstGeom>
        </p:spPr>
      </p:pic>
      <p:pic>
        <p:nvPicPr>
          <p:cNvPr id="10" name="图片 9"/>
          <p:cNvPicPr>
            <a:picLocks noChangeAspect="1"/>
          </p:cNvPicPr>
          <p:nvPr/>
        </p:nvPicPr>
        <p:blipFill>
          <a:blip r:embed="rId5"/>
          <a:stretch>
            <a:fillRect/>
          </a:stretch>
        </p:blipFill>
        <p:spPr>
          <a:xfrm>
            <a:off x="1583514" y="2931631"/>
            <a:ext cx="1495353" cy="1361950"/>
          </a:xfrm>
          <a:prstGeom prst="rect">
            <a:avLst/>
          </a:prstGeom>
        </p:spPr>
      </p:pic>
      <p:pic>
        <p:nvPicPr>
          <p:cNvPr id="12" name="图片 11"/>
          <p:cNvPicPr>
            <a:picLocks noChangeAspect="1"/>
          </p:cNvPicPr>
          <p:nvPr/>
        </p:nvPicPr>
        <p:blipFill>
          <a:blip r:embed="rId6"/>
          <a:stretch>
            <a:fillRect/>
          </a:stretch>
        </p:blipFill>
        <p:spPr>
          <a:xfrm>
            <a:off x="1517471" y="4413366"/>
            <a:ext cx="1561396" cy="1482944"/>
          </a:xfrm>
          <a:prstGeom prst="rect">
            <a:avLst/>
          </a:prstGeom>
        </p:spPr>
      </p:pic>
      <p:sp>
        <p:nvSpPr>
          <p:cNvPr id="4" name="AutoShape 4" descr="一六八航空航天精密器件有限公司，液压蓄能器，管路补偿器，金属密封元件，压力敏感元件，特种阀门"/>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矩形 14"/>
          <p:cNvSpPr/>
          <p:nvPr/>
        </p:nvSpPr>
        <p:spPr>
          <a:xfrm>
            <a:off x="6664155" y="898703"/>
            <a:ext cx="5129932" cy="372025"/>
          </a:xfrm>
          <a:prstGeom prst="rect">
            <a:avLst/>
          </a:prstGeom>
        </p:spPr>
        <p:txBody>
          <a:bodyPr wrap="square">
            <a:spAutoFit/>
          </a:bodyPr>
          <a:lstStyle/>
          <a:p>
            <a:pPr marL="285750" indent="-285750">
              <a:lnSpc>
                <a:spcPct val="125000"/>
              </a:lnSpc>
              <a:buFont typeface="Wingdings" panose="05000000000000000000" pitchFamily="2" charset="2"/>
              <a:buChar char="l"/>
            </a:pPr>
            <a:endParaRPr lang="zh-CN" altLang="en-US" sz="1600" b="1" spc="100" dirty="0">
              <a:latin typeface="微软雅黑" panose="020B0503020204020204" pitchFamily="34" charset="-122"/>
              <a:ea typeface="微软雅黑" panose="020B0503020204020204" pitchFamily="34" charset="-122"/>
            </a:endParaRPr>
          </a:p>
        </p:txBody>
      </p:sp>
      <p:sp>
        <p:nvSpPr>
          <p:cNvPr id="3" name="矩形 2"/>
          <p:cNvSpPr/>
          <p:nvPr/>
        </p:nvSpPr>
        <p:spPr>
          <a:xfrm>
            <a:off x="338475" y="730265"/>
            <a:ext cx="1467068" cy="461665"/>
          </a:xfrm>
          <a:prstGeom prst="rect">
            <a:avLst/>
          </a:prstGeom>
        </p:spPr>
        <p:txBody>
          <a:bodyPr wrap="none">
            <a:spAutoFit/>
          </a:bodyPr>
          <a:lstStyle/>
          <a:p>
            <a:r>
              <a:rPr lang="zh-CN" altLang="en-US" sz="2400" b="1" spc="100" dirty="0">
                <a:solidFill>
                  <a:srgbClr val="FF0000"/>
                </a:solidFill>
                <a:latin typeface="微软雅黑" panose="020B0503020204020204" pitchFamily="34" charset="-122"/>
                <a:ea typeface="微软雅黑" panose="020B0503020204020204" pitchFamily="34" charset="-122"/>
              </a:rPr>
              <a:t>仿真结果</a:t>
            </a:r>
            <a:endParaRPr lang="zh-CN" altLang="en-US" sz="2400" dirty="0"/>
          </a:p>
        </p:txBody>
      </p:sp>
      <p:sp>
        <p:nvSpPr>
          <p:cNvPr id="31" name="矩形 30"/>
          <p:cNvSpPr/>
          <p:nvPr/>
        </p:nvSpPr>
        <p:spPr>
          <a:xfrm>
            <a:off x="414296" y="1617585"/>
            <a:ext cx="1107996" cy="923330"/>
          </a:xfrm>
          <a:prstGeom prst="rect">
            <a:avLst/>
          </a:prstGeom>
        </p:spPr>
        <p:txBody>
          <a:bodyPr wrap="none">
            <a:spAutoFit/>
          </a:bodyPr>
          <a:lstStyle/>
          <a:p>
            <a:pPr algn="ctr"/>
            <a:r>
              <a:rPr lang="en-US" altLang="zh-CN" dirty="0">
                <a:latin typeface="Times New Roman" panose="02020603050405020304" pitchFamily="18" charset="0"/>
                <a:ea typeface="楷体" panose="02010609060101010101" pitchFamily="49" charset="-122"/>
                <a:cs typeface="Times New Roman" panose="02020603050405020304" pitchFamily="18" charset="0"/>
              </a:rPr>
              <a:t>(a) </a:t>
            </a: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平行对角</a:t>
            </a: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进出口</a:t>
            </a:r>
          </a:p>
        </p:txBody>
      </p:sp>
      <p:sp>
        <p:nvSpPr>
          <p:cNvPr id="36" name="矩形 35"/>
          <p:cNvSpPr/>
          <p:nvPr/>
        </p:nvSpPr>
        <p:spPr>
          <a:xfrm>
            <a:off x="307975" y="3098921"/>
            <a:ext cx="1107996" cy="923330"/>
          </a:xfrm>
          <a:prstGeom prst="rect">
            <a:avLst/>
          </a:prstGeom>
        </p:spPr>
        <p:txBody>
          <a:bodyPr wrap="none">
            <a:spAutoFit/>
          </a:bodyPr>
          <a:lstStyle/>
          <a:p>
            <a:pPr algn="ctr"/>
            <a:r>
              <a:rPr lang="en-US" altLang="zh-CN" dirty="0">
                <a:latin typeface="Times New Roman" panose="02020603050405020304" pitchFamily="18" charset="0"/>
                <a:ea typeface="楷体" panose="02010609060101010101" pitchFamily="49" charset="-122"/>
                <a:cs typeface="Times New Roman" panose="02020603050405020304" pitchFamily="18" charset="0"/>
              </a:rPr>
              <a:t>(b) </a:t>
            </a: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平行同侧</a:t>
            </a: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进出口</a:t>
            </a:r>
          </a:p>
        </p:txBody>
      </p:sp>
      <p:sp>
        <p:nvSpPr>
          <p:cNvPr id="37" name="矩形 36"/>
          <p:cNvSpPr/>
          <p:nvPr/>
        </p:nvSpPr>
        <p:spPr>
          <a:xfrm>
            <a:off x="192559" y="4728683"/>
            <a:ext cx="1338828" cy="646331"/>
          </a:xfrm>
          <a:prstGeom prst="rect">
            <a:avLst/>
          </a:prstGeom>
        </p:spPr>
        <p:txBody>
          <a:bodyPr wrap="none">
            <a:spAutoFit/>
          </a:bodyPr>
          <a:lstStyle/>
          <a:p>
            <a:pPr algn="ctr"/>
            <a:r>
              <a:rPr lang="en-US" altLang="zh-CN" dirty="0">
                <a:latin typeface="Times New Roman" panose="02020603050405020304" pitchFamily="18" charset="0"/>
                <a:ea typeface="楷体" panose="02010609060101010101" pitchFamily="49" charset="-122"/>
                <a:cs typeface="Times New Roman" panose="02020603050405020304" pitchFamily="18" charset="0"/>
              </a:rPr>
              <a:t>(c) </a:t>
            </a:r>
          </a:p>
          <a:p>
            <a:pPr algn="ctr"/>
            <a:r>
              <a:rPr lang="zh-CN" altLang="en-US" dirty="0">
                <a:latin typeface="楷体" panose="02010609060101010101" pitchFamily="49" charset="-122"/>
                <a:ea typeface="楷体" panose="02010609060101010101" pitchFamily="49" charset="-122"/>
                <a:cs typeface="Times New Roman" panose="02020603050405020304" pitchFamily="18" charset="0"/>
              </a:rPr>
              <a:t>垂直进出口</a:t>
            </a:r>
          </a:p>
        </p:txBody>
      </p:sp>
      <p:sp>
        <p:nvSpPr>
          <p:cNvPr id="33" name="矩形 32"/>
          <p:cNvSpPr/>
          <p:nvPr/>
        </p:nvSpPr>
        <p:spPr>
          <a:xfrm>
            <a:off x="1017571" y="5912169"/>
            <a:ext cx="4814138" cy="369332"/>
          </a:xfrm>
          <a:prstGeom prst="rect">
            <a:avLst/>
          </a:prstGeom>
        </p:spPr>
        <p:txBody>
          <a:bodyPr wrap="none">
            <a:spAutoFit/>
          </a:bodyPr>
          <a:lstStyle/>
          <a:p>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2-4  </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典型进出口布置的数值模拟温度分布</a:t>
            </a:r>
            <a:endParaRPr lang="zh-CN" altLang="en-US" dirty="0"/>
          </a:p>
        </p:txBody>
      </p:sp>
      <p:pic>
        <p:nvPicPr>
          <p:cNvPr id="13" name="图片 12"/>
          <p:cNvPicPr>
            <a:picLocks noChangeAspect="1"/>
          </p:cNvPicPr>
          <p:nvPr/>
        </p:nvPicPr>
        <p:blipFill rotWithShape="1">
          <a:blip r:embed="rId7"/>
          <a:srcRect l="17990" r="18565"/>
          <a:stretch/>
        </p:blipFill>
        <p:spPr>
          <a:xfrm rot="16200000">
            <a:off x="3846382" y="3519479"/>
            <a:ext cx="3173540" cy="393220"/>
          </a:xfrm>
          <a:prstGeom prst="rect">
            <a:avLst/>
          </a:prstGeom>
        </p:spPr>
      </p:pic>
      <p:sp>
        <p:nvSpPr>
          <p:cNvPr id="38" name="矩形 37"/>
          <p:cNvSpPr/>
          <p:nvPr/>
        </p:nvSpPr>
        <p:spPr>
          <a:xfrm>
            <a:off x="1871815" y="1071640"/>
            <a:ext cx="1107996" cy="369332"/>
          </a:xfrm>
          <a:prstGeom prst="rect">
            <a:avLst/>
          </a:prstGeom>
        </p:spPr>
        <p:txBody>
          <a:bodyPr wrap="none">
            <a:spAutoFit/>
          </a:bodyPr>
          <a:lstStyle/>
          <a:p>
            <a:r>
              <a:rPr lang="zh-CN" altLang="en-US" dirty="0">
                <a:latin typeface="楷体" panose="02010609060101010101" pitchFamily="49" charset="-122"/>
                <a:ea typeface="楷体" panose="02010609060101010101" pitchFamily="49" charset="-122"/>
                <a:cs typeface="Times New Roman" panose="02020603050405020304" pitchFamily="18" charset="0"/>
              </a:rPr>
              <a:t>优化流道</a:t>
            </a:r>
            <a:endParaRPr lang="zh-CN" altLang="en-US" dirty="0"/>
          </a:p>
        </p:txBody>
      </p:sp>
      <p:sp>
        <p:nvSpPr>
          <p:cNvPr id="39" name="矩形 38"/>
          <p:cNvSpPr/>
          <p:nvPr/>
        </p:nvSpPr>
        <p:spPr>
          <a:xfrm>
            <a:off x="3779617" y="1095166"/>
            <a:ext cx="877163" cy="369332"/>
          </a:xfrm>
          <a:prstGeom prst="rect">
            <a:avLst/>
          </a:prstGeom>
        </p:spPr>
        <p:txBody>
          <a:bodyPr wrap="none">
            <a:spAutoFit/>
          </a:bodyPr>
          <a:lstStyle/>
          <a:p>
            <a:r>
              <a:rPr lang="zh-CN" altLang="en-US" dirty="0">
                <a:latin typeface="楷体" panose="02010609060101010101" pitchFamily="49" charset="-122"/>
                <a:ea typeface="楷体" panose="02010609060101010101" pitchFamily="49" charset="-122"/>
                <a:cs typeface="Times New Roman" panose="02020603050405020304" pitchFamily="18" charset="0"/>
              </a:rPr>
              <a:t>直流道</a:t>
            </a:r>
            <a:endParaRPr lang="zh-CN" altLang="en-US" dirty="0"/>
          </a:p>
        </p:txBody>
      </p:sp>
      <p:pic>
        <p:nvPicPr>
          <p:cNvPr id="16" name="图片 15"/>
          <p:cNvPicPr>
            <a:picLocks noChangeAspect="1"/>
          </p:cNvPicPr>
          <p:nvPr/>
        </p:nvPicPr>
        <p:blipFill>
          <a:blip r:embed="rId8"/>
          <a:stretch>
            <a:fillRect/>
          </a:stretch>
        </p:blipFill>
        <p:spPr>
          <a:xfrm>
            <a:off x="3392760" y="1445059"/>
            <a:ext cx="1650878" cy="1352118"/>
          </a:xfrm>
          <a:prstGeom prst="rect">
            <a:avLst/>
          </a:prstGeom>
        </p:spPr>
      </p:pic>
      <p:pic>
        <p:nvPicPr>
          <p:cNvPr id="19" name="图片 18"/>
          <p:cNvPicPr>
            <a:picLocks noChangeAspect="1"/>
          </p:cNvPicPr>
          <p:nvPr/>
        </p:nvPicPr>
        <p:blipFill>
          <a:blip r:embed="rId9"/>
          <a:stretch>
            <a:fillRect/>
          </a:stretch>
        </p:blipFill>
        <p:spPr>
          <a:xfrm>
            <a:off x="3362402" y="2925013"/>
            <a:ext cx="1532358" cy="1340025"/>
          </a:xfrm>
          <a:prstGeom prst="rect">
            <a:avLst/>
          </a:prstGeom>
        </p:spPr>
      </p:pic>
      <p:pic>
        <p:nvPicPr>
          <p:cNvPr id="20" name="图片 19"/>
          <p:cNvPicPr>
            <a:picLocks noChangeAspect="1"/>
          </p:cNvPicPr>
          <p:nvPr/>
        </p:nvPicPr>
        <p:blipFill>
          <a:blip r:embed="rId10"/>
          <a:stretch>
            <a:fillRect/>
          </a:stretch>
        </p:blipFill>
        <p:spPr>
          <a:xfrm>
            <a:off x="3315498" y="4392874"/>
            <a:ext cx="1557436" cy="1519295"/>
          </a:xfrm>
          <a:prstGeom prst="rect">
            <a:avLst/>
          </a:prstGeom>
        </p:spPr>
      </p:pic>
      <p:pic>
        <p:nvPicPr>
          <p:cNvPr id="41" name="图片 40"/>
          <p:cNvPicPr>
            <a:picLocks noChangeAspect="1"/>
          </p:cNvPicPr>
          <p:nvPr/>
        </p:nvPicPr>
        <p:blipFill rotWithShape="1">
          <a:blip r:embed="rId7"/>
          <a:srcRect l="80007"/>
          <a:stretch/>
        </p:blipFill>
        <p:spPr>
          <a:xfrm>
            <a:off x="5131771" y="1828694"/>
            <a:ext cx="649631" cy="393220"/>
          </a:xfrm>
          <a:prstGeom prst="rect">
            <a:avLst/>
          </a:prstGeom>
        </p:spPr>
      </p:pic>
      <p:pic>
        <p:nvPicPr>
          <p:cNvPr id="44" name="图片 43"/>
          <p:cNvPicPr>
            <a:picLocks noChangeAspect="1"/>
          </p:cNvPicPr>
          <p:nvPr/>
        </p:nvPicPr>
        <p:blipFill rotWithShape="1">
          <a:blip r:embed="rId7"/>
          <a:srcRect r="80931" b="21162"/>
          <a:stretch/>
        </p:blipFill>
        <p:spPr>
          <a:xfrm>
            <a:off x="5116568" y="5358745"/>
            <a:ext cx="619617" cy="310007"/>
          </a:xfrm>
          <a:prstGeom prst="rect">
            <a:avLst/>
          </a:prstGeom>
        </p:spPr>
      </p:pic>
      <p:pic>
        <p:nvPicPr>
          <p:cNvPr id="23" name="图片 22"/>
          <p:cNvPicPr>
            <a:picLocks noChangeAspect="1"/>
          </p:cNvPicPr>
          <p:nvPr/>
        </p:nvPicPr>
        <p:blipFill>
          <a:blip r:embed="rId11"/>
          <a:stretch>
            <a:fillRect/>
          </a:stretch>
        </p:blipFill>
        <p:spPr>
          <a:xfrm>
            <a:off x="6814455" y="342055"/>
            <a:ext cx="4007920" cy="2973277"/>
          </a:xfrm>
          <a:prstGeom prst="rect">
            <a:avLst/>
          </a:prstGeom>
        </p:spPr>
      </p:pic>
      <p:sp>
        <p:nvSpPr>
          <p:cNvPr id="45" name="矩形 44"/>
          <p:cNvSpPr/>
          <p:nvPr/>
        </p:nvSpPr>
        <p:spPr>
          <a:xfrm>
            <a:off x="6152161" y="3435124"/>
            <a:ext cx="6032421" cy="369332"/>
          </a:xfrm>
          <a:prstGeom prst="rect">
            <a:avLst/>
          </a:prstGeom>
        </p:spPr>
        <p:txBody>
          <a:bodyPr wrap="none">
            <a:spAutoFit/>
          </a:bodyPr>
          <a:lstStyle/>
          <a:p>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spc="100" dirty="0">
                <a:latin typeface="Times New Roman" panose="02020603050405020304" pitchFamily="18" charset="0"/>
                <a:ea typeface="楷体" panose="02010609060101010101" pitchFamily="49" charset="-122"/>
                <a:cs typeface="Times New Roman" panose="02020603050405020304" pitchFamily="18" charset="0"/>
              </a:rPr>
              <a:t>2-5  </a:t>
            </a:r>
            <a:r>
              <a:rPr lang="zh-CN" altLang="en-US" spc="100" dirty="0">
                <a:latin typeface="Times New Roman" panose="02020603050405020304" pitchFamily="18" charset="0"/>
                <a:ea typeface="楷体" panose="02010609060101010101" pitchFamily="49" charset="-122"/>
                <a:cs typeface="Times New Roman" panose="02020603050405020304" pitchFamily="18" charset="0"/>
              </a:rPr>
              <a:t>不同进出口布置优化流道与直流道剖面最高温度</a:t>
            </a:r>
            <a:endParaRPr lang="zh-CN" altLang="en-US" dirty="0"/>
          </a:p>
        </p:txBody>
      </p:sp>
      <p:sp>
        <p:nvSpPr>
          <p:cNvPr id="46" name="矩形 45"/>
          <p:cNvSpPr/>
          <p:nvPr/>
        </p:nvSpPr>
        <p:spPr>
          <a:xfrm>
            <a:off x="6283973" y="3893471"/>
            <a:ext cx="723275" cy="400110"/>
          </a:xfrm>
          <a:prstGeom prst="rect">
            <a:avLst/>
          </a:prstGeom>
        </p:spPr>
        <p:txBody>
          <a:bodyPr wrap="none">
            <a:spAutoFit/>
          </a:bodyPr>
          <a:lstStyle/>
          <a:p>
            <a:r>
              <a:rPr lang="zh-CN" altLang="en-US" sz="2000" b="1" spc="100" dirty="0">
                <a:solidFill>
                  <a:srgbClr val="FF0000"/>
                </a:solidFill>
                <a:latin typeface="微软雅黑" panose="020B0503020204020204" pitchFamily="34" charset="-122"/>
                <a:ea typeface="微软雅黑" panose="020B0503020204020204" pitchFamily="34" charset="-122"/>
              </a:rPr>
              <a:t>结论</a:t>
            </a:r>
            <a:endParaRPr lang="zh-CN" altLang="en-US" sz="2000" dirty="0"/>
          </a:p>
        </p:txBody>
      </p:sp>
      <p:sp>
        <p:nvSpPr>
          <p:cNvPr id="34" name="矩形 33"/>
          <p:cNvSpPr/>
          <p:nvPr/>
        </p:nvSpPr>
        <p:spPr>
          <a:xfrm>
            <a:off x="6464531" y="4293581"/>
            <a:ext cx="5407682" cy="1823576"/>
          </a:xfrm>
          <a:prstGeom prst="rect">
            <a:avLst/>
          </a:prstGeom>
        </p:spPr>
        <p:txBody>
          <a:bodyPr wrap="square">
            <a:spAutoFit/>
          </a:bodyPr>
          <a:lstStyle/>
          <a:p>
            <a:pPr marL="285750" indent="-285750">
              <a:lnSpc>
                <a:spcPct val="125000"/>
              </a:lnSpc>
              <a:buFont typeface="Arial" panose="020B0604020202020204" pitchFamily="34" charset="0"/>
              <a:buChar char="•"/>
            </a:pPr>
            <a:r>
              <a:rPr lang="zh-CN" altLang="en-US" b="1" spc="100" dirty="0">
                <a:latin typeface="微软雅黑" panose="020B0503020204020204" pitchFamily="34" charset="-122"/>
                <a:ea typeface="微软雅黑" panose="020B0503020204020204" pitchFamily="34" charset="-122"/>
              </a:rPr>
              <a:t> 优化流道的最高温度均小于直通道最高温度，且优化流道的温度场分布更加均匀，流热边界换热效率更高。</a:t>
            </a:r>
            <a:endParaRPr lang="en-US" altLang="zh-CN" b="1" spc="100" dirty="0">
              <a:latin typeface="微软雅黑" panose="020B0503020204020204" pitchFamily="34" charset="-122"/>
              <a:ea typeface="微软雅黑" panose="020B0503020204020204" pitchFamily="34" charset="-122"/>
            </a:endParaRPr>
          </a:p>
          <a:p>
            <a:pPr marL="285750" indent="-285750">
              <a:lnSpc>
                <a:spcPct val="125000"/>
              </a:lnSpc>
              <a:buFont typeface="Arial" panose="020B0604020202020204" pitchFamily="34" charset="0"/>
              <a:buChar char="•"/>
            </a:pPr>
            <a:r>
              <a:rPr lang="zh-CN" altLang="en-US" b="1" spc="100" dirty="0">
                <a:latin typeface="微软雅黑" panose="020B0503020204020204" pitchFamily="34" charset="-122"/>
                <a:ea typeface="微软雅黑" panose="020B0503020204020204" pitchFamily="34" charset="-122"/>
              </a:rPr>
              <a:t>在三种出口布置中，平行同侧的最高温度最大，垂直进出口的温度更低。</a:t>
            </a:r>
            <a:endParaRPr lang="zh-CN" altLang="en-US" dirty="0"/>
          </a:p>
        </p:txBody>
      </p:sp>
      <p:sp>
        <p:nvSpPr>
          <p:cNvPr id="26"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7</a:t>
            </a:r>
            <a:endParaRPr lang="zh-CN" altLang="en-US" sz="3452" b="0" i="1" dirty="0">
              <a:solidFill>
                <a:prstClr val="white"/>
              </a:solidFill>
              <a:latin typeface="Arial"/>
              <a:ea typeface="微软雅黑"/>
            </a:endParaRPr>
          </a:p>
        </p:txBody>
      </p:sp>
      <p:sp>
        <p:nvSpPr>
          <p:cNvPr id="27" name="标题 1">
            <a:extLst>
              <a:ext uri="{FF2B5EF4-FFF2-40B4-BE49-F238E27FC236}">
                <a16:creationId xmlns:a16="http://schemas.microsoft.com/office/drawing/2014/main" id="{E3D9A5A1-61E8-4B40-B657-F4762F96AF1D}"/>
              </a:ext>
            </a:extLst>
          </p:cNvPr>
          <p:cNvSpPr txBox="1">
            <a:spLocks/>
          </p:cNvSpPr>
          <p:nvPr/>
        </p:nvSpPr>
        <p:spPr>
          <a:xfrm>
            <a:off x="1154319" y="93676"/>
            <a:ext cx="4831482" cy="573842"/>
          </a:xfrm>
          <a:prstGeom prst="rect">
            <a:avLst/>
          </a:prstGeom>
        </p:spPr>
        <p:txBody>
          <a:bodyPr vert="horz" lIns="109637" tIns="54818" rIns="109637" bIns="54818"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600" b="1" dirty="0">
                <a:latin typeface="微软雅黑" panose="020B0503020204020204" pitchFamily="34" charset="-122"/>
                <a:ea typeface="微软雅黑" panose="020B0503020204020204" pitchFamily="34" charset="-122"/>
              </a:rPr>
              <a:t>2. </a:t>
            </a:r>
            <a:r>
              <a:rPr lang="zh-CN" altLang="en-US" sz="2600" b="1" dirty="0">
                <a:latin typeface="微软雅黑" panose="020B0503020204020204" pitchFamily="34" charset="-122"/>
                <a:ea typeface="微软雅黑" panose="020B0503020204020204" pitchFamily="34" charset="-122"/>
              </a:rPr>
              <a:t>液冷板流热固耦合优化设计</a:t>
            </a:r>
          </a:p>
        </p:txBody>
      </p:sp>
    </p:spTree>
    <p:custDataLst>
      <p:tags r:id="rId1"/>
    </p:custDataLst>
    <p:extLst>
      <p:ext uri="{BB962C8B-B14F-4D97-AF65-F5344CB8AC3E}">
        <p14:creationId xmlns:p14="http://schemas.microsoft.com/office/powerpoint/2010/main" val="3372927359"/>
      </p:ext>
    </p:extLst>
  </p:cSld>
  <p:clrMapOvr>
    <a:masterClrMapping/>
  </p:clrMapOvr>
  <p:timing>
    <p:tnLst>
      <p:par>
        <p:cTn id="1" dur="indefinite" restart="never" nodeType="tmRoot">
          <p:childTnLst>
            <p:par>
              <p:cTn id="2"/>
            </p:par>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a16="http://schemas.microsoft.com/office/drawing/2014/main" id="{F9057633-4390-4B45-A9DB-BE365945674D}"/>
              </a:ext>
            </a:extLst>
          </p:cNvPr>
          <p:cNvSpPr/>
          <p:nvPr/>
        </p:nvSpPr>
        <p:spPr>
          <a:xfrm>
            <a:off x="690525" y="899817"/>
            <a:ext cx="4820813" cy="1792798"/>
          </a:xfrm>
          <a:prstGeom prst="rect">
            <a:avLst/>
          </a:prstGeom>
        </p:spPr>
        <p:txBody>
          <a:bodyPr wrap="square">
            <a:spAutoFit/>
          </a:bodyPr>
          <a:lstStyle/>
          <a:p>
            <a:pPr indent="457195" fontAlgn="base">
              <a:lnSpc>
                <a:spcPct val="130000"/>
              </a:lnSpc>
            </a:pPr>
            <a:r>
              <a:rPr lang="zh-CN" altLang="en-US" sz="1700" b="1" spc="100" dirty="0">
                <a:latin typeface="微软雅黑" panose="020B0503020204020204" pitchFamily="34" charset="-122"/>
                <a:ea typeface="微软雅黑" panose="020B0503020204020204" pitchFamily="34" charset="-122"/>
              </a:rPr>
              <a:t>在液冷板的设计中，还需要充分考虑</a:t>
            </a:r>
            <a:r>
              <a:rPr lang="zh-CN" altLang="en-US" sz="1700" b="1" spc="100" dirty="0">
                <a:solidFill>
                  <a:srgbClr val="FF0000"/>
                </a:solidFill>
                <a:latin typeface="微软雅黑" panose="020B0503020204020204" pitchFamily="34" charset="-122"/>
                <a:ea typeface="微软雅黑" panose="020B0503020204020204" pitchFamily="34" charset="-122"/>
              </a:rPr>
              <a:t>外部载荷</a:t>
            </a:r>
            <a:r>
              <a:rPr lang="zh-CN" altLang="en-US" sz="1700" b="1" spc="100" dirty="0">
                <a:latin typeface="微软雅黑" panose="020B0503020204020204" pitchFamily="34" charset="-122"/>
                <a:ea typeface="微软雅黑" panose="020B0503020204020204" pitchFamily="34" charset="-122"/>
              </a:rPr>
              <a:t>对优化设计的影响。因此，本节在设计中将结构的刚度问题同时考虑进去，以确保液冷板在各种工作条件下都能保持良好的散热性能和结构稳定性。</a:t>
            </a:r>
            <a:endParaRPr lang="en-US" altLang="zh-CN" sz="1700" b="1" spc="100" dirty="0">
              <a:latin typeface="微软雅黑" panose="020B0503020204020204" pitchFamily="34" charset="-122"/>
              <a:ea typeface="微软雅黑" panose="020B0503020204020204" pitchFamily="34" charset="-122"/>
            </a:endParaRPr>
          </a:p>
        </p:txBody>
      </p:sp>
      <p:sp>
        <p:nvSpPr>
          <p:cNvPr id="49" name="矩形 48"/>
          <p:cNvSpPr/>
          <p:nvPr/>
        </p:nvSpPr>
        <p:spPr>
          <a:xfrm>
            <a:off x="1129633" y="5710544"/>
            <a:ext cx="3839513" cy="369332"/>
          </a:xfrm>
          <a:prstGeom prst="rect">
            <a:avLst/>
          </a:prstGeom>
        </p:spPr>
        <p:txBody>
          <a:bodyPr wrap="none">
            <a:spAutoFit/>
          </a:bodyPr>
          <a:lstStyle/>
          <a:p>
            <a:r>
              <a:rPr lang="zh-CN" altLang="en-US"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2-6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三维液冷板承载性能设计模型</a:t>
            </a:r>
            <a:endParaRPr lang="zh-CN" altLang="en-US" dirty="0">
              <a:latin typeface="Times New Roman" panose="02020603050405020304" pitchFamily="18" charset="0"/>
              <a:cs typeface="Times New Roman" panose="02020603050405020304" pitchFamily="18" charset="0"/>
            </a:endParaRPr>
          </a:p>
        </p:txBody>
      </p:sp>
      <p:sp>
        <p:nvSpPr>
          <p:cNvPr id="59" name="矩形 58"/>
          <p:cNvSpPr/>
          <p:nvPr/>
        </p:nvSpPr>
        <p:spPr>
          <a:xfrm>
            <a:off x="649396" y="2833288"/>
            <a:ext cx="1531188" cy="400110"/>
          </a:xfrm>
          <a:prstGeom prst="rect">
            <a:avLst/>
          </a:prstGeom>
        </p:spPr>
        <p:txBody>
          <a:bodyPr wrap="none">
            <a:spAutoFit/>
          </a:bodyPr>
          <a:lstStyle/>
          <a:p>
            <a:r>
              <a:rPr lang="zh-CN" altLang="en-US" sz="2000" b="1" spc="100" dirty="0">
                <a:solidFill>
                  <a:srgbClr val="FF0000"/>
                </a:solidFill>
                <a:latin typeface="微软雅黑" panose="020B0503020204020204" pitchFamily="34" charset="-122"/>
                <a:ea typeface="微软雅黑" panose="020B0503020204020204" pitchFamily="34" charset="-122"/>
              </a:rPr>
              <a:t>设计模型：</a:t>
            </a:r>
            <a:endParaRPr lang="zh-CN" altLang="en-US" sz="2000" dirty="0">
              <a:solidFill>
                <a:srgbClr val="FF0000"/>
              </a:solidFill>
            </a:endParaRPr>
          </a:p>
        </p:txBody>
      </p:sp>
      <p:sp>
        <p:nvSpPr>
          <p:cNvPr id="66" name="矩形 65"/>
          <p:cNvSpPr/>
          <p:nvPr/>
        </p:nvSpPr>
        <p:spPr>
          <a:xfrm>
            <a:off x="5742330" y="626045"/>
            <a:ext cx="1800493" cy="400110"/>
          </a:xfrm>
          <a:prstGeom prst="rect">
            <a:avLst/>
          </a:prstGeom>
        </p:spPr>
        <p:txBody>
          <a:bodyPr wrap="none">
            <a:spAutoFit/>
          </a:bodyPr>
          <a:lstStyle/>
          <a:p>
            <a:r>
              <a:rPr lang="zh-CN" altLang="en-US" sz="2000" b="1" spc="100" dirty="0">
                <a:solidFill>
                  <a:srgbClr val="FF0000"/>
                </a:solidFill>
                <a:latin typeface="微软雅黑" panose="020B0503020204020204" pitchFamily="34" charset="-122"/>
                <a:ea typeface="微软雅黑" panose="020B0503020204020204" pitchFamily="34" charset="-122"/>
              </a:rPr>
              <a:t>优化数学模型</a:t>
            </a:r>
            <a:endParaRPr lang="zh-CN" altLang="en-US" sz="2000" dirty="0"/>
          </a:p>
        </p:txBody>
      </p:sp>
      <p:pic>
        <p:nvPicPr>
          <p:cNvPr id="69" name="图片 68">
            <a:extLst>
              <a:ext uri="{FF2B5EF4-FFF2-40B4-BE49-F238E27FC236}">
                <a16:creationId xmlns:a16="http://schemas.microsoft.com/office/drawing/2014/main" id="{4A79F419-1ADB-488C-98E5-493691DBC8FA}"/>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40000" contrast="40000"/>
                    </a14:imgEffect>
                  </a14:imgLayer>
                </a14:imgProps>
              </a:ext>
            </a:extLst>
          </a:blip>
          <a:srcRect l="16384" t="1223" r="16124" b="2020"/>
          <a:stretch/>
        </p:blipFill>
        <p:spPr>
          <a:xfrm>
            <a:off x="908841" y="3695716"/>
            <a:ext cx="1976958" cy="1622021"/>
          </a:xfrm>
          <a:prstGeom prst="rect">
            <a:avLst/>
          </a:prstGeom>
        </p:spPr>
      </p:pic>
      <mc:AlternateContent xmlns:mc="http://schemas.openxmlformats.org/markup-compatibility/2006" xmlns:a14="http://schemas.microsoft.com/office/drawing/2010/main">
        <mc:Choice Requires="a14">
          <p:sp>
            <p:nvSpPr>
              <p:cNvPr id="70" name="矩形 69">
                <a:extLst>
                  <a:ext uri="{FF2B5EF4-FFF2-40B4-BE49-F238E27FC236}">
                    <a16:creationId xmlns:a16="http://schemas.microsoft.com/office/drawing/2014/main" id="{B55363EB-2160-4E19-9CB0-5560C9FA0E03}"/>
                  </a:ext>
                </a:extLst>
              </p:cNvPr>
              <p:cNvSpPr/>
              <p:nvPr/>
            </p:nvSpPr>
            <p:spPr>
              <a:xfrm>
                <a:off x="1726339" y="5317208"/>
                <a:ext cx="232257" cy="2616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3</m:t>
                      </m:r>
                      <m:r>
                        <a:rPr lang="en-US" altLang="zh-CN" sz="1100" b="0" i="1" smtClean="0">
                          <a:latin typeface="Cambria Math" panose="02040503050406030204" pitchFamily="18" charset="0"/>
                        </a:rPr>
                        <m:t>𝐿</m:t>
                      </m:r>
                    </m:oMath>
                  </m:oMathPara>
                </a14:m>
                <a:endParaRPr lang="zh-CN" altLang="en-US" sz="1100" dirty="0">
                  <a:latin typeface="Times New Roman" panose="02020603050405020304" pitchFamily="18" charset="0"/>
                  <a:cs typeface="Times New Roman" panose="02020603050405020304" pitchFamily="18" charset="0"/>
                </a:endParaRPr>
              </a:p>
            </p:txBody>
          </p:sp>
        </mc:Choice>
        <mc:Fallback xmlns="">
          <p:sp>
            <p:nvSpPr>
              <p:cNvPr id="70" name="矩形 69">
                <a:extLst>
                  <a:ext uri="{FF2B5EF4-FFF2-40B4-BE49-F238E27FC236}">
                    <a16:creationId xmlns="" xmlns:a16="http://schemas.microsoft.com/office/drawing/2014/main" xmlns:a14="http://schemas.microsoft.com/office/drawing/2010/main" id="{B55363EB-2160-4E19-9CB0-5560C9FA0E03}"/>
                  </a:ext>
                </a:extLst>
              </p:cNvPr>
              <p:cNvSpPr>
                <a:spLocks noRot="1" noChangeAspect="1" noMove="1" noResize="1" noEditPoints="1" noAdjustHandles="1" noChangeArrowheads="1" noChangeShapeType="1" noTextEdit="1"/>
              </p:cNvSpPr>
              <p:nvPr/>
            </p:nvSpPr>
            <p:spPr>
              <a:xfrm>
                <a:off x="1726339" y="5317208"/>
                <a:ext cx="232257" cy="261610"/>
              </a:xfrm>
              <a:prstGeom prst="rect">
                <a:avLst/>
              </a:prstGeom>
              <a:blipFill rotWithShape="0">
                <a:blip r:embed="rId7"/>
                <a:stretch>
                  <a:fillRect r="-2631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1" name="矩形 70">
                <a:extLst>
                  <a:ext uri="{FF2B5EF4-FFF2-40B4-BE49-F238E27FC236}">
                    <a16:creationId xmlns:a16="http://schemas.microsoft.com/office/drawing/2014/main" id="{957279FA-9BAD-4ED7-93AC-9C527546D140}"/>
                  </a:ext>
                </a:extLst>
              </p:cNvPr>
              <p:cNvSpPr/>
              <p:nvPr/>
            </p:nvSpPr>
            <p:spPr>
              <a:xfrm>
                <a:off x="2587324" y="5268199"/>
                <a:ext cx="298475" cy="2616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0.</m:t>
                      </m:r>
                      <m:r>
                        <a:rPr lang="en-US" altLang="zh-CN" sz="1100" i="1">
                          <a:latin typeface="Cambria Math" panose="02040503050406030204" pitchFamily="18" charset="0"/>
                        </a:rPr>
                        <m:t>3</m:t>
                      </m:r>
                      <m:r>
                        <a:rPr lang="en-US" altLang="zh-CN" sz="1100" i="1">
                          <a:latin typeface="Cambria Math" panose="02040503050406030204" pitchFamily="18" charset="0"/>
                        </a:rPr>
                        <m:t>𝐿</m:t>
                      </m:r>
                    </m:oMath>
                  </m:oMathPara>
                </a14:m>
                <a:endParaRPr lang="zh-CN" altLang="en-US" sz="1100" dirty="0">
                  <a:latin typeface="Times New Roman" panose="02020603050405020304" pitchFamily="18" charset="0"/>
                  <a:cs typeface="Times New Roman" panose="02020603050405020304" pitchFamily="18" charset="0"/>
                </a:endParaRPr>
              </a:p>
            </p:txBody>
          </p:sp>
        </mc:Choice>
        <mc:Fallback xmlns="">
          <p:sp>
            <p:nvSpPr>
              <p:cNvPr id="71" name="矩形 70">
                <a:extLst>
                  <a:ext uri="{FF2B5EF4-FFF2-40B4-BE49-F238E27FC236}">
                    <a16:creationId xmlns="" xmlns:a16="http://schemas.microsoft.com/office/drawing/2014/main" xmlns:a14="http://schemas.microsoft.com/office/drawing/2010/main" id="{957279FA-9BAD-4ED7-93AC-9C527546D140}"/>
                  </a:ext>
                </a:extLst>
              </p:cNvPr>
              <p:cNvSpPr>
                <a:spLocks noRot="1" noChangeAspect="1" noMove="1" noResize="1" noEditPoints="1" noAdjustHandles="1" noChangeArrowheads="1" noChangeShapeType="1" noTextEdit="1"/>
              </p:cNvSpPr>
              <p:nvPr/>
            </p:nvSpPr>
            <p:spPr>
              <a:xfrm>
                <a:off x="2587324" y="5268199"/>
                <a:ext cx="298475" cy="261610"/>
              </a:xfrm>
              <a:prstGeom prst="rect">
                <a:avLst/>
              </a:prstGeom>
              <a:blipFill rotWithShape="0">
                <a:blip r:embed="rId8"/>
                <a:stretch>
                  <a:fillRect r="-3469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2" name="矩形 71">
                <a:extLst>
                  <a:ext uri="{FF2B5EF4-FFF2-40B4-BE49-F238E27FC236}">
                    <a16:creationId xmlns:a16="http://schemas.microsoft.com/office/drawing/2014/main" id="{FA54224A-2033-412B-8B76-86E2B1E4BC4D}"/>
                  </a:ext>
                </a:extLst>
              </p:cNvPr>
              <p:cNvSpPr/>
              <p:nvPr/>
            </p:nvSpPr>
            <p:spPr>
              <a:xfrm>
                <a:off x="663101" y="3526689"/>
                <a:ext cx="298475" cy="2616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1100" b="0" i="1" smtClean="0">
                          <a:latin typeface="Cambria Math" panose="02040503050406030204" pitchFamily="18" charset="0"/>
                        </a:rPr>
                        <m:t>0.</m:t>
                      </m:r>
                      <m:r>
                        <a:rPr lang="en-US" altLang="zh-CN" sz="1100" i="1">
                          <a:latin typeface="Cambria Math" panose="02040503050406030204" pitchFamily="18" charset="0"/>
                        </a:rPr>
                        <m:t>3</m:t>
                      </m:r>
                      <m:r>
                        <a:rPr lang="en-US" altLang="zh-CN" sz="1100" i="1">
                          <a:latin typeface="Cambria Math" panose="02040503050406030204" pitchFamily="18" charset="0"/>
                        </a:rPr>
                        <m:t>𝐿</m:t>
                      </m:r>
                    </m:oMath>
                  </m:oMathPara>
                </a14:m>
                <a:endParaRPr lang="zh-CN" altLang="en-US" sz="1100" dirty="0">
                  <a:latin typeface="Times New Roman" panose="02020603050405020304" pitchFamily="18" charset="0"/>
                  <a:cs typeface="Times New Roman" panose="02020603050405020304" pitchFamily="18" charset="0"/>
                </a:endParaRPr>
              </a:p>
            </p:txBody>
          </p:sp>
        </mc:Choice>
        <mc:Fallback xmlns="">
          <p:sp>
            <p:nvSpPr>
              <p:cNvPr id="72" name="矩形 71">
                <a:extLst>
                  <a:ext uri="{FF2B5EF4-FFF2-40B4-BE49-F238E27FC236}">
                    <a16:creationId xmlns="" xmlns:a16="http://schemas.microsoft.com/office/drawing/2014/main" xmlns:a14="http://schemas.microsoft.com/office/drawing/2010/main" id="{FA54224A-2033-412B-8B76-86E2B1E4BC4D}"/>
                  </a:ext>
                </a:extLst>
              </p:cNvPr>
              <p:cNvSpPr>
                <a:spLocks noRot="1" noChangeAspect="1" noMove="1" noResize="1" noEditPoints="1" noAdjustHandles="1" noChangeArrowheads="1" noChangeShapeType="1" noTextEdit="1"/>
              </p:cNvSpPr>
              <p:nvPr/>
            </p:nvSpPr>
            <p:spPr>
              <a:xfrm>
                <a:off x="663101" y="3526689"/>
                <a:ext cx="298475" cy="261610"/>
              </a:xfrm>
              <a:prstGeom prst="rect">
                <a:avLst/>
              </a:prstGeom>
              <a:blipFill rotWithShape="0">
                <a:blip r:embed="rId9"/>
                <a:stretch>
                  <a:fillRect r="-3469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3" name="矩形 72">
                <a:extLst>
                  <a:ext uri="{FF2B5EF4-FFF2-40B4-BE49-F238E27FC236}">
                    <a16:creationId xmlns:a16="http://schemas.microsoft.com/office/drawing/2014/main" id="{5490A0FD-0AA1-494B-905C-0039ADB2E2F6}"/>
                  </a:ext>
                </a:extLst>
              </p:cNvPr>
              <p:cNvSpPr/>
              <p:nvPr/>
            </p:nvSpPr>
            <p:spPr>
              <a:xfrm>
                <a:off x="2782989" y="5056127"/>
                <a:ext cx="298475" cy="2616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1100" i="1">
                          <a:latin typeface="Cambria Math" panose="02040503050406030204" pitchFamily="18" charset="0"/>
                        </a:rPr>
                        <m:t>0.3</m:t>
                      </m:r>
                      <m:r>
                        <a:rPr lang="en-US" altLang="zh-CN" sz="1100" i="1">
                          <a:latin typeface="Cambria Math" panose="02040503050406030204" pitchFamily="18" charset="0"/>
                        </a:rPr>
                        <m:t>𝐿</m:t>
                      </m:r>
                    </m:oMath>
                  </m:oMathPara>
                </a14:m>
                <a:endParaRPr lang="zh-CN" altLang="en-US" sz="1100" dirty="0">
                  <a:latin typeface="Times New Roman" panose="02020603050405020304" pitchFamily="18" charset="0"/>
                  <a:cs typeface="Times New Roman" panose="02020603050405020304" pitchFamily="18" charset="0"/>
                </a:endParaRPr>
              </a:p>
            </p:txBody>
          </p:sp>
        </mc:Choice>
        <mc:Fallback xmlns="">
          <p:sp>
            <p:nvSpPr>
              <p:cNvPr id="73" name="矩形 72">
                <a:extLst>
                  <a:ext uri="{FF2B5EF4-FFF2-40B4-BE49-F238E27FC236}">
                    <a16:creationId xmlns="" xmlns:a16="http://schemas.microsoft.com/office/drawing/2014/main" xmlns:a14="http://schemas.microsoft.com/office/drawing/2010/main" id="{5490A0FD-0AA1-494B-905C-0039ADB2E2F6}"/>
                  </a:ext>
                </a:extLst>
              </p:cNvPr>
              <p:cNvSpPr>
                <a:spLocks noRot="1" noChangeAspect="1" noMove="1" noResize="1" noEditPoints="1" noAdjustHandles="1" noChangeArrowheads="1" noChangeShapeType="1" noTextEdit="1"/>
              </p:cNvSpPr>
              <p:nvPr/>
            </p:nvSpPr>
            <p:spPr>
              <a:xfrm>
                <a:off x="2782989" y="5056127"/>
                <a:ext cx="298475" cy="261610"/>
              </a:xfrm>
              <a:prstGeom prst="rect">
                <a:avLst/>
              </a:prstGeom>
              <a:blipFill rotWithShape="0">
                <a:blip r:embed="rId8"/>
                <a:stretch>
                  <a:fillRect r="-37500"/>
                </a:stretch>
              </a:blipFill>
            </p:spPr>
            <p:txBody>
              <a:bodyPr/>
              <a:lstStyle/>
              <a:p>
                <a:r>
                  <a:rPr lang="zh-CN" altLang="en-US">
                    <a:noFill/>
                  </a:rPr>
                  <a:t> </a:t>
                </a:r>
              </a:p>
            </p:txBody>
          </p:sp>
        </mc:Fallback>
      </mc:AlternateContent>
      <p:sp>
        <p:nvSpPr>
          <p:cNvPr id="74" name="椭圆 73">
            <a:extLst>
              <a:ext uri="{FF2B5EF4-FFF2-40B4-BE49-F238E27FC236}">
                <a16:creationId xmlns:a16="http://schemas.microsoft.com/office/drawing/2014/main" id="{FE49F3F9-81CD-49CD-95A6-04A5F120C7A4}"/>
              </a:ext>
            </a:extLst>
          </p:cNvPr>
          <p:cNvSpPr/>
          <p:nvPr/>
        </p:nvSpPr>
        <p:spPr>
          <a:xfrm>
            <a:off x="1753386" y="4365700"/>
            <a:ext cx="287867" cy="2820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5" name="直接连接符 74">
            <a:extLst>
              <a:ext uri="{FF2B5EF4-FFF2-40B4-BE49-F238E27FC236}">
                <a16:creationId xmlns:a16="http://schemas.microsoft.com/office/drawing/2014/main" id="{F92D800A-EED9-490E-8C09-EA532626F378}"/>
              </a:ext>
            </a:extLst>
          </p:cNvPr>
          <p:cNvCxnSpPr>
            <a:stCxn id="74" idx="1"/>
            <a:endCxn id="74" idx="5"/>
          </p:cNvCxnSpPr>
          <p:nvPr/>
        </p:nvCxnSpPr>
        <p:spPr>
          <a:xfrm>
            <a:off x="1795543" y="4407006"/>
            <a:ext cx="203553" cy="19944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76" name="直接连接符 75">
            <a:extLst>
              <a:ext uri="{FF2B5EF4-FFF2-40B4-BE49-F238E27FC236}">
                <a16:creationId xmlns:a16="http://schemas.microsoft.com/office/drawing/2014/main" id="{539D6839-474C-4E8E-8F6A-6DFD52157F4C}"/>
              </a:ext>
            </a:extLst>
          </p:cNvPr>
          <p:cNvCxnSpPr>
            <a:stCxn id="74" idx="3"/>
            <a:endCxn id="74" idx="7"/>
          </p:cNvCxnSpPr>
          <p:nvPr/>
        </p:nvCxnSpPr>
        <p:spPr>
          <a:xfrm flipV="1">
            <a:off x="1795543" y="4407006"/>
            <a:ext cx="203553" cy="19944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77" name="直接连接符 76">
            <a:extLst>
              <a:ext uri="{FF2B5EF4-FFF2-40B4-BE49-F238E27FC236}">
                <a16:creationId xmlns:a16="http://schemas.microsoft.com/office/drawing/2014/main" id="{B4BF1D83-CEAD-4723-B47A-3CED0CEB3D3D}"/>
              </a:ext>
            </a:extLst>
          </p:cNvPr>
          <p:cNvCxnSpPr>
            <a:cxnSpLocks/>
          </p:cNvCxnSpPr>
          <p:nvPr/>
        </p:nvCxnSpPr>
        <p:spPr>
          <a:xfrm>
            <a:off x="1129633" y="4787920"/>
            <a:ext cx="767686" cy="4762"/>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直接连接符 77">
            <a:extLst>
              <a:ext uri="{FF2B5EF4-FFF2-40B4-BE49-F238E27FC236}">
                <a16:creationId xmlns:a16="http://schemas.microsoft.com/office/drawing/2014/main" id="{3C8F6C70-1862-48F6-92FB-6096B9C35EB2}"/>
              </a:ext>
            </a:extLst>
          </p:cNvPr>
          <p:cNvCxnSpPr>
            <a:cxnSpLocks/>
          </p:cNvCxnSpPr>
          <p:nvPr/>
        </p:nvCxnSpPr>
        <p:spPr>
          <a:xfrm flipV="1">
            <a:off x="2180584" y="3778669"/>
            <a:ext cx="19050" cy="718427"/>
          </a:xfrm>
          <a:prstGeom prst="line">
            <a:avLst/>
          </a:prstGeom>
          <a:ln>
            <a:solidFill>
              <a:srgbClr val="FF0000"/>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id="{C8120C58-EFF5-43A5-9EEE-FD876A193E86}"/>
              </a:ext>
            </a:extLst>
          </p:cNvPr>
          <p:cNvCxnSpPr>
            <a:cxnSpLocks/>
          </p:cNvCxnSpPr>
          <p:nvPr/>
        </p:nvCxnSpPr>
        <p:spPr>
          <a:xfrm>
            <a:off x="1897319" y="4506726"/>
            <a:ext cx="0" cy="37406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直接连接符 79">
            <a:extLst>
              <a:ext uri="{FF2B5EF4-FFF2-40B4-BE49-F238E27FC236}">
                <a16:creationId xmlns:a16="http://schemas.microsoft.com/office/drawing/2014/main" id="{8F9EC354-5A13-4A6D-B729-346BCE50CBED}"/>
              </a:ext>
            </a:extLst>
          </p:cNvPr>
          <p:cNvCxnSpPr>
            <a:cxnSpLocks/>
          </p:cNvCxnSpPr>
          <p:nvPr/>
        </p:nvCxnSpPr>
        <p:spPr>
          <a:xfrm>
            <a:off x="1135495" y="4787920"/>
            <a:ext cx="767686" cy="4762"/>
          </a:xfrm>
          <a:prstGeom prst="line">
            <a:avLst/>
          </a:prstGeom>
          <a:ln>
            <a:solidFill>
              <a:srgbClr val="FF0000"/>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a16="http://schemas.microsoft.com/office/drawing/2014/main" id="{B0C76F5D-97FA-4AAB-8092-6D1DB188C7F0}"/>
              </a:ext>
            </a:extLst>
          </p:cNvPr>
          <p:cNvCxnSpPr>
            <a:cxnSpLocks/>
          </p:cNvCxnSpPr>
          <p:nvPr/>
        </p:nvCxnSpPr>
        <p:spPr>
          <a:xfrm>
            <a:off x="1897319" y="4506726"/>
            <a:ext cx="37182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2" name="矩形 81">
                <a:extLst>
                  <a:ext uri="{FF2B5EF4-FFF2-40B4-BE49-F238E27FC236}">
                    <a16:creationId xmlns:a16="http://schemas.microsoft.com/office/drawing/2014/main" id="{EB24E1FF-BD9D-4DEA-9464-7E3973B06C9F}"/>
                  </a:ext>
                </a:extLst>
              </p:cNvPr>
              <p:cNvSpPr/>
              <p:nvPr/>
            </p:nvSpPr>
            <p:spPr>
              <a:xfrm>
                <a:off x="2760222" y="4246954"/>
                <a:ext cx="331180"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1400" i="1">
                          <a:latin typeface="Cambria Math" panose="02040503050406030204" pitchFamily="18" charset="0"/>
                          <a:cs typeface="Times New Roman" panose="02020603050405020304" pitchFamily="18" charset="0"/>
                        </a:rPr>
                        <m:t>𝑥</m:t>
                      </m:r>
                    </m:oMath>
                  </m:oMathPara>
                </a14:m>
                <a:endParaRPr lang="zh-CN" altLang="en-US" sz="1400" i="1" dirty="0">
                  <a:latin typeface="Times New Roman" panose="02020603050405020304" pitchFamily="18" charset="0"/>
                  <a:cs typeface="Times New Roman" panose="02020603050405020304" pitchFamily="18" charset="0"/>
                </a:endParaRPr>
              </a:p>
            </p:txBody>
          </p:sp>
        </mc:Choice>
        <mc:Fallback xmlns="">
          <p:sp>
            <p:nvSpPr>
              <p:cNvPr id="82" name="矩形 81">
                <a:extLst>
                  <a:ext uri="{FF2B5EF4-FFF2-40B4-BE49-F238E27FC236}">
                    <a16:creationId xmlns="" xmlns:a16="http://schemas.microsoft.com/office/drawing/2014/main" xmlns:a14="http://schemas.microsoft.com/office/drawing/2010/main" id="{EB24E1FF-BD9D-4DEA-9464-7E3973B06C9F}"/>
                  </a:ext>
                </a:extLst>
              </p:cNvPr>
              <p:cNvSpPr>
                <a:spLocks noRot="1" noChangeAspect="1" noMove="1" noResize="1" noEditPoints="1" noAdjustHandles="1" noChangeArrowheads="1" noChangeShapeType="1" noTextEdit="1"/>
              </p:cNvSpPr>
              <p:nvPr/>
            </p:nvSpPr>
            <p:spPr>
              <a:xfrm>
                <a:off x="2760222" y="4246954"/>
                <a:ext cx="331180" cy="307777"/>
              </a:xfrm>
              <a:prstGeom prst="rect">
                <a:avLst/>
              </a:prstGeom>
              <a:blipFill rotWithShape="0">
                <a:blip r:embed="rId10"/>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3" name="矩形 82">
                <a:extLst>
                  <a:ext uri="{FF2B5EF4-FFF2-40B4-BE49-F238E27FC236}">
                    <a16:creationId xmlns:a16="http://schemas.microsoft.com/office/drawing/2014/main" id="{C0A356BF-8B68-4C8E-BAB2-334CFBA8A71A}"/>
                  </a:ext>
                </a:extLst>
              </p:cNvPr>
              <p:cNvSpPr/>
              <p:nvPr/>
            </p:nvSpPr>
            <p:spPr>
              <a:xfrm>
                <a:off x="1271423" y="4562952"/>
                <a:ext cx="484107" cy="2616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1100" b="0" i="1" smtClean="0">
                          <a:solidFill>
                            <a:srgbClr val="FF0000"/>
                          </a:solidFill>
                          <a:latin typeface="Cambria Math" panose="02040503050406030204" pitchFamily="18" charset="0"/>
                        </a:rPr>
                        <m:t>1.5</m:t>
                      </m:r>
                      <m:r>
                        <a:rPr lang="en-US" altLang="zh-CN" sz="1100" i="1" smtClean="0">
                          <a:solidFill>
                            <a:srgbClr val="FF0000"/>
                          </a:solidFill>
                          <a:latin typeface="Cambria Math" panose="02040503050406030204" pitchFamily="18" charset="0"/>
                        </a:rPr>
                        <m:t>𝐿</m:t>
                      </m:r>
                    </m:oMath>
                  </m:oMathPara>
                </a14:m>
                <a:endParaRPr lang="zh-CN" altLang="en-US" sz="1100"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83" name="矩形 82">
                <a:extLst>
                  <a:ext uri="{FF2B5EF4-FFF2-40B4-BE49-F238E27FC236}">
                    <a16:creationId xmlns="" xmlns:a16="http://schemas.microsoft.com/office/drawing/2014/main" xmlns:a14="http://schemas.microsoft.com/office/drawing/2010/main" id="{C0A356BF-8B68-4C8E-BAB2-334CFBA8A71A}"/>
                  </a:ext>
                </a:extLst>
              </p:cNvPr>
              <p:cNvSpPr>
                <a:spLocks noRot="1" noChangeAspect="1" noMove="1" noResize="1" noEditPoints="1" noAdjustHandles="1" noChangeArrowheads="1" noChangeShapeType="1" noTextEdit="1"/>
              </p:cNvSpPr>
              <p:nvPr/>
            </p:nvSpPr>
            <p:spPr>
              <a:xfrm>
                <a:off x="1271423" y="4562952"/>
                <a:ext cx="484107" cy="261610"/>
              </a:xfrm>
              <a:prstGeom prst="rect">
                <a:avLst/>
              </a:prstGeom>
              <a:blipFill rotWithShape="0">
                <a:blip r:embed="rId11"/>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4" name="矩形 83">
                <a:extLst>
                  <a:ext uri="{FF2B5EF4-FFF2-40B4-BE49-F238E27FC236}">
                    <a16:creationId xmlns:a16="http://schemas.microsoft.com/office/drawing/2014/main" id="{C159B0B9-5509-4CF3-9680-9BD36B509C1D}"/>
                  </a:ext>
                </a:extLst>
              </p:cNvPr>
              <p:cNvSpPr/>
              <p:nvPr/>
            </p:nvSpPr>
            <p:spPr>
              <a:xfrm>
                <a:off x="1785039" y="3927187"/>
                <a:ext cx="484107" cy="2616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altLang="zh-CN" sz="1100" b="0" i="1" smtClean="0">
                          <a:solidFill>
                            <a:srgbClr val="FF0000"/>
                          </a:solidFill>
                          <a:latin typeface="Cambria Math" panose="02040503050406030204" pitchFamily="18" charset="0"/>
                        </a:rPr>
                        <m:t>1.5</m:t>
                      </m:r>
                      <m:r>
                        <a:rPr lang="en-US" altLang="zh-CN" sz="1100" i="1">
                          <a:solidFill>
                            <a:srgbClr val="FF0000"/>
                          </a:solidFill>
                          <a:latin typeface="Cambria Math" panose="02040503050406030204" pitchFamily="18" charset="0"/>
                        </a:rPr>
                        <m:t>𝐿</m:t>
                      </m:r>
                    </m:oMath>
                  </m:oMathPara>
                </a14:m>
                <a:endParaRPr lang="zh-CN" altLang="en-US" sz="1100" dirty="0">
                  <a:solidFill>
                    <a:srgbClr val="FF0000"/>
                  </a:solidFill>
                  <a:latin typeface="Times New Roman" panose="02020603050405020304" pitchFamily="18" charset="0"/>
                  <a:cs typeface="Times New Roman" panose="02020603050405020304" pitchFamily="18" charset="0"/>
                </a:endParaRPr>
              </a:p>
            </p:txBody>
          </p:sp>
        </mc:Choice>
        <mc:Fallback xmlns="">
          <p:sp>
            <p:nvSpPr>
              <p:cNvPr id="84" name="矩形 83">
                <a:extLst>
                  <a:ext uri="{FF2B5EF4-FFF2-40B4-BE49-F238E27FC236}">
                    <a16:creationId xmlns:a16="http://schemas.microsoft.com/office/drawing/2014/main" id="{C159B0B9-5509-4CF3-9680-9BD36B509C1D}"/>
                  </a:ext>
                </a:extLst>
              </p:cNvPr>
              <p:cNvSpPr>
                <a:spLocks noRot="1" noChangeAspect="1" noMove="1" noResize="1" noEditPoints="1" noAdjustHandles="1" noChangeArrowheads="1" noChangeShapeType="1" noTextEdit="1"/>
              </p:cNvSpPr>
              <p:nvPr/>
            </p:nvSpPr>
            <p:spPr>
              <a:xfrm>
                <a:off x="1785039" y="3927187"/>
                <a:ext cx="484107" cy="261610"/>
              </a:xfrm>
              <a:prstGeom prst="rect">
                <a:avLst/>
              </a:prstGeom>
              <a:blipFill>
                <a:blip r:embed="rId12"/>
                <a:stretch>
                  <a:fillRect/>
                </a:stretch>
              </a:blipFill>
            </p:spPr>
            <p:txBody>
              <a:bodyPr/>
              <a:lstStyle/>
              <a:p>
                <a:r>
                  <a:rPr lang="zh-CN" altLang="en-US">
                    <a:noFill/>
                  </a:rPr>
                  <a:t> </a:t>
                </a:r>
              </a:p>
            </p:txBody>
          </p:sp>
        </mc:Fallback>
      </mc:AlternateContent>
      <p:cxnSp>
        <p:nvCxnSpPr>
          <p:cNvPr id="85" name="直接箭头连接符 84">
            <a:extLst>
              <a:ext uri="{FF2B5EF4-FFF2-40B4-BE49-F238E27FC236}">
                <a16:creationId xmlns:a16="http://schemas.microsoft.com/office/drawing/2014/main" id="{907452BF-968D-45EB-8DEE-B958DC684906}"/>
              </a:ext>
            </a:extLst>
          </p:cNvPr>
          <p:cNvCxnSpPr>
            <a:cxnSpLocks/>
          </p:cNvCxnSpPr>
          <p:nvPr/>
        </p:nvCxnSpPr>
        <p:spPr>
          <a:xfrm flipV="1">
            <a:off x="1897319" y="3409176"/>
            <a:ext cx="0" cy="10975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直接箭头连接符 85">
            <a:extLst>
              <a:ext uri="{FF2B5EF4-FFF2-40B4-BE49-F238E27FC236}">
                <a16:creationId xmlns:a16="http://schemas.microsoft.com/office/drawing/2014/main" id="{B0BE62F1-FBC1-4292-B7A9-903B62B58E88}"/>
              </a:ext>
            </a:extLst>
          </p:cNvPr>
          <p:cNvCxnSpPr>
            <a:cxnSpLocks/>
          </p:cNvCxnSpPr>
          <p:nvPr/>
        </p:nvCxnSpPr>
        <p:spPr>
          <a:xfrm>
            <a:off x="1897319" y="4506726"/>
            <a:ext cx="118414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7" name="矩形 86">
                <a:extLst>
                  <a:ext uri="{FF2B5EF4-FFF2-40B4-BE49-F238E27FC236}">
                    <a16:creationId xmlns:a16="http://schemas.microsoft.com/office/drawing/2014/main" id="{55AA0C61-83B5-4AAF-AACF-942C63F91EE6}"/>
                  </a:ext>
                </a:extLst>
              </p:cNvPr>
              <p:cNvSpPr/>
              <p:nvPr/>
            </p:nvSpPr>
            <p:spPr>
              <a:xfrm>
                <a:off x="1608366" y="3236112"/>
                <a:ext cx="331180"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altLang="zh-CN" sz="1400" i="1" smtClean="0">
                          <a:latin typeface="Cambria Math" panose="02040503050406030204" pitchFamily="18" charset="0"/>
                          <a:cs typeface="Times New Roman" panose="02020603050405020304" pitchFamily="18" charset="0"/>
                        </a:rPr>
                        <m:t>y</m:t>
                      </m:r>
                    </m:oMath>
                  </m:oMathPara>
                </a14:m>
                <a:endParaRPr lang="zh-CN" altLang="en-US" sz="1400" i="1" dirty="0">
                  <a:latin typeface="Times New Roman" panose="02020603050405020304" pitchFamily="18" charset="0"/>
                  <a:cs typeface="Times New Roman" panose="02020603050405020304" pitchFamily="18" charset="0"/>
                </a:endParaRPr>
              </a:p>
            </p:txBody>
          </p:sp>
        </mc:Choice>
        <mc:Fallback xmlns="">
          <p:sp>
            <p:nvSpPr>
              <p:cNvPr id="87" name="矩形 86">
                <a:extLst>
                  <a:ext uri="{FF2B5EF4-FFF2-40B4-BE49-F238E27FC236}">
                    <a16:creationId xmlns="" xmlns:a16="http://schemas.microsoft.com/office/drawing/2014/main" xmlns:a14="http://schemas.microsoft.com/office/drawing/2010/main" id="{55AA0C61-83B5-4AAF-AACF-942C63F91EE6}"/>
                  </a:ext>
                </a:extLst>
              </p:cNvPr>
              <p:cNvSpPr>
                <a:spLocks noRot="1" noChangeAspect="1" noMove="1" noResize="1" noEditPoints="1" noAdjustHandles="1" noChangeArrowheads="1" noChangeShapeType="1" noTextEdit="1"/>
              </p:cNvSpPr>
              <p:nvPr/>
            </p:nvSpPr>
            <p:spPr>
              <a:xfrm>
                <a:off x="1608366" y="3236112"/>
                <a:ext cx="331180" cy="307777"/>
              </a:xfrm>
              <a:prstGeom prst="rect">
                <a:avLst/>
              </a:prstGeom>
              <a:blipFill rotWithShape="0">
                <a:blip r:embed="rId13"/>
                <a:stretch>
                  <a:fillRect b="-4000"/>
                </a:stretch>
              </a:blipFill>
            </p:spPr>
            <p:txBody>
              <a:bodyPr/>
              <a:lstStyle/>
              <a:p>
                <a:r>
                  <a:rPr lang="zh-CN" altLang="en-US">
                    <a:noFill/>
                  </a:rPr>
                  <a:t> </a:t>
                </a:r>
              </a:p>
            </p:txBody>
          </p:sp>
        </mc:Fallback>
      </mc:AlternateContent>
      <p:pic>
        <p:nvPicPr>
          <p:cNvPr id="88" name="图片 87"/>
          <p:cNvPicPr>
            <a:picLocks noChangeAspect="1"/>
          </p:cNvPicPr>
          <p:nvPr/>
        </p:nvPicPr>
        <p:blipFill rotWithShape="1">
          <a:blip r:embed="rId14"/>
          <a:srcRect l="12201" t="24989" r="11012" b="20254"/>
          <a:stretch/>
        </p:blipFill>
        <p:spPr>
          <a:xfrm>
            <a:off x="3248381" y="4090868"/>
            <a:ext cx="2301845" cy="949442"/>
          </a:xfrm>
          <a:prstGeom prst="rect">
            <a:avLst/>
          </a:prstGeom>
        </p:spPr>
      </p:pic>
      <p:graphicFrame>
        <p:nvGraphicFramePr>
          <p:cNvPr id="89" name="对象 88">
            <a:extLst>
              <a:ext uri="{FF2B5EF4-FFF2-40B4-BE49-F238E27FC236}">
                <a16:creationId xmlns:a16="http://schemas.microsoft.com/office/drawing/2014/main" id="{86DE9561-F6BB-49CD-815A-E00F8DB31A54}"/>
              </a:ext>
            </a:extLst>
          </p:cNvPr>
          <p:cNvGraphicFramePr>
            <a:graphicFrameLocks noChangeAspect="1"/>
          </p:cNvGraphicFramePr>
          <p:nvPr>
            <p:extLst>
              <p:ext uri="{D42A27DB-BD31-4B8C-83A1-F6EECF244321}">
                <p14:modId xmlns:p14="http://schemas.microsoft.com/office/powerpoint/2010/main" val="277810247"/>
              </p:ext>
            </p:extLst>
          </p:nvPr>
        </p:nvGraphicFramePr>
        <p:xfrm>
          <a:off x="6158128" y="1085199"/>
          <a:ext cx="2986343" cy="2148199"/>
        </p:xfrm>
        <a:graphic>
          <a:graphicData uri="http://schemas.openxmlformats.org/presentationml/2006/ole">
            <mc:AlternateContent xmlns:mc="http://schemas.openxmlformats.org/markup-compatibility/2006">
              <mc:Choice xmlns:v="urn:schemas-microsoft-com:vml" Requires="v">
                <p:oleObj spid="_x0000_s2066" name="AxMath" r:id="rId15" imgW="1787040" imgH="1285200" progId="Equation.AxMath">
                  <p:embed/>
                </p:oleObj>
              </mc:Choice>
              <mc:Fallback>
                <p:oleObj name="AxMath" r:id="rId15" imgW="1787040" imgH="1285200" progId="Equation.AxMath">
                  <p:embed/>
                  <p:pic>
                    <p:nvPicPr>
                      <p:cNvPr id="89" name="对象 88">
                        <a:extLst>
                          <a:ext uri="{FF2B5EF4-FFF2-40B4-BE49-F238E27FC236}">
                            <a16:creationId xmlns:a16="http://schemas.microsoft.com/office/drawing/2014/main" id="{86DE9561-F6BB-49CD-815A-E00F8DB31A54}"/>
                          </a:ext>
                        </a:extLst>
                      </p:cNvPr>
                      <p:cNvPicPr/>
                      <p:nvPr/>
                    </p:nvPicPr>
                    <p:blipFill>
                      <a:blip r:embed="rId16"/>
                      <a:stretch>
                        <a:fillRect/>
                      </a:stretch>
                    </p:blipFill>
                    <p:spPr>
                      <a:xfrm>
                        <a:off x="6158128" y="1085199"/>
                        <a:ext cx="2986343" cy="2148199"/>
                      </a:xfrm>
                      <a:prstGeom prst="rect">
                        <a:avLst/>
                      </a:prstGeom>
                    </p:spPr>
                  </p:pic>
                </p:oleObj>
              </mc:Fallback>
            </mc:AlternateContent>
          </a:graphicData>
        </a:graphic>
      </p:graphicFrame>
      <p:sp>
        <p:nvSpPr>
          <p:cNvPr id="92" name="矩形 91">
            <a:extLst>
              <a:ext uri="{FF2B5EF4-FFF2-40B4-BE49-F238E27FC236}">
                <a16:creationId xmlns:a16="http://schemas.microsoft.com/office/drawing/2014/main" id="{F743A32C-AEC2-41E9-9613-50633B0FD3E6}"/>
              </a:ext>
            </a:extLst>
          </p:cNvPr>
          <p:cNvSpPr/>
          <p:nvPr/>
        </p:nvSpPr>
        <p:spPr>
          <a:xfrm>
            <a:off x="8877866" y="2262285"/>
            <a:ext cx="2729007" cy="707886"/>
          </a:xfrm>
          <a:prstGeom prst="rect">
            <a:avLst/>
          </a:prstGeom>
        </p:spPr>
        <p:txBody>
          <a:bodyPr wrap="square">
            <a:spAutoFit/>
          </a:bodyPr>
          <a:lstStyle/>
          <a:p>
            <a:r>
              <a:rPr lang="zh-CN" altLang="en-US" sz="2000" dirty="0">
                <a:latin typeface="楷体" panose="02010609060101010101" pitchFamily="49" charset="-122"/>
                <a:ea typeface="楷体" panose="02010609060101010101" pitchFamily="49" charset="-122"/>
              </a:rPr>
              <a:t>假设初始解下设计域的变形能大小为   。</a:t>
            </a:r>
            <a:endParaRPr lang="zh-CN" altLang="en-US" sz="2000" baseline="-25000" dirty="0">
              <a:latin typeface="HGBX_CNKI" panose="02000500000000000000" pitchFamily="2" charset="-122"/>
              <a:ea typeface="HGBX_CNKI" panose="02000500000000000000" pitchFamily="2" charset="-122"/>
            </a:endParaRPr>
          </a:p>
        </p:txBody>
      </p:sp>
      <p:sp>
        <p:nvSpPr>
          <p:cNvPr id="93" name="矩形 92"/>
          <p:cNvSpPr/>
          <p:nvPr/>
        </p:nvSpPr>
        <p:spPr>
          <a:xfrm>
            <a:off x="5751850" y="3205334"/>
            <a:ext cx="1159292" cy="369332"/>
          </a:xfrm>
          <a:prstGeom prst="rect">
            <a:avLst/>
          </a:prstGeom>
        </p:spPr>
        <p:txBody>
          <a:bodyPr wrap="none">
            <a:spAutoFit/>
          </a:bodyPr>
          <a:lstStyle/>
          <a:p>
            <a:r>
              <a:rPr lang="zh-CN" altLang="en-US" b="1" spc="100" dirty="0">
                <a:solidFill>
                  <a:srgbClr val="FF0000"/>
                </a:solidFill>
                <a:latin typeface="微软雅黑" panose="020B0503020204020204" pitchFamily="34" charset="-122"/>
                <a:ea typeface="微软雅黑" panose="020B0503020204020204" pitchFamily="34" charset="-122"/>
              </a:rPr>
              <a:t>设计结果</a:t>
            </a:r>
            <a:endParaRPr lang="zh-CN" altLang="en-US" dirty="0"/>
          </a:p>
        </p:txBody>
      </p:sp>
      <p:grpSp>
        <p:nvGrpSpPr>
          <p:cNvPr id="94" name="组合 93">
            <a:extLst>
              <a:ext uri="{FF2B5EF4-FFF2-40B4-BE49-F238E27FC236}">
                <a16:creationId xmlns:a16="http://schemas.microsoft.com/office/drawing/2014/main" id="{BBC2CECB-6EDD-4C5E-991F-6501310AD904}"/>
              </a:ext>
            </a:extLst>
          </p:cNvPr>
          <p:cNvGrpSpPr/>
          <p:nvPr/>
        </p:nvGrpSpPr>
        <p:grpSpPr>
          <a:xfrm>
            <a:off x="6363245" y="3574666"/>
            <a:ext cx="2377374" cy="2035135"/>
            <a:chOff x="6024838" y="2591921"/>
            <a:chExt cx="1871932" cy="1656271"/>
          </a:xfrm>
        </p:grpSpPr>
        <p:pic>
          <p:nvPicPr>
            <p:cNvPr id="95" name="图片 94">
              <a:extLst>
                <a:ext uri="{FF2B5EF4-FFF2-40B4-BE49-F238E27FC236}">
                  <a16:creationId xmlns:a16="http://schemas.microsoft.com/office/drawing/2014/main" id="{E4B0C75B-84FD-4680-A674-F93D4FD11256}"/>
                </a:ext>
              </a:extLst>
            </p:cNvPr>
            <p:cNvPicPr>
              <a:picLocks noChangeAspect="1"/>
            </p:cNvPicPr>
            <p:nvPr/>
          </p:nvPicPr>
          <p:blipFill rotWithShape="1">
            <a:blip r:embed="rId17"/>
            <a:srcRect l="24290" t="8315" r="25495" b="3067"/>
            <a:stretch/>
          </p:blipFill>
          <p:spPr>
            <a:xfrm>
              <a:off x="6024838" y="2591921"/>
              <a:ext cx="1871932" cy="1656271"/>
            </a:xfrm>
            <a:prstGeom prst="rect">
              <a:avLst/>
            </a:prstGeom>
          </p:spPr>
        </p:pic>
        <p:sp>
          <p:nvSpPr>
            <p:cNvPr id="96" name="椭圆 95">
              <a:extLst>
                <a:ext uri="{FF2B5EF4-FFF2-40B4-BE49-F238E27FC236}">
                  <a16:creationId xmlns:a16="http://schemas.microsoft.com/office/drawing/2014/main" id="{4139C7BC-D0B0-4515-8667-CC9E22AB227F}"/>
                </a:ext>
              </a:extLst>
            </p:cNvPr>
            <p:cNvSpPr/>
            <p:nvPr/>
          </p:nvSpPr>
          <p:spPr>
            <a:xfrm>
              <a:off x="6840957" y="3287357"/>
              <a:ext cx="287867" cy="2820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97" name="直接连接符 96">
              <a:extLst>
                <a:ext uri="{FF2B5EF4-FFF2-40B4-BE49-F238E27FC236}">
                  <a16:creationId xmlns:a16="http://schemas.microsoft.com/office/drawing/2014/main" id="{4F7B9458-9956-4EA4-9587-B67944FB32F4}"/>
                </a:ext>
              </a:extLst>
            </p:cNvPr>
            <p:cNvCxnSpPr>
              <a:cxnSpLocks/>
              <a:stCxn id="96" idx="1"/>
              <a:endCxn id="96" idx="5"/>
            </p:cNvCxnSpPr>
            <p:nvPr/>
          </p:nvCxnSpPr>
          <p:spPr>
            <a:xfrm>
              <a:off x="6883114" y="3328663"/>
              <a:ext cx="203553" cy="19944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98" name="直接连接符 97">
              <a:extLst>
                <a:ext uri="{FF2B5EF4-FFF2-40B4-BE49-F238E27FC236}">
                  <a16:creationId xmlns:a16="http://schemas.microsoft.com/office/drawing/2014/main" id="{BA13AD32-B883-4FF0-AD7E-F43E0D5C2FAF}"/>
                </a:ext>
              </a:extLst>
            </p:cNvPr>
            <p:cNvCxnSpPr>
              <a:cxnSpLocks/>
              <a:stCxn id="96" idx="3"/>
              <a:endCxn id="96" idx="7"/>
            </p:cNvCxnSpPr>
            <p:nvPr/>
          </p:nvCxnSpPr>
          <p:spPr>
            <a:xfrm flipV="1">
              <a:off x="6883114" y="3328663"/>
              <a:ext cx="203553" cy="19944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grpSp>
      <p:grpSp>
        <p:nvGrpSpPr>
          <p:cNvPr id="99" name="组合 98">
            <a:extLst>
              <a:ext uri="{FF2B5EF4-FFF2-40B4-BE49-F238E27FC236}">
                <a16:creationId xmlns:a16="http://schemas.microsoft.com/office/drawing/2014/main" id="{8B659084-8E96-401A-AA0C-AB1767AF47E8}"/>
              </a:ext>
            </a:extLst>
          </p:cNvPr>
          <p:cNvGrpSpPr/>
          <p:nvPr/>
        </p:nvGrpSpPr>
        <p:grpSpPr>
          <a:xfrm>
            <a:off x="8877866" y="3588878"/>
            <a:ext cx="2527710" cy="2035135"/>
            <a:chOff x="6024838" y="4589302"/>
            <a:chExt cx="2018582" cy="1725284"/>
          </a:xfrm>
        </p:grpSpPr>
        <p:pic>
          <p:nvPicPr>
            <p:cNvPr id="100" name="图片 99">
              <a:extLst>
                <a:ext uri="{FF2B5EF4-FFF2-40B4-BE49-F238E27FC236}">
                  <a16:creationId xmlns:a16="http://schemas.microsoft.com/office/drawing/2014/main" id="{FDF15694-1198-4A85-86F7-CADB5258E591}"/>
                </a:ext>
              </a:extLst>
            </p:cNvPr>
            <p:cNvPicPr>
              <a:picLocks noChangeAspect="1"/>
            </p:cNvPicPr>
            <p:nvPr/>
          </p:nvPicPr>
          <p:blipFill rotWithShape="1">
            <a:blip r:embed="rId18"/>
            <a:srcRect l="24111" t="9207" r="24196" b="2670"/>
            <a:stretch/>
          </p:blipFill>
          <p:spPr>
            <a:xfrm>
              <a:off x="6024838" y="4589302"/>
              <a:ext cx="2018582" cy="1725284"/>
            </a:xfrm>
            <a:prstGeom prst="rect">
              <a:avLst/>
            </a:prstGeom>
          </p:spPr>
        </p:pic>
        <p:sp>
          <p:nvSpPr>
            <p:cNvPr id="101" name="椭圆 100">
              <a:extLst>
                <a:ext uri="{FF2B5EF4-FFF2-40B4-BE49-F238E27FC236}">
                  <a16:creationId xmlns:a16="http://schemas.microsoft.com/office/drawing/2014/main" id="{94AE543B-D63A-4C21-A04D-92A5DE50E444}"/>
                </a:ext>
              </a:extLst>
            </p:cNvPr>
            <p:cNvSpPr/>
            <p:nvPr/>
          </p:nvSpPr>
          <p:spPr>
            <a:xfrm>
              <a:off x="6898626" y="5271521"/>
              <a:ext cx="287867" cy="2820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2" name="直接连接符 101">
              <a:extLst>
                <a:ext uri="{FF2B5EF4-FFF2-40B4-BE49-F238E27FC236}">
                  <a16:creationId xmlns:a16="http://schemas.microsoft.com/office/drawing/2014/main" id="{CB80219A-8610-4DF9-96B5-CAD760EBBE4B}"/>
                </a:ext>
              </a:extLst>
            </p:cNvPr>
            <p:cNvCxnSpPr>
              <a:stCxn id="101" idx="1"/>
              <a:endCxn id="101" idx="5"/>
            </p:cNvCxnSpPr>
            <p:nvPr/>
          </p:nvCxnSpPr>
          <p:spPr>
            <a:xfrm>
              <a:off x="6940783" y="5312827"/>
              <a:ext cx="203553" cy="19944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03" name="直接连接符 102">
              <a:extLst>
                <a:ext uri="{FF2B5EF4-FFF2-40B4-BE49-F238E27FC236}">
                  <a16:creationId xmlns:a16="http://schemas.microsoft.com/office/drawing/2014/main" id="{D4F3D7D5-3562-4338-BFE5-66A707E84ED2}"/>
                </a:ext>
              </a:extLst>
            </p:cNvPr>
            <p:cNvCxnSpPr>
              <a:stCxn id="101" idx="3"/>
              <a:endCxn id="101" idx="7"/>
            </p:cNvCxnSpPr>
            <p:nvPr/>
          </p:nvCxnSpPr>
          <p:spPr>
            <a:xfrm flipV="1">
              <a:off x="6940783" y="5312827"/>
              <a:ext cx="203553" cy="19944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grpSp>
      <p:graphicFrame>
        <p:nvGraphicFramePr>
          <p:cNvPr id="114" name="对象 113"/>
          <p:cNvGraphicFramePr>
            <a:graphicFrameLocks noChangeAspect="1"/>
          </p:cNvGraphicFramePr>
          <p:nvPr>
            <p:extLst>
              <p:ext uri="{D42A27DB-BD31-4B8C-83A1-F6EECF244321}">
                <p14:modId xmlns:p14="http://schemas.microsoft.com/office/powerpoint/2010/main" val="1975898348"/>
              </p:ext>
            </p:extLst>
          </p:nvPr>
        </p:nvGraphicFramePr>
        <p:xfrm>
          <a:off x="6994579" y="5537258"/>
          <a:ext cx="1024432" cy="448189"/>
        </p:xfrm>
        <a:graphic>
          <a:graphicData uri="http://schemas.openxmlformats.org/presentationml/2006/ole">
            <mc:AlternateContent xmlns:mc="http://schemas.openxmlformats.org/markup-compatibility/2006">
              <mc:Choice xmlns:v="urn:schemas-microsoft-com:vml" Requires="v">
                <p:oleObj spid="_x0000_s2067" name="AxMath" r:id="rId19" imgW="415800" imgH="182880" progId="Equation.AxMath">
                  <p:embed/>
                </p:oleObj>
              </mc:Choice>
              <mc:Fallback>
                <p:oleObj name="AxMath" r:id="rId19" imgW="415800" imgH="182880" progId="Equation.AxMath">
                  <p:embed/>
                  <p:pic>
                    <p:nvPicPr>
                      <p:cNvPr id="114" name="对象 113"/>
                      <p:cNvPicPr/>
                      <p:nvPr/>
                    </p:nvPicPr>
                    <p:blipFill>
                      <a:blip r:embed="rId20"/>
                      <a:stretch>
                        <a:fillRect/>
                      </a:stretch>
                    </p:blipFill>
                    <p:spPr>
                      <a:xfrm>
                        <a:off x="6994579" y="5537258"/>
                        <a:ext cx="1024432" cy="448189"/>
                      </a:xfrm>
                      <a:prstGeom prst="rect">
                        <a:avLst/>
                      </a:prstGeom>
                    </p:spPr>
                  </p:pic>
                </p:oleObj>
              </mc:Fallback>
            </mc:AlternateContent>
          </a:graphicData>
        </a:graphic>
      </p:graphicFrame>
      <p:graphicFrame>
        <p:nvGraphicFramePr>
          <p:cNvPr id="115" name="对象 114"/>
          <p:cNvGraphicFramePr>
            <a:graphicFrameLocks noChangeAspect="1"/>
          </p:cNvGraphicFramePr>
          <p:nvPr>
            <p:extLst>
              <p:ext uri="{D42A27DB-BD31-4B8C-83A1-F6EECF244321}">
                <p14:modId xmlns:p14="http://schemas.microsoft.com/office/powerpoint/2010/main" val="3084441166"/>
              </p:ext>
            </p:extLst>
          </p:nvPr>
        </p:nvGraphicFramePr>
        <p:xfrm>
          <a:off x="9343729" y="5574351"/>
          <a:ext cx="1508239" cy="446548"/>
        </p:xfrm>
        <a:graphic>
          <a:graphicData uri="http://schemas.openxmlformats.org/presentationml/2006/ole">
            <mc:AlternateContent xmlns:mc="http://schemas.openxmlformats.org/markup-compatibility/2006">
              <mc:Choice xmlns:v="urn:schemas-microsoft-com:vml" Requires="v">
                <p:oleObj spid="_x0000_s2068" name="AxMath" r:id="rId21" imgW="614880" imgH="182880" progId="Equation.AxMath">
                  <p:embed/>
                </p:oleObj>
              </mc:Choice>
              <mc:Fallback>
                <p:oleObj name="AxMath" r:id="rId21" imgW="614880" imgH="182880" progId="Equation.AxMath">
                  <p:embed/>
                  <p:pic>
                    <p:nvPicPr>
                      <p:cNvPr id="115" name="对象 114"/>
                      <p:cNvPicPr/>
                      <p:nvPr/>
                    </p:nvPicPr>
                    <p:blipFill>
                      <a:blip r:embed="rId22"/>
                      <a:stretch>
                        <a:fillRect/>
                      </a:stretch>
                    </p:blipFill>
                    <p:spPr>
                      <a:xfrm>
                        <a:off x="9343729" y="5574351"/>
                        <a:ext cx="1508239" cy="446548"/>
                      </a:xfrm>
                      <a:prstGeom prst="rect">
                        <a:avLst/>
                      </a:prstGeom>
                    </p:spPr>
                  </p:pic>
                </p:oleObj>
              </mc:Fallback>
            </mc:AlternateContent>
          </a:graphicData>
        </a:graphic>
      </p:graphicFrame>
      <p:sp>
        <p:nvSpPr>
          <p:cNvPr id="116" name="矩形 115"/>
          <p:cNvSpPr/>
          <p:nvPr/>
        </p:nvSpPr>
        <p:spPr>
          <a:xfrm>
            <a:off x="6852009" y="5951069"/>
            <a:ext cx="4301177" cy="369332"/>
          </a:xfrm>
          <a:prstGeom prst="rect">
            <a:avLst/>
          </a:prstGeom>
        </p:spPr>
        <p:txBody>
          <a:bodyPr wrap="none">
            <a:spAutoFit/>
          </a:bodyPr>
          <a:lstStyle/>
          <a:p>
            <a:r>
              <a:rPr lang="zh-CN" altLang="en-US" dirty="0">
                <a:latin typeface="Times New Roman" panose="02020603050405020304" pitchFamily="18" charset="0"/>
                <a:ea typeface="楷体" panose="02010609060101010101" pitchFamily="49" charset="-122"/>
                <a:cs typeface="Times New Roman" panose="02020603050405020304" pitchFamily="18" charset="0"/>
              </a:rPr>
              <a:t>图</a:t>
            </a:r>
            <a:r>
              <a:rPr lang="en-US" altLang="zh-CN" dirty="0">
                <a:latin typeface="Times New Roman" panose="02020603050405020304" pitchFamily="18" charset="0"/>
                <a:ea typeface="楷体" panose="02010609060101010101" pitchFamily="49" charset="-122"/>
                <a:cs typeface="Times New Roman" panose="02020603050405020304" pitchFamily="18" charset="0"/>
              </a:rPr>
              <a:t>2-7  </a:t>
            </a:r>
            <a:r>
              <a:rPr lang="zh-CN" altLang="en-US" dirty="0">
                <a:latin typeface="Times New Roman" panose="02020603050405020304" pitchFamily="18" charset="0"/>
                <a:ea typeface="楷体" panose="02010609060101010101" pitchFamily="49" charset="-122"/>
                <a:cs typeface="Times New Roman" panose="02020603050405020304" pitchFamily="18" charset="0"/>
              </a:rPr>
              <a:t>不同承载变形能约束下的优化结果</a:t>
            </a:r>
            <a:endParaRPr lang="zh-CN" altLang="en-US" dirty="0">
              <a:latin typeface="Times New Roman" panose="02020603050405020304" pitchFamily="18" charset="0"/>
              <a:cs typeface="Times New Roman" panose="02020603050405020304" pitchFamily="18" charset="0"/>
            </a:endParaRPr>
          </a:p>
        </p:txBody>
      </p:sp>
      <p:sp>
        <p:nvSpPr>
          <p:cNvPr id="46" name="灯片编号占位符 28">
            <a:extLst>
              <a:ext uri="{FF2B5EF4-FFF2-40B4-BE49-F238E27FC236}">
                <a16:creationId xmlns:a16="http://schemas.microsoft.com/office/drawing/2014/main" id="{CD7D8309-791E-48A1-81AE-965A64DD7A49}"/>
              </a:ext>
            </a:extLst>
          </p:cNvPr>
          <p:cNvSpPr>
            <a:spLocks noGrp="1"/>
          </p:cNvSpPr>
          <p:nvPr>
            <p:ph type="sldNum" sz="quarter" idx="12"/>
          </p:nvPr>
        </p:nvSpPr>
        <p:spPr>
          <a:xfrm>
            <a:off x="9286962" y="6426714"/>
            <a:ext cx="2699998" cy="316819"/>
          </a:xfrm>
        </p:spPr>
        <p:txBody>
          <a:bodyPr>
            <a:noAutofit/>
          </a:bodyPr>
          <a:lstStyle/>
          <a:p>
            <a:pPr defTabSz="1314525"/>
            <a:r>
              <a:rPr lang="en-US" altLang="zh-CN" sz="3452" b="0" i="1" dirty="0">
                <a:solidFill>
                  <a:prstClr val="white"/>
                </a:solidFill>
                <a:latin typeface="Arial"/>
                <a:ea typeface="微软雅黑"/>
              </a:rPr>
              <a:t>8</a:t>
            </a:r>
            <a:endParaRPr lang="zh-CN" altLang="en-US" sz="3452" b="0" i="1" dirty="0">
              <a:solidFill>
                <a:prstClr val="white"/>
              </a:solidFill>
              <a:latin typeface="Arial"/>
              <a:ea typeface="微软雅黑"/>
            </a:endParaRPr>
          </a:p>
        </p:txBody>
      </p:sp>
      <p:graphicFrame>
        <p:nvGraphicFramePr>
          <p:cNvPr id="3" name="对象 2">
            <a:extLst>
              <a:ext uri="{FF2B5EF4-FFF2-40B4-BE49-F238E27FC236}">
                <a16:creationId xmlns:a16="http://schemas.microsoft.com/office/drawing/2014/main" id="{8A33820F-4B97-4E49-8550-3861A528F7D3}"/>
              </a:ext>
            </a:extLst>
          </p:cNvPr>
          <p:cNvGraphicFramePr>
            <a:graphicFrameLocks noChangeAspect="1"/>
          </p:cNvGraphicFramePr>
          <p:nvPr>
            <p:extLst>
              <p:ext uri="{D42A27DB-BD31-4B8C-83A1-F6EECF244321}">
                <p14:modId xmlns:p14="http://schemas.microsoft.com/office/powerpoint/2010/main" val="2299346623"/>
              </p:ext>
            </p:extLst>
          </p:nvPr>
        </p:nvGraphicFramePr>
        <p:xfrm>
          <a:off x="10486937" y="2531451"/>
          <a:ext cx="350976" cy="438720"/>
        </p:xfrm>
        <a:graphic>
          <a:graphicData uri="http://schemas.openxmlformats.org/presentationml/2006/ole">
            <mc:AlternateContent xmlns:mc="http://schemas.openxmlformats.org/markup-compatibility/2006">
              <mc:Choice xmlns:v="urn:schemas-microsoft-com:vml" Requires="v">
                <p:oleObj spid="_x0000_s2069" name="AxMath" r:id="rId23" imgW="152280" imgH="190800" progId="Equation.AxMath">
                  <p:embed/>
                </p:oleObj>
              </mc:Choice>
              <mc:Fallback>
                <p:oleObj name="AxMath" r:id="rId23" imgW="152280" imgH="190800" progId="Equation.AxMath">
                  <p:embed/>
                  <p:pic>
                    <p:nvPicPr>
                      <p:cNvPr id="3" name="对象 2">
                        <a:extLst>
                          <a:ext uri="{FF2B5EF4-FFF2-40B4-BE49-F238E27FC236}">
                            <a16:creationId xmlns:a16="http://schemas.microsoft.com/office/drawing/2014/main" id="{8A33820F-4B97-4E49-8550-3861A528F7D3}"/>
                          </a:ext>
                        </a:extLst>
                      </p:cNvPr>
                      <p:cNvPicPr/>
                      <p:nvPr/>
                    </p:nvPicPr>
                    <p:blipFill>
                      <a:blip r:embed="rId24"/>
                      <a:stretch>
                        <a:fillRect/>
                      </a:stretch>
                    </p:blipFill>
                    <p:spPr>
                      <a:xfrm>
                        <a:off x="10486937" y="2531451"/>
                        <a:ext cx="350976" cy="438720"/>
                      </a:xfrm>
                      <a:prstGeom prst="rect">
                        <a:avLst/>
                      </a:prstGeom>
                    </p:spPr>
                  </p:pic>
                </p:oleObj>
              </mc:Fallback>
            </mc:AlternateContent>
          </a:graphicData>
        </a:graphic>
      </p:graphicFrame>
      <p:sp>
        <p:nvSpPr>
          <p:cNvPr id="45" name="标题 1">
            <a:extLst>
              <a:ext uri="{FF2B5EF4-FFF2-40B4-BE49-F238E27FC236}">
                <a16:creationId xmlns:a16="http://schemas.microsoft.com/office/drawing/2014/main" id="{2E80E620-0CC9-4833-BA76-2359C148FBAE}"/>
              </a:ext>
            </a:extLst>
          </p:cNvPr>
          <p:cNvSpPr txBox="1">
            <a:spLocks/>
          </p:cNvSpPr>
          <p:nvPr/>
        </p:nvSpPr>
        <p:spPr>
          <a:xfrm>
            <a:off x="1154319" y="93676"/>
            <a:ext cx="4831482" cy="573842"/>
          </a:xfrm>
          <a:prstGeom prst="rect">
            <a:avLst/>
          </a:prstGeom>
        </p:spPr>
        <p:txBody>
          <a:bodyPr vert="horz" lIns="109637" tIns="54818" rIns="109637" bIns="54818"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2600" b="1" dirty="0">
                <a:latin typeface="微软雅黑" panose="020B0503020204020204" pitchFamily="34" charset="-122"/>
                <a:ea typeface="微软雅黑" panose="020B0503020204020204" pitchFamily="34" charset="-122"/>
              </a:rPr>
              <a:t>2. </a:t>
            </a:r>
            <a:r>
              <a:rPr lang="zh-CN" altLang="en-US" sz="2600" b="1" dirty="0">
                <a:latin typeface="微软雅黑" panose="020B0503020204020204" pitchFamily="34" charset="-122"/>
                <a:ea typeface="微软雅黑" panose="020B0503020204020204" pitchFamily="34" charset="-122"/>
              </a:rPr>
              <a:t>液冷板流热固耦合优化设计</a:t>
            </a:r>
          </a:p>
        </p:txBody>
      </p:sp>
    </p:spTree>
    <p:custDataLst>
      <p:tags r:id="rId2"/>
    </p:custDataLst>
    <p:extLst>
      <p:ext uri="{BB962C8B-B14F-4D97-AF65-F5344CB8AC3E}">
        <p14:creationId xmlns:p14="http://schemas.microsoft.com/office/powerpoint/2010/main" val="423445742"/>
      </p:ext>
    </p:extLst>
  </p:cSld>
  <p:clrMapOvr>
    <a:masterClrMapping/>
  </p:clrMapOvr>
  <p:timing>
    <p:tnLst>
      <p:par>
        <p:cTn id="1" dur="indefinite" restart="never" nodeType="tmRoot">
          <p:childTnLst>
            <p:par>
              <p:cTn id="2"/>
            </p:par>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2"/>
  <p:tag name="KSO_WM_UNIT_LAYERLEVEL" val="1"/>
  <p:tag name="KSO_WM_TAG_VERSION" val="1.0"/>
  <p:tag name="KSO_WM_BEAUTIFY_FLAG" val="#wm#"/>
  <p:tag name="KSO_WM_UNIT_TYPE" val="i"/>
  <p:tag name="KSO_WM_UNIT_INDEX" val="2"/>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4"/>
  <p:tag name="KSO_WM_UNIT_LAYERLEVEL" val="1"/>
  <p:tag name="KSO_WM_TAG_VERSION" val="1.0"/>
  <p:tag name="KSO_WM_BEAUTIFY_FLAG" val="#wm#"/>
  <p:tag name="KSO_WM_UNIT_TYPE" val="i"/>
  <p:tag name="KSO_WM_UNIT_INDEX" val="4"/>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93369"/>
</p:tagLst>
</file>

<file path=ppt/tags/tag22.xml><?xml version="1.0" encoding="utf-8"?>
<p:tagLst xmlns:a="http://schemas.openxmlformats.org/drawingml/2006/main" xmlns:r="http://schemas.openxmlformats.org/officeDocument/2006/relationships" xmlns:p="http://schemas.openxmlformats.org/presentationml/2006/main">
  <p:tag name="KSO_WM_SLIDE_ID" val="custom20193369_4"/>
  <p:tag name="KSO_WM_SLIDE_ITEM_CNT" val="4"/>
  <p:tag name="KSO_WM_SLIDE_INDEX" val="4"/>
  <p:tag name="KSO_WM_TAG_VERSION" val="1.0"/>
  <p:tag name="KSO_WM_BEAUTIFY_FLAG" val="#wm#"/>
  <p:tag name="KSO_WM_TEMPLATE_CATEGORY" val="custom"/>
  <p:tag name="KSO_WM_TEMPLATE_INDEX" val="20193369"/>
  <p:tag name="KSO_WM_DIAGRAM_GROUP_CODE" val="l1-1"/>
  <p:tag name="KSO_WM_SLIDE_DIAGTYPE" val="l"/>
  <p:tag name="KSO_WM_SLIDE_LAYOUT" val="a_b_l"/>
  <p:tag name="KSO_WM_SLIDE_LAYOUT_CNT" val="1_1_1"/>
  <p:tag name="KSO_WM_SLIDE_TYPE" val="contents"/>
  <p:tag name="KSO_WM_SLIDE_SUBTYPE" val="diag"/>
  <p:tag name="KSO_WM_TEMPLATE_SUBCATEGORY" val="0"/>
</p:tagLst>
</file>

<file path=ppt/tags/tag23.xml><?xml version="1.0" encoding="utf-8"?>
<p:tagLst xmlns:a="http://schemas.openxmlformats.org/drawingml/2006/main" xmlns:r="http://schemas.openxmlformats.org/officeDocument/2006/relationships" xmlns:p="http://schemas.openxmlformats.org/presentationml/2006/main">
  <p:tag name="KSO_WM_UNIT_VALUE" val="7"/>
  <p:tag name="KSO_WM_UNIT_HIGHLIGHT" val="0"/>
  <p:tag name="KSO_WM_UNIT_COMPATIBLE" val="0"/>
  <p:tag name="KSO_WM_DIAGRAM_GROUP_CODE" val="l1-1"/>
  <p:tag name="KSO_WM_UNIT_TYPE" val="a"/>
  <p:tag name="KSO_WM_UNIT_INDEX" val="1"/>
  <p:tag name="KSO_WM_UNIT_ID" val="custom20193369_4*a*1"/>
  <p:tag name="KSO_WM_TEMPLATE_CATEGORY" val="custom"/>
  <p:tag name="KSO_WM_TEMPLATE_INDEX" val="20193369"/>
  <p:tag name="KSO_WM_UNIT_LAYERLEVEL" val="1"/>
  <p:tag name="KSO_WM_TAG_VERSION" val="1.0"/>
  <p:tag name="KSO_WM_BEAUTIFY_FLAG" val="#wm#"/>
  <p:tag name="KSO_WM_UNIT_PRESET_TEXT" val="目录"/>
  <p:tag name="KSO_WM_UNIT_ISCONTENTSTITLE" val="1"/>
  <p:tag name="KSO_WM_UNIT_NOCLEAR" val="0"/>
  <p:tag name="KSO_WM_UNIT_DIAGRAM_ISNUMVISUAL" val="0"/>
  <p:tag name="KSO_WM_UNIT_DIAGRAM_ISREFERUNIT" val="0"/>
  <p:tag name="KSO_WM_UNIT_TEXT_FILL_FORE_SCHEMECOLOR_INDEX" val="5"/>
  <p:tag name="KSO_WM_UNIT_TEX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UNIT_VALUE" val="5"/>
  <p:tag name="KSO_WM_UNIT_HIGHLIGHT" val="0"/>
  <p:tag name="KSO_WM_UNIT_COMPATIBLE" val="0"/>
  <p:tag name="KSO_WM_DIAGRAM_GROUP_CODE" val="l1-1"/>
  <p:tag name="KSO_WM_UNIT_TYPE" val="b"/>
  <p:tag name="KSO_WM_UNIT_INDEX" val="1"/>
  <p:tag name="KSO_WM_UNIT_ID" val="custom20193369_4*b*1"/>
  <p:tag name="KSO_WM_TEMPLATE_CATEGORY" val="custom"/>
  <p:tag name="KSO_WM_TEMPLATE_INDEX" val="20193369"/>
  <p:tag name="KSO_WM_UNIT_LAYERLEVEL" val="1"/>
  <p:tag name="KSO_WM_TAG_VERSION" val="1.0"/>
  <p:tag name="KSO_WM_BEAUTIFY_FLAG" val="#wm#"/>
  <p:tag name="KSO_WM_UNIT_PRESET_TEXT" val="Contents"/>
  <p:tag name="KSO_WM_UNIT_ISCONTENTSTITLE" val="0"/>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custom20193369_4*l_h_a*1_1_1"/>
  <p:tag name="KSO_WM_TEMPLATE_CATEGORY" val="custom"/>
  <p:tag name="KSO_WM_TEMPLATE_INDEX" val="20193369"/>
  <p:tag name="KSO_WM_UNIT_LAYERLEVEL" val="1_1_1"/>
  <p:tag name="KSO_WM_TAG_VERSION" val="1.0"/>
  <p:tag name="KSO_WM_BEAUTIFY_FLAG" val="#wm#"/>
  <p:tag name="KSO_WM_UNIT_ISCONTENTSTITLE" val="0"/>
  <p:tag name="KSO_WM_DIAGRAM_GROUP_CODE" val="l1-1"/>
  <p:tag name="KSO_WM_UNIT_TYPE" val="l_h_a"/>
  <p:tag name="KSO_WM_UNIT_INDEX" val="1_1_1"/>
  <p:tag name="KSO_WM_UNIT_PRESET_TEXT" val="添加标题"/>
  <p:tag name="KSO_WM_UNIT_VALUE" val="16"/>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custom20193369_4*l_h_a*1_4_1"/>
  <p:tag name="KSO_WM_TEMPLATE_CATEGORY" val="custom"/>
  <p:tag name="KSO_WM_TEMPLATE_INDEX" val="20193369"/>
  <p:tag name="KSO_WM_UNIT_LAYERLEVEL" val="1_1_1"/>
  <p:tag name="KSO_WM_TAG_VERSION" val="1.0"/>
  <p:tag name="KSO_WM_BEAUTIFY_FLAG" val="#wm#"/>
  <p:tag name="KSO_WM_UNIT_ISCONTENTSTITLE" val="0"/>
  <p:tag name="KSO_WM_DIAGRAM_GROUP_CODE" val="l1-1"/>
  <p:tag name="KSO_WM_UNIT_TYPE" val="l_h_a"/>
  <p:tag name="KSO_WM_UNIT_INDEX" val="1_4_1"/>
  <p:tag name="KSO_WM_UNIT_PRESET_TEXT" val="添加标题"/>
  <p:tag name="KSO_WM_UNIT_VALUE" val="16"/>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custom20193369_4*l_h_a*1_4_1"/>
  <p:tag name="KSO_WM_TEMPLATE_CATEGORY" val="custom"/>
  <p:tag name="KSO_WM_TEMPLATE_INDEX" val="20193369"/>
  <p:tag name="KSO_WM_UNIT_LAYERLEVEL" val="1_1_1"/>
  <p:tag name="KSO_WM_TAG_VERSION" val="1.0"/>
  <p:tag name="KSO_WM_BEAUTIFY_FLAG" val="#wm#"/>
  <p:tag name="KSO_WM_UNIT_ISCONTENTSTITLE" val="0"/>
  <p:tag name="KSO_WM_DIAGRAM_GROUP_CODE" val="l1-1"/>
  <p:tag name="KSO_WM_UNIT_TYPE" val="l_h_a"/>
  <p:tag name="KSO_WM_UNIT_INDEX" val="1_4_1"/>
  <p:tag name="KSO_WM_UNIT_PRESET_TEXT" val="添加标题"/>
  <p:tag name="KSO_WM_UNIT_VALUE" val="16"/>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custom20193369_4*l_h_a*1_1_1"/>
  <p:tag name="KSO_WM_TEMPLATE_CATEGORY" val="custom"/>
  <p:tag name="KSO_WM_TEMPLATE_INDEX" val="20193369"/>
  <p:tag name="KSO_WM_UNIT_LAYERLEVEL" val="1_1_1"/>
  <p:tag name="KSO_WM_TAG_VERSION" val="1.0"/>
  <p:tag name="KSO_WM_BEAUTIFY_FLAG" val="#wm#"/>
  <p:tag name="KSO_WM_UNIT_ISCONTENTSTITLE" val="0"/>
  <p:tag name="KSO_WM_DIAGRAM_GROUP_CODE" val="l1-1"/>
  <p:tag name="KSO_WM_UNIT_TYPE" val="l_h_a"/>
  <p:tag name="KSO_WM_UNIT_INDEX" val="1_1_1"/>
  <p:tag name="KSO_WM_UNIT_PRESET_TEXT" val="添加标题"/>
  <p:tag name="KSO_WM_UNIT_VALUE" val="16"/>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custom20193369_4*l_h_a*1_1_1"/>
  <p:tag name="KSO_WM_TEMPLATE_CATEGORY" val="custom"/>
  <p:tag name="KSO_WM_TEMPLATE_INDEX" val="20193369"/>
  <p:tag name="KSO_WM_UNIT_LAYERLEVEL" val="1_1_1"/>
  <p:tag name="KSO_WM_TAG_VERSION" val="1.0"/>
  <p:tag name="KSO_WM_BEAUTIFY_FLAG" val="#wm#"/>
  <p:tag name="KSO_WM_UNIT_ISCONTENTSTITLE" val="0"/>
  <p:tag name="KSO_WM_DIAGRAM_GROUP_CODE" val="l1-1"/>
  <p:tag name="KSO_WM_UNIT_TYPE" val="l_h_a"/>
  <p:tag name="KSO_WM_UNIT_INDEX" val="1_1_1"/>
  <p:tag name="KSO_WM_UNIT_PRESET_TEXT" val="添加标题"/>
  <p:tag name="KSO_WM_UNIT_VALUE" val="16"/>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93369"/>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ID" val="custom20193369_4*l_h_a*1_4_1"/>
  <p:tag name="KSO_WM_TEMPLATE_CATEGORY" val="custom"/>
  <p:tag name="KSO_WM_TEMPLATE_INDEX" val="20193369"/>
  <p:tag name="KSO_WM_UNIT_LAYERLEVEL" val="1_1_1"/>
  <p:tag name="KSO_WM_TAG_VERSION" val="1.0"/>
  <p:tag name="KSO_WM_BEAUTIFY_FLAG" val="#wm#"/>
  <p:tag name="KSO_WM_UNIT_ISCONTENTSTITLE" val="0"/>
  <p:tag name="KSO_WM_DIAGRAM_GROUP_CODE" val="l1-1"/>
  <p:tag name="KSO_WM_UNIT_TYPE" val="l_h_a"/>
  <p:tag name="KSO_WM_UNIT_INDEX" val="1_4_1"/>
  <p:tag name="KSO_WM_UNIT_PRESET_TEXT" val="添加标题"/>
  <p:tag name="KSO_WM_UNIT_VALUE" val="16"/>
  <p:tag name="KSO_WM_UNIT_NOCLEAR" val="0"/>
  <p:tag name="KSO_WM_UNIT_DIAGRAM_ISNUMVISUAL" val="0"/>
  <p:tag name="KSO_WM_UNIT_DIAGRAM_ISREFERUNIT" val="0"/>
  <p:tag name="KSO_WM_UNIT_TEXT_FILL_FORE_SCHEMECOLOR_INDEX" val="13"/>
  <p:tag name="KSO_WM_UNIT_TEXT_FILL_TYPE" val="1"/>
  <p:tag name="KSO_WM_UNIT_USESOURCEFORMAT_APPLY" val="1"/>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2"/>
  <p:tag name="KSO_WM_UNIT_LAYERLEVEL" val="1"/>
  <p:tag name="KSO_WM_TAG_VERSION" val="1.0"/>
  <p:tag name="KSO_WM_BEAUTIFY_FLAG" val="#wm#"/>
  <p:tag name="KSO_WM_UNIT_TYPE" val="i"/>
  <p:tag name="KSO_WM_UNIT_INDEX" val="2"/>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i*4"/>
  <p:tag name="KSO_WM_UNIT_LAYERLEVEL" val="1"/>
  <p:tag name="KSO_WM_TAG_VERSION" val="1.0"/>
  <p:tag name="KSO_WM_BEAUTIFY_FLAG" val="#wm#"/>
  <p:tag name="KSO_WM_UNIT_TYPE" val="i"/>
  <p:tag name="KSO_WM_UNIT_INDEX" val="4"/>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A69C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2425</TotalTime>
  <Words>1766</Words>
  <Application>Microsoft Office PowerPoint</Application>
  <PresentationFormat>宽屏</PresentationFormat>
  <Paragraphs>251</Paragraphs>
  <Slides>18</Slides>
  <Notes>17</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18</vt:i4>
      </vt:variant>
    </vt:vector>
  </HeadingPairs>
  <TitlesOfParts>
    <vt:vector size="34" baseType="lpstr">
      <vt:lpstr>等线</vt:lpstr>
      <vt:lpstr>HGBX_CNKI</vt:lpstr>
      <vt:lpstr>微软雅黑</vt:lpstr>
      <vt:lpstr>宋体</vt:lpstr>
      <vt:lpstr>华文楷体</vt:lpstr>
      <vt:lpstr>楷体</vt:lpstr>
      <vt:lpstr>汉仪旗黑-85S</vt:lpstr>
      <vt:lpstr>Arial</vt:lpstr>
      <vt:lpstr>Calibri</vt:lpstr>
      <vt:lpstr>Calibri Light</vt:lpstr>
      <vt:lpstr>Cambria Math</vt:lpstr>
      <vt:lpstr>Times</vt:lpstr>
      <vt:lpstr>Times New Roman</vt:lpstr>
      <vt:lpstr>Wingdings</vt:lpstr>
      <vt:lpstr>Office 主题</vt:lpstr>
      <vt:lpstr>AxMath</vt:lpstr>
      <vt:lpstr>基于 COMSOL 液冷板拓扑优化设计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帐户</dc:creator>
  <cp:lastModifiedBy>Renji (Boris) Hao</cp:lastModifiedBy>
  <cp:revision>149</cp:revision>
  <dcterms:created xsi:type="dcterms:W3CDTF">2024-08-19T10:17:49Z</dcterms:created>
  <dcterms:modified xsi:type="dcterms:W3CDTF">2024-10-30T02:48:55Z</dcterms:modified>
</cp:coreProperties>
</file>