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 id="2147483660" r:id="rId3"/>
  </p:sldMasterIdLst>
  <p:notesMasterIdLst>
    <p:notesMasterId r:id="rId5"/>
  </p:notesMasterIdLst>
  <p:sldIdLst>
    <p:sldId id="259" r:id="rId4"/>
    <p:sldId id="261" r:id="rId6"/>
    <p:sldId id="262" r:id="rId7"/>
    <p:sldId id="263" r:id="rId8"/>
    <p:sldId id="264" r:id="rId9"/>
    <p:sldId id="265" r:id="rId10"/>
    <p:sldId id="266" r:id="rId11"/>
    <p:sldId id="267" r:id="rId12"/>
    <p:sldId id="269" r:id="rId13"/>
    <p:sldId id="268" r:id="rId14"/>
    <p:sldId id="270" r:id="rId15"/>
    <p:sldId id="271" r:id="rId16"/>
    <p:sldId id="272" r:id="rId17"/>
    <p:sldId id="273" r:id="rId18"/>
    <p:sldId id="274" r:id="rId19"/>
    <p:sldId id="275" r:id="rId20"/>
    <p:sldId id="276" r:id="rId21"/>
    <p:sldId id="278" r:id="rId22"/>
  </p:sldIdLst>
  <p:sldSz cx="12192000" cy="6858000"/>
  <p:notesSz cx="6858000" cy="91440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演讲指南" id="{1D283734-09C6-A448-A6E6-27D096D173DF}">
          <p14:sldIdLst/>
        </p14:section>
        <p14:section name="标题页" id="{3B75F973-006B-044F-AFED-1605F01ED369}">
          <p14:sldIdLst>
            <p14:sldId id="259"/>
          </p14:sldIdLst>
        </p14:section>
        <p14:section name="背景介绍" id="{93FBAA92-BE94-1A4E-A83E-0B5BB1550756}">
          <p14:sldIdLst>
            <p14:sldId id="261"/>
          </p14:sldIdLst>
        </p14:section>
        <p14:section name="研究目的" id="{8A8DBBAA-16CF-4C40-9012-5C0969D79D24}">
          <p14:sldIdLst>
            <p14:sldId id="262"/>
            <p14:sldId id="263"/>
          </p14:sldIdLst>
        </p14:section>
        <p14:section name="研究方法" id="{BF44FDA1-1C49-488A-9E6E-E13FD19DF69B}">
          <p14:sldIdLst>
            <p14:sldId id="264"/>
            <p14:sldId id="265"/>
            <p14:sldId id="266"/>
            <p14:sldId id="267"/>
            <p14:sldId id="269"/>
            <p14:sldId id="268"/>
          </p14:sldIdLst>
        </p14:section>
        <p14:section name="仿真结果" id="{A94D52AA-9261-B741-B6C9-5AB8AE38FA85}">
          <p14:sldIdLst>
            <p14:sldId id="270"/>
            <p14:sldId id="271"/>
            <p14:sldId id="272"/>
            <p14:sldId id="273"/>
            <p14:sldId id="274"/>
          </p14:sldIdLst>
        </p14:section>
        <p14:section name="结论" id="{857989CE-FEDC-A247-BEEC-5B346E675955}">
          <p14:sldIdLst>
            <p14:sldId id="275"/>
            <p14:sldId id="276"/>
            <p14:sldId id="27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B885"/>
    <a:srgbClr val="E0F782"/>
    <a:srgbClr val="0079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57" autoAdjust="0"/>
    <p:restoredTop sz="96405"/>
  </p:normalViewPr>
  <p:slideViewPr>
    <p:cSldViewPr snapToGrid="0">
      <p:cViewPr varScale="1">
        <p:scale>
          <a:sx n="114" d="100"/>
          <a:sy n="114" d="100"/>
        </p:scale>
        <p:origin x="44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26.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83795" y="511175"/>
            <a:ext cx="4574823" cy="2573338"/>
          </a:xfrm>
        </p:spPr>
      </p:sp>
      <p:sp>
        <p:nvSpPr>
          <p:cNvPr id="3" name="备注占位符 2"/>
          <p:cNvSpPr>
            <a:spLocks noGrp="1"/>
          </p:cNvSpPr>
          <p:nvPr>
            <p:ph type="body" idx="1"/>
          </p:nvPr>
        </p:nvSpPr>
        <p:spPr>
          <a:xfrm>
            <a:off x="685800" y="4343400"/>
            <a:ext cx="5486400" cy="4114800"/>
          </a:xfrm>
          <a:prstGeom prst="rect">
            <a:avLst/>
          </a:prstGeom>
        </p:spPr>
        <p:txBody>
          <a:bodyPr/>
          <a:lstStyle/>
          <a:p>
            <a:r>
              <a:rPr lang="zh-CN" altLang="en-US"/>
              <a:t>Good morning, everyone. Today, I will be presenting our research on the simulation and analysis of chemical vapor deposition (CVD) processes for hydrogen (H₂) and methane (CH₄). The focus of our study is to explore the growth rates and reaction kinetics involved in these processes. </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endParaRPr lang="zh-CN" altLang="en-US"/>
          </a:p>
          <a:p>
            <a:r>
              <a:t>This page illustrates the hydrocarbon conversion reaction in a H2/CH4 plasma. The red arrows show the ma</a:t>
            </a:r>
            <a:r>
              <a:rPr lang="en-US"/>
              <a:t>jor</a:t>
            </a:r>
            <a:r>
              <a:t> reaction paths, the black arrows show the quantitative fast conversion</a:t>
            </a:r>
            <a:r>
              <a:rPr lang="en-US"/>
              <a:t>s</a:t>
            </a:r>
            <a:r>
              <a:t>, and the dashed arrows show the kinetically limiting conversions. The Arrhenius formula is used to calculate the reaction rates.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rPr lang="en-US" altLang="zh-CN"/>
              <a:t>At low pressure</a:t>
            </a:r>
            <a:r>
              <a:rPr lang="zh-CN" altLang="en-US"/>
              <a:t>, the gas temperature increases with increasing pressure and power. The hydrogen density </a:t>
            </a:r>
            <a:r>
              <a:rPr lang="en-US" altLang="zh-CN"/>
              <a:t>is highest in the centre and lowest at the edge.</a:t>
            </a:r>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rPr lang="zh-CN" altLang="en-US"/>
              <a:t>At higher input power and pressure, the gas temperature and hydrogen density increase further. The methyl group shows a typical cyclic distribution.</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t>This page </a:t>
            </a:r>
            <a:r>
              <a:rPr lang="en-US"/>
              <a:t>shows</a:t>
            </a:r>
            <a:r>
              <a:t> the radial distribution of chemical molecules in plasma at 6kW and 15kPa. The cavity is primarily comprised of methyl and ethylene.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t>In the axial direction, the distribution is shown to decrease and then increase, or to increase and then decrease, with the extremum occurring at the centre of the plasma. </a:t>
            </a:r>
            <a:r>
              <a:rPr lang="en-US"/>
              <a:t>It’s about </a:t>
            </a:r>
            <a:r>
              <a:t>20 m</a:t>
            </a:r>
            <a:r>
              <a:rPr lang="en-US"/>
              <a:t>ili</a:t>
            </a:r>
            <a:r>
              <a:t>m</a:t>
            </a:r>
            <a:r>
              <a:rPr lang="en-US"/>
              <a:t>eter</a:t>
            </a:r>
            <a:r>
              <a:t> from the </a:t>
            </a:r>
            <a:r>
              <a:rPr lang="en-US"/>
              <a:t>substrate.</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rPr lang="en-US" altLang="zh-CN"/>
              <a:t>The growth rates are highest in the central areas and lowest at the edges. This finding is in line with the results of the experiment. However, the average growth rate is below the normal growth rate at a power of 3 kW and a pressure of 10 kPa.</a:t>
            </a:r>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rPr lang="zh-CN" altLang="en-US"/>
              <a:t>下一步怎么</a:t>
            </a:r>
            <a:r>
              <a:rPr lang="zh-CN" altLang="en-US"/>
              <a:t>弄</a:t>
            </a:r>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rPr lang="zh-CN" altLang="en-US"/>
              <a:t>下一步怎么</a:t>
            </a:r>
            <a:r>
              <a:rPr lang="zh-CN" altLang="en-US"/>
              <a:t>弄</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rPr lang="zh-CN" altLang="en-US"/>
              <a:t>Microwave plasma is frequently employed in applications such as cleaning and deposition. However, issues such as </a:t>
            </a:r>
            <a:r>
              <a:rPr lang="en-US" altLang="zh-CN" b="1" dirty="0">
                <a:solidFill>
                  <a:srgbClr val="FF0000"/>
                </a:solidFill>
                <a:latin typeface="Times New Roman" panose="02020603050405020304" pitchFamily="18" charset="0"/>
                <a:ea typeface="楷体_GB2312" pitchFamily="1" charset="-122"/>
                <a:cs typeface="Times New Roman" panose="02020603050405020304" pitchFamily="18" charset="0"/>
                <a:sym typeface="+mn-ea"/>
              </a:rPr>
              <a:t>Non-uniform growth</a:t>
            </a:r>
            <a:r>
              <a:rPr lang="zh-CN" altLang="en-US"/>
              <a:t>, cracks </a:t>
            </a:r>
            <a:r>
              <a:rPr lang="en-US" altLang="zh-CN"/>
              <a:t>on</a:t>
            </a:r>
            <a:r>
              <a:rPr lang="zh-CN" altLang="en-US"/>
              <a:t> the substrate, and </a:t>
            </a:r>
            <a:r>
              <a:rPr lang="en-US" altLang="zh-CN"/>
              <a:t>incomplete</a:t>
            </a:r>
            <a:r>
              <a:rPr lang="zh-CN" altLang="en-US"/>
              <a:t> cleaning frequently arise during this process. These issues have a significant impact on industrial applications.</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t>There are a number of factors that can be adjusted in order to optimise the diamond MPCVD process, including microwave power, gas type and proportion, inlet method and flow rate, device structure, and more. As a result, the industrial practice of MPCVD is a time-consuming and labour-intensive process.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rPr lang="zh-CN" altLang="en-US"/>
              <a:t>Constructing a multi-physics field simulation model from microwave to plasma (gas-phase reactions) to surface reactions can greatly reduce trial-and-error costs and guide parameter selection.</a:t>
            </a:r>
            <a:endParaRPr lang="en-US" altLang="zh-CN">
              <a:sym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t>However, the self-consistent fully coupled simulation of the process from microwave to plasma to diamond deposition is very challenging.</a:t>
            </a:r>
            <a:r>
              <a:rPr lang="en-US"/>
              <a:t> </a:t>
            </a:r>
            <a:r>
              <a:t>Coupling between physical fields with different </a:t>
            </a:r>
            <a:r>
              <a:rPr lang="en-US"/>
              <a:t>t</a:t>
            </a:r>
            <a:r>
              <a:rPr lang="en-US" altLang="zh-CN"/>
              <a:t>ime scale</a:t>
            </a:r>
            <a:r>
              <a:t> is difficult. Therefore, </a:t>
            </a:r>
            <a:r>
              <a:rPr lang="en-US"/>
              <a:t>our research</a:t>
            </a:r>
            <a:r>
              <a:t> focuses only on the chemical vapour deposition process in plasma, as shown by the red dashed line.</a:t>
            </a:r>
          </a:p>
          <a:p>
            <a:r>
              <a:rPr lang="zh-CN"/>
              <a:t>然而，对微波到等离子体再到金刚石沉积的复杂的自洽全耦合模型进行多物理场建模是非常具有挑战的。其中的挑战之一就是不同物理场所具有的不同时间尺度。因此我们仅将重点放在等离子体到金刚石沉积的化学气相沉积</a:t>
            </a:r>
            <a:r>
              <a:rPr lang="zh-CN"/>
              <a:t>过程。</a:t>
            </a:r>
            <a:endParaRPr 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rPr lang="zh-CN" altLang="en-US"/>
              <a:t>我们假设了一个等离子体柱区域并在流体传热中指定了一个热源项来表征等离子体的沉积功率，为后续的化学气相沉积反应供能。通过调用重物质输运模块求解不同化学物质在等离子体区域的浓度分布情况，并最终计算金刚石生长</a:t>
            </a:r>
            <a:r>
              <a:rPr lang="zh-CN" altLang="en-US"/>
              <a:t>高度。</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endParaRPr 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rPr lang="zh-CN" altLang="en-US"/>
              <a:t>We analyze the two-dimensional distribution of chemical substances by solving the multi</a:t>
            </a:r>
            <a:r>
              <a:rPr lang="en-US" altLang="zh-CN"/>
              <a:t>component</a:t>
            </a:r>
            <a:r>
              <a:rPr lang="zh-CN" altLang="en-US"/>
              <a:t> diffusion equation</a:t>
            </a:r>
            <a:r>
              <a:rPr lang="en-US" altLang="zh-CN"/>
              <a:t>s</a:t>
            </a:r>
            <a:r>
              <a:rPr lang="zh-CN" altLang="en-US"/>
              <a:t> or the component continuity equation, with a particular focus on heavy </a:t>
            </a:r>
            <a:r>
              <a:rPr lang="en-US" altLang="zh-CN"/>
              <a:t>species</a:t>
            </a:r>
            <a:r>
              <a:rPr lang="zh-CN" altLang="en-US"/>
              <a:t> transport in chemical reactions.</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p:nvPr>
        </p:nvSpPr>
        <p:spPr/>
      </p:sp>
      <p:sp>
        <p:nvSpPr>
          <p:cNvPr id="3" name="文本占位符 2"/>
          <p:cNvSpPr>
            <a:spLocks noGrp="1"/>
          </p:cNvSpPr>
          <p:nvPr>
            <p:ph type="body" sz="quarter"/>
          </p:nvPr>
        </p:nvSpPr>
        <p:spPr>
          <a:xfrm>
            <a:off x="662016" y="3931500"/>
            <a:ext cx="5296132" cy="3216682"/>
          </a:xfrm>
          <a:prstGeom prst="rect">
            <a:avLst/>
          </a:prstGeom>
        </p:spPr>
        <p:txBody>
          <a:bodyPr/>
          <a:p>
            <a:r>
              <a:t>This page presents the formula for calculating the surface reaction process and the height of diamond deposition. </a:t>
            </a:r>
          </a:p>
          <a:p>
            <a:r>
              <a:t>It is widely acknowledged that methyl and hydrogen are the precursors for diamond deposition.</a:t>
            </a:r>
          </a:p>
          <a:p/>
          <a:p>
            <a:r>
              <a:rPr lang="en-US"/>
              <a:t>Answer</a:t>
            </a:r>
            <a:endParaRPr lang="en-US"/>
          </a:p>
          <a:p>
            <a:r>
              <a:t>In this model, the site fraction of the first three surface substances declines rapidly over time, while the site fraction of carbon increases rapidly until it reaches 99%.</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12421F59-622F-3F48-9FF3-3E62CACDFEAD}"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12421F59-622F-3F48-9FF3-3E62CACDFEAD}"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12421F59-622F-3F48-9FF3-3E62CACDFEAD}"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421F59-622F-3F48-9FF3-3E62CACDFEAD}"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2421F59-622F-3F48-9FF3-3E62CACDFEAD}"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2421F59-622F-3F48-9FF3-3E62CACDFEAD}"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12421F59-622F-3F48-9FF3-3E62CACDFEAD}"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12421F59-622F-3F48-9FF3-3E62CACDFEAD}"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12421F59-622F-3F48-9FF3-3E62CACDFEAD}"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12421F59-622F-3F48-9FF3-3E62CACDFEAD}"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421F59-622F-3F48-9FF3-3E62CACDFEAD}"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2421F59-622F-3F48-9FF3-3E62CACDFEAD}"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2421F59-622F-3F48-9FF3-3E62CACDFEAD}"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BF3CCC-84CD-2A4B-8034-D1C6A446A5D6}" type="slidenum">
              <a:rPr lang="en-US" smtClean="0"/>
            </a:fld>
            <a:endParaRPr 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9" Type="http://schemas.openxmlformats.org/officeDocument/2006/relationships/image" Target="../media/image27.jpeg"/><Relationship Id="rId8" Type="http://schemas.openxmlformats.org/officeDocument/2006/relationships/image" Target="../media/image26.jpeg"/><Relationship Id="rId7" Type="http://schemas.openxmlformats.org/officeDocument/2006/relationships/image" Target="../media/image25.jpeg"/><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 Id="rId3" Type="http://schemas.openxmlformats.org/officeDocument/2006/relationships/image" Target="../media/image21.jpeg"/><Relationship Id="rId2" Type="http://schemas.openxmlformats.org/officeDocument/2006/relationships/image" Target="../media/image20.jpeg"/><Relationship Id="rId13" Type="http://schemas.openxmlformats.org/officeDocument/2006/relationships/notesSlide" Target="../notesSlides/notesSlide11.xml"/><Relationship Id="rId12" Type="http://schemas.openxmlformats.org/officeDocument/2006/relationships/slideLayout" Target="../slideLayouts/slideLayout2.xml"/><Relationship Id="rId11" Type="http://schemas.openxmlformats.org/officeDocument/2006/relationships/image" Target="../media/image6.jpeg"/><Relationship Id="rId10" Type="http://schemas.openxmlformats.org/officeDocument/2006/relationships/image" Target="../media/image28.jpeg"/><Relationship Id="rId1" Type="http://schemas.openxmlformats.org/officeDocument/2006/relationships/tags" Target="../tags/tag15.xml"/></Relationships>
</file>

<file path=ppt/slides/_rels/slide12.xml.rels><?xml version="1.0" encoding="UTF-8" standalone="yes"?>
<Relationships xmlns="http://schemas.openxmlformats.org/package/2006/relationships"><Relationship Id="rId9" Type="http://schemas.openxmlformats.org/officeDocument/2006/relationships/image" Target="../media/image36.jpeg"/><Relationship Id="rId8" Type="http://schemas.openxmlformats.org/officeDocument/2006/relationships/image" Target="../media/image35.jpeg"/><Relationship Id="rId7" Type="http://schemas.openxmlformats.org/officeDocument/2006/relationships/image" Target="../media/image34.jpeg"/><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 Id="rId3" Type="http://schemas.openxmlformats.org/officeDocument/2006/relationships/image" Target="../media/image30.jpeg"/><Relationship Id="rId2" Type="http://schemas.openxmlformats.org/officeDocument/2006/relationships/image" Target="../media/image29.jpeg"/><Relationship Id="rId13" Type="http://schemas.openxmlformats.org/officeDocument/2006/relationships/notesSlide" Target="../notesSlides/notesSlide12.xml"/><Relationship Id="rId12" Type="http://schemas.openxmlformats.org/officeDocument/2006/relationships/slideLayout" Target="../slideLayouts/slideLayout2.xml"/><Relationship Id="rId11" Type="http://schemas.openxmlformats.org/officeDocument/2006/relationships/image" Target="../media/image6.jpeg"/><Relationship Id="rId10" Type="http://schemas.openxmlformats.org/officeDocument/2006/relationships/image" Target="../media/image37.jpeg"/><Relationship Id="rId1" Type="http://schemas.openxmlformats.org/officeDocument/2006/relationships/tags" Target="../tags/tag16.xml"/></Relationships>
</file>

<file path=ppt/slides/_rels/slide13.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2.xml"/><Relationship Id="rId7" Type="http://schemas.openxmlformats.org/officeDocument/2006/relationships/image" Target="../media/image6.jpeg"/><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image" Target="../media/image39.jpeg"/><Relationship Id="rId3" Type="http://schemas.openxmlformats.org/officeDocument/2006/relationships/tags" Target="../tags/tag18.xml"/><Relationship Id="rId2" Type="http://schemas.openxmlformats.org/officeDocument/2006/relationships/image" Target="../media/image38.jpeg"/><Relationship Id="rId1" Type="http://schemas.openxmlformats.org/officeDocument/2006/relationships/tags" Target="../tags/tag17.xml"/></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slideLayout" Target="../slideLayouts/slideLayout2.xml"/><Relationship Id="rId7" Type="http://schemas.openxmlformats.org/officeDocument/2006/relationships/image" Target="../media/image6.jpeg"/><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image" Target="../media/image41.jpeg"/><Relationship Id="rId3" Type="http://schemas.openxmlformats.org/officeDocument/2006/relationships/tags" Target="../tags/tag22.xml"/><Relationship Id="rId2" Type="http://schemas.openxmlformats.org/officeDocument/2006/relationships/image" Target="../media/image40.jpeg"/><Relationship Id="rId1" Type="http://schemas.openxmlformats.org/officeDocument/2006/relationships/tags" Target="../tags/tag21.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image" Target="../media/image6.jpeg"/><Relationship Id="rId2" Type="http://schemas.openxmlformats.org/officeDocument/2006/relationships/tags" Target="../tags/tag25.xml"/><Relationship Id="rId1"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3.xml"/><Relationship Id="rId3" Type="http://schemas.openxmlformats.org/officeDocument/2006/relationships/image" Target="../media/image6.jpeg"/><Relationship Id="rId2" Type="http://schemas.openxmlformats.org/officeDocument/2006/relationships/image" Target="../media/image44.png"/><Relationship Id="rId1" Type="http://schemas.openxmlformats.org/officeDocument/2006/relationships/image" Target="../media/image43.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5.pn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xml"/><Relationship Id="rId3" Type="http://schemas.openxmlformats.org/officeDocument/2006/relationships/image" Target="../media/image6.jpeg"/><Relationship Id="rId2" Type="http://schemas.openxmlformats.org/officeDocument/2006/relationships/image" Target="../media/image8.png"/><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7.png"/><Relationship Id="rId20" Type="http://schemas.openxmlformats.org/officeDocument/2006/relationships/notesSlide" Target="../notesSlides/notesSlide9.xml"/><Relationship Id="rId2" Type="http://schemas.openxmlformats.org/officeDocument/2006/relationships/image" Target="../media/image16.png"/><Relationship Id="rId19" Type="http://schemas.openxmlformats.org/officeDocument/2006/relationships/slideLayout" Target="../slideLayouts/slideLayout2.xml"/><Relationship Id="rId18" Type="http://schemas.openxmlformats.org/officeDocument/2006/relationships/image" Target="../media/image6.jpeg"/><Relationship Id="rId17" Type="http://schemas.openxmlformats.org/officeDocument/2006/relationships/image" Target="../media/image18.png"/><Relationship Id="rId16" Type="http://schemas.openxmlformats.org/officeDocument/2006/relationships/tags" Target="../tags/tag14.xml"/><Relationship Id="rId15" Type="http://schemas.openxmlformats.org/officeDocument/2006/relationships/tags" Target="../tags/tag13.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任意多边形 7"/>
          <p:cNvSpPr/>
          <p:nvPr/>
        </p:nvSpPr>
        <p:spPr>
          <a:xfrm>
            <a:off x="2135188" y="1196975"/>
            <a:ext cx="7924800" cy="914400"/>
          </a:xfrm>
          <a:custGeom>
            <a:avLst/>
            <a:gdLst/>
            <a:ahLst/>
            <a:cxnLst>
              <a:cxn ang="0">
                <a:pos x="0" y="2147483647"/>
              </a:cxn>
              <a:cxn ang="0">
                <a:pos x="0" y="0"/>
              </a:cxn>
              <a:cxn ang="0">
                <a:pos x="2147483647" y="0"/>
              </a:cxn>
            </a:cxnLst>
            <a:rect l="0" t="0" r="0" b="0"/>
            <a:pathLst>
              <a:path w="1000" h="1000">
                <a:moveTo>
                  <a:pt x="0" y="1000"/>
                </a:moveTo>
                <a:lnTo>
                  <a:pt x="0" y="0"/>
                </a:lnTo>
                <a:lnTo>
                  <a:pt x="1000" y="0"/>
                </a:lnTo>
              </a:path>
            </a:pathLst>
          </a:custGeom>
          <a:noFill/>
          <a:ln w="38100" cap="flat" cmpd="sng">
            <a:solidFill>
              <a:schemeClr val="accent1">
                <a:alpha val="100000"/>
              </a:schemeClr>
            </a:solidFill>
            <a:prstDash val="solid"/>
            <a:miter lim="800000"/>
            <a:headEnd type="none" w="med" len="med"/>
            <a:tailEnd type="none" w="med" len="med"/>
          </a:ln>
        </p:spPr>
        <p:txBody>
          <a:bodyPr/>
          <a:lstStyle/>
          <a:p>
            <a:endParaRPr lang="zh-CN" altLang="en-US">
              <a:latin typeface="Times New Roman" panose="02020603050405020304" pitchFamily="18" charset="0"/>
              <a:cs typeface="Times New Roman" panose="02020603050405020304" pitchFamily="18" charset="0"/>
            </a:endParaRPr>
          </a:p>
        </p:txBody>
      </p:sp>
      <p:sp>
        <p:nvSpPr>
          <p:cNvPr id="2051" name="直线 8"/>
          <p:cNvSpPr/>
          <p:nvPr/>
        </p:nvSpPr>
        <p:spPr>
          <a:xfrm>
            <a:off x="2842260" y="4175760"/>
            <a:ext cx="6511925" cy="0"/>
          </a:xfrm>
          <a:prstGeom prst="line">
            <a:avLst/>
          </a:prstGeom>
          <a:ln w="28575" cap="flat" cmpd="sng">
            <a:solidFill>
              <a:srgbClr val="008080"/>
            </a:solidFill>
            <a:prstDash val="solid"/>
            <a:headEnd type="none" w="med" len="med"/>
            <a:tailEnd type="none" w="med" len="med"/>
          </a:ln>
        </p:spPr>
      </p:sp>
      <p:sp>
        <p:nvSpPr>
          <p:cNvPr id="2052" name="自选图形 10"/>
          <p:cNvSpPr/>
          <p:nvPr/>
        </p:nvSpPr>
        <p:spPr>
          <a:xfrm>
            <a:off x="1843088" y="2276475"/>
            <a:ext cx="576262" cy="647700"/>
          </a:xfrm>
          <a:prstGeom prst="star4">
            <a:avLst>
              <a:gd name="adj" fmla="val 12500"/>
            </a:avLst>
          </a:prstGeom>
          <a:solidFill>
            <a:srgbClr val="0000FF">
              <a:alpha val="69019"/>
            </a:srgbClr>
          </a:solidFill>
          <a:ln w="25400" cap="flat" cmpd="sng">
            <a:solidFill>
              <a:srgbClr val="00FF00"/>
            </a:solidFill>
            <a:prstDash val="solid"/>
            <a:miter/>
            <a:headEnd type="none" w="med" len="med"/>
            <a:tailEnd type="none" w="med" len="med"/>
          </a:ln>
        </p:spPr>
        <p:txBody>
          <a:bodyPr wrap="none" anchor="ctr"/>
          <a:lstStyle/>
          <a:p>
            <a:pPr eaLnBrk="0" hangingPunct="0"/>
            <a:endParaRPr lang="zh-CN" altLang="zh-CN" sz="1800" dirty="0">
              <a:solidFill>
                <a:srgbClr val="000000"/>
              </a:solidFill>
              <a:latin typeface="Times New Roman" panose="02020603050405020304" pitchFamily="18" charset="0"/>
              <a:cs typeface="Times New Roman" panose="02020603050405020304" pitchFamily="18" charset="0"/>
              <a:sym typeface="Arial" panose="020B0604020202020204" pitchFamily="34" charset="0"/>
            </a:endParaRPr>
          </a:p>
        </p:txBody>
      </p:sp>
      <p:sp>
        <p:nvSpPr>
          <p:cNvPr id="2053" name="艺术字 11"/>
          <p:cNvSpPr>
            <a:spLocks noTextEdit="1"/>
          </p:cNvSpPr>
          <p:nvPr/>
        </p:nvSpPr>
        <p:spPr>
          <a:xfrm rot="-5400000">
            <a:off x="1625600" y="1622425"/>
            <a:ext cx="498475" cy="211138"/>
          </a:xfrm>
          <a:prstGeom prst="rect">
            <a:avLst/>
          </a:prstGeom>
        </p:spPr>
        <p:txBody>
          <a:bodyPr wrap="none" fromWordArt="1">
            <a:prstTxWarp prst="textPlain">
              <a:avLst>
                <a:gd name="adj" fmla="val 50000"/>
              </a:avLst>
            </a:prstTxWarp>
            <a:normAutofit fontScale="25000" lnSpcReduction="20000"/>
          </a:bodyPr>
          <a:lstStyle/>
          <a:p>
            <a:pPr algn="ctr"/>
            <a:r>
              <a:rPr lang="zh-CN" altLang="en-US" sz="3600">
                <a:solidFill>
                  <a:srgbClr val="0000FF"/>
                </a:solidFill>
                <a:latin typeface="Times New Roman" panose="02020603050405020304" pitchFamily="18" charset="0"/>
                <a:ea typeface="宋体" panose="02010600030101010101" pitchFamily="2" charset="-122"/>
                <a:cs typeface="Times New Roman" panose="02020603050405020304" pitchFamily="18" charset="0"/>
              </a:rPr>
              <a:t>SCU</a:t>
            </a:r>
            <a:endParaRPr lang="zh-CN" altLang="en-US" sz="3600">
              <a:solidFill>
                <a:srgbClr val="0000FF"/>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054" name="图片 17" descr="scublue2"/>
          <p:cNvPicPr>
            <a:picLocks noChangeAspect="1"/>
          </p:cNvPicPr>
          <p:nvPr/>
        </p:nvPicPr>
        <p:blipFill>
          <a:blip r:embed="rId1"/>
          <a:stretch>
            <a:fillRect/>
          </a:stretch>
        </p:blipFill>
        <p:spPr>
          <a:xfrm>
            <a:off x="1524635" y="81915"/>
            <a:ext cx="894715" cy="1010920"/>
          </a:xfrm>
          <a:prstGeom prst="rect">
            <a:avLst/>
          </a:prstGeom>
          <a:noFill/>
          <a:ln w="9525">
            <a:noFill/>
          </a:ln>
        </p:spPr>
      </p:pic>
      <p:sp>
        <p:nvSpPr>
          <p:cNvPr id="2055" name="标题 1"/>
          <p:cNvSpPr>
            <a:spLocks noGrp="1"/>
          </p:cNvSpPr>
          <p:nvPr>
            <p:ph type="ctrTitle"/>
          </p:nvPr>
        </p:nvSpPr>
        <p:spPr>
          <a:xfrm>
            <a:off x="2677795" y="1560830"/>
            <a:ext cx="6840855" cy="1558925"/>
          </a:xfrm>
        </p:spPr>
        <p:txBody>
          <a:bodyPr vert="horz" wrap="square" lIns="91440" tIns="45720" rIns="91440" bIns="45720" anchor="t"/>
          <a:lstStyle/>
          <a:p>
            <a:pPr algn="ctr"/>
            <a:r>
              <a:rPr lang="zh-CN" altLang="en-US" sz="4800" dirty="0">
                <a:latin typeface="黑体" panose="02010609060101010101" pitchFamily="49" charset="-122"/>
                <a:ea typeface="黑体" panose="02010609060101010101" pitchFamily="49" charset="-122"/>
                <a:cs typeface="Times New Roman" panose="02020603050405020304" pitchFamily="18" charset="0"/>
                <a:sym typeface="+mn-ea"/>
              </a:rPr>
              <a:t>氢气与甲烷的化学气相沉积模型</a:t>
            </a:r>
            <a:endParaRPr lang="zh-CN" altLang="en-US" sz="4800" dirty="0">
              <a:latin typeface="黑体" panose="02010609060101010101" pitchFamily="49" charset="-122"/>
              <a:ea typeface="黑体" panose="02010609060101010101" pitchFamily="49" charset="-122"/>
              <a:cs typeface="Times New Roman" panose="02020603050405020304" pitchFamily="18" charset="0"/>
              <a:sym typeface="+mn-ea"/>
            </a:endParaRPr>
          </a:p>
        </p:txBody>
      </p:sp>
      <p:sp>
        <p:nvSpPr>
          <p:cNvPr id="2056" name="副标题 2"/>
          <p:cNvSpPr>
            <a:spLocks noGrp="1"/>
          </p:cNvSpPr>
          <p:nvPr>
            <p:ph type="subTitle" idx="1"/>
          </p:nvPr>
        </p:nvSpPr>
        <p:spPr>
          <a:xfrm>
            <a:off x="1553210" y="4793615"/>
            <a:ext cx="7816850" cy="985520"/>
          </a:xfrm>
        </p:spPr>
        <p:txBody>
          <a:bodyPr vert="horz" wrap="square" lIns="91440" tIns="45720" rIns="91440" bIns="45720" anchor="t"/>
          <a:lstStyle/>
          <a:p>
            <a:pPr marL="0" indent="0" algn="r" eaLnBrk="1" hangingPunct="1">
              <a:buNone/>
              <a:defRPr/>
            </a:pPr>
            <a:r>
              <a:rPr lang="zh-CN" altLang="en-US" b="1" dirty="0" err="1">
                <a:solidFill>
                  <a:schemeClr val="bg1">
                    <a:lumMod val="50000"/>
                  </a:schemeClr>
                </a:solidFill>
                <a:latin typeface="黑体" panose="02010609060101010101" pitchFamily="49" charset="-122"/>
                <a:ea typeface="黑体" panose="02010609060101010101" pitchFamily="49" charset="-122"/>
                <a:cs typeface="Times New Roman" panose="02020603050405020304" pitchFamily="18" charset="0"/>
                <a:sym typeface="+mn-ea"/>
              </a:rPr>
              <a:t>朱铧丞，</a:t>
            </a:r>
            <a:r>
              <a:rPr lang="zh-CN" altLang="en-US" b="1" dirty="0" err="1">
                <a:solidFill>
                  <a:srgbClr val="002060"/>
                </a:solidFill>
                <a:latin typeface="黑体" panose="02010609060101010101" pitchFamily="49" charset="-122"/>
                <a:ea typeface="黑体" panose="02010609060101010101" pitchFamily="49" charset="-122"/>
                <a:cs typeface="Times New Roman" panose="02020603050405020304" pitchFamily="18" charset="0"/>
                <a:sym typeface="+mn-ea"/>
              </a:rPr>
              <a:t>黄宇清</a:t>
            </a:r>
            <a:endParaRPr lang="en-US" altLang="zh-CN" b="1" dirty="0">
              <a:solidFill>
                <a:srgbClr val="002060"/>
              </a:solidFill>
              <a:latin typeface="黑体" panose="02010609060101010101" pitchFamily="49" charset="-122"/>
              <a:ea typeface="黑体" panose="02010609060101010101" pitchFamily="49" charset="-122"/>
              <a:cs typeface="Times New Roman" panose="02020603050405020304" pitchFamily="18" charset="0"/>
            </a:endParaRPr>
          </a:p>
          <a:p>
            <a:pPr marL="0" indent="0" algn="r" eaLnBrk="1" hangingPunct="1">
              <a:buNone/>
              <a:defRPr/>
            </a:pPr>
            <a:r>
              <a:rPr lang="zh-CN" altLang="en-US" b="1" dirty="0">
                <a:solidFill>
                  <a:srgbClr val="002060"/>
                </a:solidFill>
                <a:latin typeface="黑体" panose="02010609060101010101" pitchFamily="49" charset="-122"/>
                <a:ea typeface="黑体" panose="02010609060101010101" pitchFamily="49" charset="-122"/>
                <a:cs typeface="Times New Roman" panose="02020603050405020304" pitchFamily="18" charset="0"/>
                <a:sym typeface="+mn-ea"/>
              </a:rPr>
              <a:t>四川大学电子信息</a:t>
            </a:r>
            <a:r>
              <a:rPr lang="zh-CN" altLang="en-US" b="1" dirty="0">
                <a:solidFill>
                  <a:srgbClr val="002060"/>
                </a:solidFill>
                <a:latin typeface="黑体" panose="02010609060101010101" pitchFamily="49" charset="-122"/>
                <a:ea typeface="黑体" panose="02010609060101010101" pitchFamily="49" charset="-122"/>
                <a:cs typeface="Times New Roman" panose="02020603050405020304" pitchFamily="18" charset="0"/>
                <a:sym typeface="+mn-ea"/>
              </a:rPr>
              <a:t>学院</a:t>
            </a:r>
            <a:endParaRPr lang="zh-CN" altLang="en-US" b="1" dirty="0">
              <a:solidFill>
                <a:srgbClr val="002060"/>
              </a:solidFill>
              <a:latin typeface="黑体" panose="02010609060101010101" pitchFamily="49" charset="-122"/>
              <a:ea typeface="黑体" panose="02010609060101010101" pitchFamily="49" charset="-122"/>
              <a:cs typeface="Times New Roman" panose="02020603050405020304" pitchFamily="18" charset="0"/>
              <a:sym typeface="+mn-ea"/>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9350" y="635"/>
            <a:ext cx="1084580" cy="101028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sym typeface="Garamond" panose="02020404030301010803" pitchFamily="18" charset="0"/>
              </a:rPr>
            </a:fld>
            <a:endParaRPr lang="zh-CN" altLang="en-US" dirty="0">
              <a:sym typeface="Garamond" panose="02020404030301010803" pitchFamily="18" charset="0"/>
            </a:endParaRPr>
          </a:p>
        </p:txBody>
      </p:sp>
      <p:sp>
        <p:nvSpPr>
          <p:cNvPr id="5" name="文本框 4"/>
          <p:cNvSpPr txBox="1"/>
          <p:nvPr/>
        </p:nvSpPr>
        <p:spPr>
          <a:xfrm>
            <a:off x="1055370" y="1412875"/>
            <a:ext cx="6859270" cy="521970"/>
          </a:xfrm>
          <a:prstGeom prst="rect">
            <a:avLst/>
          </a:prstGeom>
          <a:noFill/>
        </p:spPr>
        <p:txBody>
          <a:bodyPr wrap="square" rtlCol="0">
            <a:spAutoFit/>
          </a:bodyPr>
          <a:lstStyle/>
          <a:p>
            <a:r>
              <a:rPr lang="zh-CN" altLang="en-US" sz="2800">
                <a:solidFill>
                  <a:srgbClr val="0070C0"/>
                </a:solidFill>
                <a:latin typeface="Times New Roman" panose="02020603050405020304" pitchFamily="18" charset="0"/>
                <a:cs typeface="Times New Roman" panose="02020603050405020304" pitchFamily="18" charset="0"/>
              </a:rPr>
              <a:t>来自</a:t>
            </a:r>
            <a:r>
              <a:rPr lang="zh-CN" altLang="en-US" sz="2800" b="1">
                <a:solidFill>
                  <a:srgbClr val="0070C0"/>
                </a:solidFill>
                <a:latin typeface="Times New Roman" panose="02020603050405020304" pitchFamily="18" charset="0"/>
                <a:cs typeface="Times New Roman" panose="02020603050405020304" pitchFamily="18" charset="0"/>
              </a:rPr>
              <a:t>重物质传递</a:t>
            </a:r>
            <a:r>
              <a:rPr lang="zh-CN" altLang="en-US" sz="2800">
                <a:solidFill>
                  <a:srgbClr val="0070C0"/>
                </a:solidFill>
                <a:latin typeface="Times New Roman" panose="02020603050405020304" pitchFamily="18" charset="0"/>
                <a:cs typeface="Times New Roman" panose="02020603050405020304" pitchFamily="18" charset="0"/>
              </a:rPr>
              <a:t>模块</a:t>
            </a:r>
            <a:endParaRPr lang="zh-CN" altLang="en-US" sz="2800">
              <a:solidFill>
                <a:srgbClr val="0070C0"/>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6" name="文本框 5"/>
              <p:cNvSpPr txBox="1"/>
              <p:nvPr/>
            </p:nvSpPr>
            <p:spPr>
              <a:xfrm>
                <a:off x="7478395" y="5363210"/>
                <a:ext cx="2644140" cy="586105"/>
              </a:xfrm>
              <a:prstGeom prst="rect">
                <a:avLst/>
              </a:prstGeom>
              <a:noFill/>
            </p:spPr>
            <p:txBody>
              <a:bodyPr wrap="none" rtlCol="0" anchor="t">
                <a:noAutofit/>
              </a:bodyPr>
              <a:p>
                <a:pPr algn="l"/>
                <a14:m>
                  <m:oMathPara xmlns:m="http://schemas.openxmlformats.org/officeDocument/2006/math">
                    <m:oMathParaPr>
                      <m:jc m:val="centerGroup"/>
                    </m:oMathParaPr>
                    <m:oMath xmlns:m="http://schemas.openxmlformats.org/officeDocument/2006/math">
                      <m:r>
                        <a:rPr lang="en-US" altLang="zh-CN" sz="2400" i="1">
                          <a:latin typeface="Cambria Math" panose="02040503050406030204" charset="0"/>
                          <a:cs typeface="Cambria Math" panose="02040503050406030204" charset="0"/>
                        </a:rPr>
                        <m:t>𝑘</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𝐴</m:t>
                      </m:r>
                      <m:r>
                        <a:rPr lang="en-US" altLang="zh-CN" sz="2400" i="1">
                          <a:latin typeface="Cambria Math" panose="02040503050406030204" charset="0"/>
                          <a:cs typeface="Cambria Math" panose="02040503050406030204" charset="0"/>
                        </a:rPr>
                        <m:t>∙</m:t>
                      </m:r>
                      <m:sSup>
                        <m:sSupPr>
                          <m:ctrlPr>
                            <a:rPr lang="en-US" altLang="zh-CN" sz="2400" i="1">
                              <a:latin typeface="Cambria Math" panose="02040503050406030204" charset="0"/>
                              <a:cs typeface="Cambria Math" panose="02040503050406030204" charset="0"/>
                            </a:rPr>
                          </m:ctrlPr>
                        </m:sSupPr>
                        <m:e>
                          <m:r>
                            <a:rPr lang="en-US" altLang="zh-CN" sz="2400" i="1">
                              <a:latin typeface="Cambria Math" panose="02040503050406030204" charset="0"/>
                              <a:cs typeface="Cambria Math" panose="02040503050406030204" charset="0"/>
                            </a:rPr>
                            <m:t>𝑇</m:t>
                          </m:r>
                        </m:e>
                        <m:sup>
                          <m:r>
                            <a:rPr lang="en-US" altLang="zh-CN" sz="2400" i="1">
                              <a:latin typeface="Cambria Math" panose="02040503050406030204" charset="0"/>
                              <a:cs typeface="Cambria Math" panose="02040503050406030204" charset="0"/>
                            </a:rPr>
                            <m:t>𝑛</m:t>
                          </m:r>
                        </m:sup>
                      </m:sSup>
                      <m:sSup>
                        <m:sSupPr>
                          <m:ctrlPr>
                            <a:rPr lang="en-US" altLang="zh-CN" sz="2400" i="1">
                              <a:latin typeface="Cambria Math" panose="02040503050406030204" charset="0"/>
                              <a:cs typeface="Cambria Math" panose="02040503050406030204" charset="0"/>
                            </a:rPr>
                          </m:ctrlPr>
                        </m:sSupPr>
                        <m:e>
                          <m:r>
                            <a:rPr lang="en-US" altLang="zh-CN" sz="2400" i="1">
                              <a:latin typeface="Cambria Math" panose="02040503050406030204" charset="0"/>
                              <a:cs typeface="Cambria Math" panose="02040503050406030204" charset="0"/>
                            </a:rPr>
                            <m:t>𝑒</m:t>
                          </m:r>
                        </m:e>
                        <m:sup>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𝐸</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𝑅𝑇</m:t>
                          </m:r>
                          <m:r>
                            <a:rPr lang="en-US" altLang="zh-CN" sz="2400" i="1">
                              <a:latin typeface="Cambria Math" panose="02040503050406030204" charset="0"/>
                              <a:cs typeface="Cambria Math" panose="02040503050406030204" charset="0"/>
                            </a:rPr>
                            <m:t>)</m:t>
                          </m:r>
                        </m:sup>
                      </m:sSup>
                    </m:oMath>
                  </m:oMathPara>
                </a14:m>
                <a:endParaRPr lang="en-US" altLang="zh-CN" sz="2400" i="1">
                  <a:latin typeface="Cambria Math" panose="02040503050406030204" charset="0"/>
                  <a:cs typeface="Cambria Math" panose="02040503050406030204" charset="0"/>
                </a:endParaRPr>
              </a:p>
            </p:txBody>
          </p:sp>
        </mc:Choice>
        <mc:Fallback>
          <p:sp>
            <p:nvSpPr>
              <p:cNvPr id="6" name="文本框 5"/>
              <p:cNvSpPr txBox="1">
                <a:spLocks noRot="1" noChangeAspect="1" noMove="1" noResize="1" noEditPoints="1" noAdjustHandles="1" noChangeArrowheads="1" noChangeShapeType="1" noTextEdit="1"/>
              </p:cNvSpPr>
              <p:nvPr/>
            </p:nvSpPr>
            <p:spPr>
              <a:xfrm>
                <a:off x="7478395" y="5363210"/>
                <a:ext cx="2644140" cy="586105"/>
              </a:xfrm>
              <a:prstGeom prst="rect">
                <a:avLst/>
              </a:prstGeom>
              <a:blipFill rotWithShape="1">
                <a:blip r:embed="rId1"/>
                <a:stretch>
                  <a:fillRect/>
                </a:stretch>
              </a:blipFill>
            </p:spPr>
            <p:txBody>
              <a:bodyPr/>
              <a:lstStyle/>
              <a:p>
                <a:r>
                  <a:rPr lang="zh-CN" altLang="en-US">
                    <a:noFill/>
                  </a:rPr>
                  <a:t> </a:t>
                </a:r>
              </a:p>
            </p:txBody>
          </p:sp>
        </mc:Fallback>
      </mc:AlternateContent>
      <p:sp>
        <p:nvSpPr>
          <p:cNvPr id="7" name="文本框 6"/>
          <p:cNvSpPr txBox="1"/>
          <p:nvPr/>
        </p:nvSpPr>
        <p:spPr>
          <a:xfrm>
            <a:off x="2067560" y="2639060"/>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CH</a:t>
            </a:r>
            <a:r>
              <a:rPr lang="en-US" altLang="zh-CN" baseline="-25000">
                <a:latin typeface="Times New Roman" panose="02020603050405020304" pitchFamily="18" charset="0"/>
                <a:cs typeface="Times New Roman" panose="02020603050405020304" pitchFamily="18" charset="0"/>
              </a:rPr>
              <a:t>4</a:t>
            </a:r>
            <a:endParaRPr lang="en-US" altLang="zh-CN" baseline="-25000">
              <a:latin typeface="Times New Roman" panose="02020603050405020304" pitchFamily="18" charset="0"/>
              <a:cs typeface="Times New Roman" panose="02020603050405020304" pitchFamily="18" charset="0"/>
            </a:endParaRPr>
          </a:p>
        </p:txBody>
      </p:sp>
      <p:sp>
        <p:nvSpPr>
          <p:cNvPr id="8" name="文本框 7"/>
          <p:cNvSpPr txBox="1"/>
          <p:nvPr/>
        </p:nvSpPr>
        <p:spPr>
          <a:xfrm>
            <a:off x="2067560" y="3286760"/>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CH</a:t>
            </a:r>
            <a:r>
              <a:rPr lang="en-US" altLang="zh-CN" baseline="-25000">
                <a:latin typeface="Times New Roman" panose="02020603050405020304" pitchFamily="18" charset="0"/>
                <a:cs typeface="Times New Roman" panose="02020603050405020304" pitchFamily="18" charset="0"/>
              </a:rPr>
              <a:t>3</a:t>
            </a:r>
            <a:endParaRPr lang="en-US" altLang="zh-CN" baseline="-25000">
              <a:latin typeface="Times New Roman" panose="02020603050405020304" pitchFamily="18" charset="0"/>
              <a:cs typeface="Times New Roman" panose="02020603050405020304" pitchFamily="18" charset="0"/>
            </a:endParaRPr>
          </a:p>
        </p:txBody>
      </p:sp>
      <p:sp>
        <p:nvSpPr>
          <p:cNvPr id="9" name="文本框 8"/>
          <p:cNvSpPr txBox="1"/>
          <p:nvPr/>
        </p:nvSpPr>
        <p:spPr>
          <a:xfrm>
            <a:off x="2067560" y="3934460"/>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CH</a:t>
            </a:r>
            <a:r>
              <a:rPr lang="en-US" altLang="zh-CN" baseline="-25000">
                <a:latin typeface="Times New Roman" panose="02020603050405020304" pitchFamily="18" charset="0"/>
                <a:cs typeface="Times New Roman" panose="02020603050405020304" pitchFamily="18" charset="0"/>
              </a:rPr>
              <a:t>2</a:t>
            </a:r>
            <a:endParaRPr lang="en-US" altLang="zh-CN" baseline="-25000">
              <a:latin typeface="Times New Roman" panose="02020603050405020304" pitchFamily="18" charset="0"/>
              <a:cs typeface="Times New Roman" panose="02020603050405020304" pitchFamily="18" charset="0"/>
            </a:endParaRPr>
          </a:p>
        </p:txBody>
      </p:sp>
      <p:sp>
        <p:nvSpPr>
          <p:cNvPr id="10" name="文本框 9"/>
          <p:cNvSpPr txBox="1"/>
          <p:nvPr/>
        </p:nvSpPr>
        <p:spPr>
          <a:xfrm>
            <a:off x="2067560" y="4582160"/>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CH</a:t>
            </a:r>
            <a:endParaRPr lang="en-US" altLang="zh-CN" baseline="-25000">
              <a:latin typeface="Times New Roman" panose="02020603050405020304" pitchFamily="18" charset="0"/>
              <a:cs typeface="Times New Roman" panose="02020603050405020304" pitchFamily="18" charset="0"/>
            </a:endParaRPr>
          </a:p>
        </p:txBody>
      </p:sp>
      <p:sp>
        <p:nvSpPr>
          <p:cNvPr id="11" name="文本框 10"/>
          <p:cNvSpPr txBox="1"/>
          <p:nvPr/>
        </p:nvSpPr>
        <p:spPr>
          <a:xfrm>
            <a:off x="2067560" y="5229860"/>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a:t>
            </a:r>
            <a:endParaRPr lang="en-US" altLang="zh-CN" baseline="-25000">
              <a:latin typeface="Times New Roman" panose="02020603050405020304" pitchFamily="18" charset="0"/>
              <a:cs typeface="Times New Roman" panose="02020603050405020304" pitchFamily="18" charset="0"/>
            </a:endParaRPr>
          </a:p>
        </p:txBody>
      </p:sp>
      <p:sp>
        <p:nvSpPr>
          <p:cNvPr id="12" name="文本框 11"/>
          <p:cNvSpPr txBox="1"/>
          <p:nvPr/>
        </p:nvSpPr>
        <p:spPr>
          <a:xfrm>
            <a:off x="4664710" y="2151380"/>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C2H6</a:t>
            </a:r>
            <a:endParaRPr lang="en-US" altLang="zh-CN" baseline="-25000">
              <a:latin typeface="Times New Roman" panose="02020603050405020304" pitchFamily="18" charset="0"/>
              <a:cs typeface="Times New Roman" panose="02020603050405020304" pitchFamily="18" charset="0"/>
            </a:endParaRPr>
          </a:p>
        </p:txBody>
      </p:sp>
      <p:sp>
        <p:nvSpPr>
          <p:cNvPr id="13" name="文本框 12"/>
          <p:cNvSpPr txBox="1"/>
          <p:nvPr/>
        </p:nvSpPr>
        <p:spPr>
          <a:xfrm>
            <a:off x="4664710" y="2820035"/>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C2H5</a:t>
            </a:r>
            <a:endParaRPr lang="en-US" altLang="zh-CN" baseline="-25000">
              <a:latin typeface="Times New Roman" panose="02020603050405020304" pitchFamily="18" charset="0"/>
              <a:cs typeface="Times New Roman" panose="02020603050405020304" pitchFamily="18" charset="0"/>
            </a:endParaRPr>
          </a:p>
        </p:txBody>
      </p:sp>
      <p:sp>
        <p:nvSpPr>
          <p:cNvPr id="14" name="文本框 13"/>
          <p:cNvSpPr txBox="1"/>
          <p:nvPr/>
        </p:nvSpPr>
        <p:spPr>
          <a:xfrm>
            <a:off x="4664710" y="3488690"/>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C2H4</a:t>
            </a:r>
            <a:endParaRPr lang="en-US" altLang="zh-CN" baseline="-25000">
              <a:latin typeface="Times New Roman" panose="02020603050405020304" pitchFamily="18" charset="0"/>
              <a:cs typeface="Times New Roman" panose="02020603050405020304" pitchFamily="18" charset="0"/>
            </a:endParaRPr>
          </a:p>
        </p:txBody>
      </p:sp>
      <p:sp>
        <p:nvSpPr>
          <p:cNvPr id="15" name="文本框 14"/>
          <p:cNvSpPr txBox="1"/>
          <p:nvPr/>
        </p:nvSpPr>
        <p:spPr>
          <a:xfrm>
            <a:off x="4664710" y="4157345"/>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C2H3</a:t>
            </a:r>
            <a:endParaRPr lang="en-US" altLang="zh-CN" baseline="-25000">
              <a:latin typeface="Times New Roman" panose="02020603050405020304" pitchFamily="18" charset="0"/>
              <a:cs typeface="Times New Roman" panose="02020603050405020304" pitchFamily="18" charset="0"/>
            </a:endParaRPr>
          </a:p>
        </p:txBody>
      </p:sp>
      <p:sp>
        <p:nvSpPr>
          <p:cNvPr id="16" name="文本框 15"/>
          <p:cNvSpPr txBox="1"/>
          <p:nvPr/>
        </p:nvSpPr>
        <p:spPr>
          <a:xfrm>
            <a:off x="4664710" y="4826000"/>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C2H2</a:t>
            </a:r>
            <a:endParaRPr lang="en-US" altLang="zh-CN" baseline="-25000">
              <a:latin typeface="Times New Roman" panose="02020603050405020304" pitchFamily="18" charset="0"/>
              <a:cs typeface="Times New Roman" panose="02020603050405020304" pitchFamily="18" charset="0"/>
            </a:endParaRPr>
          </a:p>
        </p:txBody>
      </p:sp>
      <p:sp>
        <p:nvSpPr>
          <p:cNvPr id="17" name="文本框 16"/>
          <p:cNvSpPr txBox="1"/>
          <p:nvPr/>
        </p:nvSpPr>
        <p:spPr>
          <a:xfrm>
            <a:off x="4664710" y="5494655"/>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C2H</a:t>
            </a:r>
            <a:endParaRPr lang="en-US" altLang="zh-CN" baseline="-25000">
              <a:latin typeface="Times New Roman" panose="02020603050405020304" pitchFamily="18" charset="0"/>
              <a:cs typeface="Times New Roman" panose="02020603050405020304" pitchFamily="18" charset="0"/>
            </a:endParaRPr>
          </a:p>
        </p:txBody>
      </p:sp>
      <p:cxnSp>
        <p:nvCxnSpPr>
          <p:cNvPr id="27" name="直接箭头连接符 26"/>
          <p:cNvCxnSpPr/>
          <p:nvPr/>
        </p:nvCxnSpPr>
        <p:spPr>
          <a:xfrm flipV="1">
            <a:off x="2590165" y="4358640"/>
            <a:ext cx="0" cy="294005"/>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cxnSp>
        <p:nvCxnSpPr>
          <p:cNvPr id="28" name="直接箭头连接符 27"/>
          <p:cNvCxnSpPr/>
          <p:nvPr/>
        </p:nvCxnSpPr>
        <p:spPr>
          <a:xfrm flipV="1">
            <a:off x="2590165" y="3656330"/>
            <a:ext cx="0" cy="278765"/>
          </a:xfrm>
          <a:prstGeom prst="straightConnector1">
            <a:avLst/>
          </a:prstGeom>
          <a:solidFill>
            <a:schemeClr val="accent1"/>
          </a:solidFill>
          <a:ln w="9525" cap="flat" cmpd="sng" algn="ctr">
            <a:solidFill>
              <a:srgbClr val="FF0000"/>
            </a:solidFill>
            <a:prstDash val="solid"/>
            <a:round/>
            <a:headEnd type="none" w="med" len="med"/>
            <a:tailEnd type="arrow" w="med" len="med"/>
          </a:ln>
        </p:spPr>
      </p:cxnSp>
      <p:cxnSp>
        <p:nvCxnSpPr>
          <p:cNvPr id="29" name="直接箭头连接符 28"/>
          <p:cNvCxnSpPr/>
          <p:nvPr/>
        </p:nvCxnSpPr>
        <p:spPr>
          <a:xfrm flipV="1">
            <a:off x="2590165" y="3012440"/>
            <a:ext cx="0" cy="276860"/>
          </a:xfrm>
          <a:prstGeom prst="straightConnector1">
            <a:avLst/>
          </a:prstGeom>
          <a:solidFill>
            <a:schemeClr val="accent1"/>
          </a:solidFill>
          <a:ln w="9525" cap="flat" cmpd="sng" algn="ctr">
            <a:solidFill>
              <a:srgbClr val="FF0000"/>
            </a:solidFill>
            <a:prstDash val="solid"/>
            <a:round/>
            <a:headEnd type="none" w="med" len="med"/>
            <a:tailEnd type="arrow" w="med" len="med"/>
          </a:ln>
        </p:spPr>
      </p:cxnSp>
      <p:cxnSp>
        <p:nvCxnSpPr>
          <p:cNvPr id="30" name="直接箭头连接符 29"/>
          <p:cNvCxnSpPr/>
          <p:nvPr/>
        </p:nvCxnSpPr>
        <p:spPr>
          <a:xfrm flipV="1">
            <a:off x="2590165" y="4990465"/>
            <a:ext cx="0" cy="307975"/>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cxnSp>
        <p:nvCxnSpPr>
          <p:cNvPr id="35" name="直接箭头连接符 34"/>
          <p:cNvCxnSpPr/>
          <p:nvPr/>
        </p:nvCxnSpPr>
        <p:spPr>
          <a:xfrm flipV="1">
            <a:off x="5189855" y="3862070"/>
            <a:ext cx="0" cy="335280"/>
          </a:xfrm>
          <a:prstGeom prst="straightConnector1">
            <a:avLst/>
          </a:prstGeom>
          <a:solidFill>
            <a:schemeClr val="accent1"/>
          </a:solidFill>
          <a:ln w="9525" cap="flat" cmpd="sng" algn="ctr">
            <a:solidFill>
              <a:srgbClr val="FF0000"/>
            </a:solidFill>
            <a:prstDash val="solid"/>
            <a:round/>
            <a:headEnd type="none" w="med" len="med"/>
            <a:tailEnd type="arrow" w="med" len="med"/>
          </a:ln>
        </p:spPr>
      </p:cxnSp>
      <p:cxnSp>
        <p:nvCxnSpPr>
          <p:cNvPr id="36" name="直接箭头连接符 35"/>
          <p:cNvCxnSpPr/>
          <p:nvPr/>
        </p:nvCxnSpPr>
        <p:spPr>
          <a:xfrm flipV="1">
            <a:off x="5189855" y="3216275"/>
            <a:ext cx="0" cy="335280"/>
          </a:xfrm>
          <a:prstGeom prst="straightConnector1">
            <a:avLst/>
          </a:prstGeom>
          <a:solidFill>
            <a:schemeClr val="accent1"/>
          </a:solidFill>
          <a:ln w="9525" cap="flat" cmpd="sng" algn="ctr">
            <a:solidFill>
              <a:schemeClr val="tx1"/>
            </a:solidFill>
            <a:prstDash val="sysDash"/>
            <a:round/>
            <a:headEnd type="none" w="med" len="med"/>
            <a:tailEnd type="arrow" w="med" len="med"/>
          </a:ln>
        </p:spPr>
      </p:cxnSp>
      <p:cxnSp>
        <p:nvCxnSpPr>
          <p:cNvPr id="37" name="直接箭头连接符 36"/>
          <p:cNvCxnSpPr/>
          <p:nvPr/>
        </p:nvCxnSpPr>
        <p:spPr>
          <a:xfrm flipV="1">
            <a:off x="5189855" y="2570480"/>
            <a:ext cx="0" cy="335280"/>
          </a:xfrm>
          <a:prstGeom prst="straightConnector1">
            <a:avLst/>
          </a:prstGeom>
          <a:solidFill>
            <a:schemeClr val="accent1"/>
          </a:solidFill>
          <a:ln w="9525" cap="flat" cmpd="sng" algn="ctr">
            <a:solidFill>
              <a:schemeClr val="tx1"/>
            </a:solidFill>
            <a:prstDash val="sysDash"/>
            <a:round/>
            <a:headEnd type="none" w="med" len="med"/>
            <a:tailEnd type="arrow" w="med" len="med"/>
          </a:ln>
        </p:spPr>
      </p:cxnSp>
      <p:cxnSp>
        <p:nvCxnSpPr>
          <p:cNvPr id="38" name="直接箭头连接符 37"/>
          <p:cNvCxnSpPr/>
          <p:nvPr/>
        </p:nvCxnSpPr>
        <p:spPr>
          <a:xfrm flipV="1">
            <a:off x="5189855" y="4579620"/>
            <a:ext cx="0" cy="335280"/>
          </a:xfrm>
          <a:prstGeom prst="straightConnector1">
            <a:avLst/>
          </a:prstGeom>
          <a:solidFill>
            <a:schemeClr val="accent1"/>
          </a:solidFill>
          <a:ln w="9525" cap="flat" cmpd="sng" algn="ctr">
            <a:solidFill>
              <a:srgbClr val="FF0000"/>
            </a:solidFill>
            <a:prstDash val="sysDash"/>
            <a:round/>
            <a:headEnd type="none" w="med" len="med"/>
            <a:tailEnd type="arrow" w="med" len="med"/>
          </a:ln>
        </p:spPr>
      </p:cxnSp>
      <p:cxnSp>
        <p:nvCxnSpPr>
          <p:cNvPr id="39" name="直接箭头连接符 38"/>
          <p:cNvCxnSpPr/>
          <p:nvPr/>
        </p:nvCxnSpPr>
        <p:spPr>
          <a:xfrm flipV="1">
            <a:off x="5189855" y="5225415"/>
            <a:ext cx="0" cy="335280"/>
          </a:xfrm>
          <a:prstGeom prst="straightConnector1">
            <a:avLst/>
          </a:prstGeom>
          <a:solidFill>
            <a:schemeClr val="accent1"/>
          </a:solidFill>
          <a:ln w="9525" cap="flat" cmpd="sng" algn="ctr">
            <a:solidFill>
              <a:schemeClr val="tx1"/>
            </a:solidFill>
            <a:prstDash val="sysDash"/>
            <a:round/>
            <a:headEnd type="none" w="med" len="med"/>
            <a:tailEnd type="arrow" w="med" len="med"/>
          </a:ln>
        </p:spPr>
      </p:cxnSp>
      <p:cxnSp>
        <p:nvCxnSpPr>
          <p:cNvPr id="40" name="直接箭头连接符 39"/>
          <p:cNvCxnSpPr/>
          <p:nvPr/>
        </p:nvCxnSpPr>
        <p:spPr>
          <a:xfrm flipV="1">
            <a:off x="2717165" y="3012440"/>
            <a:ext cx="0" cy="276860"/>
          </a:xfrm>
          <a:prstGeom prst="straightConnector1">
            <a:avLst/>
          </a:prstGeom>
          <a:solidFill>
            <a:schemeClr val="accent1"/>
          </a:solidFill>
          <a:ln w="9525" cap="flat" cmpd="sng" algn="ctr">
            <a:solidFill>
              <a:srgbClr val="FF0000"/>
            </a:solidFill>
            <a:prstDash val="solid"/>
            <a:round/>
            <a:headEnd type="arrow" w="med" len="med"/>
            <a:tailEnd type="none" w="med" len="med"/>
          </a:ln>
        </p:spPr>
      </p:cxnSp>
      <p:cxnSp>
        <p:nvCxnSpPr>
          <p:cNvPr id="42" name="直接箭头连接符 41"/>
          <p:cNvCxnSpPr/>
          <p:nvPr/>
        </p:nvCxnSpPr>
        <p:spPr>
          <a:xfrm flipV="1">
            <a:off x="2717165" y="4359275"/>
            <a:ext cx="0" cy="297815"/>
          </a:xfrm>
          <a:prstGeom prst="straightConnector1">
            <a:avLst/>
          </a:prstGeom>
          <a:solidFill>
            <a:schemeClr val="accent1"/>
          </a:solidFill>
          <a:ln w="9525" cap="flat" cmpd="sng" algn="ctr">
            <a:solidFill>
              <a:schemeClr val="tx1"/>
            </a:solidFill>
            <a:prstDash val="solid"/>
            <a:round/>
            <a:headEnd type="arrow" w="med" len="med"/>
            <a:tailEnd type="none" w="med" len="med"/>
          </a:ln>
        </p:spPr>
      </p:cxnSp>
      <p:cxnSp>
        <p:nvCxnSpPr>
          <p:cNvPr id="43" name="直接箭头连接符 42"/>
          <p:cNvCxnSpPr/>
          <p:nvPr/>
        </p:nvCxnSpPr>
        <p:spPr>
          <a:xfrm flipV="1">
            <a:off x="2717165" y="5005070"/>
            <a:ext cx="0" cy="318770"/>
          </a:xfrm>
          <a:prstGeom prst="straightConnector1">
            <a:avLst/>
          </a:prstGeom>
          <a:solidFill>
            <a:schemeClr val="accent1"/>
          </a:solidFill>
          <a:ln w="9525" cap="flat" cmpd="sng" algn="ctr">
            <a:solidFill>
              <a:schemeClr val="tx1"/>
            </a:solidFill>
            <a:prstDash val="solid"/>
            <a:round/>
            <a:headEnd type="stealth" w="med" len="med"/>
            <a:tailEnd type="none" w="med" len="med"/>
          </a:ln>
        </p:spPr>
      </p:cxnSp>
      <p:cxnSp>
        <p:nvCxnSpPr>
          <p:cNvPr id="45" name="直接箭头连接符 44"/>
          <p:cNvCxnSpPr/>
          <p:nvPr/>
        </p:nvCxnSpPr>
        <p:spPr>
          <a:xfrm flipV="1">
            <a:off x="2717165" y="3656330"/>
            <a:ext cx="0" cy="276860"/>
          </a:xfrm>
          <a:prstGeom prst="straightConnector1">
            <a:avLst/>
          </a:prstGeom>
          <a:solidFill>
            <a:schemeClr val="accent1"/>
          </a:solidFill>
          <a:ln w="9525" cap="flat" cmpd="sng" algn="ctr">
            <a:solidFill>
              <a:srgbClr val="FF0000"/>
            </a:solidFill>
            <a:prstDash val="solid"/>
            <a:round/>
            <a:headEnd type="arrow" w="med" len="med"/>
            <a:tailEnd type="none" w="med" len="med"/>
          </a:ln>
        </p:spPr>
      </p:cxnSp>
      <p:cxnSp>
        <p:nvCxnSpPr>
          <p:cNvPr id="46" name="直接箭头连接符 45"/>
          <p:cNvCxnSpPr/>
          <p:nvPr/>
        </p:nvCxnSpPr>
        <p:spPr>
          <a:xfrm flipV="1">
            <a:off x="5316855" y="2569210"/>
            <a:ext cx="0" cy="335280"/>
          </a:xfrm>
          <a:prstGeom prst="straightConnector1">
            <a:avLst/>
          </a:prstGeom>
          <a:solidFill>
            <a:schemeClr val="accent1"/>
          </a:solidFill>
          <a:ln w="9525" cap="flat" cmpd="sng" algn="ctr">
            <a:solidFill>
              <a:srgbClr val="FF0000"/>
            </a:solidFill>
            <a:prstDash val="solid"/>
            <a:round/>
            <a:headEnd type="arrow" w="med" len="med"/>
            <a:tailEnd type="none" w="med" len="med"/>
          </a:ln>
        </p:spPr>
      </p:cxnSp>
      <p:cxnSp>
        <p:nvCxnSpPr>
          <p:cNvPr id="48" name="直接箭头连接符 47"/>
          <p:cNvCxnSpPr/>
          <p:nvPr/>
        </p:nvCxnSpPr>
        <p:spPr>
          <a:xfrm flipV="1">
            <a:off x="5316855" y="3213735"/>
            <a:ext cx="0" cy="335280"/>
          </a:xfrm>
          <a:prstGeom prst="straightConnector1">
            <a:avLst/>
          </a:prstGeom>
          <a:solidFill>
            <a:schemeClr val="accent1"/>
          </a:solidFill>
          <a:ln w="9525" cap="flat" cmpd="sng" algn="ctr">
            <a:solidFill>
              <a:srgbClr val="FF0000"/>
            </a:solidFill>
            <a:prstDash val="solid"/>
            <a:round/>
            <a:headEnd type="arrow" w="med" len="med"/>
            <a:tailEnd type="none" w="med" len="med"/>
          </a:ln>
        </p:spPr>
      </p:cxnSp>
      <p:cxnSp>
        <p:nvCxnSpPr>
          <p:cNvPr id="49" name="直接箭头连接符 48"/>
          <p:cNvCxnSpPr/>
          <p:nvPr/>
        </p:nvCxnSpPr>
        <p:spPr>
          <a:xfrm flipV="1">
            <a:off x="5316855" y="3862070"/>
            <a:ext cx="0" cy="335280"/>
          </a:xfrm>
          <a:prstGeom prst="straightConnector1">
            <a:avLst/>
          </a:prstGeom>
          <a:solidFill>
            <a:schemeClr val="accent1"/>
          </a:solidFill>
          <a:ln w="9525" cap="flat" cmpd="sng" algn="ctr">
            <a:solidFill>
              <a:srgbClr val="FF0000"/>
            </a:solidFill>
            <a:prstDash val="solid"/>
            <a:round/>
            <a:headEnd type="arrow" w="med" len="med"/>
            <a:tailEnd type="none" w="med" len="med"/>
          </a:ln>
        </p:spPr>
      </p:cxnSp>
      <p:cxnSp>
        <p:nvCxnSpPr>
          <p:cNvPr id="50" name="直接箭头连接符 49"/>
          <p:cNvCxnSpPr/>
          <p:nvPr/>
        </p:nvCxnSpPr>
        <p:spPr>
          <a:xfrm flipV="1">
            <a:off x="5316855" y="4581525"/>
            <a:ext cx="0" cy="335280"/>
          </a:xfrm>
          <a:prstGeom prst="straightConnector1">
            <a:avLst/>
          </a:prstGeom>
          <a:solidFill>
            <a:schemeClr val="accent1"/>
          </a:solidFill>
          <a:ln w="9525" cap="flat" cmpd="sng" algn="ctr">
            <a:solidFill>
              <a:srgbClr val="FF0000"/>
            </a:solidFill>
            <a:prstDash val="solid"/>
            <a:round/>
            <a:headEnd type="arrow" w="med" len="med"/>
            <a:tailEnd type="none" w="med" len="med"/>
          </a:ln>
        </p:spPr>
      </p:cxnSp>
      <p:cxnSp>
        <p:nvCxnSpPr>
          <p:cNvPr id="51" name="直接箭头连接符 50"/>
          <p:cNvCxnSpPr/>
          <p:nvPr/>
        </p:nvCxnSpPr>
        <p:spPr>
          <a:xfrm flipV="1">
            <a:off x="5316855" y="5229860"/>
            <a:ext cx="0" cy="335280"/>
          </a:xfrm>
          <a:prstGeom prst="straightConnector1">
            <a:avLst/>
          </a:prstGeom>
          <a:solidFill>
            <a:schemeClr val="accent1"/>
          </a:solidFill>
          <a:ln w="9525" cap="flat" cmpd="sng" algn="ctr">
            <a:solidFill>
              <a:schemeClr val="tx1"/>
            </a:solidFill>
            <a:prstDash val="sysDash"/>
            <a:round/>
            <a:headEnd type="arrow" w="med" len="med"/>
            <a:tailEnd type="none" w="med" len="med"/>
          </a:ln>
        </p:spPr>
      </p:cxnSp>
      <p:cxnSp>
        <p:nvCxnSpPr>
          <p:cNvPr id="52" name="直接箭头连接符 51"/>
          <p:cNvCxnSpPr/>
          <p:nvPr/>
        </p:nvCxnSpPr>
        <p:spPr>
          <a:xfrm flipV="1">
            <a:off x="3187065" y="2493010"/>
            <a:ext cx="1616075" cy="980440"/>
          </a:xfrm>
          <a:prstGeom prst="straightConnector1">
            <a:avLst/>
          </a:prstGeom>
          <a:solidFill>
            <a:schemeClr val="accent1"/>
          </a:solidFill>
          <a:ln w="9525" cap="flat" cmpd="sng" algn="ctr">
            <a:solidFill>
              <a:schemeClr val="tx1"/>
            </a:solidFill>
            <a:prstDash val="sysDash"/>
            <a:round/>
            <a:headEnd type="arrow" w="med" len="med"/>
            <a:tailEnd type="none" w="med" len="med"/>
          </a:ln>
        </p:spPr>
      </p:cxnSp>
      <p:cxnSp>
        <p:nvCxnSpPr>
          <p:cNvPr id="53" name="直接箭头连接符 52"/>
          <p:cNvCxnSpPr/>
          <p:nvPr/>
        </p:nvCxnSpPr>
        <p:spPr>
          <a:xfrm flipV="1">
            <a:off x="3219450" y="2708910"/>
            <a:ext cx="1659255" cy="987425"/>
          </a:xfrm>
          <a:prstGeom prst="straightConnector1">
            <a:avLst/>
          </a:prstGeom>
          <a:solidFill>
            <a:schemeClr val="accent1"/>
          </a:solidFill>
          <a:ln w="9525" cap="flat" cmpd="sng" algn="ctr">
            <a:solidFill>
              <a:srgbClr val="FF0000"/>
            </a:solidFill>
            <a:prstDash val="solid"/>
            <a:round/>
            <a:headEnd type="none" w="med" len="med"/>
            <a:tailEnd type="arrow" w="med" len="med"/>
          </a:ln>
        </p:spPr>
      </p:cxnSp>
      <p:cxnSp>
        <p:nvCxnSpPr>
          <p:cNvPr id="54" name="直接箭头连接符 53"/>
          <p:cNvCxnSpPr/>
          <p:nvPr/>
        </p:nvCxnSpPr>
        <p:spPr>
          <a:xfrm flipV="1">
            <a:off x="3147060" y="3716655"/>
            <a:ext cx="1656080" cy="288290"/>
          </a:xfrm>
          <a:prstGeom prst="straightConnector1">
            <a:avLst/>
          </a:prstGeom>
          <a:solidFill>
            <a:schemeClr val="accent1"/>
          </a:solidFill>
          <a:ln w="9525" cap="flat" cmpd="sng" algn="ctr">
            <a:solidFill>
              <a:srgbClr val="FF0000"/>
            </a:solidFill>
            <a:prstDash val="solid"/>
            <a:round/>
            <a:headEnd type="arrow" w="med" len="med"/>
            <a:tailEnd type="none" w="med" len="med"/>
          </a:ln>
        </p:spPr>
      </p:cxnSp>
      <p:cxnSp>
        <p:nvCxnSpPr>
          <p:cNvPr id="56" name="直接箭头连接符 55"/>
          <p:cNvCxnSpPr/>
          <p:nvPr/>
        </p:nvCxnSpPr>
        <p:spPr>
          <a:xfrm flipV="1">
            <a:off x="3139440" y="3918585"/>
            <a:ext cx="1678940" cy="290830"/>
          </a:xfrm>
          <a:prstGeom prst="straightConnector1">
            <a:avLst/>
          </a:prstGeom>
          <a:solidFill>
            <a:schemeClr val="accent1"/>
          </a:solidFill>
          <a:ln w="9525" cap="flat" cmpd="sng" algn="ctr">
            <a:solidFill>
              <a:srgbClr val="FF0000"/>
            </a:solidFill>
            <a:prstDash val="solid"/>
            <a:round/>
            <a:headEnd type="none" w="med" len="med"/>
            <a:tailEnd type="arrow" w="med" len="med"/>
          </a:ln>
        </p:spPr>
      </p:cxnSp>
      <p:sp>
        <p:nvSpPr>
          <p:cNvPr id="57" name="右大括号 56"/>
          <p:cNvSpPr/>
          <p:nvPr/>
        </p:nvSpPr>
        <p:spPr>
          <a:xfrm>
            <a:off x="3002915" y="3429000"/>
            <a:ext cx="75565" cy="864235"/>
          </a:xfrm>
          <a:prstGeom prst="rightBrace">
            <a:avLst/>
          </a:prstGeom>
          <a:noFill/>
          <a:ln w="9525" cap="flat" cmpd="sng" algn="ctr">
            <a:solidFill>
              <a:schemeClr val="tx1"/>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Lst>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cxnSp>
        <p:nvCxnSpPr>
          <p:cNvPr id="58" name="直接箭头连接符 57"/>
          <p:cNvCxnSpPr/>
          <p:nvPr/>
        </p:nvCxnSpPr>
        <p:spPr>
          <a:xfrm>
            <a:off x="3002915" y="4864735"/>
            <a:ext cx="1800225" cy="220345"/>
          </a:xfrm>
          <a:prstGeom prst="straightConnector1">
            <a:avLst/>
          </a:prstGeom>
          <a:solidFill>
            <a:schemeClr val="accent1"/>
          </a:solidFill>
          <a:ln w="9525" cap="flat" cmpd="sng" algn="ctr">
            <a:solidFill>
              <a:schemeClr val="tx1"/>
            </a:solidFill>
            <a:prstDash val="sysDash"/>
            <a:round/>
            <a:headEnd type="none" w="med" len="med"/>
            <a:tailEnd type="arrow" w="med" len="med"/>
          </a:ln>
        </p:spPr>
      </p:cxnSp>
      <p:cxnSp>
        <p:nvCxnSpPr>
          <p:cNvPr id="59" name="直接箭头连接符 58"/>
          <p:cNvCxnSpPr/>
          <p:nvPr/>
        </p:nvCxnSpPr>
        <p:spPr>
          <a:xfrm>
            <a:off x="3002915" y="5458460"/>
            <a:ext cx="1728470" cy="706755"/>
          </a:xfrm>
          <a:prstGeom prst="straightConnector1">
            <a:avLst/>
          </a:prstGeom>
          <a:solidFill>
            <a:schemeClr val="accent1"/>
          </a:solidFill>
          <a:ln w="9525" cap="flat" cmpd="sng" algn="ctr">
            <a:solidFill>
              <a:schemeClr val="tx1"/>
            </a:solidFill>
            <a:prstDash val="sysDash"/>
            <a:round/>
            <a:headEnd type="none" w="med" len="med"/>
            <a:tailEnd type="arrow" w="med" len="med"/>
          </a:ln>
        </p:spPr>
      </p:cxnSp>
      <p:sp>
        <p:nvSpPr>
          <p:cNvPr id="60" name="文本框 59"/>
          <p:cNvSpPr txBox="1"/>
          <p:nvPr/>
        </p:nvSpPr>
        <p:spPr>
          <a:xfrm>
            <a:off x="4664710" y="6092825"/>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C2</a:t>
            </a:r>
            <a:endParaRPr lang="en-US" altLang="zh-CN" baseline="-25000">
              <a:latin typeface="Times New Roman" panose="02020603050405020304" pitchFamily="18" charset="0"/>
              <a:cs typeface="Times New Roman" panose="02020603050405020304" pitchFamily="18" charset="0"/>
            </a:endParaRPr>
          </a:p>
        </p:txBody>
      </p:sp>
      <p:cxnSp>
        <p:nvCxnSpPr>
          <p:cNvPr id="61" name="直接箭头连接符 60"/>
          <p:cNvCxnSpPr/>
          <p:nvPr/>
        </p:nvCxnSpPr>
        <p:spPr>
          <a:xfrm flipV="1">
            <a:off x="5163185" y="5829935"/>
            <a:ext cx="0" cy="335280"/>
          </a:xfrm>
          <a:prstGeom prst="straightConnector1">
            <a:avLst/>
          </a:prstGeom>
          <a:solidFill>
            <a:schemeClr val="accent1"/>
          </a:solidFill>
          <a:ln w="9525" cap="flat" cmpd="sng" algn="ctr">
            <a:solidFill>
              <a:schemeClr val="tx1"/>
            </a:solidFill>
            <a:prstDash val="sysDash"/>
            <a:round/>
            <a:headEnd type="none" w="med" len="med"/>
            <a:tailEnd type="arrow" w="med" len="med"/>
          </a:ln>
        </p:spPr>
      </p:cxnSp>
      <p:cxnSp>
        <p:nvCxnSpPr>
          <p:cNvPr id="62" name="直接箭头连接符 61"/>
          <p:cNvCxnSpPr/>
          <p:nvPr/>
        </p:nvCxnSpPr>
        <p:spPr>
          <a:xfrm flipV="1">
            <a:off x="5316855" y="5829935"/>
            <a:ext cx="0" cy="335280"/>
          </a:xfrm>
          <a:prstGeom prst="straightConnector1">
            <a:avLst/>
          </a:prstGeom>
          <a:solidFill>
            <a:schemeClr val="accent1"/>
          </a:solidFill>
          <a:ln w="9525" cap="flat" cmpd="sng" algn="ctr">
            <a:solidFill>
              <a:schemeClr val="tx1"/>
            </a:solidFill>
            <a:prstDash val="sysDash"/>
            <a:round/>
            <a:headEnd type="arrow" w="med" len="med"/>
            <a:tailEnd type="none" w="med" len="med"/>
          </a:ln>
        </p:spPr>
      </p:cxnSp>
      <p:sp>
        <p:nvSpPr>
          <p:cNvPr id="64" name="文本框 63"/>
          <p:cNvSpPr txBox="1"/>
          <p:nvPr/>
        </p:nvSpPr>
        <p:spPr>
          <a:xfrm>
            <a:off x="1202690" y="2968625"/>
            <a:ext cx="1256030" cy="398780"/>
          </a:xfrm>
          <a:prstGeom prst="rect">
            <a:avLst/>
          </a:prstGeom>
          <a:noFill/>
        </p:spPr>
        <p:txBody>
          <a:bodyPr wrap="square" rtlCol="0">
            <a:spAutoFit/>
          </a:bodyPr>
          <a:p>
            <a:r>
              <a:rPr lang="en-US" altLang="zh-CN" sz="2000">
                <a:latin typeface="Times New Roman" panose="02020603050405020304" pitchFamily="18" charset="0"/>
                <a:cs typeface="Times New Roman" panose="02020603050405020304" pitchFamily="18" charset="0"/>
              </a:rPr>
              <a:t>(+H/-H2)</a:t>
            </a:r>
            <a:endParaRPr lang="en-US" altLang="zh-CN" sz="2000">
              <a:latin typeface="Times New Roman" panose="02020603050405020304" pitchFamily="18" charset="0"/>
              <a:cs typeface="Times New Roman" panose="02020603050405020304" pitchFamily="18" charset="0"/>
            </a:endParaRPr>
          </a:p>
        </p:txBody>
      </p:sp>
      <p:sp>
        <p:nvSpPr>
          <p:cNvPr id="65" name="文本框 64"/>
          <p:cNvSpPr txBox="1"/>
          <p:nvPr/>
        </p:nvSpPr>
        <p:spPr>
          <a:xfrm>
            <a:off x="1202690" y="3625850"/>
            <a:ext cx="1256030" cy="398780"/>
          </a:xfrm>
          <a:prstGeom prst="rect">
            <a:avLst/>
          </a:prstGeom>
          <a:noFill/>
        </p:spPr>
        <p:txBody>
          <a:bodyPr wrap="square" rtlCol="0">
            <a:spAutoFit/>
          </a:bodyPr>
          <a:p>
            <a:r>
              <a:rPr lang="en-US" altLang="zh-CN" sz="2000">
                <a:latin typeface="Times New Roman" panose="02020603050405020304" pitchFamily="18" charset="0"/>
                <a:cs typeface="Times New Roman" panose="02020603050405020304" pitchFamily="18" charset="0"/>
              </a:rPr>
              <a:t>(+H/-H2)</a:t>
            </a:r>
            <a:endParaRPr lang="en-US" altLang="zh-CN" sz="2000">
              <a:latin typeface="Times New Roman" panose="02020603050405020304" pitchFamily="18" charset="0"/>
              <a:cs typeface="Times New Roman" panose="02020603050405020304" pitchFamily="18" charset="0"/>
            </a:endParaRPr>
          </a:p>
        </p:txBody>
      </p:sp>
      <p:sp>
        <p:nvSpPr>
          <p:cNvPr id="66" name="文本框 65"/>
          <p:cNvSpPr txBox="1"/>
          <p:nvPr/>
        </p:nvSpPr>
        <p:spPr>
          <a:xfrm>
            <a:off x="1202690" y="4283075"/>
            <a:ext cx="1256030" cy="398780"/>
          </a:xfrm>
          <a:prstGeom prst="rect">
            <a:avLst/>
          </a:prstGeom>
          <a:noFill/>
        </p:spPr>
        <p:txBody>
          <a:bodyPr wrap="square" rtlCol="0">
            <a:spAutoFit/>
          </a:bodyPr>
          <a:p>
            <a:r>
              <a:rPr lang="en-US" altLang="zh-CN" sz="2000">
                <a:latin typeface="Times New Roman" panose="02020603050405020304" pitchFamily="18" charset="0"/>
                <a:cs typeface="Times New Roman" panose="02020603050405020304" pitchFamily="18" charset="0"/>
              </a:rPr>
              <a:t>(+H/-H2)</a:t>
            </a:r>
            <a:endParaRPr lang="en-US" altLang="zh-CN" sz="2000">
              <a:latin typeface="Times New Roman" panose="02020603050405020304" pitchFamily="18" charset="0"/>
              <a:cs typeface="Times New Roman" panose="02020603050405020304" pitchFamily="18" charset="0"/>
            </a:endParaRPr>
          </a:p>
        </p:txBody>
      </p:sp>
      <p:sp>
        <p:nvSpPr>
          <p:cNvPr id="67" name="文本框 66"/>
          <p:cNvSpPr txBox="1"/>
          <p:nvPr/>
        </p:nvSpPr>
        <p:spPr>
          <a:xfrm>
            <a:off x="1202690" y="4940300"/>
            <a:ext cx="1256030" cy="398780"/>
          </a:xfrm>
          <a:prstGeom prst="rect">
            <a:avLst/>
          </a:prstGeom>
          <a:noFill/>
        </p:spPr>
        <p:txBody>
          <a:bodyPr wrap="square" rtlCol="0">
            <a:spAutoFit/>
          </a:bodyPr>
          <a:p>
            <a:r>
              <a:rPr lang="en-US" altLang="zh-CN" sz="2000">
                <a:latin typeface="Times New Roman" panose="02020603050405020304" pitchFamily="18" charset="0"/>
                <a:cs typeface="Times New Roman" panose="02020603050405020304" pitchFamily="18" charset="0"/>
              </a:rPr>
              <a:t>(+H/-H2)</a:t>
            </a:r>
            <a:endParaRPr lang="en-US" altLang="zh-CN" sz="2000">
              <a:latin typeface="Times New Roman" panose="02020603050405020304" pitchFamily="18" charset="0"/>
              <a:cs typeface="Times New Roman" panose="02020603050405020304" pitchFamily="18" charset="0"/>
            </a:endParaRPr>
          </a:p>
        </p:txBody>
      </p:sp>
      <p:sp>
        <p:nvSpPr>
          <p:cNvPr id="68" name="文本框 67"/>
          <p:cNvSpPr txBox="1"/>
          <p:nvPr/>
        </p:nvSpPr>
        <p:spPr>
          <a:xfrm>
            <a:off x="5666740" y="2506980"/>
            <a:ext cx="1256030" cy="398780"/>
          </a:xfrm>
          <a:prstGeom prst="rect">
            <a:avLst/>
          </a:prstGeom>
          <a:noFill/>
        </p:spPr>
        <p:txBody>
          <a:bodyPr wrap="square" rtlCol="0">
            <a:spAutoFit/>
          </a:bodyPr>
          <a:p>
            <a:r>
              <a:rPr lang="en-US" altLang="zh-CN" sz="2000">
                <a:latin typeface="Times New Roman" panose="02020603050405020304" pitchFamily="18" charset="0"/>
                <a:cs typeface="Times New Roman" panose="02020603050405020304" pitchFamily="18" charset="0"/>
              </a:rPr>
              <a:t>(+H/-H2)</a:t>
            </a:r>
            <a:endParaRPr lang="en-US" altLang="zh-CN" sz="2000">
              <a:latin typeface="Times New Roman" panose="02020603050405020304" pitchFamily="18" charset="0"/>
              <a:cs typeface="Times New Roman" panose="02020603050405020304" pitchFamily="18" charset="0"/>
            </a:endParaRPr>
          </a:p>
        </p:txBody>
      </p:sp>
      <p:sp>
        <p:nvSpPr>
          <p:cNvPr id="69" name="文本框 68"/>
          <p:cNvSpPr txBox="1"/>
          <p:nvPr/>
        </p:nvSpPr>
        <p:spPr>
          <a:xfrm>
            <a:off x="5666740" y="3164205"/>
            <a:ext cx="1256030" cy="398780"/>
          </a:xfrm>
          <a:prstGeom prst="rect">
            <a:avLst/>
          </a:prstGeom>
          <a:noFill/>
        </p:spPr>
        <p:txBody>
          <a:bodyPr wrap="square" rtlCol="0">
            <a:spAutoFit/>
          </a:bodyPr>
          <a:p>
            <a:r>
              <a:rPr lang="en-US" altLang="zh-CN" sz="2000">
                <a:latin typeface="Times New Roman" panose="02020603050405020304" pitchFamily="18" charset="0"/>
                <a:cs typeface="Times New Roman" panose="02020603050405020304" pitchFamily="18" charset="0"/>
              </a:rPr>
              <a:t>(+H/-H2)</a:t>
            </a:r>
            <a:endParaRPr lang="en-US" altLang="zh-CN" sz="2000">
              <a:latin typeface="Times New Roman" panose="02020603050405020304" pitchFamily="18" charset="0"/>
              <a:cs typeface="Times New Roman" panose="02020603050405020304" pitchFamily="18" charset="0"/>
            </a:endParaRPr>
          </a:p>
        </p:txBody>
      </p:sp>
      <p:sp>
        <p:nvSpPr>
          <p:cNvPr id="70" name="文本框 69"/>
          <p:cNvSpPr txBox="1"/>
          <p:nvPr/>
        </p:nvSpPr>
        <p:spPr>
          <a:xfrm>
            <a:off x="5666740" y="3821430"/>
            <a:ext cx="1256030" cy="398780"/>
          </a:xfrm>
          <a:prstGeom prst="rect">
            <a:avLst/>
          </a:prstGeom>
          <a:noFill/>
        </p:spPr>
        <p:txBody>
          <a:bodyPr wrap="square" rtlCol="0">
            <a:spAutoFit/>
          </a:bodyPr>
          <a:p>
            <a:r>
              <a:rPr lang="en-US" altLang="zh-CN" sz="2000">
                <a:latin typeface="Times New Roman" panose="02020603050405020304" pitchFamily="18" charset="0"/>
                <a:cs typeface="Times New Roman" panose="02020603050405020304" pitchFamily="18" charset="0"/>
              </a:rPr>
              <a:t>(+H/-H2)</a:t>
            </a:r>
            <a:endParaRPr lang="en-US" altLang="zh-CN" sz="2000">
              <a:latin typeface="Times New Roman" panose="02020603050405020304" pitchFamily="18" charset="0"/>
              <a:cs typeface="Times New Roman" panose="02020603050405020304" pitchFamily="18" charset="0"/>
            </a:endParaRPr>
          </a:p>
        </p:txBody>
      </p:sp>
      <p:sp>
        <p:nvSpPr>
          <p:cNvPr id="71" name="文本框 70"/>
          <p:cNvSpPr txBox="1"/>
          <p:nvPr/>
        </p:nvSpPr>
        <p:spPr>
          <a:xfrm>
            <a:off x="5666740" y="4478655"/>
            <a:ext cx="1256030" cy="398780"/>
          </a:xfrm>
          <a:prstGeom prst="rect">
            <a:avLst/>
          </a:prstGeom>
          <a:noFill/>
        </p:spPr>
        <p:txBody>
          <a:bodyPr wrap="square" rtlCol="0">
            <a:spAutoFit/>
          </a:bodyPr>
          <a:p>
            <a:r>
              <a:rPr lang="en-US" altLang="zh-CN" sz="2000">
                <a:latin typeface="Times New Roman" panose="02020603050405020304" pitchFamily="18" charset="0"/>
                <a:cs typeface="Times New Roman" panose="02020603050405020304" pitchFamily="18" charset="0"/>
              </a:rPr>
              <a:t>(+H/-H2)</a:t>
            </a:r>
            <a:endParaRPr lang="en-US" altLang="zh-CN" sz="2000">
              <a:latin typeface="Times New Roman" panose="02020603050405020304" pitchFamily="18" charset="0"/>
              <a:cs typeface="Times New Roman" panose="02020603050405020304" pitchFamily="18" charset="0"/>
            </a:endParaRPr>
          </a:p>
        </p:txBody>
      </p:sp>
      <p:sp>
        <p:nvSpPr>
          <p:cNvPr id="72" name="文本框 71"/>
          <p:cNvSpPr txBox="1"/>
          <p:nvPr/>
        </p:nvSpPr>
        <p:spPr>
          <a:xfrm>
            <a:off x="5666740" y="5225415"/>
            <a:ext cx="1256030" cy="398780"/>
          </a:xfrm>
          <a:prstGeom prst="rect">
            <a:avLst/>
          </a:prstGeom>
          <a:noFill/>
        </p:spPr>
        <p:txBody>
          <a:bodyPr wrap="square" rtlCol="0">
            <a:spAutoFit/>
          </a:bodyPr>
          <a:p>
            <a:r>
              <a:rPr lang="en-US" altLang="zh-CN" sz="2000">
                <a:latin typeface="Times New Roman" panose="02020603050405020304" pitchFamily="18" charset="0"/>
                <a:cs typeface="Times New Roman" panose="02020603050405020304" pitchFamily="18" charset="0"/>
              </a:rPr>
              <a:t>(+H/-H2)</a:t>
            </a:r>
            <a:endParaRPr lang="en-US" altLang="zh-CN" sz="2000">
              <a:latin typeface="Times New Roman" panose="02020603050405020304" pitchFamily="18" charset="0"/>
              <a:cs typeface="Times New Roman" panose="02020603050405020304" pitchFamily="18" charset="0"/>
            </a:endParaRPr>
          </a:p>
        </p:txBody>
      </p:sp>
      <p:sp>
        <p:nvSpPr>
          <p:cNvPr id="73" name="文本框 72"/>
          <p:cNvSpPr txBox="1"/>
          <p:nvPr/>
        </p:nvSpPr>
        <p:spPr>
          <a:xfrm>
            <a:off x="5666740" y="5949315"/>
            <a:ext cx="1256030" cy="398780"/>
          </a:xfrm>
          <a:prstGeom prst="rect">
            <a:avLst/>
          </a:prstGeom>
          <a:noFill/>
        </p:spPr>
        <p:txBody>
          <a:bodyPr wrap="square" rtlCol="0">
            <a:spAutoFit/>
          </a:bodyPr>
          <a:p>
            <a:r>
              <a:rPr lang="en-US" altLang="zh-CN" sz="2000">
                <a:latin typeface="Times New Roman" panose="02020603050405020304" pitchFamily="18" charset="0"/>
                <a:cs typeface="Times New Roman" panose="02020603050405020304" pitchFamily="18" charset="0"/>
              </a:rPr>
              <a:t>(+H/-H2)</a:t>
            </a:r>
            <a:endParaRPr lang="en-US" altLang="zh-CN" sz="2000">
              <a:latin typeface="Times New Roman" panose="02020603050405020304" pitchFamily="18" charset="0"/>
              <a:cs typeface="Times New Roman" panose="02020603050405020304" pitchFamily="18" charset="0"/>
            </a:endParaRPr>
          </a:p>
        </p:txBody>
      </p:sp>
      <p:sp>
        <p:nvSpPr>
          <p:cNvPr id="77" name="文本框 76"/>
          <p:cNvSpPr txBox="1"/>
          <p:nvPr/>
        </p:nvSpPr>
        <p:spPr>
          <a:xfrm>
            <a:off x="1201420" y="5826125"/>
            <a:ext cx="2839085" cy="737235"/>
          </a:xfrm>
          <a:prstGeom prst="rect">
            <a:avLst/>
          </a:prstGeom>
          <a:noFill/>
        </p:spPr>
        <p:txBody>
          <a:bodyPr wrap="square" rtlCol="0">
            <a:spAutoFit/>
          </a:bodyPr>
          <a:p>
            <a:r>
              <a:rPr lang="en-US" altLang="zh-CN" sz="1400">
                <a:latin typeface="Times New Roman" panose="02020603050405020304" pitchFamily="18" charset="0"/>
                <a:cs typeface="Times New Roman" panose="02020603050405020304" pitchFamily="18" charset="0"/>
              </a:rPr>
              <a:t>Hassouni, K., F. Silva and A. Gicquel (2010) Journal of Physics D: Applied Physics 43(15).</a:t>
            </a:r>
            <a:endParaRPr lang="en-US" altLang="zh-CN" sz="1400">
              <a:latin typeface="Times New Roman" panose="02020603050405020304" pitchFamily="18" charset="0"/>
              <a:cs typeface="Times New Roman" panose="02020603050405020304" pitchFamily="18" charset="0"/>
            </a:endParaRPr>
          </a:p>
        </p:txBody>
      </p:sp>
      <p:sp>
        <p:nvSpPr>
          <p:cNvPr id="78" name="文本框 77"/>
          <p:cNvSpPr txBox="1"/>
          <p:nvPr/>
        </p:nvSpPr>
        <p:spPr>
          <a:xfrm>
            <a:off x="7478395" y="4769485"/>
            <a:ext cx="3048000" cy="460375"/>
          </a:xfrm>
          <a:prstGeom prst="rect">
            <a:avLst/>
          </a:prstGeom>
          <a:noFill/>
        </p:spPr>
        <p:txBody>
          <a:bodyPr wrap="square" rtlCol="0">
            <a:spAutoFit/>
          </a:bodyPr>
          <a:p>
            <a:r>
              <a:rPr lang="en-US" altLang="zh-CN" sz="2400">
                <a:latin typeface="Times New Roman" panose="02020603050405020304" pitchFamily="18" charset="0"/>
                <a:cs typeface="Times New Roman" panose="02020603050405020304" pitchFamily="18" charset="0"/>
              </a:rPr>
              <a:t>Arrhenius</a:t>
            </a:r>
            <a:r>
              <a:rPr lang="zh-CN" altLang="en-US" sz="2400">
                <a:latin typeface="Times New Roman" panose="02020603050405020304" pitchFamily="18" charset="0"/>
                <a:cs typeface="Times New Roman" panose="02020603050405020304" pitchFamily="18" charset="0"/>
              </a:rPr>
              <a:t>公式</a:t>
            </a:r>
            <a:endParaRPr lang="zh-CN" altLang="en-US" sz="2400">
              <a:latin typeface="Times New Roman" panose="02020603050405020304" pitchFamily="18" charset="0"/>
              <a:cs typeface="Times New Roman" panose="02020603050405020304" pitchFamily="18" charset="0"/>
            </a:endParaRPr>
          </a:p>
        </p:txBody>
      </p:sp>
      <p:sp>
        <p:nvSpPr>
          <p:cNvPr id="18" name="文本框 17"/>
          <p:cNvSpPr txBox="1"/>
          <p:nvPr/>
        </p:nvSpPr>
        <p:spPr>
          <a:xfrm>
            <a:off x="6863080" y="2704465"/>
            <a:ext cx="5034280" cy="1690370"/>
          </a:xfrm>
          <a:prstGeom prst="rect">
            <a:avLst/>
          </a:prstGeom>
          <a:ln w="28575"/>
        </p:spPr>
        <p:style>
          <a:lnRef idx="2">
            <a:schemeClr val="accent1"/>
          </a:lnRef>
          <a:fillRef idx="0">
            <a:srgbClr val="FFFFFF"/>
          </a:fillRef>
          <a:effectRef idx="0">
            <a:srgbClr val="FFFFFF"/>
          </a:effectRef>
          <a:fontRef idx="minor">
            <a:schemeClr val="tx1"/>
          </a:fontRef>
        </p:style>
        <p:txBody>
          <a:bodyPr wrap="square" rtlCol="0">
            <a:noAutofit/>
          </a:bodyPr>
          <a:p>
            <a:r>
              <a:rPr lang="en-US" altLang="zh-CN" sz="2000" u="sng">
                <a:solidFill>
                  <a:srgbClr val="FF0000"/>
                </a:solidFill>
                <a:latin typeface="Times New Roman" panose="02020603050405020304" pitchFamily="18" charset="0"/>
                <a:cs typeface="Times New Roman" panose="02020603050405020304" pitchFamily="18" charset="0"/>
              </a:rPr>
              <a:t>Red arrows</a:t>
            </a:r>
            <a:r>
              <a:rPr lang="en-US" altLang="zh-CN" sz="2000">
                <a:solidFill>
                  <a:srgbClr val="FF0000"/>
                </a:solidFill>
                <a:latin typeface="Times New Roman" panose="02020603050405020304" pitchFamily="18" charset="0"/>
                <a:cs typeface="Times New Roman" panose="02020603050405020304" pitchFamily="18" charset="0"/>
              </a:rPr>
              <a:t>: </a:t>
            </a:r>
            <a:r>
              <a:rPr lang="zh-CN" altLang="en-US" sz="2000">
                <a:solidFill>
                  <a:srgbClr val="FF0000"/>
                </a:solidFill>
                <a:latin typeface="Times New Roman" panose="02020603050405020304" pitchFamily="18" charset="0"/>
                <a:cs typeface="Times New Roman" panose="02020603050405020304" pitchFamily="18" charset="0"/>
              </a:rPr>
              <a:t>主要反应路径</a:t>
            </a:r>
            <a:endParaRPr lang="en-US" altLang="zh-CN" sz="2000">
              <a:latin typeface="Times New Roman" panose="02020603050405020304" pitchFamily="18" charset="0"/>
              <a:cs typeface="Times New Roman" panose="02020603050405020304" pitchFamily="18" charset="0"/>
            </a:endParaRPr>
          </a:p>
          <a:p>
            <a:endParaRPr lang="en-US" altLang="zh-CN" sz="2000">
              <a:latin typeface="Times New Roman" panose="02020603050405020304" pitchFamily="18" charset="0"/>
              <a:cs typeface="Times New Roman" panose="02020603050405020304" pitchFamily="18" charset="0"/>
            </a:endParaRPr>
          </a:p>
          <a:p>
            <a:r>
              <a:rPr lang="en-US" altLang="zh-CN" sz="2000" u="sng">
                <a:latin typeface="Times New Roman" panose="02020603050405020304" pitchFamily="18" charset="0"/>
                <a:cs typeface="Times New Roman" panose="02020603050405020304" pitchFamily="18" charset="0"/>
              </a:rPr>
              <a:t>Black arrows</a:t>
            </a:r>
            <a:r>
              <a:rPr lang="en-US" altLang="zh-CN" sz="2000">
                <a:latin typeface="Times New Roman" panose="02020603050405020304" pitchFamily="18" charset="0"/>
                <a:cs typeface="Times New Roman" panose="02020603050405020304" pitchFamily="18" charset="0"/>
              </a:rPr>
              <a:t>: </a:t>
            </a:r>
            <a:r>
              <a:rPr lang="zh-CN" altLang="en-US" sz="2000">
                <a:latin typeface="Times New Roman" panose="02020603050405020304" pitchFamily="18" charset="0"/>
                <a:cs typeface="Times New Roman" panose="02020603050405020304" pitchFamily="18" charset="0"/>
              </a:rPr>
              <a:t>中间态快速转化物质</a:t>
            </a:r>
            <a:endParaRPr lang="en-US" altLang="zh-CN" sz="2000">
              <a:latin typeface="Times New Roman" panose="02020603050405020304" pitchFamily="18" charset="0"/>
              <a:cs typeface="Times New Roman" panose="02020603050405020304" pitchFamily="18" charset="0"/>
            </a:endParaRPr>
          </a:p>
          <a:p>
            <a:endParaRPr lang="en-US" altLang="zh-CN" sz="2000">
              <a:latin typeface="Times New Roman" panose="02020603050405020304" pitchFamily="18" charset="0"/>
              <a:cs typeface="Times New Roman" panose="02020603050405020304" pitchFamily="18" charset="0"/>
            </a:endParaRPr>
          </a:p>
          <a:p>
            <a:r>
              <a:rPr lang="en-US" altLang="zh-CN" sz="2000">
                <a:latin typeface="Times New Roman" panose="02020603050405020304" pitchFamily="18" charset="0"/>
                <a:cs typeface="Times New Roman" panose="02020603050405020304" pitchFamily="18" charset="0"/>
              </a:rPr>
              <a:t>Dashed arrows: </a:t>
            </a:r>
            <a:r>
              <a:rPr lang="zh-CN" altLang="en-US" sz="2000">
                <a:latin typeface="Times New Roman" panose="02020603050405020304" pitchFamily="18" charset="0"/>
                <a:cs typeface="Times New Roman" panose="02020603050405020304" pitchFamily="18" charset="0"/>
              </a:rPr>
              <a:t>动力学存在限制的</a:t>
            </a:r>
            <a:r>
              <a:rPr lang="zh-CN" altLang="en-US" sz="2000">
                <a:latin typeface="Times New Roman" panose="02020603050405020304" pitchFamily="18" charset="0"/>
                <a:cs typeface="Times New Roman" panose="02020603050405020304" pitchFamily="18" charset="0"/>
              </a:rPr>
              <a:t>转化</a:t>
            </a:r>
            <a:endParaRPr lang="zh-CN" altLang="en-US" sz="2000">
              <a:latin typeface="Times New Roman" panose="02020603050405020304" pitchFamily="18" charset="0"/>
              <a:cs typeface="Times New Roman" panose="02020603050405020304" pitchFamily="18" charset="0"/>
            </a:endParaRPr>
          </a:p>
        </p:txBody>
      </p:sp>
      <p:cxnSp>
        <p:nvCxnSpPr>
          <p:cNvPr id="3" name="直接连接符 2"/>
          <p:cNvCxnSpPr/>
          <p:nvPr/>
        </p:nvCxnSpPr>
        <p:spPr>
          <a:xfrm flipV="1">
            <a:off x="6974840" y="4247515"/>
            <a:ext cx="1497330" cy="2540"/>
          </a:xfrm>
          <a:prstGeom prst="line">
            <a:avLst/>
          </a:prstGeom>
          <a:solidFill>
            <a:schemeClr val="accent1"/>
          </a:solidFill>
          <a:ln w="9525" cap="flat" cmpd="sng" algn="ctr">
            <a:solidFill>
              <a:schemeClr val="tx1"/>
            </a:solidFill>
            <a:prstDash val="dash"/>
            <a:round/>
            <a:headEnd type="none" w="med" len="med"/>
            <a:tailEnd type="none" w="med" len="med"/>
          </a:ln>
        </p:spPr>
      </p:cxnSp>
      <p:sp>
        <p:nvSpPr>
          <p:cNvPr id="20" name="标题 19"/>
          <p:cNvSpPr>
            <a:spLocks noGrp="1"/>
          </p:cNvSpPr>
          <p:nvPr>
            <p:ph type="title"/>
          </p:nvPr>
        </p:nvSpPr>
        <p:spPr>
          <a:xfrm>
            <a:off x="1055370" y="332740"/>
            <a:ext cx="10135235" cy="949960"/>
          </a:xfrm>
        </p:spPr>
        <p:txBody>
          <a:bodyPr vert="horz" lIns="91440" tIns="45720" rIns="91440" bIns="45720" rtlCol="0" anchor="ctr">
            <a:normAutofit/>
          </a:bodyPr>
          <a:lstStyle/>
          <a:p>
            <a:pPr lvl="0" algn="l">
              <a:buClrTx/>
              <a:buSzTx/>
              <a:buFontTx/>
            </a:pPr>
            <a:r>
              <a:rPr lang="zh-CN" altLang="en-US" b="0">
                <a:latin typeface="黑体" panose="02010609060101010101" pitchFamily="49" charset="-122"/>
                <a:ea typeface="黑体" panose="02010609060101010101" pitchFamily="49" charset="-122"/>
                <a:cs typeface="黑体" panose="02010609060101010101" pitchFamily="49" charset="-122"/>
                <a:sym typeface="+mn-ea"/>
              </a:rPr>
              <a:t>H</a:t>
            </a:r>
            <a:r>
              <a:rPr lang="zh-CN" altLang="en-US" b="0" baseline="-25000">
                <a:latin typeface="黑体" panose="02010609060101010101" pitchFamily="49" charset="-122"/>
                <a:ea typeface="黑体" panose="02010609060101010101" pitchFamily="49" charset="-122"/>
                <a:cs typeface="黑体" panose="02010609060101010101" pitchFamily="49" charset="-122"/>
                <a:sym typeface="+mn-ea"/>
              </a:rPr>
              <a:t>2</a:t>
            </a:r>
            <a:r>
              <a:rPr lang="zh-CN" altLang="en-US" b="0">
                <a:latin typeface="黑体" panose="02010609060101010101" pitchFamily="49" charset="-122"/>
                <a:ea typeface="黑体" panose="02010609060101010101" pitchFamily="49" charset="-122"/>
                <a:cs typeface="黑体" panose="02010609060101010101" pitchFamily="49" charset="-122"/>
                <a:sym typeface="+mn-ea"/>
              </a:rPr>
              <a:t>/CH</a:t>
            </a:r>
            <a:r>
              <a:rPr lang="zh-CN" altLang="en-US" b="0" baseline="-25000">
                <a:latin typeface="黑体" panose="02010609060101010101" pitchFamily="49" charset="-122"/>
                <a:ea typeface="黑体" panose="02010609060101010101" pitchFamily="49" charset="-122"/>
                <a:cs typeface="黑体" panose="02010609060101010101" pitchFamily="49" charset="-122"/>
                <a:sym typeface="+mn-ea"/>
              </a:rPr>
              <a:t>4</a:t>
            </a:r>
            <a:r>
              <a:rPr lang="zh-CN" altLang="en-US" b="0">
                <a:latin typeface="黑体" panose="02010609060101010101" pitchFamily="49" charset="-122"/>
                <a:ea typeface="黑体" panose="02010609060101010101" pitchFamily="49" charset="-122"/>
                <a:cs typeface="黑体" panose="02010609060101010101" pitchFamily="49" charset="-122"/>
                <a:sym typeface="+mn-ea"/>
              </a:rPr>
              <a:t> </a:t>
            </a:r>
            <a:r>
              <a:rPr lang="zh-CN" altLang="en-US" b="0">
                <a:latin typeface="黑体" panose="02010609060101010101" pitchFamily="49" charset="-122"/>
                <a:ea typeface="黑体" panose="02010609060101010101" pitchFamily="49" charset="-122"/>
                <a:cs typeface="黑体" panose="02010609060101010101" pitchFamily="49" charset="-122"/>
                <a:sym typeface="+mn-ea"/>
              </a:rPr>
              <a:t>等离子体中的烃类</a:t>
            </a:r>
            <a:r>
              <a:rPr lang="zh-CN" altLang="en-US" b="0">
                <a:latin typeface="黑体" panose="02010609060101010101" pitchFamily="49" charset="-122"/>
                <a:ea typeface="黑体" panose="02010609060101010101" pitchFamily="49" charset="-122"/>
                <a:cs typeface="黑体" panose="02010609060101010101" pitchFamily="49" charset="-122"/>
                <a:sym typeface="+mn-ea"/>
              </a:rPr>
              <a:t>反应</a:t>
            </a:r>
            <a:endParaRPr lang="zh-CN" altLang="en-US" b="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 name="矩形 1"/>
          <p:cNvSpPr/>
          <p:nvPr/>
        </p:nvSpPr>
        <p:spPr>
          <a:xfrm>
            <a:off x="2401570" y="3280410"/>
            <a:ext cx="598170" cy="347980"/>
          </a:xfrm>
          <a:prstGeom prst="rect">
            <a:avLst/>
          </a:prstGeom>
          <a:ln w="19050">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 name="矩形 18"/>
          <p:cNvSpPr/>
          <p:nvPr/>
        </p:nvSpPr>
        <p:spPr>
          <a:xfrm>
            <a:off x="4853940" y="3551555"/>
            <a:ext cx="938530" cy="347980"/>
          </a:xfrm>
          <a:prstGeom prst="rect">
            <a:avLst/>
          </a:prstGeom>
          <a:ln w="19050">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 name="文本框 20"/>
          <p:cNvSpPr txBox="1"/>
          <p:nvPr/>
        </p:nvSpPr>
        <p:spPr>
          <a:xfrm>
            <a:off x="2135505" y="2032635"/>
            <a:ext cx="1598295" cy="368300"/>
          </a:xfrm>
          <a:prstGeom prst="rect">
            <a:avLst/>
          </a:prstGeom>
        </p:spPr>
        <p:style>
          <a:lnRef idx="2">
            <a:schemeClr val="accent1"/>
          </a:lnRef>
          <a:fillRef idx="0">
            <a:srgbClr val="FFFFFF"/>
          </a:fillRef>
          <a:effectRef idx="0">
            <a:srgbClr val="FFFFFF"/>
          </a:effectRef>
          <a:fontRef idx="minor">
            <a:schemeClr val="tx1"/>
          </a:fontRef>
        </p:style>
        <p:txBody>
          <a:bodyPr wrap="square" rtlCol="0">
            <a:spAutoFit/>
          </a:bodyPr>
          <a:p>
            <a:pPr algn="ctr"/>
            <a:r>
              <a:rPr lang="zh-CN" altLang="en-US">
                <a:latin typeface="Times New Roman" panose="02020603050405020304" pitchFamily="18" charset="0"/>
                <a:cs typeface="Times New Roman" panose="02020603050405020304" pitchFamily="18" charset="0"/>
              </a:rPr>
              <a:t>主要</a:t>
            </a:r>
            <a:r>
              <a:rPr lang="zh-CN" altLang="en-US">
                <a:latin typeface="Times New Roman" panose="02020603050405020304" pitchFamily="18" charset="0"/>
                <a:cs typeface="Times New Roman" panose="02020603050405020304" pitchFamily="18" charset="0"/>
              </a:rPr>
              <a:t>物质</a:t>
            </a:r>
            <a:endParaRPr lang="zh-CN" altLang="en-US">
              <a:latin typeface="Times New Roman" panose="02020603050405020304" pitchFamily="18" charset="0"/>
              <a:cs typeface="Times New Roman" panose="02020603050405020304" pitchFamily="18" charset="0"/>
            </a:endParaRPr>
          </a:p>
        </p:txBody>
      </p:sp>
      <p:pic>
        <p:nvPicPr>
          <p:cNvPr id="23" name="图片 22" descr="四川大学"/>
          <p:cNvPicPr>
            <a:picLocks noChangeAspect="1"/>
          </p:cNvPicPr>
          <p:nvPr/>
        </p:nvPicPr>
        <p:blipFill>
          <a:blip r:embed="rId2">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9470" y="476885"/>
            <a:ext cx="10927080" cy="718185"/>
          </a:xfrm>
        </p:spPr>
        <p:txBody>
          <a:bodyPr>
            <a:normAutofit/>
          </a:bodyPr>
          <a:lstStyle/>
          <a:p>
            <a:r>
              <a:rPr lang="zh-CN" altLang="en-US" b="0" dirty="0">
                <a:latin typeface="黑体" panose="02010609060101010101" pitchFamily="49" charset="-122"/>
                <a:ea typeface="黑体" panose="02010609060101010101" pitchFamily="49" charset="-122"/>
                <a:cs typeface="Times New Roman" panose="02020603050405020304" pitchFamily="18" charset="0"/>
                <a:sym typeface="+mn-ea"/>
              </a:rPr>
              <a:t>低压低功率条件下的仿真</a:t>
            </a:r>
            <a:endParaRPr lang="zh-CN" altLang="en-US" b="0" dirty="0">
              <a:latin typeface="黑体" panose="02010609060101010101" pitchFamily="49" charset="-122"/>
              <a:ea typeface="黑体" panose="02010609060101010101" pitchFamily="49" charset="-122"/>
              <a:cs typeface="Times New Roman" panose="02020603050405020304" pitchFamily="18" charset="0"/>
              <a:sym typeface="+mn-ea"/>
            </a:endParaRPr>
          </a:p>
        </p:txBody>
      </p:sp>
      <p:graphicFrame>
        <p:nvGraphicFramePr>
          <p:cNvPr id="6" name="表格 5"/>
          <p:cNvGraphicFramePr/>
          <p:nvPr>
            <p:custDataLst>
              <p:tags r:id="rId1"/>
            </p:custDataLst>
          </p:nvPr>
        </p:nvGraphicFramePr>
        <p:xfrm>
          <a:off x="911860" y="1594485"/>
          <a:ext cx="10110470" cy="4840605"/>
        </p:xfrm>
        <a:graphic>
          <a:graphicData uri="http://schemas.openxmlformats.org/drawingml/2006/table">
            <a:tbl>
              <a:tblPr firstRow="1" bandRow="1">
                <a:tableStyleId>{5940675A-B579-460E-94D1-54222C63F5DA}</a:tableStyleId>
              </a:tblPr>
              <a:tblGrid>
                <a:gridCol w="1208405"/>
                <a:gridCol w="1764665"/>
                <a:gridCol w="1224000"/>
                <a:gridCol w="1764665"/>
                <a:gridCol w="1224000"/>
                <a:gridCol w="1700530"/>
                <a:gridCol w="1224000"/>
              </a:tblGrid>
              <a:tr h="510540">
                <a:tc>
                  <a:txBody>
                    <a:bodyPr/>
                    <a:p>
                      <a:pPr algn="ctr">
                        <a:buNone/>
                      </a:pPr>
                      <a:endParaRPr lang="zh-CN" altLang="en-US" b="1">
                        <a:latin typeface="Times New Roman" panose="02020603050405020304" pitchFamily="18" charset="0"/>
                        <a:cs typeface="Times New Roman" panose="02020603050405020304" pitchFamily="18" charset="0"/>
                      </a:endParaRPr>
                    </a:p>
                  </a:txBody>
                  <a:tcPr/>
                </a:tc>
                <a:tc>
                  <a:txBody>
                    <a:bodyPr/>
                    <a:p>
                      <a:pPr algn="ctr">
                        <a:buNone/>
                      </a:pPr>
                      <a:r>
                        <a:rPr lang="en-US" altLang="zh-CN" b="1">
                          <a:latin typeface="Times New Roman" panose="02020603050405020304" pitchFamily="18" charset="0"/>
                          <a:cs typeface="Times New Roman" panose="02020603050405020304" pitchFamily="18" charset="0"/>
                        </a:rPr>
                        <a:t>Tg</a:t>
                      </a:r>
                      <a:endParaRPr lang="en-US" altLang="zh-CN" b="1">
                        <a:latin typeface="Times New Roman" panose="02020603050405020304" pitchFamily="18" charset="0"/>
                        <a:cs typeface="Times New Roman" panose="02020603050405020304" pitchFamily="18" charset="0"/>
                      </a:endParaRPr>
                    </a:p>
                  </a:txBody>
                  <a:tcPr/>
                </a:tc>
                <a:tc rowSpan="4">
                  <a:txBody>
                    <a:bodyPr/>
                    <a:p>
                      <a:pPr algn="ctr">
                        <a:buNone/>
                      </a:pPr>
                      <a:endParaRPr lang="en-US" altLang="zh-CN" b="1">
                        <a:latin typeface="Times New Roman" panose="02020603050405020304" pitchFamily="18" charset="0"/>
                        <a:cs typeface="Times New Roman" panose="02020603050405020304" pitchFamily="18" charset="0"/>
                      </a:endParaRPr>
                    </a:p>
                  </a:txBody>
                  <a:tcPr/>
                </a:tc>
                <a:tc>
                  <a:txBody>
                    <a:bodyPr/>
                    <a:p>
                      <a:pPr algn="ctr">
                        <a:buNone/>
                      </a:pPr>
                      <a:r>
                        <a:rPr lang="en-US" altLang="zh-CN" b="1">
                          <a:latin typeface="Times New Roman" panose="02020603050405020304" pitchFamily="18" charset="0"/>
                          <a:cs typeface="Times New Roman" panose="02020603050405020304" pitchFamily="18" charset="0"/>
                        </a:rPr>
                        <a:t>nH</a:t>
                      </a:r>
                      <a:endParaRPr lang="en-US" altLang="zh-CN" b="1">
                        <a:latin typeface="Times New Roman" panose="02020603050405020304" pitchFamily="18" charset="0"/>
                        <a:cs typeface="Times New Roman" panose="02020603050405020304" pitchFamily="18" charset="0"/>
                      </a:endParaRPr>
                    </a:p>
                  </a:txBody>
                  <a:tcPr/>
                </a:tc>
                <a:tc rowSpan="4">
                  <a:txBody>
                    <a:bodyPr/>
                    <a:p>
                      <a:pPr algn="ctr">
                        <a:buNone/>
                      </a:pPr>
                      <a:endParaRPr lang="en-US" altLang="zh-CN" b="1">
                        <a:latin typeface="Times New Roman" panose="02020603050405020304" pitchFamily="18" charset="0"/>
                        <a:cs typeface="Times New Roman" panose="02020603050405020304" pitchFamily="18" charset="0"/>
                      </a:endParaRPr>
                    </a:p>
                  </a:txBody>
                  <a:tcPr/>
                </a:tc>
                <a:tc>
                  <a:txBody>
                    <a:bodyPr/>
                    <a:p>
                      <a:pPr algn="ctr">
                        <a:buNone/>
                      </a:pPr>
                      <a:r>
                        <a:rPr lang="en-US" altLang="zh-CN" b="1">
                          <a:latin typeface="Times New Roman" panose="02020603050405020304" pitchFamily="18" charset="0"/>
                          <a:cs typeface="Times New Roman" panose="02020603050405020304" pitchFamily="18" charset="0"/>
                        </a:rPr>
                        <a:t>nCH</a:t>
                      </a:r>
                      <a:r>
                        <a:rPr lang="en-US" altLang="zh-CN" b="1" baseline="-25000">
                          <a:latin typeface="Times New Roman" panose="02020603050405020304" pitchFamily="18" charset="0"/>
                          <a:cs typeface="Times New Roman" panose="02020603050405020304" pitchFamily="18" charset="0"/>
                        </a:rPr>
                        <a:t>3</a:t>
                      </a:r>
                      <a:endParaRPr lang="en-US" altLang="zh-CN" b="1" baseline="-25000">
                        <a:latin typeface="Times New Roman" panose="02020603050405020304" pitchFamily="18" charset="0"/>
                        <a:cs typeface="Times New Roman" panose="02020603050405020304" pitchFamily="18" charset="0"/>
                      </a:endParaRPr>
                    </a:p>
                  </a:txBody>
                  <a:tcPr/>
                </a:tc>
                <a:tc rowSpan="4">
                  <a:txBody>
                    <a:bodyPr/>
                    <a:p>
                      <a:pPr>
                        <a:buNone/>
                      </a:pPr>
                      <a:endParaRPr lang="en-US" altLang="zh-CN" b="1">
                        <a:latin typeface="Times New Roman" panose="02020603050405020304" pitchFamily="18" charset="0"/>
                        <a:cs typeface="Times New Roman" panose="02020603050405020304" pitchFamily="18" charset="0"/>
                      </a:endParaRPr>
                    </a:p>
                  </a:txBody>
                  <a:tcPr/>
                </a:tc>
              </a:tr>
              <a:tr h="1440180">
                <a:tc>
                  <a:txBody>
                    <a:bodyPr/>
                    <a:p>
                      <a:pPr algn="ctr">
                        <a:buNone/>
                      </a:pPr>
                      <a:r>
                        <a:rPr lang="en-US" altLang="zh-CN" b="1">
                          <a:latin typeface="Times New Roman" panose="02020603050405020304" pitchFamily="18" charset="0"/>
                          <a:cs typeface="Times New Roman" panose="02020603050405020304" pitchFamily="18" charset="0"/>
                        </a:rPr>
                        <a:t>1kW</a:t>
                      </a:r>
                      <a:endParaRPr lang="en-US" altLang="zh-CN" b="1">
                        <a:latin typeface="Times New Roman" panose="02020603050405020304" pitchFamily="18" charset="0"/>
                        <a:cs typeface="Times New Roman" panose="02020603050405020304" pitchFamily="18" charset="0"/>
                      </a:endParaRPr>
                    </a:p>
                    <a:p>
                      <a:pPr algn="ctr">
                        <a:buNone/>
                      </a:pPr>
                      <a:r>
                        <a:rPr lang="en-US" altLang="zh-CN" b="1">
                          <a:latin typeface="Times New Roman" panose="02020603050405020304" pitchFamily="18" charset="0"/>
                          <a:cs typeface="Times New Roman" panose="02020603050405020304" pitchFamily="18" charset="0"/>
                        </a:rPr>
                        <a:t>1kPa</a:t>
                      </a:r>
                      <a:endParaRPr lang="en-US" altLang="zh-CN" b="1">
                        <a:latin typeface="Times New Roman" panose="02020603050405020304" pitchFamily="18" charset="0"/>
                        <a:cs typeface="Times New Roman" panose="02020603050405020304" pitchFamily="18" charset="0"/>
                      </a:endParaRPr>
                    </a:p>
                  </a:txBody>
                  <a:tcPr anchor="ctr" anchorCtr="0"/>
                </a:tc>
                <a:tc>
                  <a:txBody>
                    <a:bodyPr/>
                    <a:p>
                      <a:pPr algn="ctr">
                        <a:buNone/>
                      </a:pPr>
                      <a:endParaRPr lang="zh-CN" altLang="en-US" b="1">
                        <a:latin typeface="Times New Roman" panose="02020603050405020304" pitchFamily="18" charset="0"/>
                        <a:cs typeface="Times New Roman" panose="02020603050405020304" pitchFamily="18" charset="0"/>
                      </a:endParaRPr>
                    </a:p>
                  </a:txBody>
                  <a:tcPr/>
                </a:tc>
                <a:tc vMerge="1">
                  <a:tcPr/>
                </a:tc>
                <a:tc>
                  <a:txBody>
                    <a:bodyPr/>
                    <a:p>
                      <a:pPr algn="ctr">
                        <a:buNone/>
                      </a:pPr>
                      <a:endParaRPr lang="zh-CN" altLang="en-US" b="1">
                        <a:latin typeface="Times New Roman" panose="02020603050405020304" pitchFamily="18" charset="0"/>
                        <a:cs typeface="Times New Roman" panose="02020603050405020304" pitchFamily="18" charset="0"/>
                      </a:endParaRPr>
                    </a:p>
                  </a:txBody>
                  <a:tcPr/>
                </a:tc>
                <a:tc vMerge="1">
                  <a:tcPr/>
                </a:tc>
                <a:tc>
                  <a:txBody>
                    <a:bodyPr/>
                    <a:p>
                      <a:pPr algn="ctr">
                        <a:buNone/>
                      </a:pPr>
                      <a:endParaRPr lang="zh-CN" altLang="en-US" b="1">
                        <a:latin typeface="Times New Roman" panose="02020603050405020304" pitchFamily="18" charset="0"/>
                        <a:cs typeface="Times New Roman" panose="02020603050405020304" pitchFamily="18" charset="0"/>
                      </a:endParaRPr>
                    </a:p>
                  </a:txBody>
                  <a:tcPr/>
                </a:tc>
                <a:tc vMerge="1">
                  <a:tcPr/>
                </a:tc>
              </a:tr>
              <a:tr h="1449705">
                <a:tc>
                  <a:txBody>
                    <a:bodyPr/>
                    <a:p>
                      <a:pPr algn="ctr">
                        <a:buNone/>
                      </a:pPr>
                      <a:r>
                        <a:rPr lang="en-US" altLang="zh-CN" b="1">
                          <a:latin typeface="Times New Roman" panose="02020603050405020304" pitchFamily="18" charset="0"/>
                          <a:cs typeface="Times New Roman" panose="02020603050405020304" pitchFamily="18" charset="0"/>
                        </a:rPr>
                        <a:t>1.5kW</a:t>
                      </a:r>
                      <a:endParaRPr lang="en-US" altLang="zh-CN" b="1">
                        <a:latin typeface="Times New Roman" panose="02020603050405020304" pitchFamily="18" charset="0"/>
                        <a:cs typeface="Times New Roman" panose="02020603050405020304" pitchFamily="18" charset="0"/>
                      </a:endParaRPr>
                    </a:p>
                    <a:p>
                      <a:pPr algn="ctr">
                        <a:buNone/>
                      </a:pPr>
                      <a:r>
                        <a:rPr lang="en-US" altLang="zh-CN" b="1">
                          <a:latin typeface="Times New Roman" panose="02020603050405020304" pitchFamily="18" charset="0"/>
                          <a:cs typeface="Times New Roman" panose="02020603050405020304" pitchFamily="18" charset="0"/>
                        </a:rPr>
                        <a:t>3kPa</a:t>
                      </a:r>
                      <a:endParaRPr lang="en-US" altLang="zh-CN" b="1">
                        <a:latin typeface="Times New Roman" panose="02020603050405020304" pitchFamily="18" charset="0"/>
                        <a:cs typeface="Times New Roman" panose="02020603050405020304" pitchFamily="18" charset="0"/>
                      </a:endParaRPr>
                    </a:p>
                  </a:txBody>
                  <a:tcPr anchor="ctr" anchorCtr="0"/>
                </a:tc>
                <a:tc>
                  <a:txBody>
                    <a:bodyPr/>
                    <a:p>
                      <a:pPr algn="ctr">
                        <a:buNone/>
                      </a:pPr>
                      <a:endParaRPr lang="zh-CN" altLang="en-US" b="1">
                        <a:latin typeface="Times New Roman" panose="02020603050405020304" pitchFamily="18" charset="0"/>
                        <a:cs typeface="Times New Roman" panose="02020603050405020304" pitchFamily="18" charset="0"/>
                      </a:endParaRPr>
                    </a:p>
                  </a:txBody>
                  <a:tcPr/>
                </a:tc>
                <a:tc vMerge="1">
                  <a:tcPr/>
                </a:tc>
                <a:tc>
                  <a:txBody>
                    <a:bodyPr/>
                    <a:p>
                      <a:pPr algn="ctr">
                        <a:buNone/>
                      </a:pPr>
                      <a:endParaRPr lang="zh-CN" altLang="en-US" b="1">
                        <a:latin typeface="Times New Roman" panose="02020603050405020304" pitchFamily="18" charset="0"/>
                        <a:cs typeface="Times New Roman" panose="02020603050405020304" pitchFamily="18" charset="0"/>
                      </a:endParaRPr>
                    </a:p>
                  </a:txBody>
                  <a:tcPr/>
                </a:tc>
                <a:tc vMerge="1">
                  <a:tcPr/>
                </a:tc>
                <a:tc>
                  <a:txBody>
                    <a:bodyPr/>
                    <a:p>
                      <a:pPr algn="ctr">
                        <a:buNone/>
                      </a:pPr>
                      <a:endParaRPr lang="zh-CN" altLang="en-US" b="1">
                        <a:latin typeface="Times New Roman" panose="02020603050405020304" pitchFamily="18" charset="0"/>
                        <a:cs typeface="Times New Roman" panose="02020603050405020304" pitchFamily="18" charset="0"/>
                      </a:endParaRPr>
                    </a:p>
                  </a:txBody>
                  <a:tcPr/>
                </a:tc>
                <a:tc vMerge="1">
                  <a:tcPr/>
                </a:tc>
              </a:tr>
              <a:tr h="1440180">
                <a:tc>
                  <a:txBody>
                    <a:bodyPr/>
                    <a:p>
                      <a:pPr algn="ctr">
                        <a:buNone/>
                      </a:pPr>
                      <a:r>
                        <a:rPr lang="en-US" altLang="zh-CN" b="1">
                          <a:latin typeface="Times New Roman" panose="02020603050405020304" pitchFamily="18" charset="0"/>
                          <a:cs typeface="Times New Roman" panose="02020603050405020304" pitchFamily="18" charset="0"/>
                        </a:rPr>
                        <a:t>2kW</a:t>
                      </a:r>
                      <a:endParaRPr lang="en-US" altLang="zh-CN" b="1">
                        <a:latin typeface="Times New Roman" panose="02020603050405020304" pitchFamily="18" charset="0"/>
                        <a:cs typeface="Times New Roman" panose="02020603050405020304" pitchFamily="18" charset="0"/>
                      </a:endParaRPr>
                    </a:p>
                    <a:p>
                      <a:pPr algn="ctr">
                        <a:buNone/>
                      </a:pPr>
                      <a:r>
                        <a:rPr lang="en-US" altLang="zh-CN" b="1">
                          <a:latin typeface="Times New Roman" panose="02020603050405020304" pitchFamily="18" charset="0"/>
                          <a:cs typeface="Times New Roman" panose="02020603050405020304" pitchFamily="18" charset="0"/>
                        </a:rPr>
                        <a:t>4.5kPa</a:t>
                      </a:r>
                      <a:endParaRPr lang="en-US" altLang="zh-CN" b="1">
                        <a:latin typeface="Times New Roman" panose="02020603050405020304" pitchFamily="18" charset="0"/>
                        <a:cs typeface="Times New Roman" panose="02020603050405020304" pitchFamily="18" charset="0"/>
                      </a:endParaRPr>
                    </a:p>
                  </a:txBody>
                  <a:tcPr anchor="ctr" anchorCtr="0"/>
                </a:tc>
                <a:tc>
                  <a:txBody>
                    <a:bodyPr/>
                    <a:p>
                      <a:pPr algn="ctr">
                        <a:buNone/>
                      </a:pPr>
                      <a:endParaRPr lang="zh-CN" altLang="en-US" b="1">
                        <a:latin typeface="Times New Roman" panose="02020603050405020304" pitchFamily="18" charset="0"/>
                        <a:cs typeface="Times New Roman" panose="02020603050405020304" pitchFamily="18" charset="0"/>
                      </a:endParaRPr>
                    </a:p>
                  </a:txBody>
                  <a:tcPr/>
                </a:tc>
                <a:tc vMerge="1">
                  <a:tcPr/>
                </a:tc>
                <a:tc>
                  <a:txBody>
                    <a:bodyPr/>
                    <a:p>
                      <a:pPr algn="ctr">
                        <a:buNone/>
                      </a:pPr>
                      <a:endParaRPr lang="zh-CN" altLang="en-US" b="1">
                        <a:latin typeface="Times New Roman" panose="02020603050405020304" pitchFamily="18" charset="0"/>
                        <a:cs typeface="Times New Roman" panose="02020603050405020304" pitchFamily="18" charset="0"/>
                      </a:endParaRPr>
                    </a:p>
                  </a:txBody>
                  <a:tcPr/>
                </a:tc>
                <a:tc vMerge="1">
                  <a:tcPr/>
                </a:tc>
                <a:tc>
                  <a:txBody>
                    <a:bodyPr/>
                    <a:p>
                      <a:pPr algn="ctr">
                        <a:buNone/>
                      </a:pPr>
                      <a:endParaRPr lang="zh-CN" altLang="en-US" b="1">
                        <a:latin typeface="Times New Roman" panose="02020603050405020304" pitchFamily="18" charset="0"/>
                        <a:cs typeface="Times New Roman" panose="02020603050405020304" pitchFamily="18" charset="0"/>
                      </a:endParaRPr>
                    </a:p>
                  </a:txBody>
                  <a:tcPr/>
                </a:tc>
                <a:tc vMerge="1">
                  <a:tcPr/>
                </a:tc>
              </a:tr>
            </a:tbl>
          </a:graphicData>
        </a:graphic>
      </p:graphicFrame>
      <p:pic>
        <p:nvPicPr>
          <p:cNvPr id="3" name="图片 2" descr="1000 1000"/>
          <p:cNvPicPr>
            <a:picLocks noChangeAspect="1"/>
          </p:cNvPicPr>
          <p:nvPr/>
        </p:nvPicPr>
        <p:blipFill>
          <a:blip r:embed="rId2"/>
          <a:srcRect l="15126" t="3526" r="23646"/>
          <a:stretch>
            <a:fillRect/>
          </a:stretch>
        </p:blipFill>
        <p:spPr>
          <a:xfrm>
            <a:off x="2351405" y="2132330"/>
            <a:ext cx="1368425" cy="1367790"/>
          </a:xfrm>
          <a:prstGeom prst="rect">
            <a:avLst/>
          </a:prstGeom>
        </p:spPr>
      </p:pic>
      <p:pic>
        <p:nvPicPr>
          <p:cNvPr id="7" name="图片 6" descr="1500 3000"/>
          <p:cNvPicPr/>
          <p:nvPr/>
        </p:nvPicPr>
        <p:blipFill>
          <a:blip r:embed="rId3"/>
          <a:srcRect l="15128" t="3426" r="23580"/>
          <a:stretch>
            <a:fillRect/>
          </a:stretch>
        </p:blipFill>
        <p:spPr>
          <a:xfrm>
            <a:off x="2351405" y="3572510"/>
            <a:ext cx="1368000" cy="1368000"/>
          </a:xfrm>
          <a:prstGeom prst="rect">
            <a:avLst/>
          </a:prstGeom>
        </p:spPr>
      </p:pic>
      <p:pic>
        <p:nvPicPr>
          <p:cNvPr id="8" name="图片 7" descr="2000 4500"/>
          <p:cNvPicPr/>
          <p:nvPr/>
        </p:nvPicPr>
        <p:blipFill>
          <a:blip r:embed="rId4"/>
          <a:srcRect l="15085" t="3546" r="23693"/>
          <a:stretch>
            <a:fillRect/>
          </a:stretch>
        </p:blipFill>
        <p:spPr>
          <a:xfrm>
            <a:off x="2352040" y="5012690"/>
            <a:ext cx="1368000" cy="1368000"/>
          </a:xfrm>
          <a:prstGeom prst="rect">
            <a:avLst/>
          </a:prstGeom>
        </p:spPr>
      </p:pic>
      <p:pic>
        <p:nvPicPr>
          <p:cNvPr id="20" name="图片 19" descr="2000 4500"/>
          <p:cNvPicPr>
            <a:picLocks noChangeAspect="1"/>
          </p:cNvPicPr>
          <p:nvPr/>
        </p:nvPicPr>
        <p:blipFill>
          <a:blip r:embed="rId4"/>
          <a:srcRect l="87713" t="1112"/>
          <a:stretch>
            <a:fillRect/>
          </a:stretch>
        </p:blipFill>
        <p:spPr>
          <a:xfrm>
            <a:off x="4007485" y="1656715"/>
            <a:ext cx="771525" cy="4745355"/>
          </a:xfrm>
          <a:prstGeom prst="rect">
            <a:avLst/>
          </a:prstGeom>
        </p:spPr>
      </p:pic>
      <p:pic>
        <p:nvPicPr>
          <p:cNvPr id="21" name="图片 20" descr="nH 1000 1000"/>
          <p:cNvPicPr/>
          <p:nvPr/>
        </p:nvPicPr>
        <p:blipFill>
          <a:blip r:embed="rId5"/>
          <a:srcRect l="11080" r="18111"/>
          <a:stretch>
            <a:fillRect/>
          </a:stretch>
        </p:blipFill>
        <p:spPr>
          <a:xfrm>
            <a:off x="5304155" y="2132965"/>
            <a:ext cx="1368000" cy="1368000"/>
          </a:xfrm>
          <a:prstGeom prst="rect">
            <a:avLst/>
          </a:prstGeom>
        </p:spPr>
      </p:pic>
      <p:pic>
        <p:nvPicPr>
          <p:cNvPr id="22" name="图片 21" descr="nH 1500 3000"/>
          <p:cNvPicPr/>
          <p:nvPr/>
        </p:nvPicPr>
        <p:blipFill>
          <a:blip r:embed="rId6"/>
          <a:srcRect l="11009" r="18253"/>
          <a:stretch>
            <a:fillRect/>
          </a:stretch>
        </p:blipFill>
        <p:spPr>
          <a:xfrm>
            <a:off x="5304155" y="3572510"/>
            <a:ext cx="1368000" cy="1368000"/>
          </a:xfrm>
          <a:prstGeom prst="rect">
            <a:avLst/>
          </a:prstGeom>
        </p:spPr>
      </p:pic>
      <p:pic>
        <p:nvPicPr>
          <p:cNvPr id="23" name="图片 22" descr="nH 2000 4500"/>
          <p:cNvPicPr/>
          <p:nvPr/>
        </p:nvPicPr>
        <p:blipFill>
          <a:blip r:embed="rId7"/>
          <a:srcRect l="11151" r="18324"/>
          <a:stretch>
            <a:fillRect/>
          </a:stretch>
        </p:blipFill>
        <p:spPr>
          <a:xfrm>
            <a:off x="5304155" y="5012055"/>
            <a:ext cx="1368000" cy="1368000"/>
          </a:xfrm>
          <a:prstGeom prst="rect">
            <a:avLst/>
          </a:prstGeom>
        </p:spPr>
      </p:pic>
      <p:pic>
        <p:nvPicPr>
          <p:cNvPr id="24" name="图片 23" descr="nH 1500 3000"/>
          <p:cNvPicPr>
            <a:picLocks noChangeAspect="1"/>
          </p:cNvPicPr>
          <p:nvPr/>
        </p:nvPicPr>
        <p:blipFill>
          <a:blip r:embed="rId6"/>
          <a:srcRect l="89702" t="1112"/>
          <a:stretch>
            <a:fillRect/>
          </a:stretch>
        </p:blipFill>
        <p:spPr>
          <a:xfrm>
            <a:off x="7127240" y="1513205"/>
            <a:ext cx="644525" cy="4745355"/>
          </a:xfrm>
          <a:prstGeom prst="rect">
            <a:avLst/>
          </a:prstGeom>
        </p:spPr>
      </p:pic>
      <p:pic>
        <p:nvPicPr>
          <p:cNvPr id="25" name="图片 24" descr="nCH3 1000 1000"/>
          <p:cNvPicPr/>
          <p:nvPr/>
        </p:nvPicPr>
        <p:blipFill>
          <a:blip r:embed="rId8"/>
          <a:srcRect l="8665" r="15980"/>
          <a:stretch>
            <a:fillRect/>
          </a:stretch>
        </p:blipFill>
        <p:spPr>
          <a:xfrm>
            <a:off x="8227060" y="2132330"/>
            <a:ext cx="1368000" cy="1368000"/>
          </a:xfrm>
          <a:prstGeom prst="rect">
            <a:avLst/>
          </a:prstGeom>
        </p:spPr>
      </p:pic>
      <p:pic>
        <p:nvPicPr>
          <p:cNvPr id="26" name="图片 25" descr="nCH3 1500 3000"/>
          <p:cNvPicPr/>
          <p:nvPr/>
        </p:nvPicPr>
        <p:blipFill>
          <a:blip r:embed="rId9"/>
          <a:srcRect l="8594" r="15909"/>
          <a:stretch>
            <a:fillRect/>
          </a:stretch>
        </p:blipFill>
        <p:spPr>
          <a:xfrm>
            <a:off x="8227060" y="3572510"/>
            <a:ext cx="1368000" cy="1368000"/>
          </a:xfrm>
          <a:prstGeom prst="rect">
            <a:avLst/>
          </a:prstGeom>
        </p:spPr>
      </p:pic>
      <p:pic>
        <p:nvPicPr>
          <p:cNvPr id="27" name="图片 26" descr="nCH3 2000 4500"/>
          <p:cNvPicPr/>
          <p:nvPr/>
        </p:nvPicPr>
        <p:blipFill>
          <a:blip r:embed="rId10"/>
          <a:srcRect l="8310" r="15909"/>
          <a:stretch>
            <a:fillRect/>
          </a:stretch>
        </p:blipFill>
        <p:spPr>
          <a:xfrm>
            <a:off x="8227060" y="5005705"/>
            <a:ext cx="1368000" cy="1368000"/>
          </a:xfrm>
          <a:prstGeom prst="rect">
            <a:avLst/>
          </a:prstGeom>
        </p:spPr>
      </p:pic>
      <p:pic>
        <p:nvPicPr>
          <p:cNvPr id="28" name="图片 27" descr="nCH3 1500 3000"/>
          <p:cNvPicPr>
            <a:picLocks noChangeAspect="1"/>
          </p:cNvPicPr>
          <p:nvPr/>
        </p:nvPicPr>
        <p:blipFill>
          <a:blip r:embed="rId9"/>
          <a:srcRect l="89560"/>
          <a:stretch>
            <a:fillRect/>
          </a:stretch>
        </p:blipFill>
        <p:spPr>
          <a:xfrm>
            <a:off x="10056495" y="1693545"/>
            <a:ext cx="637000" cy="4680000"/>
          </a:xfrm>
          <a:prstGeom prst="rect">
            <a:avLst/>
          </a:prstGeom>
        </p:spPr>
      </p:pic>
      <p:sp>
        <p:nvSpPr>
          <p:cNvPr id="4" name="灯片编号占位符 3"/>
          <p:cNvSpPr>
            <a:spLocks noGrp="1"/>
          </p:cNvSpPr>
          <p:nvPr>
            <p:ph type="sldNum" sz="quarter" idx="12"/>
          </p:nvPr>
        </p:nvSpPr>
        <p:spPr/>
        <p:txBody>
          <a:bodyPr/>
          <a:p>
            <a:fld id="{58BF3CCC-84CD-2A4B-8034-D1C6A446A5D6}" type="slidenum">
              <a:rPr lang="en-US" smtClean="0"/>
            </a:fld>
            <a:endParaRPr lang="en-US"/>
          </a:p>
        </p:txBody>
      </p:sp>
      <p:pic>
        <p:nvPicPr>
          <p:cNvPr id="5" name="图片 4" descr="四川大学"/>
          <p:cNvPicPr>
            <a:picLocks noChangeAspect="1"/>
          </p:cNvPicPr>
          <p:nvPr/>
        </p:nvPicPr>
        <p:blipFill>
          <a:blip r:embed="rId11">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9470" y="476885"/>
            <a:ext cx="8229600" cy="718185"/>
          </a:xfrm>
        </p:spPr>
        <p:txBody>
          <a:bodyPr/>
          <a:lstStyle/>
          <a:p>
            <a:r>
              <a:rPr lang="zh-CN" altLang="en-US" b="0" dirty="0">
                <a:latin typeface="黑体" panose="02010609060101010101" pitchFamily="49" charset="-122"/>
                <a:ea typeface="黑体" panose="02010609060101010101" pitchFamily="49" charset="-122"/>
                <a:cs typeface="Times New Roman" panose="02020603050405020304" pitchFamily="18" charset="0"/>
                <a:sym typeface="+mn-ea"/>
              </a:rPr>
              <a:t>中等</a:t>
            </a:r>
            <a:r>
              <a:rPr lang="zh-CN" altLang="en-US" b="0" dirty="0">
                <a:latin typeface="黑体" panose="02010609060101010101" pitchFamily="49" charset="-122"/>
                <a:ea typeface="黑体" panose="02010609060101010101" pitchFamily="49" charset="-122"/>
                <a:cs typeface="Times New Roman" panose="02020603050405020304" pitchFamily="18" charset="0"/>
                <a:sym typeface="+mn-ea"/>
              </a:rPr>
              <a:t>压强功率条件下的仿真</a:t>
            </a:r>
            <a:endParaRPr lang="en-US" altLang="zh-CN" b="0" dirty="0">
              <a:cs typeface="Times New Roman" panose="02020603050405020304" pitchFamily="18" charset="0"/>
              <a:sym typeface="+mn-ea"/>
            </a:endParaRPr>
          </a:p>
        </p:txBody>
      </p:sp>
      <p:graphicFrame>
        <p:nvGraphicFramePr>
          <p:cNvPr id="6" name="表格 5"/>
          <p:cNvGraphicFramePr/>
          <p:nvPr>
            <p:custDataLst>
              <p:tags r:id="rId1"/>
            </p:custDataLst>
          </p:nvPr>
        </p:nvGraphicFramePr>
        <p:xfrm>
          <a:off x="911860" y="1594485"/>
          <a:ext cx="10110545" cy="4831080"/>
        </p:xfrm>
        <a:graphic>
          <a:graphicData uri="http://schemas.openxmlformats.org/drawingml/2006/table">
            <a:tbl>
              <a:tblPr firstRow="1" bandRow="1">
                <a:tableStyleId>{5940675A-B579-460E-94D1-54222C63F5DA}</a:tableStyleId>
              </a:tblPr>
              <a:tblGrid>
                <a:gridCol w="1208405"/>
                <a:gridCol w="1764665"/>
                <a:gridCol w="1224000"/>
                <a:gridCol w="1764665"/>
                <a:gridCol w="1224000"/>
                <a:gridCol w="1700530"/>
                <a:gridCol w="1224280"/>
              </a:tblGrid>
              <a:tr h="510540">
                <a:tc>
                  <a:txBody>
                    <a:bodyPr/>
                    <a:p>
                      <a:pPr>
                        <a:buNone/>
                      </a:pPr>
                      <a:endParaRPr lang="zh-CN" altLang="en-US"/>
                    </a:p>
                  </a:txBody>
                  <a:tcPr/>
                </a:tc>
                <a:tc>
                  <a:txBody>
                    <a:bodyPr/>
                    <a:p>
                      <a:pPr algn="ctr">
                        <a:buNone/>
                      </a:pPr>
                      <a:r>
                        <a:rPr lang="en-US" altLang="zh-CN" b="1">
                          <a:latin typeface="Times New Roman" panose="02020603050405020304" pitchFamily="18" charset="0"/>
                          <a:cs typeface="Times New Roman" panose="02020603050405020304" pitchFamily="18" charset="0"/>
                        </a:rPr>
                        <a:t>Tg</a:t>
                      </a:r>
                      <a:endParaRPr lang="en-US" altLang="zh-CN" b="1">
                        <a:latin typeface="Times New Roman" panose="02020603050405020304" pitchFamily="18" charset="0"/>
                        <a:cs typeface="Times New Roman" panose="02020603050405020304" pitchFamily="18" charset="0"/>
                      </a:endParaRPr>
                    </a:p>
                  </a:txBody>
                  <a:tcPr/>
                </a:tc>
                <a:tc rowSpan="4">
                  <a:txBody>
                    <a:bodyPr/>
                    <a:p>
                      <a:pPr algn="ctr">
                        <a:buNone/>
                      </a:pPr>
                      <a:endParaRPr lang="en-US" altLang="zh-CN" b="1">
                        <a:latin typeface="Times New Roman" panose="02020603050405020304" pitchFamily="18" charset="0"/>
                        <a:cs typeface="Times New Roman" panose="02020603050405020304" pitchFamily="18" charset="0"/>
                      </a:endParaRPr>
                    </a:p>
                  </a:txBody>
                  <a:tcPr/>
                </a:tc>
                <a:tc>
                  <a:txBody>
                    <a:bodyPr/>
                    <a:p>
                      <a:pPr algn="ctr">
                        <a:buNone/>
                      </a:pPr>
                      <a:r>
                        <a:rPr lang="en-US" altLang="zh-CN" b="1">
                          <a:latin typeface="Times New Roman" panose="02020603050405020304" pitchFamily="18" charset="0"/>
                          <a:cs typeface="Times New Roman" panose="02020603050405020304" pitchFamily="18" charset="0"/>
                        </a:rPr>
                        <a:t>nH</a:t>
                      </a:r>
                      <a:endParaRPr lang="en-US" altLang="zh-CN" b="1">
                        <a:latin typeface="Times New Roman" panose="02020603050405020304" pitchFamily="18" charset="0"/>
                        <a:cs typeface="Times New Roman" panose="02020603050405020304" pitchFamily="18" charset="0"/>
                      </a:endParaRPr>
                    </a:p>
                  </a:txBody>
                  <a:tcPr/>
                </a:tc>
                <a:tc rowSpan="4">
                  <a:txBody>
                    <a:bodyPr/>
                    <a:p>
                      <a:pPr algn="ctr">
                        <a:buNone/>
                      </a:pPr>
                      <a:endParaRPr lang="en-US" altLang="zh-CN" b="1">
                        <a:latin typeface="Times New Roman" panose="02020603050405020304" pitchFamily="18" charset="0"/>
                        <a:cs typeface="Times New Roman" panose="02020603050405020304" pitchFamily="18" charset="0"/>
                      </a:endParaRPr>
                    </a:p>
                  </a:txBody>
                  <a:tcPr/>
                </a:tc>
                <a:tc>
                  <a:txBody>
                    <a:bodyPr/>
                    <a:p>
                      <a:pPr algn="ctr">
                        <a:buNone/>
                      </a:pPr>
                      <a:r>
                        <a:rPr lang="en-US" altLang="zh-CN" b="1">
                          <a:latin typeface="Times New Roman" panose="02020603050405020304" pitchFamily="18" charset="0"/>
                          <a:cs typeface="Times New Roman" panose="02020603050405020304" pitchFamily="18" charset="0"/>
                        </a:rPr>
                        <a:t>nCH</a:t>
                      </a:r>
                      <a:r>
                        <a:rPr lang="en-US" altLang="zh-CN" b="1" baseline="-25000">
                          <a:latin typeface="Times New Roman" panose="02020603050405020304" pitchFamily="18" charset="0"/>
                          <a:cs typeface="Times New Roman" panose="02020603050405020304" pitchFamily="18" charset="0"/>
                        </a:rPr>
                        <a:t>3</a:t>
                      </a:r>
                      <a:endParaRPr lang="en-US" altLang="zh-CN" b="1" baseline="-25000">
                        <a:latin typeface="Times New Roman" panose="02020603050405020304" pitchFamily="18" charset="0"/>
                        <a:cs typeface="Times New Roman" panose="02020603050405020304" pitchFamily="18" charset="0"/>
                      </a:endParaRPr>
                    </a:p>
                  </a:txBody>
                  <a:tcPr/>
                </a:tc>
                <a:tc rowSpan="4">
                  <a:txBody>
                    <a:bodyPr/>
                    <a:p>
                      <a:pPr>
                        <a:buNone/>
                      </a:pPr>
                      <a:endParaRPr lang="en-US" altLang="zh-CN"/>
                    </a:p>
                  </a:txBody>
                  <a:tcPr/>
                </a:tc>
              </a:tr>
              <a:tr h="1440180">
                <a:tc>
                  <a:txBody>
                    <a:bodyPr/>
                    <a:p>
                      <a:pPr algn="ctr">
                        <a:buClrTx/>
                        <a:buSzTx/>
                        <a:buNone/>
                      </a:pPr>
                      <a:r>
                        <a:rPr lang="en-US" altLang="zh-CN" b="1">
                          <a:latin typeface="Times New Roman" panose="02020603050405020304" pitchFamily="18" charset="0"/>
                          <a:cs typeface="Times New Roman" panose="02020603050405020304" pitchFamily="18" charset="0"/>
                        </a:rPr>
                        <a:t>3kW</a:t>
                      </a:r>
                      <a:endParaRPr lang="en-US" altLang="zh-CN" b="1">
                        <a:latin typeface="Times New Roman" panose="02020603050405020304" pitchFamily="18" charset="0"/>
                        <a:cs typeface="Times New Roman" panose="02020603050405020304" pitchFamily="18" charset="0"/>
                      </a:endParaRPr>
                    </a:p>
                    <a:p>
                      <a:pPr algn="ctr">
                        <a:buClrTx/>
                        <a:buSzTx/>
                        <a:buNone/>
                      </a:pPr>
                      <a:r>
                        <a:rPr lang="en-US" altLang="zh-CN" b="1">
                          <a:latin typeface="Times New Roman" panose="02020603050405020304" pitchFamily="18" charset="0"/>
                          <a:cs typeface="Times New Roman" panose="02020603050405020304" pitchFamily="18" charset="0"/>
                        </a:rPr>
                        <a:t>6kPa</a:t>
                      </a:r>
                      <a:endParaRPr lang="en-US" altLang="zh-CN" b="1">
                        <a:latin typeface="Times New Roman" panose="02020603050405020304" pitchFamily="18" charset="0"/>
                        <a:cs typeface="Times New Roman" panose="02020603050405020304" pitchFamily="18" charset="0"/>
                      </a:endParaRPr>
                    </a:p>
                  </a:txBody>
                  <a:tcPr anchor="ctr" anchorCtr="0"/>
                </a:tc>
                <a:tc>
                  <a:txBody>
                    <a:bodyPr/>
                    <a:p>
                      <a:pPr>
                        <a:buNone/>
                      </a:pPr>
                      <a:endParaRPr lang="zh-CN" altLang="en-US"/>
                    </a:p>
                  </a:txBody>
                  <a:tcPr/>
                </a:tc>
                <a:tc vMerge="1">
                  <a:tcPr/>
                </a:tc>
                <a:tc>
                  <a:txBody>
                    <a:bodyPr/>
                    <a:p>
                      <a:pPr>
                        <a:buNone/>
                      </a:pPr>
                      <a:endParaRPr lang="zh-CN" altLang="en-US"/>
                    </a:p>
                  </a:txBody>
                  <a:tcPr/>
                </a:tc>
                <a:tc vMerge="1">
                  <a:tcPr/>
                </a:tc>
                <a:tc>
                  <a:txBody>
                    <a:bodyPr/>
                    <a:p>
                      <a:pPr>
                        <a:buNone/>
                      </a:pPr>
                      <a:endParaRPr lang="zh-CN" altLang="en-US"/>
                    </a:p>
                  </a:txBody>
                  <a:tcPr/>
                </a:tc>
                <a:tc vMerge="1">
                  <a:tcPr/>
                </a:tc>
              </a:tr>
              <a:tr h="1440180">
                <a:tc>
                  <a:txBody>
                    <a:bodyPr/>
                    <a:p>
                      <a:pPr algn="ctr">
                        <a:buClrTx/>
                        <a:buSzTx/>
                        <a:buNone/>
                      </a:pPr>
                      <a:r>
                        <a:rPr lang="en-US" altLang="zh-CN" b="1">
                          <a:latin typeface="Times New Roman" panose="02020603050405020304" pitchFamily="18" charset="0"/>
                          <a:cs typeface="Times New Roman" panose="02020603050405020304" pitchFamily="18" charset="0"/>
                        </a:rPr>
                        <a:t>4kW</a:t>
                      </a:r>
                      <a:endParaRPr lang="en-US" altLang="zh-CN" b="1">
                        <a:latin typeface="Times New Roman" panose="02020603050405020304" pitchFamily="18" charset="0"/>
                        <a:cs typeface="Times New Roman" panose="02020603050405020304" pitchFamily="18" charset="0"/>
                      </a:endParaRPr>
                    </a:p>
                    <a:p>
                      <a:pPr algn="ctr">
                        <a:buClrTx/>
                        <a:buSzTx/>
                        <a:buNone/>
                      </a:pPr>
                      <a:r>
                        <a:rPr lang="en-US" altLang="zh-CN" b="1">
                          <a:latin typeface="Times New Roman" panose="02020603050405020304" pitchFamily="18" charset="0"/>
                          <a:cs typeface="Times New Roman" panose="02020603050405020304" pitchFamily="18" charset="0"/>
                        </a:rPr>
                        <a:t>9kPa</a:t>
                      </a:r>
                      <a:endParaRPr lang="en-US" altLang="zh-CN" b="1">
                        <a:latin typeface="Times New Roman" panose="02020603050405020304" pitchFamily="18" charset="0"/>
                        <a:cs typeface="Times New Roman" panose="02020603050405020304" pitchFamily="18" charset="0"/>
                      </a:endParaRPr>
                    </a:p>
                  </a:txBody>
                  <a:tcPr anchor="ctr" anchorCtr="0"/>
                </a:tc>
                <a:tc>
                  <a:txBody>
                    <a:bodyPr/>
                    <a:p>
                      <a:pPr>
                        <a:buNone/>
                      </a:pPr>
                      <a:endParaRPr lang="zh-CN" altLang="en-US"/>
                    </a:p>
                  </a:txBody>
                  <a:tcPr/>
                </a:tc>
                <a:tc vMerge="1">
                  <a:tcPr/>
                </a:tc>
                <a:tc>
                  <a:txBody>
                    <a:bodyPr/>
                    <a:p>
                      <a:pPr>
                        <a:buNone/>
                      </a:pPr>
                      <a:endParaRPr lang="zh-CN" altLang="en-US"/>
                    </a:p>
                  </a:txBody>
                  <a:tcPr/>
                </a:tc>
                <a:tc vMerge="1">
                  <a:tcPr/>
                </a:tc>
                <a:tc>
                  <a:txBody>
                    <a:bodyPr/>
                    <a:p>
                      <a:pPr>
                        <a:buNone/>
                      </a:pPr>
                      <a:endParaRPr lang="zh-CN" altLang="en-US"/>
                    </a:p>
                  </a:txBody>
                  <a:tcPr/>
                </a:tc>
                <a:tc vMerge="1">
                  <a:tcPr/>
                </a:tc>
              </a:tr>
              <a:tr h="1440180">
                <a:tc>
                  <a:txBody>
                    <a:bodyPr/>
                    <a:p>
                      <a:pPr algn="ctr">
                        <a:buClrTx/>
                        <a:buSzTx/>
                        <a:buNone/>
                      </a:pPr>
                      <a:r>
                        <a:rPr lang="en-US" altLang="zh-CN" b="1">
                          <a:latin typeface="Times New Roman" panose="02020603050405020304" pitchFamily="18" charset="0"/>
                          <a:cs typeface="Times New Roman" panose="02020603050405020304" pitchFamily="18" charset="0"/>
                        </a:rPr>
                        <a:t>6kW</a:t>
                      </a:r>
                      <a:endParaRPr lang="en-US" altLang="zh-CN" b="1">
                        <a:latin typeface="Times New Roman" panose="02020603050405020304" pitchFamily="18" charset="0"/>
                        <a:cs typeface="Times New Roman" panose="02020603050405020304" pitchFamily="18" charset="0"/>
                      </a:endParaRPr>
                    </a:p>
                    <a:p>
                      <a:pPr algn="ctr">
                        <a:buClrTx/>
                        <a:buSzTx/>
                        <a:buNone/>
                      </a:pPr>
                      <a:r>
                        <a:rPr lang="en-US" altLang="zh-CN" b="1">
                          <a:latin typeface="Times New Roman" panose="02020603050405020304" pitchFamily="18" charset="0"/>
                          <a:cs typeface="Times New Roman" panose="02020603050405020304" pitchFamily="18" charset="0"/>
                        </a:rPr>
                        <a:t>15kPa</a:t>
                      </a:r>
                      <a:endParaRPr lang="en-US" altLang="zh-CN" b="1">
                        <a:latin typeface="Times New Roman" panose="02020603050405020304" pitchFamily="18" charset="0"/>
                        <a:cs typeface="Times New Roman" panose="02020603050405020304" pitchFamily="18" charset="0"/>
                      </a:endParaRPr>
                    </a:p>
                  </a:txBody>
                  <a:tcPr anchor="ctr" anchorCtr="0"/>
                </a:tc>
                <a:tc>
                  <a:txBody>
                    <a:bodyPr/>
                    <a:p>
                      <a:pPr>
                        <a:buNone/>
                      </a:pPr>
                      <a:endParaRPr lang="zh-CN" altLang="en-US"/>
                    </a:p>
                  </a:txBody>
                  <a:tcPr/>
                </a:tc>
                <a:tc vMerge="1">
                  <a:tcPr/>
                </a:tc>
                <a:tc>
                  <a:txBody>
                    <a:bodyPr/>
                    <a:p>
                      <a:pPr>
                        <a:buNone/>
                      </a:pPr>
                      <a:endParaRPr lang="zh-CN" altLang="en-US"/>
                    </a:p>
                  </a:txBody>
                  <a:tcPr/>
                </a:tc>
                <a:tc vMerge="1">
                  <a:tcPr/>
                </a:tc>
                <a:tc>
                  <a:txBody>
                    <a:bodyPr/>
                    <a:p>
                      <a:pPr>
                        <a:buNone/>
                      </a:pPr>
                      <a:endParaRPr lang="zh-CN" altLang="en-US"/>
                    </a:p>
                  </a:txBody>
                  <a:tcPr/>
                </a:tc>
                <a:tc vMerge="1">
                  <a:tcPr/>
                </a:tc>
              </a:tr>
            </a:tbl>
          </a:graphicData>
        </a:graphic>
      </p:graphicFrame>
      <p:pic>
        <p:nvPicPr>
          <p:cNvPr id="3" name="图片 2" descr="3000 6000"/>
          <p:cNvPicPr/>
          <p:nvPr/>
        </p:nvPicPr>
        <p:blipFill>
          <a:blip r:embed="rId2"/>
          <a:srcRect l="15165" t="3389" r="23581"/>
          <a:stretch>
            <a:fillRect/>
          </a:stretch>
        </p:blipFill>
        <p:spPr>
          <a:xfrm>
            <a:off x="2279650" y="2137410"/>
            <a:ext cx="1368000" cy="1368000"/>
          </a:xfrm>
          <a:prstGeom prst="rect">
            <a:avLst/>
          </a:prstGeom>
        </p:spPr>
      </p:pic>
      <p:pic>
        <p:nvPicPr>
          <p:cNvPr id="7" name="图片 6" descr="4000 9000"/>
          <p:cNvPicPr/>
          <p:nvPr/>
        </p:nvPicPr>
        <p:blipFill>
          <a:blip r:embed="rId3"/>
          <a:srcRect l="15078" t="3537" r="23629"/>
          <a:stretch>
            <a:fillRect/>
          </a:stretch>
        </p:blipFill>
        <p:spPr>
          <a:xfrm>
            <a:off x="2279650" y="3578225"/>
            <a:ext cx="1368000" cy="1368000"/>
          </a:xfrm>
          <a:prstGeom prst="rect">
            <a:avLst/>
          </a:prstGeom>
        </p:spPr>
      </p:pic>
      <p:pic>
        <p:nvPicPr>
          <p:cNvPr id="8" name="图片 7" descr="6000 15000"/>
          <p:cNvPicPr/>
          <p:nvPr/>
        </p:nvPicPr>
        <p:blipFill>
          <a:blip r:embed="rId4"/>
          <a:srcRect l="15057" t="3519" r="23580"/>
          <a:stretch>
            <a:fillRect/>
          </a:stretch>
        </p:blipFill>
        <p:spPr>
          <a:xfrm>
            <a:off x="2279650" y="5019040"/>
            <a:ext cx="1368000" cy="1368000"/>
          </a:xfrm>
          <a:prstGeom prst="rect">
            <a:avLst/>
          </a:prstGeom>
        </p:spPr>
      </p:pic>
      <p:pic>
        <p:nvPicPr>
          <p:cNvPr id="9" name="图片 8" descr="3000 6000"/>
          <p:cNvPicPr>
            <a:picLocks noChangeAspect="1"/>
          </p:cNvPicPr>
          <p:nvPr/>
        </p:nvPicPr>
        <p:blipFill>
          <a:blip r:embed="rId2"/>
          <a:srcRect l="88011" b="1654"/>
          <a:stretch>
            <a:fillRect/>
          </a:stretch>
        </p:blipFill>
        <p:spPr>
          <a:xfrm>
            <a:off x="4007485" y="1656715"/>
            <a:ext cx="749300" cy="4719320"/>
          </a:xfrm>
          <a:prstGeom prst="rect">
            <a:avLst/>
          </a:prstGeom>
        </p:spPr>
      </p:pic>
      <p:pic>
        <p:nvPicPr>
          <p:cNvPr id="10" name="图片 9" descr="nH 3000 6000"/>
          <p:cNvPicPr/>
          <p:nvPr/>
        </p:nvPicPr>
        <p:blipFill>
          <a:blip r:embed="rId5"/>
          <a:srcRect l="11080" r="18253"/>
          <a:stretch>
            <a:fillRect/>
          </a:stretch>
        </p:blipFill>
        <p:spPr>
          <a:xfrm>
            <a:off x="5304155" y="2132330"/>
            <a:ext cx="1368000" cy="1368000"/>
          </a:xfrm>
          <a:prstGeom prst="rect">
            <a:avLst/>
          </a:prstGeom>
        </p:spPr>
      </p:pic>
      <p:pic>
        <p:nvPicPr>
          <p:cNvPr id="20" name="图片 19" descr="nH 4000 9000"/>
          <p:cNvPicPr/>
          <p:nvPr/>
        </p:nvPicPr>
        <p:blipFill>
          <a:blip r:embed="rId6"/>
          <a:srcRect l="11080" r="18395"/>
          <a:stretch>
            <a:fillRect/>
          </a:stretch>
        </p:blipFill>
        <p:spPr>
          <a:xfrm>
            <a:off x="5304155" y="3578225"/>
            <a:ext cx="1368000" cy="1368000"/>
          </a:xfrm>
          <a:prstGeom prst="rect">
            <a:avLst/>
          </a:prstGeom>
        </p:spPr>
      </p:pic>
      <p:pic>
        <p:nvPicPr>
          <p:cNvPr id="21" name="图片 20" descr="nH 6000 15000"/>
          <p:cNvPicPr/>
          <p:nvPr/>
        </p:nvPicPr>
        <p:blipFill>
          <a:blip r:embed="rId7"/>
          <a:srcRect l="11009" r="18182"/>
          <a:stretch>
            <a:fillRect/>
          </a:stretch>
        </p:blipFill>
        <p:spPr>
          <a:xfrm>
            <a:off x="5304155" y="5058410"/>
            <a:ext cx="1368000" cy="1368000"/>
          </a:xfrm>
          <a:prstGeom prst="rect">
            <a:avLst/>
          </a:prstGeom>
        </p:spPr>
      </p:pic>
      <p:pic>
        <p:nvPicPr>
          <p:cNvPr id="22" name="图片 21" descr="nH 4000 9000"/>
          <p:cNvPicPr>
            <a:picLocks noChangeAspect="1"/>
          </p:cNvPicPr>
          <p:nvPr/>
        </p:nvPicPr>
        <p:blipFill>
          <a:blip r:embed="rId6"/>
          <a:srcRect l="86080" t="1112"/>
          <a:stretch>
            <a:fillRect/>
          </a:stretch>
        </p:blipFill>
        <p:spPr>
          <a:xfrm>
            <a:off x="7031990" y="1628140"/>
            <a:ext cx="870585" cy="4745355"/>
          </a:xfrm>
          <a:prstGeom prst="rect">
            <a:avLst/>
          </a:prstGeom>
        </p:spPr>
      </p:pic>
      <p:pic>
        <p:nvPicPr>
          <p:cNvPr id="23" name="图片 22" descr="nCH3 3000 6000"/>
          <p:cNvPicPr/>
          <p:nvPr/>
        </p:nvPicPr>
        <p:blipFill>
          <a:blip r:embed="rId8"/>
          <a:srcRect l="8771" r="15945"/>
          <a:stretch>
            <a:fillRect/>
          </a:stretch>
        </p:blipFill>
        <p:spPr>
          <a:xfrm>
            <a:off x="8256270" y="2132330"/>
            <a:ext cx="1368000" cy="1368000"/>
          </a:xfrm>
          <a:prstGeom prst="rect">
            <a:avLst/>
          </a:prstGeom>
        </p:spPr>
      </p:pic>
      <p:pic>
        <p:nvPicPr>
          <p:cNvPr id="24" name="图片 23" descr="nCH3 4000 9000"/>
          <p:cNvPicPr/>
          <p:nvPr/>
        </p:nvPicPr>
        <p:blipFill>
          <a:blip r:embed="rId9"/>
          <a:srcRect l="8665" r="15980"/>
          <a:stretch>
            <a:fillRect/>
          </a:stretch>
        </p:blipFill>
        <p:spPr>
          <a:xfrm>
            <a:off x="8262620" y="3572510"/>
            <a:ext cx="1368000" cy="1368000"/>
          </a:xfrm>
          <a:prstGeom prst="rect">
            <a:avLst/>
          </a:prstGeom>
        </p:spPr>
      </p:pic>
      <p:pic>
        <p:nvPicPr>
          <p:cNvPr id="25" name="图片 24" descr="nCH3 6000 15000"/>
          <p:cNvPicPr/>
          <p:nvPr/>
        </p:nvPicPr>
        <p:blipFill>
          <a:blip r:embed="rId10"/>
          <a:srcRect l="8807" r="15909"/>
          <a:stretch>
            <a:fillRect/>
          </a:stretch>
        </p:blipFill>
        <p:spPr>
          <a:xfrm>
            <a:off x="8262620" y="5012690"/>
            <a:ext cx="1368000" cy="1368000"/>
          </a:xfrm>
          <a:prstGeom prst="rect">
            <a:avLst/>
          </a:prstGeom>
        </p:spPr>
      </p:pic>
      <p:pic>
        <p:nvPicPr>
          <p:cNvPr id="26" name="图片 25" descr="nCH3 3000 6000"/>
          <p:cNvPicPr>
            <a:picLocks noChangeAspect="1"/>
          </p:cNvPicPr>
          <p:nvPr/>
        </p:nvPicPr>
        <p:blipFill>
          <a:blip r:embed="rId8"/>
          <a:srcRect l="89205"/>
          <a:stretch>
            <a:fillRect/>
          </a:stretch>
        </p:blipFill>
        <p:spPr>
          <a:xfrm>
            <a:off x="10056495" y="1656715"/>
            <a:ext cx="668800" cy="4752000"/>
          </a:xfrm>
          <a:prstGeom prst="rect">
            <a:avLst/>
          </a:prstGeom>
        </p:spPr>
      </p:pic>
      <p:sp>
        <p:nvSpPr>
          <p:cNvPr id="4" name="灯片编号占位符 3"/>
          <p:cNvSpPr>
            <a:spLocks noGrp="1"/>
          </p:cNvSpPr>
          <p:nvPr>
            <p:ph type="sldNum" sz="quarter" idx="12"/>
          </p:nvPr>
        </p:nvSpPr>
        <p:spPr/>
        <p:txBody>
          <a:bodyPr/>
          <a:p>
            <a:fld id="{58BF3CCC-84CD-2A4B-8034-D1C6A446A5D6}" type="slidenum">
              <a:rPr lang="en-US" smtClean="0"/>
            </a:fld>
            <a:endParaRPr lang="en-US"/>
          </a:p>
        </p:txBody>
      </p:sp>
      <p:pic>
        <p:nvPicPr>
          <p:cNvPr id="5" name="图片 4" descr="四川大学"/>
          <p:cNvPicPr>
            <a:picLocks noChangeAspect="1"/>
          </p:cNvPicPr>
          <p:nvPr/>
        </p:nvPicPr>
        <p:blipFill>
          <a:blip r:embed="rId11">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径向物质分布</a:t>
            </a:r>
            <a:endParaRPr lang="zh-CN" altLang="en-US" dirty="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smtClean="0">
                <a:sym typeface="Garamond" panose="02020404030301010803" pitchFamily="18" charset="0"/>
              </a:rPr>
            </a:fld>
            <a:endParaRPr lang="zh-CN" altLang="en-US" dirty="0">
              <a:sym typeface="Garamond" panose="02020404030301010803" pitchFamily="18" charset="0"/>
            </a:endParaRPr>
          </a:p>
        </p:txBody>
      </p:sp>
      <p:pic>
        <p:nvPicPr>
          <p:cNvPr id="7" name="图片 6" descr="径向分布C1"/>
          <p:cNvPicPr>
            <a:picLocks noChangeAspect="1"/>
          </p:cNvPicPr>
          <p:nvPr>
            <p:custDataLst>
              <p:tags r:id="rId1"/>
            </p:custDataLst>
          </p:nvPr>
        </p:nvPicPr>
        <p:blipFill>
          <a:blip r:embed="rId2"/>
          <a:stretch>
            <a:fillRect/>
          </a:stretch>
        </p:blipFill>
        <p:spPr>
          <a:xfrm>
            <a:off x="335915" y="1484630"/>
            <a:ext cx="5631032" cy="4320000"/>
          </a:xfrm>
          <a:prstGeom prst="rect">
            <a:avLst/>
          </a:prstGeom>
        </p:spPr>
      </p:pic>
      <p:pic>
        <p:nvPicPr>
          <p:cNvPr id="10" name="图片 9" descr="径向分布C2"/>
          <p:cNvPicPr>
            <a:picLocks noChangeAspect="1"/>
          </p:cNvPicPr>
          <p:nvPr>
            <p:custDataLst>
              <p:tags r:id="rId3"/>
            </p:custDataLst>
          </p:nvPr>
        </p:nvPicPr>
        <p:blipFill>
          <a:blip r:embed="rId4"/>
          <a:stretch>
            <a:fillRect/>
          </a:stretch>
        </p:blipFill>
        <p:spPr>
          <a:xfrm>
            <a:off x="6240145" y="1484630"/>
            <a:ext cx="5630533" cy="4320000"/>
          </a:xfrm>
          <a:prstGeom prst="rect">
            <a:avLst/>
          </a:prstGeom>
        </p:spPr>
      </p:pic>
      <p:sp>
        <p:nvSpPr>
          <p:cNvPr id="11" name="文本框 10"/>
          <p:cNvSpPr txBox="1"/>
          <p:nvPr/>
        </p:nvSpPr>
        <p:spPr>
          <a:xfrm>
            <a:off x="2927985" y="5725160"/>
            <a:ext cx="1038860" cy="460375"/>
          </a:xfrm>
          <a:prstGeom prst="rect">
            <a:avLst/>
          </a:prstGeom>
          <a:solidFill>
            <a:schemeClr val="bg1"/>
          </a:solidFill>
          <a:ln>
            <a:solidFill>
              <a:schemeClr val="bg1"/>
            </a:solidFill>
          </a:ln>
        </p:spPr>
        <p:txBody>
          <a:bodyPr wrap="square" rtlCol="0">
            <a:spAutoFit/>
          </a:bodyPr>
          <a:p>
            <a:r>
              <a:rPr lang="en-US">
                <a:latin typeface="Times New Roman" panose="02020603050405020304" pitchFamily="18" charset="0"/>
                <a:cs typeface="Times New Roman" panose="02020603050405020304" pitchFamily="18" charset="0"/>
              </a:rPr>
              <a:t>CH</a:t>
            </a:r>
            <a:r>
              <a:rPr lang="en-US" baseline="-25000">
                <a:latin typeface="Times New Roman" panose="02020603050405020304" pitchFamily="18" charset="0"/>
                <a:cs typeface="Times New Roman" panose="02020603050405020304" pitchFamily="18" charset="0"/>
              </a:rPr>
              <a:t>y</a:t>
            </a:r>
            <a:endParaRPr lang="en-US" baseline="-25000">
              <a:latin typeface="Times New Roman" panose="02020603050405020304" pitchFamily="18" charset="0"/>
              <a:cs typeface="Times New Roman" panose="02020603050405020304" pitchFamily="18" charset="0"/>
            </a:endParaRPr>
          </a:p>
        </p:txBody>
      </p:sp>
      <p:sp>
        <p:nvSpPr>
          <p:cNvPr id="12" name="文本框 11"/>
          <p:cNvSpPr txBox="1"/>
          <p:nvPr/>
        </p:nvSpPr>
        <p:spPr>
          <a:xfrm>
            <a:off x="8759825" y="5725160"/>
            <a:ext cx="1727835" cy="486410"/>
          </a:xfrm>
          <a:prstGeom prst="rect">
            <a:avLst/>
          </a:prstGeom>
          <a:solidFill>
            <a:schemeClr val="bg1"/>
          </a:solidFill>
          <a:ln>
            <a:solidFill>
              <a:schemeClr val="bg1"/>
            </a:solidFill>
          </a:ln>
        </p:spPr>
        <p:txBody>
          <a:bodyPr wrap="square" rtlCol="0">
            <a:noAutofit/>
          </a:bodyPr>
          <a:p>
            <a:pPr lvl="0" algn="l">
              <a:buClrTx/>
              <a:buSzTx/>
            </a:pPr>
            <a:r>
              <a:rPr lang="en-US">
                <a:latin typeface="Times New Roman" panose="02020603050405020304" pitchFamily="18" charset="0"/>
                <a:cs typeface="Times New Roman" panose="02020603050405020304" pitchFamily="18" charset="0"/>
                <a:sym typeface="+mn-ea"/>
              </a:rPr>
              <a:t>C</a:t>
            </a:r>
            <a:r>
              <a:rPr lang="en-US" baseline="-25000">
                <a:latin typeface="Times New Roman" panose="02020603050405020304" pitchFamily="18" charset="0"/>
                <a:cs typeface="Times New Roman" panose="02020603050405020304" pitchFamily="18" charset="0"/>
                <a:sym typeface="+mn-ea"/>
              </a:rPr>
              <a:t>2</a:t>
            </a:r>
            <a:r>
              <a:rPr lang="en-US">
                <a:latin typeface="Times New Roman" panose="02020603050405020304" pitchFamily="18" charset="0"/>
                <a:cs typeface="Times New Roman" panose="02020603050405020304" pitchFamily="18" charset="0"/>
                <a:sym typeface="+mn-ea"/>
              </a:rPr>
              <a:t>H</a:t>
            </a:r>
            <a:r>
              <a:rPr lang="en-US" baseline="-25000">
                <a:latin typeface="Times New Roman" panose="02020603050405020304" pitchFamily="18" charset="0"/>
                <a:cs typeface="Times New Roman" panose="02020603050405020304" pitchFamily="18" charset="0"/>
                <a:sym typeface="+mn-ea"/>
              </a:rPr>
              <a:t>y</a:t>
            </a:r>
            <a:endParaRPr lang="en-US" baseline="-25000">
              <a:latin typeface="Times New Roman" panose="02020603050405020304" pitchFamily="18" charset="0"/>
              <a:cs typeface="Times New Roman" panose="02020603050405020304" pitchFamily="18" charset="0"/>
              <a:sym typeface="+mn-ea"/>
            </a:endParaRPr>
          </a:p>
        </p:txBody>
      </p:sp>
      <p:sp>
        <p:nvSpPr>
          <p:cNvPr id="13" name="文本框 12"/>
          <p:cNvSpPr txBox="1"/>
          <p:nvPr>
            <p:custDataLst>
              <p:tags r:id="rId5"/>
            </p:custDataLst>
          </p:nvPr>
        </p:nvSpPr>
        <p:spPr>
          <a:xfrm rot="16200000">
            <a:off x="-563880" y="3176270"/>
            <a:ext cx="1735455" cy="368300"/>
          </a:xfrm>
          <a:prstGeom prst="rect">
            <a:avLst/>
          </a:prstGeom>
          <a:solidFill>
            <a:schemeClr val="bg1"/>
          </a:solidFill>
        </p:spPr>
        <p:txBody>
          <a:bodyPr wrap="square" rtlCol="0">
            <a:spAutoFit/>
          </a:bodyPr>
          <a:p>
            <a:r>
              <a:rPr lang="en-US" altLang="zh-CN" sz="1800">
                <a:latin typeface="Times New Roman" panose="02020603050405020304" pitchFamily="18" charset="0"/>
                <a:cs typeface="Times New Roman" panose="02020603050405020304" pitchFamily="18" charset="0"/>
              </a:rPr>
              <a:t>Density(1/m</a:t>
            </a:r>
            <a:r>
              <a:rPr lang="en-US" altLang="zh-CN" sz="1800" baseline="30000">
                <a:latin typeface="Times New Roman" panose="02020603050405020304" pitchFamily="18" charset="0"/>
                <a:cs typeface="Times New Roman" panose="02020603050405020304" pitchFamily="18" charset="0"/>
              </a:rPr>
              <a:t>3</a:t>
            </a:r>
            <a:r>
              <a:rPr lang="en-US" altLang="zh-CN" sz="1800">
                <a:latin typeface="Times New Roman" panose="02020603050405020304" pitchFamily="18" charset="0"/>
                <a:cs typeface="Times New Roman" panose="02020603050405020304" pitchFamily="18" charset="0"/>
              </a:rPr>
              <a:t>)</a:t>
            </a:r>
            <a:endParaRPr lang="en-US" altLang="zh-CN" sz="1800">
              <a:latin typeface="Times New Roman" panose="02020603050405020304" pitchFamily="18" charset="0"/>
              <a:cs typeface="Times New Roman" panose="02020603050405020304" pitchFamily="18" charset="0"/>
            </a:endParaRPr>
          </a:p>
        </p:txBody>
      </p:sp>
      <p:sp>
        <p:nvSpPr>
          <p:cNvPr id="14" name="文本框 13"/>
          <p:cNvSpPr txBox="1"/>
          <p:nvPr>
            <p:custDataLst>
              <p:tags r:id="rId6"/>
            </p:custDataLst>
          </p:nvPr>
        </p:nvSpPr>
        <p:spPr>
          <a:xfrm rot="16200000">
            <a:off x="5339715" y="3176270"/>
            <a:ext cx="1735455" cy="368300"/>
          </a:xfrm>
          <a:prstGeom prst="rect">
            <a:avLst/>
          </a:prstGeom>
          <a:solidFill>
            <a:schemeClr val="bg1"/>
          </a:solidFill>
        </p:spPr>
        <p:txBody>
          <a:bodyPr wrap="square" rtlCol="0">
            <a:spAutoFit/>
          </a:bodyPr>
          <a:p>
            <a:r>
              <a:rPr lang="en-US" altLang="zh-CN" sz="1800">
                <a:latin typeface="Times New Roman" panose="02020603050405020304" pitchFamily="18" charset="0"/>
                <a:cs typeface="Times New Roman" panose="02020603050405020304" pitchFamily="18" charset="0"/>
              </a:rPr>
              <a:t>Density(1/m</a:t>
            </a:r>
            <a:r>
              <a:rPr lang="en-US" altLang="zh-CN" sz="1800" baseline="30000">
                <a:latin typeface="Times New Roman" panose="02020603050405020304" pitchFamily="18" charset="0"/>
                <a:cs typeface="Times New Roman" panose="02020603050405020304" pitchFamily="18" charset="0"/>
              </a:rPr>
              <a:t>3</a:t>
            </a:r>
            <a:r>
              <a:rPr lang="en-US" altLang="zh-CN" sz="1800">
                <a:latin typeface="Times New Roman" panose="02020603050405020304" pitchFamily="18" charset="0"/>
                <a:cs typeface="Times New Roman" panose="02020603050405020304" pitchFamily="18" charset="0"/>
              </a:rPr>
              <a:t>)</a:t>
            </a:r>
            <a:endParaRPr lang="en-US" altLang="zh-CN" sz="1800">
              <a:latin typeface="Times New Roman" panose="02020603050405020304" pitchFamily="18" charset="0"/>
              <a:cs typeface="Times New Roman" panose="02020603050405020304" pitchFamily="18" charset="0"/>
            </a:endParaRPr>
          </a:p>
        </p:txBody>
      </p:sp>
      <p:sp>
        <p:nvSpPr>
          <p:cNvPr id="15" name="文本框 14"/>
          <p:cNvSpPr txBox="1"/>
          <p:nvPr/>
        </p:nvSpPr>
        <p:spPr>
          <a:xfrm>
            <a:off x="4439920" y="1484630"/>
            <a:ext cx="827405" cy="398780"/>
          </a:xfrm>
          <a:prstGeom prst="rect">
            <a:avLst/>
          </a:prstGeom>
          <a:noFill/>
        </p:spPr>
        <p:txBody>
          <a:bodyPr wrap="square" rtlCol="0">
            <a:spAutoFit/>
          </a:bodyPr>
          <a:p>
            <a:r>
              <a:rPr lang="en-US" altLang="zh-CN" sz="2000">
                <a:solidFill>
                  <a:srgbClr val="4AC55D"/>
                </a:solidFill>
                <a:latin typeface="Times New Roman" panose="02020603050405020304" pitchFamily="18" charset="0"/>
                <a:cs typeface="Times New Roman" panose="02020603050405020304" pitchFamily="18" charset="0"/>
              </a:rPr>
              <a:t>CH</a:t>
            </a:r>
            <a:r>
              <a:rPr lang="en-US" altLang="zh-CN" sz="2000" baseline="-25000">
                <a:solidFill>
                  <a:srgbClr val="4AC55D"/>
                </a:solidFill>
                <a:latin typeface="Times New Roman" panose="02020603050405020304" pitchFamily="18" charset="0"/>
                <a:cs typeface="Times New Roman" panose="02020603050405020304" pitchFamily="18" charset="0"/>
              </a:rPr>
              <a:t>3</a:t>
            </a:r>
            <a:endParaRPr lang="en-US" altLang="zh-CN" sz="2000" baseline="-25000">
              <a:solidFill>
                <a:srgbClr val="4AC55D"/>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4871720" y="2277110"/>
            <a:ext cx="827405" cy="398780"/>
          </a:xfrm>
          <a:prstGeom prst="rect">
            <a:avLst/>
          </a:prstGeom>
          <a:noFill/>
        </p:spPr>
        <p:txBody>
          <a:bodyPr wrap="square" rtlCol="0">
            <a:spAutoFit/>
          </a:bodyPr>
          <a:p>
            <a:r>
              <a:rPr lang="en-US" altLang="zh-CN" sz="2000">
                <a:solidFill>
                  <a:srgbClr val="274BF5"/>
                </a:solidFill>
                <a:latin typeface="Times New Roman" panose="02020603050405020304" pitchFamily="18" charset="0"/>
                <a:cs typeface="Times New Roman" panose="02020603050405020304" pitchFamily="18" charset="0"/>
              </a:rPr>
              <a:t>CH</a:t>
            </a:r>
            <a:r>
              <a:rPr lang="en-US" altLang="zh-CN" sz="2000" baseline="-25000">
                <a:solidFill>
                  <a:srgbClr val="274BF5"/>
                </a:solidFill>
                <a:latin typeface="Times New Roman" panose="02020603050405020304" pitchFamily="18" charset="0"/>
                <a:cs typeface="Times New Roman" panose="02020603050405020304" pitchFamily="18" charset="0"/>
              </a:rPr>
              <a:t>4</a:t>
            </a:r>
            <a:endParaRPr lang="en-US" altLang="zh-CN" sz="2000" baseline="-25000">
              <a:solidFill>
                <a:srgbClr val="274BF5"/>
              </a:solidFill>
              <a:latin typeface="Times New Roman" panose="02020603050405020304" pitchFamily="18" charset="0"/>
              <a:cs typeface="Times New Roman" panose="02020603050405020304" pitchFamily="18" charset="0"/>
            </a:endParaRPr>
          </a:p>
        </p:txBody>
      </p:sp>
      <p:sp>
        <p:nvSpPr>
          <p:cNvPr id="17" name="文本框 16"/>
          <p:cNvSpPr txBox="1"/>
          <p:nvPr/>
        </p:nvSpPr>
        <p:spPr>
          <a:xfrm>
            <a:off x="4151630" y="2708910"/>
            <a:ext cx="827405" cy="398780"/>
          </a:xfrm>
          <a:prstGeom prst="rect">
            <a:avLst/>
          </a:prstGeom>
          <a:noFill/>
        </p:spPr>
        <p:txBody>
          <a:bodyPr wrap="square" rtlCol="0">
            <a:spAutoFit/>
          </a:bodyPr>
          <a:p>
            <a:r>
              <a:rPr lang="en-US" altLang="zh-CN" sz="2000">
                <a:solidFill>
                  <a:srgbClr val="D20807"/>
                </a:solidFill>
                <a:latin typeface="Times New Roman" panose="02020603050405020304" pitchFamily="18" charset="0"/>
                <a:cs typeface="Times New Roman" panose="02020603050405020304" pitchFamily="18" charset="0"/>
              </a:rPr>
              <a:t>CH</a:t>
            </a:r>
            <a:r>
              <a:rPr lang="en-US" altLang="zh-CN" sz="2000" baseline="-25000">
                <a:solidFill>
                  <a:srgbClr val="D20807"/>
                </a:solidFill>
                <a:latin typeface="Times New Roman" panose="02020603050405020304" pitchFamily="18" charset="0"/>
                <a:cs typeface="Times New Roman" panose="02020603050405020304" pitchFamily="18" charset="0"/>
              </a:rPr>
              <a:t>2</a:t>
            </a:r>
            <a:endParaRPr lang="en-US" altLang="zh-CN" sz="2000" baseline="-25000">
              <a:solidFill>
                <a:srgbClr val="D20807"/>
              </a:solidFill>
              <a:latin typeface="Times New Roman" panose="02020603050405020304" pitchFamily="18" charset="0"/>
              <a:cs typeface="Times New Roman" panose="02020603050405020304" pitchFamily="18" charset="0"/>
            </a:endParaRPr>
          </a:p>
        </p:txBody>
      </p:sp>
      <p:sp>
        <p:nvSpPr>
          <p:cNvPr id="18" name="文本框 17"/>
          <p:cNvSpPr txBox="1"/>
          <p:nvPr/>
        </p:nvSpPr>
        <p:spPr>
          <a:xfrm>
            <a:off x="5087620" y="4509135"/>
            <a:ext cx="827405" cy="398780"/>
          </a:xfrm>
          <a:prstGeom prst="rect">
            <a:avLst/>
          </a:prstGeom>
          <a:noFill/>
        </p:spPr>
        <p:txBody>
          <a:bodyPr wrap="square" rtlCol="0">
            <a:spAutoFit/>
          </a:bodyPr>
          <a:p>
            <a:r>
              <a:rPr lang="en-US" altLang="zh-CN" sz="2000">
                <a:solidFill>
                  <a:srgbClr val="18D5D7"/>
                </a:solidFill>
                <a:latin typeface="Times New Roman" panose="02020603050405020304" pitchFamily="18" charset="0"/>
                <a:cs typeface="Times New Roman" panose="02020603050405020304" pitchFamily="18" charset="0"/>
              </a:rPr>
              <a:t>CH</a:t>
            </a:r>
            <a:endParaRPr lang="en-US" altLang="zh-CN" sz="2000" baseline="-25000">
              <a:solidFill>
                <a:srgbClr val="18D5D7"/>
              </a:solidFill>
              <a:latin typeface="Times New Roman" panose="02020603050405020304" pitchFamily="18" charset="0"/>
              <a:cs typeface="Times New Roman" panose="02020603050405020304" pitchFamily="18" charset="0"/>
            </a:endParaRPr>
          </a:p>
        </p:txBody>
      </p:sp>
      <p:sp>
        <p:nvSpPr>
          <p:cNvPr id="19" name="文本框 18"/>
          <p:cNvSpPr txBox="1"/>
          <p:nvPr/>
        </p:nvSpPr>
        <p:spPr>
          <a:xfrm>
            <a:off x="4655185" y="5013325"/>
            <a:ext cx="827405" cy="398780"/>
          </a:xfrm>
          <a:prstGeom prst="rect">
            <a:avLst/>
          </a:prstGeom>
          <a:noFill/>
        </p:spPr>
        <p:txBody>
          <a:bodyPr wrap="square" rtlCol="0">
            <a:spAutoFit/>
          </a:bodyPr>
          <a:p>
            <a:r>
              <a:rPr lang="en-US" altLang="zh-CN" sz="2000">
                <a:solidFill>
                  <a:srgbClr val="BD08BE"/>
                </a:solidFill>
                <a:latin typeface="Times New Roman" panose="02020603050405020304" pitchFamily="18" charset="0"/>
                <a:cs typeface="Times New Roman" panose="02020603050405020304" pitchFamily="18" charset="0"/>
              </a:rPr>
              <a:t>C</a:t>
            </a:r>
            <a:endParaRPr lang="en-US" altLang="zh-CN" sz="2000" baseline="-25000">
              <a:solidFill>
                <a:srgbClr val="BD08BE"/>
              </a:solidFill>
              <a:latin typeface="Times New Roman" panose="02020603050405020304" pitchFamily="18" charset="0"/>
              <a:cs typeface="Times New Roman" panose="02020603050405020304" pitchFamily="18" charset="0"/>
            </a:endParaRPr>
          </a:p>
        </p:txBody>
      </p:sp>
      <p:sp>
        <p:nvSpPr>
          <p:cNvPr id="20" name="文本框 19"/>
          <p:cNvSpPr txBox="1"/>
          <p:nvPr/>
        </p:nvSpPr>
        <p:spPr>
          <a:xfrm>
            <a:off x="10200005" y="1341120"/>
            <a:ext cx="956310" cy="398780"/>
          </a:xfrm>
          <a:prstGeom prst="rect">
            <a:avLst/>
          </a:prstGeom>
          <a:noFill/>
        </p:spPr>
        <p:txBody>
          <a:bodyPr wrap="square" rtlCol="0">
            <a:spAutoFit/>
          </a:bodyPr>
          <a:p>
            <a:r>
              <a:rPr lang="en-US" altLang="zh-CN" sz="2000">
                <a:solidFill>
                  <a:srgbClr val="BD08BE"/>
                </a:solidFill>
                <a:latin typeface="Times New Roman" panose="02020603050405020304" pitchFamily="18" charset="0"/>
                <a:cs typeface="Times New Roman" panose="02020603050405020304" pitchFamily="18" charset="0"/>
              </a:rPr>
              <a:t>C</a:t>
            </a:r>
            <a:r>
              <a:rPr lang="en-US" altLang="zh-CN" sz="2000" baseline="-25000">
                <a:solidFill>
                  <a:srgbClr val="BD08BE"/>
                </a:solidFill>
                <a:latin typeface="Times New Roman" panose="02020603050405020304" pitchFamily="18" charset="0"/>
                <a:cs typeface="Times New Roman" panose="02020603050405020304" pitchFamily="18" charset="0"/>
              </a:rPr>
              <a:t>2</a:t>
            </a:r>
            <a:r>
              <a:rPr lang="en-US" altLang="zh-CN" sz="2000">
                <a:solidFill>
                  <a:srgbClr val="BD08BE"/>
                </a:solidFill>
                <a:latin typeface="Times New Roman" panose="02020603050405020304" pitchFamily="18" charset="0"/>
                <a:cs typeface="Times New Roman" panose="02020603050405020304" pitchFamily="18" charset="0"/>
              </a:rPr>
              <a:t>H</a:t>
            </a:r>
            <a:r>
              <a:rPr lang="en-US" altLang="zh-CN" sz="2000" baseline="-25000">
                <a:solidFill>
                  <a:srgbClr val="BD08BE"/>
                </a:solidFill>
                <a:latin typeface="Times New Roman" panose="02020603050405020304" pitchFamily="18" charset="0"/>
                <a:cs typeface="Times New Roman" panose="02020603050405020304" pitchFamily="18" charset="0"/>
              </a:rPr>
              <a:t>2</a:t>
            </a:r>
            <a:endParaRPr lang="en-US" altLang="zh-CN" sz="2000" baseline="-25000">
              <a:solidFill>
                <a:srgbClr val="BD08BE"/>
              </a:solidFill>
              <a:latin typeface="Times New Roman" panose="02020603050405020304" pitchFamily="18" charset="0"/>
              <a:cs typeface="Times New Roman" panose="02020603050405020304" pitchFamily="18" charset="0"/>
            </a:endParaRPr>
          </a:p>
        </p:txBody>
      </p:sp>
      <p:sp>
        <p:nvSpPr>
          <p:cNvPr id="21" name="文本框 20"/>
          <p:cNvSpPr txBox="1"/>
          <p:nvPr/>
        </p:nvSpPr>
        <p:spPr>
          <a:xfrm>
            <a:off x="9912350" y="1844675"/>
            <a:ext cx="956310" cy="398780"/>
          </a:xfrm>
          <a:prstGeom prst="rect">
            <a:avLst/>
          </a:prstGeom>
          <a:noFill/>
        </p:spPr>
        <p:txBody>
          <a:bodyPr wrap="square" rtlCol="0">
            <a:spAutoFit/>
          </a:bodyPr>
          <a:p>
            <a:r>
              <a:rPr lang="en-US" altLang="zh-CN" sz="2000">
                <a:solidFill>
                  <a:srgbClr val="FFDF7E"/>
                </a:solidFill>
                <a:latin typeface="Times New Roman" panose="02020603050405020304" pitchFamily="18" charset="0"/>
                <a:cs typeface="Times New Roman" panose="02020603050405020304" pitchFamily="18" charset="0"/>
              </a:rPr>
              <a:t>C</a:t>
            </a:r>
            <a:r>
              <a:rPr lang="en-US" altLang="zh-CN" sz="2000" baseline="-25000">
                <a:solidFill>
                  <a:srgbClr val="FFDF7E"/>
                </a:solidFill>
                <a:latin typeface="Times New Roman" panose="02020603050405020304" pitchFamily="18" charset="0"/>
                <a:cs typeface="Times New Roman" panose="02020603050405020304" pitchFamily="18" charset="0"/>
              </a:rPr>
              <a:t>2</a:t>
            </a:r>
            <a:r>
              <a:rPr lang="en-US" altLang="zh-CN" sz="2000">
                <a:solidFill>
                  <a:srgbClr val="FFDF7E"/>
                </a:solidFill>
                <a:latin typeface="Times New Roman" panose="02020603050405020304" pitchFamily="18" charset="0"/>
                <a:cs typeface="Times New Roman" panose="02020603050405020304" pitchFamily="18" charset="0"/>
              </a:rPr>
              <a:t>H</a:t>
            </a:r>
            <a:endParaRPr lang="en-US" altLang="zh-CN" sz="2000">
              <a:solidFill>
                <a:srgbClr val="FFDF7E"/>
              </a:solidFill>
              <a:latin typeface="Times New Roman" panose="02020603050405020304" pitchFamily="18" charset="0"/>
              <a:cs typeface="Times New Roman" panose="02020603050405020304" pitchFamily="18" charset="0"/>
            </a:endParaRPr>
          </a:p>
        </p:txBody>
      </p:sp>
      <p:sp>
        <p:nvSpPr>
          <p:cNvPr id="22" name="文本框 21"/>
          <p:cNvSpPr txBox="1"/>
          <p:nvPr/>
        </p:nvSpPr>
        <p:spPr>
          <a:xfrm>
            <a:off x="10776585" y="1844675"/>
            <a:ext cx="956310" cy="398780"/>
          </a:xfrm>
          <a:prstGeom prst="rect">
            <a:avLst/>
          </a:prstGeom>
          <a:noFill/>
        </p:spPr>
        <p:txBody>
          <a:bodyPr wrap="square" rtlCol="0">
            <a:spAutoFit/>
          </a:bodyPr>
          <a:p>
            <a:r>
              <a:rPr lang="en-US" altLang="zh-CN" sz="2000">
                <a:solidFill>
                  <a:srgbClr val="DE4D4D"/>
                </a:solidFill>
                <a:latin typeface="Times New Roman" panose="02020603050405020304" pitchFamily="18" charset="0"/>
                <a:cs typeface="Times New Roman" panose="02020603050405020304" pitchFamily="18" charset="0"/>
              </a:rPr>
              <a:t>C</a:t>
            </a:r>
            <a:r>
              <a:rPr lang="en-US" altLang="zh-CN" sz="2000" baseline="-25000">
                <a:solidFill>
                  <a:srgbClr val="DE4D4D"/>
                </a:solidFill>
                <a:latin typeface="Times New Roman" panose="02020603050405020304" pitchFamily="18" charset="0"/>
                <a:cs typeface="Times New Roman" panose="02020603050405020304" pitchFamily="18" charset="0"/>
              </a:rPr>
              <a:t>2</a:t>
            </a:r>
            <a:r>
              <a:rPr lang="en-US" altLang="zh-CN" sz="2000">
                <a:solidFill>
                  <a:srgbClr val="DE4D4D"/>
                </a:solidFill>
                <a:latin typeface="Times New Roman" panose="02020603050405020304" pitchFamily="18" charset="0"/>
                <a:cs typeface="Times New Roman" panose="02020603050405020304" pitchFamily="18" charset="0"/>
              </a:rPr>
              <a:t>H</a:t>
            </a:r>
            <a:r>
              <a:rPr lang="en-US" altLang="zh-CN" sz="2000" baseline="-25000">
                <a:solidFill>
                  <a:srgbClr val="DE4D4D"/>
                </a:solidFill>
                <a:latin typeface="Times New Roman" panose="02020603050405020304" pitchFamily="18" charset="0"/>
                <a:cs typeface="Times New Roman" panose="02020603050405020304" pitchFamily="18" charset="0"/>
              </a:rPr>
              <a:t>4</a:t>
            </a:r>
            <a:endParaRPr lang="en-US" altLang="zh-CN" sz="2000" baseline="-25000">
              <a:solidFill>
                <a:srgbClr val="DE4D4D"/>
              </a:solidFill>
              <a:latin typeface="Times New Roman" panose="02020603050405020304" pitchFamily="18" charset="0"/>
              <a:cs typeface="Times New Roman" panose="02020603050405020304" pitchFamily="18" charset="0"/>
            </a:endParaRPr>
          </a:p>
        </p:txBody>
      </p:sp>
      <p:sp>
        <p:nvSpPr>
          <p:cNvPr id="23" name="文本框 22"/>
          <p:cNvSpPr txBox="1"/>
          <p:nvPr/>
        </p:nvSpPr>
        <p:spPr>
          <a:xfrm>
            <a:off x="8226425" y="3284855"/>
            <a:ext cx="956310" cy="398780"/>
          </a:xfrm>
          <a:prstGeom prst="rect">
            <a:avLst/>
          </a:prstGeom>
          <a:noFill/>
        </p:spPr>
        <p:txBody>
          <a:bodyPr wrap="square" rtlCol="0">
            <a:spAutoFit/>
          </a:bodyPr>
          <a:p>
            <a:r>
              <a:rPr lang="en-US" altLang="zh-CN" sz="2000">
                <a:solidFill>
                  <a:srgbClr val="0F37F4"/>
                </a:solidFill>
                <a:latin typeface="Times New Roman" panose="02020603050405020304" pitchFamily="18" charset="0"/>
                <a:cs typeface="Times New Roman" panose="02020603050405020304" pitchFamily="18" charset="0"/>
              </a:rPr>
              <a:t>C</a:t>
            </a:r>
            <a:r>
              <a:rPr lang="en-US" altLang="zh-CN" sz="2000" baseline="-25000">
                <a:solidFill>
                  <a:srgbClr val="0F37F4"/>
                </a:solidFill>
                <a:latin typeface="Times New Roman" panose="02020603050405020304" pitchFamily="18" charset="0"/>
                <a:cs typeface="Times New Roman" panose="02020603050405020304" pitchFamily="18" charset="0"/>
              </a:rPr>
              <a:t>2</a:t>
            </a:r>
            <a:r>
              <a:rPr lang="en-US" altLang="zh-CN" sz="2000">
                <a:solidFill>
                  <a:srgbClr val="0F37F4"/>
                </a:solidFill>
                <a:latin typeface="Times New Roman" panose="02020603050405020304" pitchFamily="18" charset="0"/>
                <a:cs typeface="Times New Roman" panose="02020603050405020304" pitchFamily="18" charset="0"/>
              </a:rPr>
              <a:t>H</a:t>
            </a:r>
            <a:r>
              <a:rPr lang="en-US" altLang="zh-CN" sz="2000" baseline="-25000">
                <a:solidFill>
                  <a:srgbClr val="0F37F4"/>
                </a:solidFill>
                <a:latin typeface="Times New Roman" panose="02020603050405020304" pitchFamily="18" charset="0"/>
                <a:cs typeface="Times New Roman" panose="02020603050405020304" pitchFamily="18" charset="0"/>
              </a:rPr>
              <a:t>6</a:t>
            </a:r>
            <a:endParaRPr lang="en-US" altLang="zh-CN" sz="2000" baseline="-25000">
              <a:solidFill>
                <a:srgbClr val="0F37F4"/>
              </a:solidFill>
              <a:latin typeface="Times New Roman" panose="02020603050405020304" pitchFamily="18" charset="0"/>
              <a:cs typeface="Times New Roman" panose="02020603050405020304" pitchFamily="18" charset="0"/>
            </a:endParaRPr>
          </a:p>
        </p:txBody>
      </p:sp>
      <p:sp>
        <p:nvSpPr>
          <p:cNvPr id="24" name="文本框 23"/>
          <p:cNvSpPr txBox="1"/>
          <p:nvPr/>
        </p:nvSpPr>
        <p:spPr>
          <a:xfrm>
            <a:off x="7896225" y="2780665"/>
            <a:ext cx="956310" cy="398780"/>
          </a:xfrm>
          <a:prstGeom prst="rect">
            <a:avLst/>
          </a:prstGeom>
          <a:noFill/>
        </p:spPr>
        <p:txBody>
          <a:bodyPr wrap="square" rtlCol="0">
            <a:spAutoFit/>
          </a:bodyPr>
          <a:p>
            <a:r>
              <a:rPr lang="en-US" altLang="zh-CN" sz="2000">
                <a:solidFill>
                  <a:srgbClr val="4AC45D"/>
                </a:solidFill>
                <a:latin typeface="Times New Roman" panose="02020603050405020304" pitchFamily="18" charset="0"/>
                <a:cs typeface="Times New Roman" panose="02020603050405020304" pitchFamily="18" charset="0"/>
              </a:rPr>
              <a:t>C</a:t>
            </a:r>
            <a:r>
              <a:rPr lang="en-US" altLang="zh-CN" sz="2000" baseline="-25000">
                <a:solidFill>
                  <a:srgbClr val="4AC45D"/>
                </a:solidFill>
                <a:latin typeface="Times New Roman" panose="02020603050405020304" pitchFamily="18" charset="0"/>
                <a:cs typeface="Times New Roman" panose="02020603050405020304" pitchFamily="18" charset="0"/>
              </a:rPr>
              <a:t>2</a:t>
            </a:r>
            <a:r>
              <a:rPr lang="en-US" altLang="zh-CN" sz="2000">
                <a:solidFill>
                  <a:srgbClr val="4AC45D"/>
                </a:solidFill>
                <a:latin typeface="Times New Roman" panose="02020603050405020304" pitchFamily="18" charset="0"/>
                <a:cs typeface="Times New Roman" panose="02020603050405020304" pitchFamily="18" charset="0"/>
              </a:rPr>
              <a:t>H</a:t>
            </a:r>
            <a:r>
              <a:rPr lang="en-US" altLang="zh-CN" sz="2000" baseline="-25000">
                <a:solidFill>
                  <a:srgbClr val="4AC45D"/>
                </a:solidFill>
                <a:latin typeface="Times New Roman" panose="02020603050405020304" pitchFamily="18" charset="0"/>
                <a:cs typeface="Times New Roman" panose="02020603050405020304" pitchFamily="18" charset="0"/>
              </a:rPr>
              <a:t>5</a:t>
            </a:r>
            <a:endParaRPr lang="en-US" altLang="zh-CN" sz="2000" baseline="-25000">
              <a:solidFill>
                <a:srgbClr val="4AC45D"/>
              </a:solidFill>
              <a:latin typeface="Times New Roman" panose="02020603050405020304" pitchFamily="18" charset="0"/>
              <a:cs typeface="Times New Roman" panose="02020603050405020304" pitchFamily="18" charset="0"/>
            </a:endParaRPr>
          </a:p>
        </p:txBody>
      </p:sp>
      <p:sp>
        <p:nvSpPr>
          <p:cNvPr id="25" name="文本框 24"/>
          <p:cNvSpPr txBox="1"/>
          <p:nvPr/>
        </p:nvSpPr>
        <p:spPr>
          <a:xfrm>
            <a:off x="9552305" y="2381885"/>
            <a:ext cx="956310" cy="398780"/>
          </a:xfrm>
          <a:prstGeom prst="rect">
            <a:avLst/>
          </a:prstGeom>
          <a:noFill/>
        </p:spPr>
        <p:txBody>
          <a:bodyPr wrap="square" rtlCol="0">
            <a:spAutoFit/>
          </a:bodyPr>
          <a:p>
            <a:r>
              <a:rPr lang="en-US" altLang="zh-CN" sz="2000">
                <a:solidFill>
                  <a:srgbClr val="12D4D6"/>
                </a:solidFill>
                <a:latin typeface="Times New Roman" panose="02020603050405020304" pitchFamily="18" charset="0"/>
                <a:cs typeface="Times New Roman" panose="02020603050405020304" pitchFamily="18" charset="0"/>
              </a:rPr>
              <a:t>C</a:t>
            </a:r>
            <a:r>
              <a:rPr lang="en-US" altLang="zh-CN" sz="2000" baseline="-25000">
                <a:solidFill>
                  <a:srgbClr val="12D4D6"/>
                </a:solidFill>
                <a:latin typeface="Times New Roman" panose="02020603050405020304" pitchFamily="18" charset="0"/>
                <a:cs typeface="Times New Roman" panose="02020603050405020304" pitchFamily="18" charset="0"/>
              </a:rPr>
              <a:t>2</a:t>
            </a:r>
            <a:r>
              <a:rPr lang="en-US" altLang="zh-CN" sz="2000">
                <a:solidFill>
                  <a:srgbClr val="12D4D6"/>
                </a:solidFill>
                <a:latin typeface="Times New Roman" panose="02020603050405020304" pitchFamily="18" charset="0"/>
                <a:cs typeface="Times New Roman" panose="02020603050405020304" pitchFamily="18" charset="0"/>
              </a:rPr>
              <a:t>H</a:t>
            </a:r>
            <a:r>
              <a:rPr lang="en-US" altLang="zh-CN" sz="2000" baseline="-25000">
                <a:solidFill>
                  <a:srgbClr val="12D4D6"/>
                </a:solidFill>
                <a:latin typeface="Times New Roman" panose="02020603050405020304" pitchFamily="18" charset="0"/>
                <a:cs typeface="Times New Roman" panose="02020603050405020304" pitchFamily="18" charset="0"/>
              </a:rPr>
              <a:t>3</a:t>
            </a:r>
            <a:endParaRPr lang="en-US" altLang="zh-CN" sz="2000" baseline="-25000">
              <a:solidFill>
                <a:srgbClr val="12D4D6"/>
              </a:solidFill>
              <a:latin typeface="Times New Roman" panose="02020603050405020304" pitchFamily="18" charset="0"/>
              <a:cs typeface="Times New Roman" panose="02020603050405020304" pitchFamily="18" charset="0"/>
            </a:endParaRPr>
          </a:p>
        </p:txBody>
      </p:sp>
      <p:sp>
        <p:nvSpPr>
          <p:cNvPr id="26" name="文本框 25"/>
          <p:cNvSpPr txBox="1"/>
          <p:nvPr/>
        </p:nvSpPr>
        <p:spPr>
          <a:xfrm>
            <a:off x="9048115" y="4364990"/>
            <a:ext cx="551180" cy="398780"/>
          </a:xfrm>
          <a:prstGeom prst="rect">
            <a:avLst/>
          </a:prstGeom>
          <a:noFill/>
        </p:spPr>
        <p:txBody>
          <a:bodyPr wrap="square" rtlCol="0">
            <a:spAutoFit/>
          </a:bodyPr>
          <a:p>
            <a:r>
              <a:rPr lang="en-US" altLang="zh-CN" sz="2000">
                <a:solidFill>
                  <a:srgbClr val="474747"/>
                </a:solidFill>
                <a:latin typeface="Times New Roman" panose="02020603050405020304" pitchFamily="18" charset="0"/>
                <a:cs typeface="Times New Roman" panose="02020603050405020304" pitchFamily="18" charset="0"/>
              </a:rPr>
              <a:t>C</a:t>
            </a:r>
            <a:r>
              <a:rPr lang="en-US" altLang="zh-CN" sz="2000" baseline="-25000">
                <a:solidFill>
                  <a:srgbClr val="474747"/>
                </a:solidFill>
                <a:latin typeface="Times New Roman" panose="02020603050405020304" pitchFamily="18" charset="0"/>
                <a:cs typeface="Times New Roman" panose="02020603050405020304" pitchFamily="18" charset="0"/>
              </a:rPr>
              <a:t>2</a:t>
            </a:r>
            <a:endParaRPr lang="en-US" altLang="zh-CN" sz="2000" baseline="-25000">
              <a:solidFill>
                <a:srgbClr val="474747"/>
              </a:solidFill>
              <a:latin typeface="Times New Roman" panose="02020603050405020304" pitchFamily="18" charset="0"/>
              <a:cs typeface="Times New Roman" panose="02020603050405020304" pitchFamily="18" charset="0"/>
            </a:endParaRPr>
          </a:p>
        </p:txBody>
      </p:sp>
      <p:sp>
        <p:nvSpPr>
          <p:cNvPr id="5" name="矩形 4"/>
          <p:cNvSpPr/>
          <p:nvPr/>
        </p:nvSpPr>
        <p:spPr>
          <a:xfrm>
            <a:off x="4439920" y="1557020"/>
            <a:ext cx="575945" cy="287655"/>
          </a:xfrm>
          <a:prstGeom prst="rect">
            <a:avLst/>
          </a:prstGeom>
          <a:ln>
            <a:solidFill>
              <a:srgbClr val="FF0000"/>
            </a:solidFill>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6" name="矩形 5"/>
          <p:cNvSpPr/>
          <p:nvPr/>
        </p:nvSpPr>
        <p:spPr>
          <a:xfrm>
            <a:off x="10272395" y="1412875"/>
            <a:ext cx="575945" cy="287655"/>
          </a:xfrm>
          <a:prstGeom prst="rect">
            <a:avLst/>
          </a:prstGeom>
          <a:ln>
            <a:solidFill>
              <a:srgbClr val="FF0000"/>
            </a:solidFill>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 name="文本框 7"/>
          <p:cNvSpPr txBox="1"/>
          <p:nvPr/>
        </p:nvSpPr>
        <p:spPr>
          <a:xfrm>
            <a:off x="810895" y="6233160"/>
            <a:ext cx="4064000" cy="368300"/>
          </a:xfrm>
          <a:prstGeom prst="rect">
            <a:avLst/>
          </a:prstGeom>
          <a:noFill/>
        </p:spPr>
        <p:txBody>
          <a:bodyPr wrap="square" rtlCol="0">
            <a:spAutoFit/>
          </a:bodyPr>
          <a:p>
            <a:r>
              <a:rPr lang="en-US" altLang="zh-CN"/>
              <a:t>Z=10m</a:t>
            </a:r>
            <a:r>
              <a:rPr lang="en-US" altLang="zh-CN"/>
              <a:t>m Pin=6kW p=15kPa</a:t>
            </a:r>
            <a:endParaRPr lang="en-US" altLang="zh-CN"/>
          </a:p>
        </p:txBody>
      </p:sp>
      <p:pic>
        <p:nvPicPr>
          <p:cNvPr id="3" name="图片 2" descr="四川大学"/>
          <p:cNvPicPr>
            <a:picLocks noChangeAspect="1"/>
          </p:cNvPicPr>
          <p:nvPr/>
        </p:nvPicPr>
        <p:blipFill>
          <a:blip r:embed="rId7">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黑体" panose="02010609060101010101" pitchFamily="49" charset="-122"/>
                <a:ea typeface="黑体" panose="02010609060101010101" pitchFamily="49" charset="-122"/>
              </a:rPr>
              <a:t>轴向物质分布</a:t>
            </a:r>
            <a:endParaRPr lang="zh-CN" altLang="en-US" dirty="0">
              <a:latin typeface="黑体" panose="02010609060101010101" pitchFamily="49" charset="-122"/>
              <a:ea typeface="黑体" panose="02010609060101010101" pitchFamily="49" charset="-122"/>
            </a:endParaRPr>
          </a:p>
        </p:txBody>
      </p:sp>
      <p:pic>
        <p:nvPicPr>
          <p:cNvPr id="5" name="图片 4" descr="轴向分布C1"/>
          <p:cNvPicPr>
            <a:picLocks noChangeAspect="1"/>
          </p:cNvPicPr>
          <p:nvPr>
            <p:custDataLst>
              <p:tags r:id="rId1"/>
            </p:custDataLst>
          </p:nvPr>
        </p:nvPicPr>
        <p:blipFill>
          <a:blip r:embed="rId2"/>
          <a:stretch>
            <a:fillRect/>
          </a:stretch>
        </p:blipFill>
        <p:spPr>
          <a:xfrm>
            <a:off x="407670" y="1657350"/>
            <a:ext cx="5631378" cy="4320000"/>
          </a:xfrm>
          <a:prstGeom prst="rect">
            <a:avLst/>
          </a:prstGeom>
        </p:spPr>
      </p:pic>
      <p:pic>
        <p:nvPicPr>
          <p:cNvPr id="6" name="图片 5" descr="轴向分布C2"/>
          <p:cNvPicPr>
            <a:picLocks noChangeAspect="1"/>
          </p:cNvPicPr>
          <p:nvPr>
            <p:custDataLst>
              <p:tags r:id="rId3"/>
            </p:custDataLst>
          </p:nvPr>
        </p:nvPicPr>
        <p:blipFill>
          <a:blip r:embed="rId4"/>
          <a:stretch>
            <a:fillRect/>
          </a:stretch>
        </p:blipFill>
        <p:spPr>
          <a:xfrm>
            <a:off x="6311900" y="1628775"/>
            <a:ext cx="5631254" cy="4320000"/>
          </a:xfrm>
          <a:prstGeom prst="rect">
            <a:avLst/>
          </a:prstGeom>
        </p:spPr>
      </p:pic>
      <p:sp>
        <p:nvSpPr>
          <p:cNvPr id="8" name="文本框 7"/>
          <p:cNvSpPr txBox="1"/>
          <p:nvPr/>
        </p:nvSpPr>
        <p:spPr>
          <a:xfrm>
            <a:off x="2927985" y="5876925"/>
            <a:ext cx="1038860" cy="460375"/>
          </a:xfrm>
          <a:prstGeom prst="rect">
            <a:avLst/>
          </a:prstGeom>
          <a:solidFill>
            <a:schemeClr val="bg1"/>
          </a:solidFill>
          <a:ln>
            <a:solidFill>
              <a:schemeClr val="bg1"/>
            </a:solidFill>
          </a:ln>
        </p:spPr>
        <p:txBody>
          <a:bodyPr wrap="square" rtlCol="0">
            <a:spAutoFit/>
          </a:bodyPr>
          <a:p>
            <a:r>
              <a:rPr lang="en-US">
                <a:latin typeface="Times New Roman" panose="02020603050405020304" pitchFamily="18" charset="0"/>
                <a:cs typeface="Times New Roman" panose="02020603050405020304" pitchFamily="18" charset="0"/>
              </a:rPr>
              <a:t>CH</a:t>
            </a:r>
            <a:r>
              <a:rPr lang="en-US" baseline="-25000">
                <a:latin typeface="Times New Roman" panose="02020603050405020304" pitchFamily="18" charset="0"/>
                <a:cs typeface="Times New Roman" panose="02020603050405020304" pitchFamily="18" charset="0"/>
              </a:rPr>
              <a:t>y</a:t>
            </a:r>
            <a:endParaRPr lang="en-US" baseline="-25000">
              <a:latin typeface="Times New Roman" panose="02020603050405020304" pitchFamily="18" charset="0"/>
              <a:cs typeface="Times New Roman" panose="02020603050405020304" pitchFamily="18" charset="0"/>
            </a:endParaRPr>
          </a:p>
        </p:txBody>
      </p:sp>
      <p:sp>
        <p:nvSpPr>
          <p:cNvPr id="9" name="文本框 8"/>
          <p:cNvSpPr txBox="1"/>
          <p:nvPr/>
        </p:nvSpPr>
        <p:spPr>
          <a:xfrm>
            <a:off x="8832215" y="5858510"/>
            <a:ext cx="1727835" cy="478790"/>
          </a:xfrm>
          <a:prstGeom prst="rect">
            <a:avLst/>
          </a:prstGeom>
          <a:solidFill>
            <a:schemeClr val="bg1"/>
          </a:solidFill>
          <a:ln>
            <a:solidFill>
              <a:schemeClr val="bg1"/>
            </a:solidFill>
          </a:ln>
        </p:spPr>
        <p:txBody>
          <a:bodyPr wrap="square" rtlCol="0">
            <a:noAutofit/>
          </a:bodyPr>
          <a:p>
            <a:pPr lvl="0" algn="l">
              <a:buClrTx/>
              <a:buSzTx/>
            </a:pPr>
            <a:r>
              <a:rPr lang="en-US">
                <a:latin typeface="Times New Roman" panose="02020603050405020304" pitchFamily="18" charset="0"/>
                <a:cs typeface="Times New Roman" panose="02020603050405020304" pitchFamily="18" charset="0"/>
                <a:sym typeface="+mn-ea"/>
              </a:rPr>
              <a:t>C</a:t>
            </a:r>
            <a:r>
              <a:rPr lang="en-US" baseline="-25000">
                <a:latin typeface="Times New Roman" panose="02020603050405020304" pitchFamily="18" charset="0"/>
                <a:cs typeface="Times New Roman" panose="02020603050405020304" pitchFamily="18" charset="0"/>
                <a:sym typeface="+mn-ea"/>
              </a:rPr>
              <a:t>2</a:t>
            </a:r>
            <a:r>
              <a:rPr lang="en-US">
                <a:latin typeface="Times New Roman" panose="02020603050405020304" pitchFamily="18" charset="0"/>
                <a:cs typeface="Times New Roman" panose="02020603050405020304" pitchFamily="18" charset="0"/>
                <a:sym typeface="+mn-ea"/>
              </a:rPr>
              <a:t>H</a:t>
            </a:r>
            <a:r>
              <a:rPr lang="en-US" baseline="-25000">
                <a:latin typeface="Times New Roman" panose="02020603050405020304" pitchFamily="18" charset="0"/>
                <a:cs typeface="Times New Roman" panose="02020603050405020304" pitchFamily="18" charset="0"/>
                <a:sym typeface="+mn-ea"/>
              </a:rPr>
              <a:t>y</a:t>
            </a:r>
            <a:endParaRPr lang="en-US" baseline="-25000">
              <a:latin typeface="Times New Roman" panose="02020603050405020304" pitchFamily="18" charset="0"/>
              <a:cs typeface="Times New Roman" panose="02020603050405020304" pitchFamily="18" charset="0"/>
              <a:sym typeface="+mn-ea"/>
            </a:endParaRPr>
          </a:p>
        </p:txBody>
      </p:sp>
      <p:sp>
        <p:nvSpPr>
          <p:cNvPr id="13" name="文本框 12"/>
          <p:cNvSpPr txBox="1"/>
          <p:nvPr>
            <p:custDataLst>
              <p:tags r:id="rId5"/>
            </p:custDataLst>
          </p:nvPr>
        </p:nvSpPr>
        <p:spPr>
          <a:xfrm rot="16200000">
            <a:off x="-492125" y="3176270"/>
            <a:ext cx="1735455" cy="368300"/>
          </a:xfrm>
          <a:prstGeom prst="rect">
            <a:avLst/>
          </a:prstGeom>
          <a:solidFill>
            <a:schemeClr val="bg1"/>
          </a:solidFill>
        </p:spPr>
        <p:txBody>
          <a:bodyPr wrap="square" rtlCol="0">
            <a:spAutoFit/>
          </a:bodyPr>
          <a:p>
            <a:r>
              <a:rPr lang="en-US" altLang="zh-CN" sz="1800">
                <a:latin typeface="Times New Roman" panose="02020603050405020304" pitchFamily="18" charset="0"/>
                <a:cs typeface="Times New Roman" panose="02020603050405020304" pitchFamily="18" charset="0"/>
              </a:rPr>
              <a:t>Density(1/m</a:t>
            </a:r>
            <a:r>
              <a:rPr lang="en-US" altLang="zh-CN" sz="1800" baseline="30000">
                <a:latin typeface="Times New Roman" panose="02020603050405020304" pitchFamily="18" charset="0"/>
                <a:cs typeface="Times New Roman" panose="02020603050405020304" pitchFamily="18" charset="0"/>
              </a:rPr>
              <a:t>3</a:t>
            </a:r>
            <a:r>
              <a:rPr lang="en-US" altLang="zh-CN" sz="1800">
                <a:latin typeface="Times New Roman" panose="02020603050405020304" pitchFamily="18" charset="0"/>
                <a:cs typeface="Times New Roman" panose="02020603050405020304" pitchFamily="18" charset="0"/>
              </a:rPr>
              <a:t>)</a:t>
            </a:r>
            <a:endParaRPr lang="en-US" altLang="zh-CN" sz="1800">
              <a:latin typeface="Times New Roman" panose="02020603050405020304" pitchFamily="18" charset="0"/>
              <a:cs typeface="Times New Roman" panose="02020603050405020304" pitchFamily="18" charset="0"/>
            </a:endParaRPr>
          </a:p>
        </p:txBody>
      </p:sp>
      <p:sp>
        <p:nvSpPr>
          <p:cNvPr id="11" name="文本框 10"/>
          <p:cNvSpPr txBox="1"/>
          <p:nvPr>
            <p:custDataLst>
              <p:tags r:id="rId6"/>
            </p:custDataLst>
          </p:nvPr>
        </p:nvSpPr>
        <p:spPr>
          <a:xfrm rot="16200000">
            <a:off x="5412105" y="3244215"/>
            <a:ext cx="1735455" cy="368300"/>
          </a:xfrm>
          <a:prstGeom prst="rect">
            <a:avLst/>
          </a:prstGeom>
          <a:solidFill>
            <a:schemeClr val="bg1"/>
          </a:solidFill>
        </p:spPr>
        <p:txBody>
          <a:bodyPr wrap="square" rtlCol="0">
            <a:spAutoFit/>
          </a:bodyPr>
          <a:p>
            <a:r>
              <a:rPr lang="en-US" altLang="zh-CN" sz="1800">
                <a:latin typeface="Times New Roman" panose="02020603050405020304" pitchFamily="18" charset="0"/>
                <a:cs typeface="Times New Roman" panose="02020603050405020304" pitchFamily="18" charset="0"/>
              </a:rPr>
              <a:t>Density(1/m</a:t>
            </a:r>
            <a:r>
              <a:rPr lang="en-US" altLang="zh-CN" sz="1800" baseline="30000">
                <a:latin typeface="Times New Roman" panose="02020603050405020304" pitchFamily="18" charset="0"/>
                <a:cs typeface="Times New Roman" panose="02020603050405020304" pitchFamily="18" charset="0"/>
              </a:rPr>
              <a:t>3</a:t>
            </a:r>
            <a:r>
              <a:rPr lang="en-US" altLang="zh-CN" sz="1800">
                <a:latin typeface="Times New Roman" panose="02020603050405020304" pitchFamily="18" charset="0"/>
                <a:cs typeface="Times New Roman" panose="02020603050405020304" pitchFamily="18" charset="0"/>
              </a:rPr>
              <a:t>)</a:t>
            </a:r>
            <a:endParaRPr lang="en-US" altLang="zh-CN" sz="1800">
              <a:latin typeface="Times New Roman" panose="02020603050405020304" pitchFamily="18" charset="0"/>
              <a:cs typeface="Times New Roman" panose="02020603050405020304" pitchFamily="18" charset="0"/>
            </a:endParaRPr>
          </a:p>
        </p:txBody>
      </p:sp>
      <p:sp>
        <p:nvSpPr>
          <p:cNvPr id="15" name="文本框 14"/>
          <p:cNvSpPr txBox="1"/>
          <p:nvPr/>
        </p:nvSpPr>
        <p:spPr>
          <a:xfrm>
            <a:off x="4439920" y="1544955"/>
            <a:ext cx="827405" cy="398780"/>
          </a:xfrm>
          <a:prstGeom prst="rect">
            <a:avLst/>
          </a:prstGeom>
          <a:noFill/>
        </p:spPr>
        <p:txBody>
          <a:bodyPr wrap="square" rtlCol="0">
            <a:spAutoFit/>
          </a:bodyPr>
          <a:p>
            <a:r>
              <a:rPr lang="en-US" altLang="zh-CN" sz="2000">
                <a:solidFill>
                  <a:srgbClr val="4AC55D"/>
                </a:solidFill>
                <a:latin typeface="Times New Roman" panose="02020603050405020304" pitchFamily="18" charset="0"/>
                <a:cs typeface="Times New Roman" panose="02020603050405020304" pitchFamily="18" charset="0"/>
              </a:rPr>
              <a:t>CH</a:t>
            </a:r>
            <a:r>
              <a:rPr lang="en-US" altLang="zh-CN" sz="2000" baseline="-25000">
                <a:solidFill>
                  <a:srgbClr val="4AC55D"/>
                </a:solidFill>
                <a:latin typeface="Times New Roman" panose="02020603050405020304" pitchFamily="18" charset="0"/>
                <a:cs typeface="Times New Roman" panose="02020603050405020304" pitchFamily="18" charset="0"/>
              </a:rPr>
              <a:t>3</a:t>
            </a:r>
            <a:endParaRPr lang="en-US" altLang="zh-CN" sz="2000" baseline="-25000">
              <a:solidFill>
                <a:srgbClr val="4AC55D"/>
              </a:solidFill>
              <a:latin typeface="Times New Roman" panose="02020603050405020304" pitchFamily="18" charset="0"/>
              <a:cs typeface="Times New Roman" panose="02020603050405020304" pitchFamily="18" charset="0"/>
            </a:endParaRPr>
          </a:p>
        </p:txBody>
      </p:sp>
      <p:sp>
        <p:nvSpPr>
          <p:cNvPr id="17" name="文本框 16"/>
          <p:cNvSpPr txBox="1"/>
          <p:nvPr/>
        </p:nvSpPr>
        <p:spPr>
          <a:xfrm>
            <a:off x="4151630" y="2708910"/>
            <a:ext cx="827405" cy="398780"/>
          </a:xfrm>
          <a:prstGeom prst="rect">
            <a:avLst/>
          </a:prstGeom>
          <a:noFill/>
        </p:spPr>
        <p:txBody>
          <a:bodyPr wrap="square" rtlCol="0">
            <a:spAutoFit/>
          </a:bodyPr>
          <a:p>
            <a:r>
              <a:rPr lang="en-US" altLang="zh-CN" sz="2000">
                <a:solidFill>
                  <a:srgbClr val="D20807"/>
                </a:solidFill>
                <a:latin typeface="Times New Roman" panose="02020603050405020304" pitchFamily="18" charset="0"/>
                <a:cs typeface="Times New Roman" panose="02020603050405020304" pitchFamily="18" charset="0"/>
              </a:rPr>
              <a:t>CH</a:t>
            </a:r>
            <a:r>
              <a:rPr lang="en-US" altLang="zh-CN" sz="2000" baseline="-25000">
                <a:solidFill>
                  <a:srgbClr val="D20807"/>
                </a:solidFill>
                <a:latin typeface="Times New Roman" panose="02020603050405020304" pitchFamily="18" charset="0"/>
                <a:cs typeface="Times New Roman" panose="02020603050405020304" pitchFamily="18" charset="0"/>
              </a:rPr>
              <a:t>2</a:t>
            </a:r>
            <a:endParaRPr lang="en-US" altLang="zh-CN" sz="2000" baseline="-25000">
              <a:solidFill>
                <a:srgbClr val="D20807"/>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4979035" y="2277110"/>
            <a:ext cx="827405" cy="398780"/>
          </a:xfrm>
          <a:prstGeom prst="rect">
            <a:avLst/>
          </a:prstGeom>
          <a:noFill/>
        </p:spPr>
        <p:txBody>
          <a:bodyPr wrap="square" rtlCol="0">
            <a:spAutoFit/>
          </a:bodyPr>
          <a:p>
            <a:r>
              <a:rPr lang="en-US" altLang="zh-CN" sz="2000">
                <a:solidFill>
                  <a:srgbClr val="274BF5"/>
                </a:solidFill>
                <a:latin typeface="Times New Roman" panose="02020603050405020304" pitchFamily="18" charset="0"/>
                <a:cs typeface="Times New Roman" panose="02020603050405020304" pitchFamily="18" charset="0"/>
              </a:rPr>
              <a:t>CH</a:t>
            </a:r>
            <a:r>
              <a:rPr lang="en-US" altLang="zh-CN" sz="2000" baseline="-25000">
                <a:solidFill>
                  <a:srgbClr val="274BF5"/>
                </a:solidFill>
                <a:latin typeface="Times New Roman" panose="02020603050405020304" pitchFamily="18" charset="0"/>
                <a:cs typeface="Times New Roman" panose="02020603050405020304" pitchFamily="18" charset="0"/>
              </a:rPr>
              <a:t>4</a:t>
            </a:r>
            <a:endParaRPr lang="en-US" altLang="zh-CN" sz="2000" baseline="-25000">
              <a:solidFill>
                <a:srgbClr val="274BF5"/>
              </a:solidFill>
              <a:latin typeface="Times New Roman" panose="02020603050405020304" pitchFamily="18" charset="0"/>
              <a:cs typeface="Times New Roman" panose="02020603050405020304" pitchFamily="18" charset="0"/>
            </a:endParaRPr>
          </a:p>
        </p:txBody>
      </p:sp>
      <p:sp>
        <p:nvSpPr>
          <p:cNvPr id="18" name="文本框 17"/>
          <p:cNvSpPr txBox="1"/>
          <p:nvPr/>
        </p:nvSpPr>
        <p:spPr>
          <a:xfrm>
            <a:off x="5087620" y="4509135"/>
            <a:ext cx="827405" cy="398780"/>
          </a:xfrm>
          <a:prstGeom prst="rect">
            <a:avLst/>
          </a:prstGeom>
          <a:noFill/>
        </p:spPr>
        <p:txBody>
          <a:bodyPr wrap="square" rtlCol="0">
            <a:spAutoFit/>
          </a:bodyPr>
          <a:p>
            <a:r>
              <a:rPr lang="en-US" altLang="zh-CN" sz="2000">
                <a:solidFill>
                  <a:srgbClr val="18D5D7"/>
                </a:solidFill>
                <a:latin typeface="Times New Roman" panose="02020603050405020304" pitchFamily="18" charset="0"/>
                <a:cs typeface="Times New Roman" panose="02020603050405020304" pitchFamily="18" charset="0"/>
              </a:rPr>
              <a:t>CH</a:t>
            </a:r>
            <a:endParaRPr lang="en-US" altLang="zh-CN" sz="2000" baseline="-25000">
              <a:solidFill>
                <a:srgbClr val="18D5D7"/>
              </a:solidFill>
              <a:latin typeface="Times New Roman" panose="02020603050405020304" pitchFamily="18" charset="0"/>
              <a:cs typeface="Times New Roman" panose="02020603050405020304" pitchFamily="18" charset="0"/>
            </a:endParaRPr>
          </a:p>
        </p:txBody>
      </p:sp>
      <p:sp>
        <p:nvSpPr>
          <p:cNvPr id="19" name="文本框 18"/>
          <p:cNvSpPr txBox="1"/>
          <p:nvPr/>
        </p:nvSpPr>
        <p:spPr>
          <a:xfrm>
            <a:off x="4799965" y="5012690"/>
            <a:ext cx="827405" cy="398780"/>
          </a:xfrm>
          <a:prstGeom prst="rect">
            <a:avLst/>
          </a:prstGeom>
          <a:noFill/>
        </p:spPr>
        <p:txBody>
          <a:bodyPr wrap="square" rtlCol="0">
            <a:spAutoFit/>
          </a:bodyPr>
          <a:p>
            <a:r>
              <a:rPr lang="en-US" altLang="zh-CN" sz="2000">
                <a:solidFill>
                  <a:srgbClr val="BD08BE"/>
                </a:solidFill>
                <a:latin typeface="Times New Roman" panose="02020603050405020304" pitchFamily="18" charset="0"/>
                <a:cs typeface="Times New Roman" panose="02020603050405020304" pitchFamily="18" charset="0"/>
              </a:rPr>
              <a:t>C</a:t>
            </a:r>
            <a:endParaRPr lang="en-US" altLang="zh-CN" sz="2000" baseline="-25000">
              <a:solidFill>
                <a:srgbClr val="BD08BE"/>
              </a:solidFill>
              <a:latin typeface="Times New Roman" panose="02020603050405020304" pitchFamily="18" charset="0"/>
              <a:cs typeface="Times New Roman" panose="02020603050405020304" pitchFamily="18" charset="0"/>
            </a:endParaRPr>
          </a:p>
        </p:txBody>
      </p:sp>
      <p:sp>
        <p:nvSpPr>
          <p:cNvPr id="20" name="文本框 19"/>
          <p:cNvSpPr txBox="1"/>
          <p:nvPr/>
        </p:nvSpPr>
        <p:spPr>
          <a:xfrm>
            <a:off x="10200005" y="1484630"/>
            <a:ext cx="956310" cy="398780"/>
          </a:xfrm>
          <a:prstGeom prst="rect">
            <a:avLst/>
          </a:prstGeom>
          <a:noFill/>
        </p:spPr>
        <p:txBody>
          <a:bodyPr wrap="square" rtlCol="0">
            <a:spAutoFit/>
          </a:bodyPr>
          <a:p>
            <a:r>
              <a:rPr lang="en-US" altLang="zh-CN" sz="2000">
                <a:solidFill>
                  <a:srgbClr val="BD08BE"/>
                </a:solidFill>
                <a:latin typeface="Times New Roman" panose="02020603050405020304" pitchFamily="18" charset="0"/>
                <a:cs typeface="Times New Roman" panose="02020603050405020304" pitchFamily="18" charset="0"/>
              </a:rPr>
              <a:t>C</a:t>
            </a:r>
            <a:r>
              <a:rPr lang="en-US" altLang="zh-CN" sz="2000" baseline="-25000">
                <a:solidFill>
                  <a:srgbClr val="BD08BE"/>
                </a:solidFill>
                <a:latin typeface="Times New Roman" panose="02020603050405020304" pitchFamily="18" charset="0"/>
                <a:cs typeface="Times New Roman" panose="02020603050405020304" pitchFamily="18" charset="0"/>
              </a:rPr>
              <a:t>2</a:t>
            </a:r>
            <a:r>
              <a:rPr lang="en-US" altLang="zh-CN" sz="2000">
                <a:solidFill>
                  <a:srgbClr val="BD08BE"/>
                </a:solidFill>
                <a:latin typeface="Times New Roman" panose="02020603050405020304" pitchFamily="18" charset="0"/>
                <a:cs typeface="Times New Roman" panose="02020603050405020304" pitchFamily="18" charset="0"/>
              </a:rPr>
              <a:t>H</a:t>
            </a:r>
            <a:r>
              <a:rPr lang="en-US" altLang="zh-CN" sz="2000" baseline="-25000">
                <a:solidFill>
                  <a:srgbClr val="BD08BE"/>
                </a:solidFill>
                <a:latin typeface="Times New Roman" panose="02020603050405020304" pitchFamily="18" charset="0"/>
                <a:cs typeface="Times New Roman" panose="02020603050405020304" pitchFamily="18" charset="0"/>
              </a:rPr>
              <a:t>2</a:t>
            </a:r>
            <a:endParaRPr lang="en-US" altLang="zh-CN" sz="2000" baseline="-25000">
              <a:solidFill>
                <a:srgbClr val="BD08BE"/>
              </a:solidFill>
              <a:latin typeface="Times New Roman" panose="02020603050405020304" pitchFamily="18" charset="0"/>
              <a:cs typeface="Times New Roman" panose="02020603050405020304" pitchFamily="18" charset="0"/>
            </a:endParaRPr>
          </a:p>
        </p:txBody>
      </p:sp>
      <p:sp>
        <p:nvSpPr>
          <p:cNvPr id="21" name="文本框 20"/>
          <p:cNvSpPr txBox="1"/>
          <p:nvPr/>
        </p:nvSpPr>
        <p:spPr>
          <a:xfrm>
            <a:off x="9912350" y="1844675"/>
            <a:ext cx="956310" cy="398780"/>
          </a:xfrm>
          <a:prstGeom prst="rect">
            <a:avLst/>
          </a:prstGeom>
          <a:noFill/>
        </p:spPr>
        <p:txBody>
          <a:bodyPr wrap="square" rtlCol="0">
            <a:spAutoFit/>
          </a:bodyPr>
          <a:p>
            <a:r>
              <a:rPr lang="en-US" altLang="zh-CN" sz="2000">
                <a:solidFill>
                  <a:srgbClr val="FFDF7E"/>
                </a:solidFill>
                <a:latin typeface="Times New Roman" panose="02020603050405020304" pitchFamily="18" charset="0"/>
                <a:cs typeface="Times New Roman" panose="02020603050405020304" pitchFamily="18" charset="0"/>
              </a:rPr>
              <a:t>C</a:t>
            </a:r>
            <a:r>
              <a:rPr lang="en-US" altLang="zh-CN" sz="2000" baseline="-25000">
                <a:solidFill>
                  <a:srgbClr val="FFDF7E"/>
                </a:solidFill>
                <a:latin typeface="Times New Roman" panose="02020603050405020304" pitchFamily="18" charset="0"/>
                <a:cs typeface="Times New Roman" panose="02020603050405020304" pitchFamily="18" charset="0"/>
              </a:rPr>
              <a:t>2</a:t>
            </a:r>
            <a:r>
              <a:rPr lang="en-US" altLang="zh-CN" sz="2000">
                <a:solidFill>
                  <a:srgbClr val="FFDF7E"/>
                </a:solidFill>
                <a:latin typeface="Times New Roman" panose="02020603050405020304" pitchFamily="18" charset="0"/>
                <a:cs typeface="Times New Roman" panose="02020603050405020304" pitchFamily="18" charset="0"/>
              </a:rPr>
              <a:t>H</a:t>
            </a:r>
            <a:endParaRPr lang="en-US" altLang="zh-CN" sz="2000">
              <a:solidFill>
                <a:srgbClr val="FFDF7E"/>
              </a:solidFill>
              <a:latin typeface="Times New Roman" panose="02020603050405020304" pitchFamily="18" charset="0"/>
              <a:cs typeface="Times New Roman" panose="02020603050405020304" pitchFamily="18" charset="0"/>
            </a:endParaRPr>
          </a:p>
        </p:txBody>
      </p:sp>
      <p:sp>
        <p:nvSpPr>
          <p:cNvPr id="22" name="文本框 21"/>
          <p:cNvSpPr txBox="1"/>
          <p:nvPr/>
        </p:nvSpPr>
        <p:spPr>
          <a:xfrm>
            <a:off x="10848340" y="1883410"/>
            <a:ext cx="956310" cy="398780"/>
          </a:xfrm>
          <a:prstGeom prst="rect">
            <a:avLst/>
          </a:prstGeom>
          <a:noFill/>
        </p:spPr>
        <p:txBody>
          <a:bodyPr wrap="square" rtlCol="0">
            <a:spAutoFit/>
          </a:bodyPr>
          <a:p>
            <a:r>
              <a:rPr lang="en-US" altLang="zh-CN" sz="2000">
                <a:solidFill>
                  <a:srgbClr val="DE4D4D"/>
                </a:solidFill>
                <a:latin typeface="Times New Roman" panose="02020603050405020304" pitchFamily="18" charset="0"/>
                <a:cs typeface="Times New Roman" panose="02020603050405020304" pitchFamily="18" charset="0"/>
              </a:rPr>
              <a:t>C</a:t>
            </a:r>
            <a:r>
              <a:rPr lang="en-US" altLang="zh-CN" sz="2000" baseline="-25000">
                <a:solidFill>
                  <a:srgbClr val="DE4D4D"/>
                </a:solidFill>
                <a:latin typeface="Times New Roman" panose="02020603050405020304" pitchFamily="18" charset="0"/>
                <a:cs typeface="Times New Roman" panose="02020603050405020304" pitchFamily="18" charset="0"/>
              </a:rPr>
              <a:t>2</a:t>
            </a:r>
            <a:r>
              <a:rPr lang="en-US" altLang="zh-CN" sz="2000">
                <a:solidFill>
                  <a:srgbClr val="DE4D4D"/>
                </a:solidFill>
                <a:latin typeface="Times New Roman" panose="02020603050405020304" pitchFamily="18" charset="0"/>
                <a:cs typeface="Times New Roman" panose="02020603050405020304" pitchFamily="18" charset="0"/>
              </a:rPr>
              <a:t>H</a:t>
            </a:r>
            <a:r>
              <a:rPr lang="en-US" altLang="zh-CN" sz="2000" baseline="-25000">
                <a:solidFill>
                  <a:srgbClr val="DE4D4D"/>
                </a:solidFill>
                <a:latin typeface="Times New Roman" panose="02020603050405020304" pitchFamily="18" charset="0"/>
                <a:cs typeface="Times New Roman" panose="02020603050405020304" pitchFamily="18" charset="0"/>
              </a:rPr>
              <a:t>4</a:t>
            </a:r>
            <a:endParaRPr lang="en-US" altLang="zh-CN" sz="2000" baseline="-25000">
              <a:solidFill>
                <a:srgbClr val="DE4D4D"/>
              </a:solidFill>
              <a:latin typeface="Times New Roman" panose="02020603050405020304" pitchFamily="18" charset="0"/>
              <a:cs typeface="Times New Roman" panose="02020603050405020304" pitchFamily="18" charset="0"/>
            </a:endParaRPr>
          </a:p>
        </p:txBody>
      </p:sp>
      <p:sp>
        <p:nvSpPr>
          <p:cNvPr id="25" name="文本框 24"/>
          <p:cNvSpPr txBox="1"/>
          <p:nvPr/>
        </p:nvSpPr>
        <p:spPr>
          <a:xfrm>
            <a:off x="9624060" y="2420620"/>
            <a:ext cx="956310" cy="398780"/>
          </a:xfrm>
          <a:prstGeom prst="rect">
            <a:avLst/>
          </a:prstGeom>
          <a:noFill/>
        </p:spPr>
        <p:txBody>
          <a:bodyPr wrap="square" rtlCol="0">
            <a:spAutoFit/>
          </a:bodyPr>
          <a:p>
            <a:r>
              <a:rPr lang="en-US" altLang="zh-CN" sz="2000">
                <a:solidFill>
                  <a:srgbClr val="12D4D6"/>
                </a:solidFill>
                <a:latin typeface="Times New Roman" panose="02020603050405020304" pitchFamily="18" charset="0"/>
                <a:cs typeface="Times New Roman" panose="02020603050405020304" pitchFamily="18" charset="0"/>
              </a:rPr>
              <a:t>C</a:t>
            </a:r>
            <a:r>
              <a:rPr lang="en-US" altLang="zh-CN" sz="2000" baseline="-25000">
                <a:solidFill>
                  <a:srgbClr val="12D4D6"/>
                </a:solidFill>
                <a:latin typeface="Times New Roman" panose="02020603050405020304" pitchFamily="18" charset="0"/>
                <a:cs typeface="Times New Roman" panose="02020603050405020304" pitchFamily="18" charset="0"/>
              </a:rPr>
              <a:t>2</a:t>
            </a:r>
            <a:r>
              <a:rPr lang="en-US" altLang="zh-CN" sz="2000">
                <a:solidFill>
                  <a:srgbClr val="12D4D6"/>
                </a:solidFill>
                <a:latin typeface="Times New Roman" panose="02020603050405020304" pitchFamily="18" charset="0"/>
                <a:cs typeface="Times New Roman" panose="02020603050405020304" pitchFamily="18" charset="0"/>
              </a:rPr>
              <a:t>H</a:t>
            </a:r>
            <a:r>
              <a:rPr lang="en-US" altLang="zh-CN" sz="2000" baseline="-25000">
                <a:solidFill>
                  <a:srgbClr val="12D4D6"/>
                </a:solidFill>
                <a:latin typeface="Times New Roman" panose="02020603050405020304" pitchFamily="18" charset="0"/>
                <a:cs typeface="Times New Roman" panose="02020603050405020304" pitchFamily="18" charset="0"/>
              </a:rPr>
              <a:t>3</a:t>
            </a:r>
            <a:endParaRPr lang="en-US" altLang="zh-CN" sz="2000" baseline="-25000">
              <a:solidFill>
                <a:srgbClr val="12D4D6"/>
              </a:solidFill>
              <a:latin typeface="Times New Roman" panose="02020603050405020304" pitchFamily="18" charset="0"/>
              <a:cs typeface="Times New Roman" panose="02020603050405020304" pitchFamily="18" charset="0"/>
            </a:endParaRPr>
          </a:p>
        </p:txBody>
      </p:sp>
      <p:sp>
        <p:nvSpPr>
          <p:cNvPr id="24" name="文本框 23"/>
          <p:cNvSpPr txBox="1"/>
          <p:nvPr/>
        </p:nvSpPr>
        <p:spPr>
          <a:xfrm>
            <a:off x="7896225" y="2853055"/>
            <a:ext cx="956310" cy="398780"/>
          </a:xfrm>
          <a:prstGeom prst="rect">
            <a:avLst/>
          </a:prstGeom>
          <a:noFill/>
        </p:spPr>
        <p:txBody>
          <a:bodyPr wrap="square" rtlCol="0">
            <a:spAutoFit/>
          </a:bodyPr>
          <a:p>
            <a:r>
              <a:rPr lang="en-US" altLang="zh-CN" sz="2000">
                <a:solidFill>
                  <a:srgbClr val="4AC45D"/>
                </a:solidFill>
                <a:latin typeface="Times New Roman" panose="02020603050405020304" pitchFamily="18" charset="0"/>
                <a:cs typeface="Times New Roman" panose="02020603050405020304" pitchFamily="18" charset="0"/>
              </a:rPr>
              <a:t>C</a:t>
            </a:r>
            <a:r>
              <a:rPr lang="en-US" altLang="zh-CN" sz="2000" baseline="-25000">
                <a:solidFill>
                  <a:srgbClr val="4AC45D"/>
                </a:solidFill>
                <a:latin typeface="Times New Roman" panose="02020603050405020304" pitchFamily="18" charset="0"/>
                <a:cs typeface="Times New Roman" panose="02020603050405020304" pitchFamily="18" charset="0"/>
              </a:rPr>
              <a:t>2</a:t>
            </a:r>
            <a:r>
              <a:rPr lang="en-US" altLang="zh-CN" sz="2000">
                <a:solidFill>
                  <a:srgbClr val="4AC45D"/>
                </a:solidFill>
                <a:latin typeface="Times New Roman" panose="02020603050405020304" pitchFamily="18" charset="0"/>
                <a:cs typeface="Times New Roman" panose="02020603050405020304" pitchFamily="18" charset="0"/>
              </a:rPr>
              <a:t>H</a:t>
            </a:r>
            <a:r>
              <a:rPr lang="en-US" altLang="zh-CN" sz="2000" baseline="-25000">
                <a:solidFill>
                  <a:srgbClr val="4AC45D"/>
                </a:solidFill>
                <a:latin typeface="Times New Roman" panose="02020603050405020304" pitchFamily="18" charset="0"/>
                <a:cs typeface="Times New Roman" panose="02020603050405020304" pitchFamily="18" charset="0"/>
              </a:rPr>
              <a:t>5</a:t>
            </a:r>
            <a:endParaRPr lang="en-US" altLang="zh-CN" sz="2000" baseline="-25000">
              <a:solidFill>
                <a:srgbClr val="4AC45D"/>
              </a:solidFill>
              <a:latin typeface="Times New Roman" panose="02020603050405020304" pitchFamily="18" charset="0"/>
              <a:cs typeface="Times New Roman" panose="02020603050405020304" pitchFamily="18" charset="0"/>
            </a:endParaRPr>
          </a:p>
        </p:txBody>
      </p:sp>
      <p:sp>
        <p:nvSpPr>
          <p:cNvPr id="27" name="文本框 26"/>
          <p:cNvSpPr txBox="1"/>
          <p:nvPr/>
        </p:nvSpPr>
        <p:spPr>
          <a:xfrm>
            <a:off x="7966075" y="3429000"/>
            <a:ext cx="956310" cy="398780"/>
          </a:xfrm>
          <a:prstGeom prst="rect">
            <a:avLst/>
          </a:prstGeom>
          <a:noFill/>
        </p:spPr>
        <p:txBody>
          <a:bodyPr wrap="square" rtlCol="0">
            <a:spAutoFit/>
          </a:bodyPr>
          <a:p>
            <a:r>
              <a:rPr lang="en-US" altLang="zh-CN" sz="2000">
                <a:solidFill>
                  <a:srgbClr val="0F37F4"/>
                </a:solidFill>
                <a:latin typeface="Times New Roman" panose="02020603050405020304" pitchFamily="18" charset="0"/>
                <a:cs typeface="Times New Roman" panose="02020603050405020304" pitchFamily="18" charset="0"/>
              </a:rPr>
              <a:t>C</a:t>
            </a:r>
            <a:r>
              <a:rPr lang="en-US" altLang="zh-CN" sz="2000" baseline="-25000">
                <a:solidFill>
                  <a:srgbClr val="0F37F4"/>
                </a:solidFill>
                <a:latin typeface="Times New Roman" panose="02020603050405020304" pitchFamily="18" charset="0"/>
                <a:cs typeface="Times New Roman" panose="02020603050405020304" pitchFamily="18" charset="0"/>
              </a:rPr>
              <a:t>2</a:t>
            </a:r>
            <a:r>
              <a:rPr lang="en-US" altLang="zh-CN" sz="2000">
                <a:solidFill>
                  <a:srgbClr val="0F37F4"/>
                </a:solidFill>
                <a:latin typeface="Times New Roman" panose="02020603050405020304" pitchFamily="18" charset="0"/>
                <a:cs typeface="Times New Roman" panose="02020603050405020304" pitchFamily="18" charset="0"/>
              </a:rPr>
              <a:t>H</a:t>
            </a:r>
            <a:r>
              <a:rPr lang="en-US" altLang="zh-CN" sz="2000" baseline="-25000">
                <a:solidFill>
                  <a:srgbClr val="0F37F4"/>
                </a:solidFill>
                <a:latin typeface="Times New Roman" panose="02020603050405020304" pitchFamily="18" charset="0"/>
                <a:cs typeface="Times New Roman" panose="02020603050405020304" pitchFamily="18" charset="0"/>
              </a:rPr>
              <a:t>6</a:t>
            </a:r>
            <a:endParaRPr lang="en-US" altLang="zh-CN" sz="2000" baseline="-25000">
              <a:solidFill>
                <a:srgbClr val="0F37F4"/>
              </a:solidFill>
              <a:latin typeface="Times New Roman" panose="02020603050405020304" pitchFamily="18" charset="0"/>
              <a:cs typeface="Times New Roman" panose="02020603050405020304" pitchFamily="18" charset="0"/>
            </a:endParaRPr>
          </a:p>
        </p:txBody>
      </p:sp>
      <p:sp>
        <p:nvSpPr>
          <p:cNvPr id="28" name="文本框 27"/>
          <p:cNvSpPr txBox="1"/>
          <p:nvPr/>
        </p:nvSpPr>
        <p:spPr>
          <a:xfrm>
            <a:off x="9361170" y="4004945"/>
            <a:ext cx="551180" cy="398780"/>
          </a:xfrm>
          <a:prstGeom prst="rect">
            <a:avLst/>
          </a:prstGeom>
          <a:noFill/>
        </p:spPr>
        <p:txBody>
          <a:bodyPr wrap="square" rtlCol="0">
            <a:spAutoFit/>
          </a:bodyPr>
          <a:p>
            <a:r>
              <a:rPr lang="en-US" altLang="zh-CN" sz="2000">
                <a:solidFill>
                  <a:srgbClr val="474747"/>
                </a:solidFill>
                <a:latin typeface="Times New Roman" panose="02020603050405020304" pitchFamily="18" charset="0"/>
                <a:cs typeface="Times New Roman" panose="02020603050405020304" pitchFamily="18" charset="0"/>
              </a:rPr>
              <a:t>C</a:t>
            </a:r>
            <a:r>
              <a:rPr lang="en-US" altLang="zh-CN" sz="2000" baseline="-25000">
                <a:solidFill>
                  <a:srgbClr val="474747"/>
                </a:solidFill>
                <a:latin typeface="Times New Roman" panose="02020603050405020304" pitchFamily="18" charset="0"/>
                <a:cs typeface="Times New Roman" panose="02020603050405020304" pitchFamily="18" charset="0"/>
              </a:rPr>
              <a:t>2</a:t>
            </a:r>
            <a:endParaRPr lang="en-US" altLang="zh-CN" sz="2000" baseline="-25000">
              <a:solidFill>
                <a:srgbClr val="474747"/>
              </a:solidFill>
              <a:latin typeface="Times New Roman" panose="02020603050405020304" pitchFamily="18" charset="0"/>
              <a:cs typeface="Times New Roman" panose="02020603050405020304" pitchFamily="18" charset="0"/>
            </a:endParaRPr>
          </a:p>
        </p:txBody>
      </p:sp>
      <p:cxnSp>
        <p:nvCxnSpPr>
          <p:cNvPr id="7" name="直接连接符 6"/>
          <p:cNvCxnSpPr/>
          <p:nvPr/>
        </p:nvCxnSpPr>
        <p:spPr>
          <a:xfrm>
            <a:off x="2165350" y="1684655"/>
            <a:ext cx="0" cy="4055745"/>
          </a:xfrm>
          <a:prstGeom prst="line">
            <a:avLst/>
          </a:prstGeom>
          <a:solidFill>
            <a:schemeClr val="accent1"/>
          </a:solidFill>
          <a:ln w="9525" cap="flat" cmpd="sng" algn="ctr">
            <a:solidFill>
              <a:srgbClr val="FF0000"/>
            </a:solidFill>
            <a:prstDash val="dash"/>
            <a:round/>
            <a:headEnd type="none" w="med" len="med"/>
            <a:tailEnd type="none" w="med" len="med"/>
          </a:ln>
        </p:spPr>
      </p:cxnSp>
      <p:cxnSp>
        <p:nvCxnSpPr>
          <p:cNvPr id="10" name="直接连接符 9"/>
          <p:cNvCxnSpPr/>
          <p:nvPr/>
        </p:nvCxnSpPr>
        <p:spPr>
          <a:xfrm>
            <a:off x="8057515" y="1659890"/>
            <a:ext cx="0" cy="4055745"/>
          </a:xfrm>
          <a:prstGeom prst="line">
            <a:avLst/>
          </a:prstGeom>
          <a:solidFill>
            <a:schemeClr val="accent1"/>
          </a:solidFill>
          <a:ln w="9525" cap="flat" cmpd="sng" algn="ctr">
            <a:solidFill>
              <a:srgbClr val="FF0000"/>
            </a:solidFill>
            <a:prstDash val="dash"/>
            <a:round/>
            <a:headEnd type="none" w="med" len="med"/>
            <a:tailEnd type="none" w="med" len="med"/>
          </a:ln>
        </p:spPr>
      </p:cxnSp>
      <p:sp>
        <p:nvSpPr>
          <p:cNvPr id="12" name="文本框 11"/>
          <p:cNvSpPr txBox="1"/>
          <p:nvPr/>
        </p:nvSpPr>
        <p:spPr>
          <a:xfrm>
            <a:off x="1742440" y="5880100"/>
            <a:ext cx="4064000" cy="460375"/>
          </a:xfrm>
          <a:prstGeom prst="rect">
            <a:avLst/>
          </a:prstGeom>
          <a:noFill/>
        </p:spPr>
        <p:txBody>
          <a:bodyPr wrap="square" rtlCol="0">
            <a:spAutoFit/>
          </a:bodyPr>
          <a:p>
            <a:r>
              <a:rPr lang="en-US" altLang="zh-CN">
                <a:solidFill>
                  <a:srgbClr val="FF0000"/>
                </a:solidFill>
                <a:latin typeface="Times New Roman" panose="02020603050405020304" pitchFamily="18" charset="0"/>
                <a:cs typeface="Times New Roman" panose="02020603050405020304" pitchFamily="18" charset="0"/>
              </a:rPr>
              <a:t>20cm</a:t>
            </a:r>
            <a:endParaRPr lang="en-US" altLang="zh-CN">
              <a:solidFill>
                <a:srgbClr val="FF0000"/>
              </a:solidFill>
              <a:latin typeface="Times New Roman" panose="02020603050405020304" pitchFamily="18" charset="0"/>
              <a:cs typeface="Times New Roman" panose="02020603050405020304" pitchFamily="18" charset="0"/>
            </a:endParaRPr>
          </a:p>
        </p:txBody>
      </p:sp>
      <p:sp>
        <p:nvSpPr>
          <p:cNvPr id="14" name="文本框 13"/>
          <p:cNvSpPr txBox="1"/>
          <p:nvPr/>
        </p:nvSpPr>
        <p:spPr>
          <a:xfrm>
            <a:off x="7616825" y="5805170"/>
            <a:ext cx="4064000" cy="460375"/>
          </a:xfrm>
          <a:prstGeom prst="rect">
            <a:avLst/>
          </a:prstGeom>
          <a:noFill/>
        </p:spPr>
        <p:txBody>
          <a:bodyPr wrap="square" rtlCol="0">
            <a:spAutoFit/>
          </a:bodyPr>
          <a:p>
            <a:r>
              <a:rPr lang="en-US" altLang="zh-CN">
                <a:solidFill>
                  <a:srgbClr val="FF0000"/>
                </a:solidFill>
                <a:latin typeface="Times New Roman" panose="02020603050405020304" pitchFamily="18" charset="0"/>
                <a:cs typeface="Times New Roman" panose="02020603050405020304" pitchFamily="18" charset="0"/>
              </a:rPr>
              <a:t>20cm</a:t>
            </a:r>
            <a:endParaRPr lang="en-US" altLang="zh-CN">
              <a:solidFill>
                <a:srgbClr val="FF0000"/>
              </a:solidFill>
              <a:latin typeface="Times New Roman" panose="02020603050405020304" pitchFamily="18" charset="0"/>
              <a:cs typeface="Times New Roman" panose="02020603050405020304" pitchFamily="18" charset="0"/>
            </a:endParaRPr>
          </a:p>
        </p:txBody>
      </p:sp>
      <p:sp>
        <p:nvSpPr>
          <p:cNvPr id="4" name="文本框 3"/>
          <p:cNvSpPr txBox="1"/>
          <p:nvPr/>
        </p:nvSpPr>
        <p:spPr>
          <a:xfrm>
            <a:off x="735965" y="6327775"/>
            <a:ext cx="4064000" cy="368300"/>
          </a:xfrm>
          <a:prstGeom prst="rect">
            <a:avLst/>
          </a:prstGeom>
          <a:noFill/>
        </p:spPr>
        <p:txBody>
          <a:bodyPr wrap="square" rtlCol="0">
            <a:spAutoFit/>
          </a:bodyPr>
          <a:p>
            <a:r>
              <a:rPr lang="en-US" altLang="zh-CN"/>
              <a:t>Pin=6kW p=15kPa</a:t>
            </a:r>
            <a:endParaRPr lang="en-US" altLang="zh-CN"/>
          </a:p>
        </p:txBody>
      </p:sp>
      <p:sp>
        <p:nvSpPr>
          <p:cNvPr id="3" name="灯片编号占位符 2"/>
          <p:cNvSpPr>
            <a:spLocks noGrp="1"/>
          </p:cNvSpPr>
          <p:nvPr>
            <p:ph type="sldNum" sz="quarter" idx="12"/>
          </p:nvPr>
        </p:nvSpPr>
        <p:spPr/>
        <p:txBody>
          <a:bodyPr/>
          <a:p>
            <a:fld id="{58BF3CCC-84CD-2A4B-8034-D1C6A446A5D6}" type="slidenum">
              <a:rPr lang="en-US" smtClean="0"/>
            </a:fld>
            <a:endParaRPr lang="en-US"/>
          </a:p>
        </p:txBody>
      </p:sp>
      <p:pic>
        <p:nvPicPr>
          <p:cNvPr id="26" name="图片 25" descr="四川大学"/>
          <p:cNvPicPr>
            <a:picLocks noChangeAspect="1"/>
          </p:cNvPicPr>
          <p:nvPr/>
        </p:nvPicPr>
        <p:blipFill>
          <a:blip r:embed="rId7">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rcRect l="12521" r="8197" b="1174"/>
          <a:stretch>
            <a:fillRect/>
          </a:stretch>
        </p:blipFill>
        <p:spPr>
          <a:xfrm>
            <a:off x="2616200" y="922655"/>
            <a:ext cx="5733415" cy="5431155"/>
          </a:xfrm>
          <a:prstGeom prst="rect">
            <a:avLst/>
          </a:prstGeom>
        </p:spPr>
      </p:pic>
      <p:sp>
        <p:nvSpPr>
          <p:cNvPr id="2" name="标题 1"/>
          <p:cNvSpPr>
            <a:spLocks noGrp="1"/>
          </p:cNvSpPr>
          <p:nvPr>
            <p:ph type="title"/>
          </p:nvPr>
        </p:nvSpPr>
        <p:spPr>
          <a:xfrm>
            <a:off x="838200" y="264795"/>
            <a:ext cx="10515600" cy="1325563"/>
          </a:xfrm>
        </p:spPr>
        <p:txBody>
          <a:bodyPr vert="horz" lIns="91440" tIns="45720" rIns="91440" bIns="45720" rtlCol="0" anchor="ctr">
            <a:normAutofit/>
          </a:bodyPr>
          <a:lstStyle/>
          <a:p>
            <a:pPr lvl="0" algn="l">
              <a:buClrTx/>
              <a:buSzTx/>
              <a:buFontTx/>
            </a:pPr>
            <a:r>
              <a:rPr lang="zh-CN" altLang="en-US" dirty="0">
                <a:latin typeface="黑体" panose="02010609060101010101" pitchFamily="49" charset="-122"/>
                <a:ea typeface="黑体" panose="02010609060101010101" pitchFamily="49" charset="-122"/>
                <a:sym typeface="+mn-ea"/>
              </a:rPr>
              <a:t>金刚石沉积高度</a:t>
            </a:r>
            <a:endParaRPr lang="zh-CN" altLang="en-US" dirty="0">
              <a:latin typeface="黑体" panose="02010609060101010101" pitchFamily="49" charset="-122"/>
              <a:ea typeface="黑体" panose="02010609060101010101" pitchFamily="49" charset="-122"/>
              <a:sym typeface="+mn-ea"/>
            </a:endParaRPr>
          </a:p>
        </p:txBody>
      </p:sp>
      <p:cxnSp>
        <p:nvCxnSpPr>
          <p:cNvPr id="9" name="直接箭头连接符 8"/>
          <p:cNvCxnSpPr/>
          <p:nvPr/>
        </p:nvCxnSpPr>
        <p:spPr>
          <a:xfrm flipV="1">
            <a:off x="1416050" y="5623560"/>
            <a:ext cx="1151890" cy="504190"/>
          </a:xfrm>
          <a:prstGeom prst="straightConnector1">
            <a:avLst/>
          </a:prstGeom>
          <a:solidFill>
            <a:schemeClr val="accent1"/>
          </a:solidFill>
          <a:ln w="28575" cap="flat" cmpd="sng" algn="ctr">
            <a:solidFill>
              <a:schemeClr val="tx1"/>
            </a:solidFill>
            <a:prstDash val="solid"/>
            <a:round/>
            <a:headEnd type="none" w="med" len="med"/>
            <a:tailEnd type="arrow" w="med" len="med"/>
          </a:ln>
        </p:spPr>
      </p:cxnSp>
      <p:cxnSp>
        <p:nvCxnSpPr>
          <p:cNvPr id="10" name="直接箭头连接符 9"/>
          <p:cNvCxnSpPr/>
          <p:nvPr/>
        </p:nvCxnSpPr>
        <p:spPr>
          <a:xfrm flipH="1" flipV="1">
            <a:off x="424180" y="5373370"/>
            <a:ext cx="991870" cy="754380"/>
          </a:xfrm>
          <a:prstGeom prst="straightConnector1">
            <a:avLst/>
          </a:prstGeom>
          <a:solidFill>
            <a:schemeClr val="accent1"/>
          </a:solidFill>
          <a:ln w="28575" cap="flat" cmpd="sng" algn="ctr">
            <a:solidFill>
              <a:schemeClr val="tx1"/>
            </a:solidFill>
            <a:prstDash val="solid"/>
            <a:round/>
            <a:headEnd type="none" w="med" len="med"/>
            <a:tailEnd type="arrow" w="med" len="med"/>
          </a:ln>
        </p:spPr>
      </p:cxnSp>
      <p:cxnSp>
        <p:nvCxnSpPr>
          <p:cNvPr id="11" name="直接箭头连接符 10"/>
          <p:cNvCxnSpPr/>
          <p:nvPr/>
        </p:nvCxnSpPr>
        <p:spPr>
          <a:xfrm flipV="1">
            <a:off x="1416050" y="4149090"/>
            <a:ext cx="8890" cy="1978660"/>
          </a:xfrm>
          <a:prstGeom prst="straightConnector1">
            <a:avLst/>
          </a:prstGeom>
          <a:solidFill>
            <a:schemeClr val="accent1"/>
          </a:solidFill>
          <a:ln w="28575" cap="flat" cmpd="sng" algn="ctr">
            <a:solidFill>
              <a:schemeClr val="tx1"/>
            </a:solidFill>
            <a:prstDash val="solid"/>
            <a:round/>
            <a:headEnd type="none" w="med" len="med"/>
            <a:tailEnd type="arrow" w="med" len="med"/>
          </a:ln>
        </p:spPr>
      </p:cxnSp>
      <p:sp>
        <p:nvSpPr>
          <p:cNvPr id="13" name="文本框 12"/>
          <p:cNvSpPr txBox="1"/>
          <p:nvPr/>
        </p:nvSpPr>
        <p:spPr>
          <a:xfrm>
            <a:off x="1488440" y="6165215"/>
            <a:ext cx="4570730" cy="460375"/>
          </a:xfrm>
          <a:prstGeom prst="rect">
            <a:avLst/>
          </a:prstGeom>
          <a:noFill/>
        </p:spPr>
        <p:txBody>
          <a:bodyPr wrap="square" rtlCol="0">
            <a:spAutoFit/>
          </a:bodyPr>
          <a:p>
            <a:r>
              <a:rPr lang="en-US" altLang="zh-CN">
                <a:latin typeface="Times New Roman" panose="02020603050405020304" pitchFamily="18" charset="0"/>
                <a:cs typeface="Times New Roman" panose="02020603050405020304" pitchFamily="18" charset="0"/>
              </a:rPr>
              <a:t>x(Radius direction of the substrate)</a:t>
            </a:r>
            <a:endParaRPr lang="en-US" altLang="zh-CN">
              <a:latin typeface="Times New Roman" panose="02020603050405020304" pitchFamily="18" charset="0"/>
              <a:cs typeface="Times New Roman" panose="02020603050405020304" pitchFamily="18" charset="0"/>
            </a:endParaRPr>
          </a:p>
        </p:txBody>
      </p:sp>
      <p:sp>
        <p:nvSpPr>
          <p:cNvPr id="14" name="文本框 13"/>
          <p:cNvSpPr txBox="1"/>
          <p:nvPr/>
        </p:nvSpPr>
        <p:spPr>
          <a:xfrm>
            <a:off x="-24130" y="5805170"/>
            <a:ext cx="1391285" cy="460375"/>
          </a:xfrm>
          <a:prstGeom prst="rect">
            <a:avLst/>
          </a:prstGeom>
          <a:noFill/>
        </p:spPr>
        <p:txBody>
          <a:bodyPr wrap="square" rtlCol="0">
            <a:spAutoFit/>
          </a:bodyPr>
          <a:p>
            <a:r>
              <a:rPr lang="en-US" altLang="zh-CN">
                <a:latin typeface="Times New Roman" panose="02020603050405020304" pitchFamily="18" charset="0"/>
                <a:cs typeface="Times New Roman" panose="02020603050405020304" pitchFamily="18" charset="0"/>
              </a:rPr>
              <a:t>y(Times)</a:t>
            </a:r>
            <a:endParaRPr lang="en-US" altLang="zh-CN">
              <a:latin typeface="Times New Roman" panose="02020603050405020304" pitchFamily="18" charset="0"/>
              <a:cs typeface="Times New Roman" panose="02020603050405020304" pitchFamily="18" charset="0"/>
            </a:endParaRPr>
          </a:p>
        </p:txBody>
      </p:sp>
      <p:sp>
        <p:nvSpPr>
          <p:cNvPr id="15" name="文本框 14"/>
          <p:cNvSpPr txBox="1"/>
          <p:nvPr/>
        </p:nvSpPr>
        <p:spPr>
          <a:xfrm>
            <a:off x="193040" y="3716655"/>
            <a:ext cx="2511425" cy="460375"/>
          </a:xfrm>
          <a:prstGeom prst="rect">
            <a:avLst/>
          </a:prstGeom>
          <a:noFill/>
        </p:spPr>
        <p:txBody>
          <a:bodyPr wrap="square" rtlCol="0">
            <a:spAutoFit/>
          </a:bodyPr>
          <a:p>
            <a:r>
              <a:rPr lang="en-US" altLang="zh-CN">
                <a:latin typeface="Times New Roman" panose="02020603050405020304" pitchFamily="18" charset="0"/>
                <a:cs typeface="Times New Roman" panose="02020603050405020304" pitchFamily="18" charset="0"/>
              </a:rPr>
              <a:t>z(Growth height)</a:t>
            </a:r>
            <a:endParaRPr lang="en-US" altLang="zh-CN">
              <a:latin typeface="Times New Roman" panose="02020603050405020304" pitchFamily="18" charset="0"/>
              <a:cs typeface="Times New Roman" panose="02020603050405020304" pitchFamily="18" charset="0"/>
            </a:endParaRPr>
          </a:p>
        </p:txBody>
      </p:sp>
      <p:graphicFrame>
        <p:nvGraphicFramePr>
          <p:cNvPr id="16" name="表格 15"/>
          <p:cNvGraphicFramePr/>
          <p:nvPr>
            <p:custDataLst>
              <p:tags r:id="rId2"/>
            </p:custDataLst>
          </p:nvPr>
        </p:nvGraphicFramePr>
        <p:xfrm>
          <a:off x="8256270" y="1590675"/>
          <a:ext cx="3874770" cy="3874770"/>
        </p:xfrm>
        <a:graphic>
          <a:graphicData uri="http://schemas.openxmlformats.org/drawingml/2006/table">
            <a:tbl>
              <a:tblPr firstRow="1" bandRow="1">
                <a:tableStyleId>{5C22544A-7EE6-4342-B048-85BDC9FD1C3A}</a:tableStyleId>
              </a:tblPr>
              <a:tblGrid>
                <a:gridCol w="1291590"/>
                <a:gridCol w="1291590"/>
                <a:gridCol w="1291590"/>
              </a:tblGrid>
              <a:tr h="1188720">
                <a:tc>
                  <a:txBody>
                    <a:bodyPr/>
                    <a:p>
                      <a:pPr>
                        <a:buNone/>
                      </a:pPr>
                      <a:r>
                        <a:rPr lang="en-US" altLang="zh-CN">
                          <a:latin typeface="Times New Roman" panose="02020603050405020304" pitchFamily="18" charset="0"/>
                          <a:cs typeface="Times New Roman" panose="02020603050405020304" pitchFamily="18" charset="0"/>
                        </a:rPr>
                        <a:t>    Time</a:t>
                      </a:r>
                      <a:endParaRPr lang="en-US" altLang="zh-CN">
                        <a:latin typeface="Times New Roman" panose="02020603050405020304" pitchFamily="18" charset="0"/>
                        <a:cs typeface="Times New Roman" panose="02020603050405020304" pitchFamily="18" charset="0"/>
                      </a:endParaRPr>
                    </a:p>
                    <a:p>
                      <a:pPr>
                        <a:buNone/>
                      </a:pPr>
                      <a:endParaRPr lang="en-US" altLang="zh-CN">
                        <a:latin typeface="Times New Roman" panose="02020603050405020304" pitchFamily="18" charset="0"/>
                        <a:cs typeface="Times New Roman" panose="02020603050405020304" pitchFamily="18" charset="0"/>
                      </a:endParaRPr>
                    </a:p>
                    <a:p>
                      <a:pPr>
                        <a:buNone/>
                      </a:pPr>
                      <a:endParaRPr lang="en-US" altLang="zh-CN">
                        <a:latin typeface="Times New Roman" panose="02020603050405020304" pitchFamily="18" charset="0"/>
                        <a:cs typeface="Times New Roman" panose="02020603050405020304" pitchFamily="18" charset="0"/>
                      </a:endParaRPr>
                    </a:p>
                    <a:p>
                      <a:pPr>
                        <a:buNone/>
                      </a:pPr>
                      <a:r>
                        <a:rPr lang="en-US" altLang="zh-CN">
                          <a:latin typeface="Times New Roman" panose="02020603050405020304" pitchFamily="18" charset="0"/>
                          <a:cs typeface="Times New Roman" panose="02020603050405020304" pitchFamily="18" charset="0"/>
                        </a:rPr>
                        <a:t>Position</a:t>
                      </a:r>
                      <a:endParaRPr lang="en-US" altLang="zh-CN">
                        <a:latin typeface="Times New Roman" panose="02020603050405020304" pitchFamily="18" charset="0"/>
                        <a:cs typeface="Times New Roman" panose="02020603050405020304" pitchFamily="18" charset="0"/>
                      </a:endParaRPr>
                    </a:p>
                  </a:txBody>
                  <a:tcPr>
                    <a:lnTlToBr w="12700">
                      <a:solidFill>
                        <a:schemeClr val="bg1"/>
                      </a:solidFill>
                      <a:prstDash val="solid"/>
                    </a:lnTlToBr>
                  </a:tcPr>
                </a:tc>
                <a:tc>
                  <a:txBody>
                    <a:bodyPr/>
                    <a:p>
                      <a:pPr>
                        <a:buNone/>
                      </a:pPr>
                      <a:r>
                        <a:rPr lang="en-US" altLang="zh-CN">
                          <a:latin typeface="Times New Roman" panose="02020603050405020304" pitchFamily="18" charset="0"/>
                          <a:cs typeface="Times New Roman" panose="02020603050405020304" pitchFamily="18" charset="0"/>
                        </a:rPr>
                        <a:t>5 s</a:t>
                      </a:r>
                      <a:endParaRPr lang="en-US" altLang="zh-CN">
                        <a:latin typeface="Times New Roman" panose="02020603050405020304" pitchFamily="18" charset="0"/>
                        <a:cs typeface="Times New Roman" panose="02020603050405020304" pitchFamily="18" charset="0"/>
                      </a:endParaRPr>
                    </a:p>
                  </a:txBody>
                  <a:tcPr/>
                </a:tc>
                <a:tc>
                  <a:txBody>
                    <a:bodyPr/>
                    <a:p>
                      <a:pPr>
                        <a:buNone/>
                      </a:pPr>
                      <a:r>
                        <a:rPr lang="en-US" altLang="zh-CN">
                          <a:latin typeface="Times New Roman" panose="02020603050405020304" pitchFamily="18" charset="0"/>
                          <a:cs typeface="Times New Roman" panose="02020603050405020304" pitchFamily="18" charset="0"/>
                        </a:rPr>
                        <a:t>10 s</a:t>
                      </a:r>
                      <a:endParaRPr lang="en-US" altLang="zh-CN">
                        <a:latin typeface="Times New Roman" panose="02020603050405020304" pitchFamily="18" charset="0"/>
                        <a:cs typeface="Times New Roman" panose="02020603050405020304" pitchFamily="18" charset="0"/>
                      </a:endParaRPr>
                    </a:p>
                  </a:txBody>
                  <a:tcPr/>
                </a:tc>
              </a:tr>
              <a:tr h="895350">
                <a:tc>
                  <a:txBody>
                    <a:bodyPr/>
                    <a:p>
                      <a:pPr>
                        <a:buNone/>
                      </a:pPr>
                      <a:r>
                        <a:rPr lang="en-US" altLang="zh-CN">
                          <a:latin typeface="Times New Roman" panose="02020603050405020304" pitchFamily="18" charset="0"/>
                          <a:cs typeface="Times New Roman" panose="02020603050405020304" pitchFamily="18" charset="0"/>
                        </a:rPr>
                        <a:t>Center</a:t>
                      </a:r>
                      <a:endParaRPr lang="en-US" altLang="zh-CN">
                        <a:latin typeface="Times New Roman" panose="02020603050405020304" pitchFamily="18" charset="0"/>
                        <a:cs typeface="Times New Roman" panose="02020603050405020304" pitchFamily="18" charset="0"/>
                      </a:endParaRPr>
                    </a:p>
                    <a:p>
                      <a:pPr>
                        <a:buNone/>
                      </a:pPr>
                      <a:r>
                        <a:rPr lang="en-US" altLang="zh-CN">
                          <a:latin typeface="Times New Roman" panose="02020603050405020304" pitchFamily="18" charset="0"/>
                          <a:cs typeface="Times New Roman" panose="02020603050405020304" pitchFamily="18" charset="0"/>
                        </a:rPr>
                        <a:t>(x=0 mm)</a:t>
                      </a:r>
                      <a:endParaRPr lang="en-US" altLang="zh-CN">
                        <a:latin typeface="Times New Roman" panose="02020603050405020304" pitchFamily="18" charset="0"/>
                        <a:cs typeface="Times New Roman" panose="02020603050405020304" pitchFamily="18" charset="0"/>
                      </a:endParaRPr>
                    </a:p>
                  </a:txBody>
                  <a:tcPr/>
                </a:tc>
                <a:tc>
                  <a:txBody>
                    <a:bodyPr/>
                    <a:p>
                      <a:pPr>
                        <a:buNone/>
                      </a:pPr>
                      <a:r>
                        <a:rPr lang="en-US" altLang="zh-CN">
                          <a:latin typeface="Times New Roman" panose="02020603050405020304" pitchFamily="18" charset="0"/>
                          <a:cs typeface="Times New Roman" panose="02020603050405020304" pitchFamily="18" charset="0"/>
                        </a:rPr>
                        <a:t>0.580 nm</a:t>
                      </a:r>
                      <a:endParaRPr lang="en-US" altLang="zh-CN">
                        <a:latin typeface="Times New Roman" panose="02020603050405020304" pitchFamily="18" charset="0"/>
                        <a:cs typeface="Times New Roman" panose="02020603050405020304" pitchFamily="18" charset="0"/>
                      </a:endParaRPr>
                    </a:p>
                  </a:txBody>
                  <a:tcPr/>
                </a:tc>
                <a:tc>
                  <a:txBody>
                    <a:bodyPr/>
                    <a:p>
                      <a:pPr>
                        <a:buNone/>
                      </a:pPr>
                      <a:r>
                        <a:rPr lang="en-US" altLang="zh-CN">
                          <a:latin typeface="Times New Roman" panose="02020603050405020304" pitchFamily="18" charset="0"/>
                          <a:cs typeface="Times New Roman" panose="02020603050405020304" pitchFamily="18" charset="0"/>
                        </a:rPr>
                        <a:t>0.943 nm</a:t>
                      </a:r>
                      <a:endParaRPr lang="en-US" altLang="zh-CN">
                        <a:latin typeface="Times New Roman" panose="02020603050405020304" pitchFamily="18" charset="0"/>
                        <a:cs typeface="Times New Roman" panose="02020603050405020304" pitchFamily="18" charset="0"/>
                      </a:endParaRPr>
                    </a:p>
                  </a:txBody>
                  <a:tcPr/>
                </a:tc>
              </a:tr>
              <a:tr h="895350">
                <a:tc>
                  <a:txBody>
                    <a:bodyPr/>
                    <a:p>
                      <a:pPr>
                        <a:buNone/>
                      </a:pPr>
                      <a:r>
                        <a:rPr lang="en-US" altLang="zh-CN">
                          <a:latin typeface="Times New Roman" panose="02020603050405020304" pitchFamily="18" charset="0"/>
                          <a:cs typeface="Times New Roman" panose="02020603050405020304" pitchFamily="18" charset="0"/>
                        </a:rPr>
                        <a:t>Mid</a:t>
                      </a:r>
                      <a:endParaRPr lang="en-US" altLang="zh-CN">
                        <a:latin typeface="Times New Roman" panose="02020603050405020304" pitchFamily="18" charset="0"/>
                        <a:cs typeface="Times New Roman" panose="02020603050405020304" pitchFamily="18" charset="0"/>
                      </a:endParaRPr>
                    </a:p>
                    <a:p>
                      <a:pPr>
                        <a:buNone/>
                      </a:pPr>
                      <a:r>
                        <a:rPr lang="en-US" altLang="zh-CN">
                          <a:latin typeface="Times New Roman" panose="02020603050405020304" pitchFamily="18" charset="0"/>
                          <a:cs typeface="Times New Roman" panose="02020603050405020304" pitchFamily="18" charset="0"/>
                        </a:rPr>
                        <a:t>(x=10 mm)</a:t>
                      </a:r>
                      <a:endParaRPr lang="en-US" altLang="zh-CN">
                        <a:latin typeface="Times New Roman" panose="02020603050405020304" pitchFamily="18" charset="0"/>
                        <a:cs typeface="Times New Roman" panose="02020603050405020304" pitchFamily="18" charset="0"/>
                      </a:endParaRPr>
                    </a:p>
                  </a:txBody>
                  <a:tcPr/>
                </a:tc>
                <a:tc>
                  <a:txBody>
                    <a:bodyPr/>
                    <a:p>
                      <a:pPr>
                        <a:buNone/>
                      </a:pPr>
                      <a:r>
                        <a:rPr lang="en-US" altLang="zh-CN">
                          <a:latin typeface="Times New Roman" panose="02020603050405020304" pitchFamily="18" charset="0"/>
                          <a:cs typeface="Times New Roman" panose="02020603050405020304" pitchFamily="18" charset="0"/>
                        </a:rPr>
                        <a:t>0.367 nm</a:t>
                      </a:r>
                      <a:endParaRPr lang="en-US" altLang="zh-CN">
                        <a:latin typeface="Times New Roman" panose="02020603050405020304" pitchFamily="18" charset="0"/>
                        <a:cs typeface="Times New Roman" panose="02020603050405020304" pitchFamily="18" charset="0"/>
                      </a:endParaRPr>
                    </a:p>
                  </a:txBody>
                  <a:tcPr/>
                </a:tc>
                <a:tc>
                  <a:txBody>
                    <a:bodyPr/>
                    <a:p>
                      <a:pPr>
                        <a:buNone/>
                      </a:pPr>
                      <a:r>
                        <a:rPr lang="en-US" altLang="zh-CN">
                          <a:latin typeface="Times New Roman" panose="02020603050405020304" pitchFamily="18" charset="0"/>
                          <a:cs typeface="Times New Roman" panose="02020603050405020304" pitchFamily="18" charset="0"/>
                        </a:rPr>
                        <a:t>0.683 nm</a:t>
                      </a:r>
                      <a:endParaRPr lang="en-US" altLang="zh-CN">
                        <a:latin typeface="Times New Roman" panose="02020603050405020304" pitchFamily="18" charset="0"/>
                        <a:cs typeface="Times New Roman" panose="02020603050405020304" pitchFamily="18" charset="0"/>
                      </a:endParaRPr>
                    </a:p>
                  </a:txBody>
                  <a:tcPr/>
                </a:tc>
              </a:tr>
              <a:tr h="895350">
                <a:tc>
                  <a:txBody>
                    <a:bodyPr/>
                    <a:p>
                      <a:pPr>
                        <a:buNone/>
                      </a:pPr>
                      <a:r>
                        <a:rPr lang="en-US" altLang="zh-CN">
                          <a:latin typeface="Times New Roman" panose="02020603050405020304" pitchFamily="18" charset="0"/>
                          <a:cs typeface="Times New Roman" panose="02020603050405020304" pitchFamily="18" charset="0"/>
                        </a:rPr>
                        <a:t>Edge</a:t>
                      </a:r>
                      <a:endParaRPr lang="en-US" altLang="zh-CN">
                        <a:latin typeface="Times New Roman" panose="02020603050405020304" pitchFamily="18" charset="0"/>
                        <a:cs typeface="Times New Roman" panose="02020603050405020304" pitchFamily="18" charset="0"/>
                      </a:endParaRPr>
                    </a:p>
                    <a:p>
                      <a:pPr>
                        <a:buNone/>
                      </a:pPr>
                      <a:r>
                        <a:rPr lang="en-US" altLang="zh-CN">
                          <a:latin typeface="Times New Roman" panose="02020603050405020304" pitchFamily="18" charset="0"/>
                          <a:cs typeface="Times New Roman" panose="02020603050405020304" pitchFamily="18" charset="0"/>
                        </a:rPr>
                        <a:t>(x=20 mm)</a:t>
                      </a:r>
                      <a:endParaRPr lang="en-US" altLang="zh-CN">
                        <a:latin typeface="Times New Roman" panose="02020603050405020304" pitchFamily="18" charset="0"/>
                        <a:cs typeface="Times New Roman" panose="02020603050405020304" pitchFamily="18" charset="0"/>
                      </a:endParaRPr>
                    </a:p>
                  </a:txBody>
                  <a:tcPr/>
                </a:tc>
                <a:tc>
                  <a:txBody>
                    <a:bodyPr/>
                    <a:p>
                      <a:pPr>
                        <a:buNone/>
                      </a:pPr>
                      <a:r>
                        <a:rPr lang="en-US" altLang="zh-CN">
                          <a:latin typeface="Times New Roman" panose="02020603050405020304" pitchFamily="18" charset="0"/>
                          <a:cs typeface="Times New Roman" panose="02020603050405020304" pitchFamily="18" charset="0"/>
                        </a:rPr>
                        <a:t>0.333 nm</a:t>
                      </a:r>
                      <a:endParaRPr lang="en-US" altLang="zh-CN">
                        <a:latin typeface="Times New Roman" panose="02020603050405020304" pitchFamily="18" charset="0"/>
                        <a:cs typeface="Times New Roman" panose="02020603050405020304" pitchFamily="18" charset="0"/>
                      </a:endParaRPr>
                    </a:p>
                  </a:txBody>
                  <a:tcPr/>
                </a:tc>
                <a:tc>
                  <a:txBody>
                    <a:bodyPr/>
                    <a:p>
                      <a:pPr>
                        <a:buNone/>
                      </a:pPr>
                      <a:r>
                        <a:rPr lang="en-US" altLang="zh-CN">
                          <a:latin typeface="Times New Roman" panose="02020603050405020304" pitchFamily="18" charset="0"/>
                          <a:cs typeface="Times New Roman" panose="02020603050405020304" pitchFamily="18" charset="0"/>
                        </a:rPr>
                        <a:t>0.641 nm</a:t>
                      </a:r>
                      <a:endParaRPr lang="en-US" altLang="zh-CN">
                        <a:latin typeface="Times New Roman" panose="02020603050405020304" pitchFamily="18" charset="0"/>
                        <a:cs typeface="Times New Roman" panose="02020603050405020304" pitchFamily="18" charset="0"/>
                      </a:endParaRPr>
                    </a:p>
                  </a:txBody>
                  <a:tcPr/>
                </a:tc>
              </a:tr>
            </a:tbl>
          </a:graphicData>
        </a:graphic>
      </p:graphicFrame>
      <p:sp>
        <p:nvSpPr>
          <p:cNvPr id="18" name="文本框 17"/>
          <p:cNvSpPr txBox="1"/>
          <p:nvPr/>
        </p:nvSpPr>
        <p:spPr>
          <a:xfrm>
            <a:off x="8328660" y="1052830"/>
            <a:ext cx="4064000" cy="460375"/>
          </a:xfrm>
          <a:prstGeom prst="rect">
            <a:avLst/>
          </a:prstGeom>
          <a:noFill/>
        </p:spPr>
        <p:txBody>
          <a:bodyPr wrap="square" rtlCol="0">
            <a:spAutoFit/>
          </a:bodyPr>
          <a:p>
            <a:r>
              <a:rPr lang="zh-CN" altLang="en-US">
                <a:latin typeface="Times New Roman" panose="02020603050405020304" pitchFamily="18" charset="0"/>
                <a:cs typeface="Times New Roman" panose="02020603050405020304" pitchFamily="18" charset="0"/>
              </a:rPr>
              <a:t>Diamond growth height</a:t>
            </a:r>
            <a:endParaRPr lang="zh-CN" altLang="en-US">
              <a:latin typeface="Times New Roman" panose="02020603050405020304" pitchFamily="18" charset="0"/>
              <a:cs typeface="Times New Roman" panose="02020603050405020304" pitchFamily="18" charset="0"/>
            </a:endParaRPr>
          </a:p>
        </p:txBody>
      </p:sp>
      <p:sp>
        <p:nvSpPr>
          <p:cNvPr id="4" name="文本框 3"/>
          <p:cNvSpPr txBox="1"/>
          <p:nvPr/>
        </p:nvSpPr>
        <p:spPr>
          <a:xfrm>
            <a:off x="8067040" y="5897245"/>
            <a:ext cx="4064000" cy="368300"/>
          </a:xfrm>
          <a:prstGeom prst="rect">
            <a:avLst/>
          </a:prstGeom>
          <a:noFill/>
        </p:spPr>
        <p:txBody>
          <a:bodyPr wrap="square" rtlCol="0">
            <a:spAutoFit/>
          </a:bodyPr>
          <a:p>
            <a:r>
              <a:rPr lang="en-US" altLang="zh-CN"/>
              <a:t>Pin=3kW p=10kPa</a:t>
            </a:r>
            <a:endParaRPr lang="en-US" altLang="zh-CN"/>
          </a:p>
        </p:txBody>
      </p:sp>
      <p:sp>
        <p:nvSpPr>
          <p:cNvPr id="5" name="灯片编号占位符 4"/>
          <p:cNvSpPr>
            <a:spLocks noGrp="1"/>
          </p:cNvSpPr>
          <p:nvPr>
            <p:ph type="sldNum" sz="quarter" idx="12"/>
          </p:nvPr>
        </p:nvSpPr>
        <p:spPr/>
        <p:txBody>
          <a:bodyPr/>
          <a:p>
            <a:fld id="{58BF3CCC-84CD-2A4B-8034-D1C6A446A5D6}" type="slidenum">
              <a:rPr lang="en-US" smtClean="0"/>
            </a:fld>
            <a:endParaRPr lang="en-US"/>
          </a:p>
        </p:txBody>
      </p:sp>
      <p:pic>
        <p:nvPicPr>
          <p:cNvPr id="6" name="图片 5" descr="四川大学"/>
          <p:cNvPicPr>
            <a:picLocks noChangeAspect="1"/>
          </p:cNvPicPr>
          <p:nvPr/>
        </p:nvPicPr>
        <p:blipFill>
          <a:blip r:embed="rId3">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b="0">
                <a:latin typeface="黑体" panose="02010609060101010101" pitchFamily="49" charset="-122"/>
                <a:ea typeface="黑体" panose="02010609060101010101" pitchFamily="49" charset="-122"/>
                <a:cs typeface="黑体" panose="02010609060101010101" pitchFamily="49" charset="-122"/>
                <a:sym typeface="+mn-ea"/>
              </a:rPr>
              <a:t>结论</a:t>
            </a:r>
            <a:br>
              <a:rPr lang="en-US" altLang="zh-CN">
                <a:latin typeface="黑体" panose="02010609060101010101" pitchFamily="49" charset="-122"/>
                <a:ea typeface="黑体" panose="02010609060101010101" pitchFamily="49" charset="-122"/>
                <a:cs typeface="黑体" panose="02010609060101010101" pitchFamily="49" charset="-122"/>
              </a:rPr>
            </a:br>
            <a:endParaRPr lang="zh-CN" altLang="en-US">
              <a:latin typeface="黑体" panose="02010609060101010101" pitchFamily="49" charset="-122"/>
              <a:ea typeface="黑体" panose="02010609060101010101" pitchFamily="49" charset="-122"/>
              <a:cs typeface="黑体" panose="02010609060101010101" pitchFamily="49" charset="-122"/>
            </a:endParaRPr>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sym typeface="Garamond" panose="02020404030301010803" pitchFamily="18" charset="0"/>
              </a:rPr>
            </a:fld>
            <a:endParaRPr lang="zh-CN" altLang="en-US" dirty="0">
              <a:sym typeface="Garamond" panose="02020404030301010803" pitchFamily="18" charset="0"/>
            </a:endParaRPr>
          </a:p>
        </p:txBody>
      </p:sp>
      <p:sp>
        <p:nvSpPr>
          <p:cNvPr id="5" name="文本框 4"/>
          <p:cNvSpPr txBox="1"/>
          <p:nvPr/>
        </p:nvSpPr>
        <p:spPr>
          <a:xfrm>
            <a:off x="923290" y="1308735"/>
            <a:ext cx="10619740" cy="5153025"/>
          </a:xfrm>
          <a:prstGeom prst="rect">
            <a:avLst/>
          </a:prstGeom>
          <a:noFill/>
        </p:spPr>
        <p:txBody>
          <a:bodyPr wrap="square" rtlCol="0">
            <a:noAutofit/>
          </a:bodyPr>
          <a:lstStyle/>
          <a:p>
            <a:r>
              <a:rPr lang="en-US" altLang="zh-CN" sz="2400" b="1">
                <a:solidFill>
                  <a:srgbClr val="002060"/>
                </a:solidFill>
                <a:latin typeface="黑体" panose="02010609060101010101" pitchFamily="49" charset="-122"/>
                <a:ea typeface="黑体" panose="02010609060101010101" pitchFamily="49" charset="-122"/>
                <a:cs typeface="黑体" panose="02010609060101010101" pitchFamily="49" charset="-122"/>
              </a:rPr>
              <a:t>1. </a:t>
            </a:r>
            <a:r>
              <a:rPr lang="zh-CN" altLang="en-US" sz="2400" b="1">
                <a:solidFill>
                  <a:srgbClr val="002060"/>
                </a:solidFill>
                <a:latin typeface="黑体" panose="02010609060101010101" pitchFamily="49" charset="-122"/>
                <a:ea typeface="黑体" panose="02010609060101010101" pitchFamily="49" charset="-122"/>
                <a:cs typeface="黑体" panose="02010609060101010101" pitchFamily="49" charset="-122"/>
              </a:rPr>
              <a:t>这一方法计算了化学气相沉积中物质的二维分布情况；</a:t>
            </a:r>
            <a:endParaRPr lang="en-US" altLang="zh-CN" sz="2400" b="1">
              <a:solidFill>
                <a:srgbClr val="002060"/>
              </a:solidFill>
              <a:latin typeface="黑体" panose="02010609060101010101" pitchFamily="49" charset="-122"/>
              <a:ea typeface="黑体" panose="02010609060101010101" pitchFamily="49" charset="-122"/>
              <a:cs typeface="黑体" panose="02010609060101010101" pitchFamily="49" charset="-122"/>
            </a:endParaRPr>
          </a:p>
          <a:p>
            <a:endParaRPr lang="en-US" altLang="zh-CN" sz="2400" b="1">
              <a:solidFill>
                <a:srgbClr val="002060"/>
              </a:solidFill>
              <a:latin typeface="黑体" panose="02010609060101010101" pitchFamily="49" charset="-122"/>
              <a:ea typeface="黑体" panose="02010609060101010101" pitchFamily="49" charset="-122"/>
              <a:cs typeface="黑体" panose="02010609060101010101" pitchFamily="49" charset="-122"/>
            </a:endParaRPr>
          </a:p>
          <a:p>
            <a:r>
              <a:rPr lang="en-US" altLang="zh-CN" sz="2400" b="1">
                <a:solidFill>
                  <a:srgbClr val="002060"/>
                </a:solidFill>
                <a:latin typeface="黑体" panose="02010609060101010101" pitchFamily="49" charset="-122"/>
                <a:ea typeface="黑体" panose="02010609060101010101" pitchFamily="49" charset="-122"/>
                <a:cs typeface="黑体" panose="02010609060101010101" pitchFamily="49" charset="-122"/>
              </a:rPr>
              <a:t>2. </a:t>
            </a:r>
            <a:r>
              <a:rPr lang="zh-CN" altLang="en-US" sz="2400" b="1">
                <a:solidFill>
                  <a:srgbClr val="002060"/>
                </a:solidFill>
                <a:latin typeface="黑体" panose="02010609060101010101" pitchFamily="49" charset="-122"/>
                <a:ea typeface="黑体" panose="02010609060101010101" pitchFamily="49" charset="-122"/>
                <a:cs typeface="黑体" panose="02010609060101010101" pitchFamily="49" charset="-122"/>
              </a:rPr>
              <a:t>这一方法可以分析不同组分在不同的输入功率与压强下的分布情况，并计算金刚石的沉积高度与速率；</a:t>
            </a:r>
            <a:endParaRPr lang="en-US" altLang="zh-CN" sz="2400" b="1">
              <a:solidFill>
                <a:srgbClr val="002060"/>
              </a:solidFill>
              <a:latin typeface="黑体" panose="02010609060101010101" pitchFamily="49" charset="-122"/>
              <a:ea typeface="黑体" panose="02010609060101010101" pitchFamily="49" charset="-122"/>
              <a:cs typeface="黑体" panose="02010609060101010101" pitchFamily="49" charset="-122"/>
            </a:endParaRPr>
          </a:p>
          <a:p>
            <a:endParaRPr lang="en-US" altLang="zh-CN" sz="2400" b="1">
              <a:solidFill>
                <a:srgbClr val="002060"/>
              </a:solidFill>
              <a:latin typeface="黑体" panose="02010609060101010101" pitchFamily="49" charset="-122"/>
              <a:ea typeface="黑体" panose="02010609060101010101" pitchFamily="49" charset="-122"/>
              <a:cs typeface="黑体" panose="02010609060101010101" pitchFamily="49" charset="-122"/>
            </a:endParaRPr>
          </a:p>
          <a:p>
            <a:r>
              <a:rPr lang="en-US" altLang="zh-CN" sz="2400" b="1">
                <a:solidFill>
                  <a:srgbClr val="002060"/>
                </a:solidFill>
                <a:latin typeface="黑体" panose="02010609060101010101" pitchFamily="49" charset="-122"/>
                <a:ea typeface="黑体" panose="02010609060101010101" pitchFamily="49" charset="-122"/>
                <a:cs typeface="黑体" panose="02010609060101010101" pitchFamily="49" charset="-122"/>
              </a:rPr>
              <a:t>3. </a:t>
            </a:r>
            <a:r>
              <a:rPr lang="zh-CN" altLang="en-US" sz="2400" b="1">
                <a:solidFill>
                  <a:srgbClr val="002060"/>
                </a:solidFill>
                <a:latin typeface="黑体" panose="02010609060101010101" pitchFamily="49" charset="-122"/>
                <a:ea typeface="黑体" panose="02010609060101010101" pitchFamily="49" charset="-122"/>
                <a:cs typeface="黑体" panose="02010609060101010101" pitchFamily="49" charset="-122"/>
              </a:rPr>
              <a:t>输入功率与压强需要等比例增长以保证模型的收敛性，同时这也是实验中维持稳定的等离子体的必要条件；</a:t>
            </a:r>
            <a:endParaRPr lang="zh-CN" altLang="en-US" sz="2400" b="1">
              <a:solidFill>
                <a:srgbClr val="002060"/>
              </a:solidFill>
              <a:latin typeface="黑体" panose="02010609060101010101" pitchFamily="49" charset="-122"/>
              <a:ea typeface="黑体" panose="02010609060101010101" pitchFamily="49" charset="-122"/>
              <a:cs typeface="黑体" panose="02010609060101010101" pitchFamily="49" charset="-122"/>
            </a:endParaRPr>
          </a:p>
          <a:p>
            <a:endParaRPr lang="zh-CN" altLang="en-US" sz="2400" b="1">
              <a:solidFill>
                <a:srgbClr val="002060"/>
              </a:solidFill>
              <a:latin typeface="黑体" panose="02010609060101010101" pitchFamily="49" charset="-122"/>
              <a:ea typeface="黑体" panose="02010609060101010101" pitchFamily="49" charset="-122"/>
              <a:cs typeface="黑体" panose="02010609060101010101" pitchFamily="49" charset="-122"/>
            </a:endParaRPr>
          </a:p>
          <a:p>
            <a:r>
              <a:rPr lang="en-US" altLang="zh-CN" sz="2400" b="1">
                <a:solidFill>
                  <a:srgbClr val="002060"/>
                </a:solidFill>
                <a:latin typeface="黑体" panose="02010609060101010101" pitchFamily="49" charset="-122"/>
                <a:ea typeface="黑体" panose="02010609060101010101" pitchFamily="49" charset="-122"/>
                <a:cs typeface="黑体" panose="02010609060101010101" pitchFamily="49" charset="-122"/>
              </a:rPr>
              <a:t>4. </a:t>
            </a:r>
            <a:r>
              <a:rPr lang="zh-CN" altLang="en-US" sz="2400" b="1">
                <a:solidFill>
                  <a:srgbClr val="002060"/>
                </a:solidFill>
                <a:latin typeface="黑体" panose="02010609060101010101" pitchFamily="49" charset="-122"/>
                <a:ea typeface="黑体" panose="02010609060101010101" pitchFamily="49" charset="-122"/>
                <a:cs typeface="黑体" panose="02010609060101010101" pitchFamily="49" charset="-122"/>
              </a:rPr>
              <a:t>初步构建了一个</a:t>
            </a:r>
            <a:r>
              <a:rPr lang="en-US" altLang="zh-CN" sz="2400" b="1">
                <a:solidFill>
                  <a:srgbClr val="002060"/>
                </a:solidFill>
                <a:latin typeface="黑体" panose="02010609060101010101" pitchFamily="49" charset="-122"/>
                <a:ea typeface="黑体" panose="02010609060101010101" pitchFamily="49" charset="-122"/>
                <a:cs typeface="黑体" panose="02010609060101010101" pitchFamily="49" charset="-122"/>
              </a:rPr>
              <a:t>CVD</a:t>
            </a:r>
            <a:r>
              <a:rPr lang="zh-CN" altLang="en-US" sz="2400" b="1">
                <a:solidFill>
                  <a:srgbClr val="002060"/>
                </a:solidFill>
                <a:latin typeface="黑体" panose="02010609060101010101" pitchFamily="49" charset="-122"/>
                <a:ea typeface="黑体" panose="02010609060101010101" pitchFamily="49" charset="-122"/>
                <a:cs typeface="黑体" panose="02010609060101010101" pitchFamily="49" charset="-122"/>
              </a:rPr>
              <a:t>金刚石模型。该模型下，烃类物质在等离子体中分布情况由内到外饱和度递增。由于未考虑微波</a:t>
            </a:r>
            <a:r>
              <a:rPr lang="en-US" altLang="zh-CN" sz="2400" b="1">
                <a:solidFill>
                  <a:srgbClr val="002060"/>
                </a:solidFill>
                <a:latin typeface="黑体" panose="02010609060101010101" pitchFamily="49" charset="-122"/>
                <a:ea typeface="黑体" panose="02010609060101010101" pitchFamily="49" charset="-122"/>
                <a:cs typeface="黑体" panose="02010609060101010101" pitchFamily="49" charset="-122"/>
              </a:rPr>
              <a:t>-</a:t>
            </a:r>
            <a:r>
              <a:rPr lang="zh-CN" altLang="en-US" sz="2400" b="1">
                <a:solidFill>
                  <a:srgbClr val="002060"/>
                </a:solidFill>
                <a:latin typeface="黑体" panose="02010609060101010101" pitchFamily="49" charset="-122"/>
                <a:ea typeface="黑体" panose="02010609060101010101" pitchFamily="49" charset="-122"/>
                <a:cs typeface="黑体" panose="02010609060101010101" pitchFamily="49" charset="-122"/>
              </a:rPr>
              <a:t>等离子体过程，金刚石的生长速率相比于实验结构偏低，气体温度相对实际情况偏高。这一模型提供了一个用于优化</a:t>
            </a:r>
            <a:r>
              <a:rPr lang="en-US" altLang="zh-CN" sz="2400" b="1">
                <a:solidFill>
                  <a:srgbClr val="002060"/>
                </a:solidFill>
                <a:latin typeface="黑体" panose="02010609060101010101" pitchFamily="49" charset="-122"/>
                <a:ea typeface="黑体" panose="02010609060101010101" pitchFamily="49" charset="-122"/>
                <a:cs typeface="黑体" panose="02010609060101010101" pitchFamily="49" charset="-122"/>
              </a:rPr>
              <a:t>MPCVD</a:t>
            </a:r>
            <a:r>
              <a:rPr lang="zh-CN" altLang="en-US" sz="2400" b="1">
                <a:solidFill>
                  <a:srgbClr val="002060"/>
                </a:solidFill>
                <a:latin typeface="黑体" panose="02010609060101010101" pitchFamily="49" charset="-122"/>
                <a:ea typeface="黑体" panose="02010609060101010101" pitchFamily="49" charset="-122"/>
                <a:cs typeface="黑体" panose="02010609060101010101" pitchFamily="49" charset="-122"/>
              </a:rPr>
              <a:t>的仿真工具。</a:t>
            </a:r>
            <a:endParaRPr lang="zh-CN" altLang="en-US" sz="2400" b="1">
              <a:solidFill>
                <a:srgbClr val="002060"/>
              </a:solidFill>
              <a:latin typeface="黑体" panose="02010609060101010101" pitchFamily="49" charset="-122"/>
              <a:ea typeface="黑体" panose="02010609060101010101" pitchFamily="49" charset="-122"/>
              <a:cs typeface="黑体" panose="02010609060101010101" pitchFamily="49" charset="-122"/>
            </a:endParaRPr>
          </a:p>
        </p:txBody>
      </p:sp>
      <p:pic>
        <p:nvPicPr>
          <p:cNvPr id="3" name="图片 2" descr="四川大学"/>
          <p:cNvPicPr>
            <a:picLocks noChangeAspect="1"/>
          </p:cNvPicPr>
          <p:nvPr/>
        </p:nvPicPr>
        <p:blipFill>
          <a:blip r:embed="rId1">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a:latin typeface="黑体" panose="02010609060101010101" pitchFamily="49" charset="-122"/>
                <a:ea typeface="黑体" panose="02010609060101010101" pitchFamily="49" charset="-122"/>
                <a:cs typeface="黑体" panose="02010609060101010101" pitchFamily="49" charset="-122"/>
              </a:rPr>
              <a:t>如何获取化学气相沉积反应的相关参数</a:t>
            </a:r>
            <a:br>
              <a:rPr lang="en-US" altLang="zh-CN">
                <a:latin typeface="黑体" panose="02010609060101010101" pitchFamily="49" charset="-122"/>
                <a:ea typeface="黑体" panose="02010609060101010101" pitchFamily="49" charset="-122"/>
                <a:cs typeface="黑体" panose="02010609060101010101" pitchFamily="49" charset="-122"/>
              </a:rPr>
            </a:br>
            <a:endParaRPr lang="zh-CN" altLang="en-US">
              <a:latin typeface="黑体" panose="02010609060101010101" pitchFamily="49" charset="-122"/>
              <a:ea typeface="黑体" panose="02010609060101010101" pitchFamily="49" charset="-122"/>
              <a:cs typeface="黑体" panose="02010609060101010101" pitchFamily="49" charset="-122"/>
            </a:endParaRPr>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sym typeface="Garamond" panose="02020404030301010803" pitchFamily="18" charset="0"/>
              </a:rPr>
            </a:fld>
            <a:endParaRPr lang="zh-CN" altLang="en-US" dirty="0">
              <a:sym typeface="Garamond" panose="02020404030301010803" pitchFamily="18" charset="0"/>
            </a:endParaRPr>
          </a:p>
        </p:txBody>
      </p:sp>
      <p:sp>
        <p:nvSpPr>
          <p:cNvPr id="5" name="文本框 4"/>
          <p:cNvSpPr txBox="1"/>
          <p:nvPr/>
        </p:nvSpPr>
        <p:spPr>
          <a:xfrm>
            <a:off x="1216660" y="4319270"/>
            <a:ext cx="3940175" cy="671830"/>
          </a:xfrm>
          <a:prstGeom prst="rect">
            <a:avLst/>
          </a:prstGeom>
          <a:noFill/>
        </p:spPr>
        <p:txBody>
          <a:bodyPr wrap="square" rtlCol="0">
            <a:noAutofit/>
          </a:bodyPr>
          <a:lstStyle/>
          <a:p>
            <a:r>
              <a:rPr lang="en-US" altLang="zh-CN" sz="2400">
                <a:latin typeface="黑体" panose="02010609060101010101" pitchFamily="49" charset="-122"/>
                <a:ea typeface="黑体" panose="02010609060101010101" pitchFamily="49" charset="-122"/>
                <a:cs typeface="黑体" panose="02010609060101010101" pitchFamily="49" charset="-122"/>
                <a:sym typeface="+mn-ea"/>
              </a:rPr>
              <a:t>NIST</a:t>
            </a:r>
            <a:r>
              <a:rPr lang="zh-CN" altLang="en-US" sz="2400">
                <a:latin typeface="黑体" panose="02010609060101010101" pitchFamily="49" charset="-122"/>
                <a:ea typeface="黑体" panose="02010609060101010101" pitchFamily="49" charset="-122"/>
                <a:cs typeface="黑体" panose="02010609060101010101" pitchFamily="49" charset="-122"/>
                <a:sym typeface="+mn-ea"/>
              </a:rPr>
              <a:t>化学动力学数据库</a:t>
            </a:r>
            <a:endParaRPr lang="en-US" altLang="zh-CN" sz="2400">
              <a:latin typeface="黑体" panose="02010609060101010101" pitchFamily="49" charset="-122"/>
              <a:ea typeface="黑体" panose="02010609060101010101" pitchFamily="49" charset="-122"/>
              <a:cs typeface="黑体" panose="02010609060101010101" pitchFamily="49" charset="-122"/>
            </a:endParaRPr>
          </a:p>
          <a:p>
            <a:endParaRPr lang="zh-CN" altLang="en-US" sz="2400" b="1">
              <a:solidFill>
                <a:srgbClr val="002060"/>
              </a:solidFill>
              <a:latin typeface="黑体" panose="02010609060101010101" pitchFamily="49" charset="-122"/>
              <a:ea typeface="黑体" panose="02010609060101010101" pitchFamily="49" charset="-122"/>
              <a:cs typeface="黑体" panose="02010609060101010101" pitchFamily="49" charset="-122"/>
            </a:endParaRPr>
          </a:p>
        </p:txBody>
      </p:sp>
      <p:pic>
        <p:nvPicPr>
          <p:cNvPr id="3" name="图片 2"/>
          <p:cNvPicPr>
            <a:picLocks noChangeAspect="1"/>
          </p:cNvPicPr>
          <p:nvPr/>
        </p:nvPicPr>
        <p:blipFill>
          <a:blip r:embed="rId1"/>
          <a:stretch>
            <a:fillRect/>
          </a:stretch>
        </p:blipFill>
        <p:spPr>
          <a:xfrm>
            <a:off x="6341110" y="1430655"/>
            <a:ext cx="5400000" cy="3040146"/>
          </a:xfrm>
          <a:prstGeom prst="rect">
            <a:avLst/>
          </a:prstGeom>
        </p:spPr>
      </p:pic>
      <p:sp>
        <p:nvSpPr>
          <p:cNvPr id="6" name="文本框 5"/>
          <p:cNvSpPr txBox="1"/>
          <p:nvPr/>
        </p:nvSpPr>
        <p:spPr>
          <a:xfrm>
            <a:off x="7009130" y="4695825"/>
            <a:ext cx="4064000" cy="368300"/>
          </a:xfrm>
          <a:prstGeom prst="rect">
            <a:avLst/>
          </a:prstGeom>
          <a:noFill/>
        </p:spPr>
        <p:txBody>
          <a:bodyPr wrap="square" rtlCol="0">
            <a:noAutofit/>
          </a:bodyPr>
          <a:lstStyle/>
          <a:p>
            <a:pPr lvl="0" algn="l">
              <a:buClrTx/>
              <a:buSzTx/>
              <a:buFontTx/>
            </a:pPr>
            <a:r>
              <a:rPr lang="en-US" altLang="zh-CN" sz="2400">
                <a:latin typeface="黑体" panose="02010609060101010101" pitchFamily="49" charset="-122"/>
                <a:ea typeface="黑体" panose="02010609060101010101" pitchFamily="49" charset="-122"/>
                <a:cs typeface="黑体" panose="02010609060101010101" pitchFamily="49" charset="-122"/>
                <a:sym typeface="+mn-ea"/>
              </a:rPr>
              <a:t>四川大学燃烧动力学数据库</a:t>
            </a:r>
            <a:endParaRPr lang="en-US" altLang="zh-CN" sz="2400">
              <a:latin typeface="黑体" panose="02010609060101010101" pitchFamily="49" charset="-122"/>
              <a:ea typeface="黑体" panose="02010609060101010101" pitchFamily="49" charset="-122"/>
              <a:cs typeface="黑体" panose="02010609060101010101" pitchFamily="49" charset="-122"/>
              <a:sym typeface="+mn-ea"/>
            </a:endParaRPr>
          </a:p>
        </p:txBody>
      </p:sp>
      <p:pic>
        <p:nvPicPr>
          <p:cNvPr id="7" name="图片 6"/>
          <p:cNvPicPr>
            <a:picLocks noChangeAspect="1"/>
          </p:cNvPicPr>
          <p:nvPr/>
        </p:nvPicPr>
        <p:blipFill>
          <a:blip r:embed="rId2"/>
          <a:stretch>
            <a:fillRect/>
          </a:stretch>
        </p:blipFill>
        <p:spPr>
          <a:xfrm>
            <a:off x="486410" y="1691005"/>
            <a:ext cx="5400000" cy="2342366"/>
          </a:xfrm>
          <a:prstGeom prst="rect">
            <a:avLst/>
          </a:prstGeom>
        </p:spPr>
      </p:pic>
      <p:sp>
        <p:nvSpPr>
          <p:cNvPr id="8" name="文本框 7"/>
          <p:cNvSpPr txBox="1"/>
          <p:nvPr/>
        </p:nvSpPr>
        <p:spPr>
          <a:xfrm>
            <a:off x="1216660" y="5594350"/>
            <a:ext cx="4064000" cy="460375"/>
          </a:xfrm>
          <a:prstGeom prst="rect">
            <a:avLst/>
          </a:prstGeom>
          <a:noFill/>
        </p:spPr>
        <p:txBody>
          <a:bodyPr wrap="square" rtlCol="0">
            <a:noAutofit/>
          </a:bodyPr>
          <a:lstStyle/>
          <a:p>
            <a:pPr lvl="0" algn="l">
              <a:buClrTx/>
              <a:buSzTx/>
              <a:buFontTx/>
            </a:pPr>
            <a:r>
              <a:rPr lang="en-US" altLang="zh-CN" sz="2400">
                <a:latin typeface="黑体" panose="02010609060101010101" pitchFamily="49" charset="-122"/>
                <a:ea typeface="黑体" panose="02010609060101010101" pitchFamily="49" charset="-122"/>
                <a:cs typeface="黑体" panose="02010609060101010101" pitchFamily="49" charset="-122"/>
                <a:sym typeface="+mn-ea"/>
              </a:rPr>
              <a:t>其他参考</a:t>
            </a:r>
            <a:r>
              <a:rPr lang="en-US" altLang="zh-CN" sz="2400">
                <a:latin typeface="黑体" panose="02010609060101010101" pitchFamily="49" charset="-122"/>
                <a:ea typeface="黑体" panose="02010609060101010101" pitchFamily="49" charset="-122"/>
                <a:cs typeface="黑体" panose="02010609060101010101" pitchFamily="49" charset="-122"/>
                <a:sym typeface="+mn-ea"/>
              </a:rPr>
              <a:t>文献</a:t>
            </a:r>
            <a:endParaRPr lang="en-US" altLang="zh-CN" sz="2400">
              <a:latin typeface="黑体" panose="02010609060101010101" pitchFamily="49" charset="-122"/>
              <a:ea typeface="黑体" panose="02010609060101010101" pitchFamily="49" charset="-122"/>
              <a:cs typeface="黑体" panose="02010609060101010101" pitchFamily="49" charset="-122"/>
              <a:sym typeface="+mn-ea"/>
            </a:endParaRPr>
          </a:p>
        </p:txBody>
      </p:sp>
      <p:pic>
        <p:nvPicPr>
          <p:cNvPr id="10" name="图片 9" descr="四川大学"/>
          <p:cNvPicPr>
            <a:picLocks noChangeAspect="1"/>
          </p:cNvPicPr>
          <p:nvPr/>
        </p:nvPicPr>
        <p:blipFill>
          <a:blip r:embed="rId3">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sym typeface="Garamond" panose="02020404030301010803" pitchFamily="18" charset="0"/>
              </a:rPr>
            </a:fld>
            <a:endParaRPr lang="zh-CN" altLang="en-US" dirty="0">
              <a:sym typeface="Garamond" panose="02020404030301010803" pitchFamily="18" charset="0"/>
            </a:endParaRPr>
          </a:p>
        </p:txBody>
      </p:sp>
      <p:sp>
        <p:nvSpPr>
          <p:cNvPr id="14340" name="Text Box 2"/>
          <p:cNvSpPr txBox="1">
            <a:spLocks noChangeArrowheads="1"/>
          </p:cNvSpPr>
          <p:nvPr/>
        </p:nvSpPr>
        <p:spPr bwMode="auto">
          <a:xfrm>
            <a:off x="2512695" y="1268730"/>
            <a:ext cx="6873875" cy="1076325"/>
          </a:xfrm>
          <a:prstGeom prst="rect">
            <a:avLst/>
          </a:prstGeom>
          <a:noFill/>
          <a:ln w="9525">
            <a:noFill/>
            <a:miter lim="800000"/>
          </a:ln>
        </p:spPr>
        <p:txBody>
          <a:bodyPr wrap="square">
            <a:spAutoFit/>
          </a:bodyPr>
          <a:lstStyle/>
          <a:p>
            <a:pPr algn="ctr">
              <a:buFont typeface="Arial" panose="020B0604020202020204" pitchFamily="34" charset="0"/>
              <a:buNone/>
            </a:pPr>
            <a:r>
              <a:rPr lang="zh-CN" altLang="en-US" sz="3200" b="1" dirty="0">
                <a:solidFill>
                  <a:srgbClr val="0000CC"/>
                </a:solidFill>
                <a:latin typeface="黑体" panose="02010609060101010101" pitchFamily="49" charset="-122"/>
                <a:ea typeface="黑体" panose="02010609060101010101" pitchFamily="49" charset="-122"/>
              </a:rPr>
              <a:t>感谢各位</a:t>
            </a:r>
            <a:r>
              <a:rPr lang="zh-CN" altLang="en-US" sz="3200" b="1" dirty="0">
                <a:solidFill>
                  <a:srgbClr val="0000CC"/>
                </a:solidFill>
                <a:latin typeface="黑体" panose="02010609060101010101" pitchFamily="49" charset="-122"/>
                <a:ea typeface="黑体" panose="02010609060101010101" pitchFamily="49" charset="-122"/>
              </a:rPr>
              <a:t>的聆听！</a:t>
            </a:r>
            <a:endParaRPr lang="zh-CN" altLang="en-US" sz="3200" b="1" dirty="0">
              <a:solidFill>
                <a:srgbClr val="0000CC"/>
              </a:solidFill>
              <a:latin typeface="黑体" panose="02010609060101010101" pitchFamily="49" charset="-122"/>
              <a:ea typeface="黑体" panose="02010609060101010101" pitchFamily="49" charset="-122"/>
            </a:endParaRPr>
          </a:p>
          <a:p>
            <a:pPr algn="ctr">
              <a:buFont typeface="Arial" panose="020B0604020202020204" pitchFamily="34" charset="0"/>
              <a:buNone/>
            </a:pPr>
            <a:r>
              <a:rPr lang="zh-CN" altLang="en-US" sz="3200" b="1" dirty="0">
                <a:solidFill>
                  <a:srgbClr val="0000CC"/>
                </a:solidFill>
                <a:latin typeface="黑体" panose="02010609060101010101" pitchFamily="49" charset="-122"/>
                <a:ea typeface="黑体" panose="02010609060101010101" pitchFamily="49" charset="-122"/>
              </a:rPr>
              <a:t>感谢各位的批评</a:t>
            </a:r>
            <a:r>
              <a:rPr lang="zh-CN" altLang="en-US" sz="3200" b="1" dirty="0">
                <a:solidFill>
                  <a:srgbClr val="0000CC"/>
                </a:solidFill>
                <a:latin typeface="黑体" panose="02010609060101010101" pitchFamily="49" charset="-122"/>
                <a:ea typeface="黑体" panose="02010609060101010101" pitchFamily="49" charset="-122"/>
              </a:rPr>
              <a:t>指正！</a:t>
            </a:r>
            <a:endParaRPr lang="zh-CN" altLang="en-US" sz="3200" b="1" dirty="0">
              <a:solidFill>
                <a:srgbClr val="0000CC"/>
              </a:solidFill>
              <a:latin typeface="黑体" panose="02010609060101010101" pitchFamily="49" charset="-122"/>
              <a:ea typeface="黑体" panose="02010609060101010101" pitchFamily="49" charset="-122"/>
            </a:endParaRPr>
          </a:p>
        </p:txBody>
      </p:sp>
      <p:pic>
        <p:nvPicPr>
          <p:cNvPr id="5" name="内容占位符 4"/>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3431540" y="2564765"/>
            <a:ext cx="5282565" cy="352361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0">
                <a:latin typeface="黑体" panose="02010609060101010101" pitchFamily="49" charset="-122"/>
                <a:ea typeface="黑体" panose="02010609060101010101" pitchFamily="49" charset="-122"/>
                <a:cs typeface="黑体" panose="02010609060101010101" pitchFamily="49" charset="-122"/>
              </a:rPr>
              <a:t>微波等离子体处理工艺的常见问题</a:t>
            </a:r>
            <a:r>
              <a:rPr lang="en-US" altLang="zh-CN" b="0">
                <a:latin typeface="黑体" panose="02010609060101010101" pitchFamily="49" charset="-122"/>
                <a:ea typeface="黑体" panose="02010609060101010101" pitchFamily="49" charset="-122"/>
                <a:cs typeface="黑体" panose="02010609060101010101" pitchFamily="49" charset="-122"/>
              </a:rPr>
              <a:t> </a:t>
            </a:r>
            <a:endParaRPr lang="en-US" altLang="zh-CN" b="0">
              <a:latin typeface="黑体" panose="02010609060101010101" pitchFamily="49" charset="-122"/>
              <a:ea typeface="黑体" panose="02010609060101010101" pitchFamily="49" charset="-122"/>
              <a:cs typeface="黑体" panose="02010609060101010101" pitchFamily="49" charset="-122"/>
            </a:endParaRPr>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sym typeface="Garamond" panose="02020404030301010803" pitchFamily="18" charset="0"/>
              </a:rPr>
            </a:fld>
            <a:endParaRPr lang="zh-CN" altLang="en-US" dirty="0">
              <a:sym typeface="Garamond" panose="02020404030301010803" pitchFamily="18" charset="0"/>
            </a:endParaRPr>
          </a:p>
        </p:txBody>
      </p:sp>
      <p:sp>
        <p:nvSpPr>
          <p:cNvPr id="7" name="文本框 6"/>
          <p:cNvSpPr txBox="1"/>
          <p:nvPr/>
        </p:nvSpPr>
        <p:spPr>
          <a:xfrm>
            <a:off x="1898333" y="5229225"/>
            <a:ext cx="1332230" cy="368300"/>
          </a:xfrm>
          <a:prstGeom prst="rect">
            <a:avLst/>
          </a:prstGeom>
          <a:noFill/>
        </p:spPr>
        <p:txBody>
          <a:bodyPr wrap="none" rtlCol="0" anchor="t">
            <a:spAutoFit/>
          </a:bodyPr>
          <a:lstStyle/>
          <a:p>
            <a:r>
              <a:rPr lang="zh-CN" altLang="en-US" b="1"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生长不均匀</a:t>
            </a:r>
            <a:endParaRPr lang="zh-CN" altLang="en-US" b="1"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endParaRPr>
          </a:p>
        </p:txBody>
      </p:sp>
      <p:pic>
        <p:nvPicPr>
          <p:cNvPr id="3" name="图片 2" descr="硅片生长不均匀"/>
          <p:cNvPicPr>
            <a:picLocks noChangeAspect="1"/>
          </p:cNvPicPr>
          <p:nvPr/>
        </p:nvPicPr>
        <p:blipFill>
          <a:blip r:embed="rId1"/>
          <a:srcRect l="10141" t="23304" r="18782" b="9344"/>
          <a:stretch>
            <a:fillRect/>
          </a:stretch>
        </p:blipFill>
        <p:spPr>
          <a:xfrm>
            <a:off x="972820" y="2081530"/>
            <a:ext cx="3183255" cy="2956560"/>
          </a:xfrm>
          <a:prstGeom prst="rect">
            <a:avLst/>
          </a:prstGeom>
        </p:spPr>
      </p:pic>
      <p:pic>
        <p:nvPicPr>
          <p:cNvPr id="5" name="图片 4" descr="清洗不彻底"/>
          <p:cNvPicPr>
            <a:picLocks noChangeAspect="1"/>
          </p:cNvPicPr>
          <p:nvPr/>
        </p:nvPicPr>
        <p:blipFill>
          <a:blip r:embed="rId2"/>
          <a:srcRect t="9046" b="24806"/>
          <a:stretch>
            <a:fillRect/>
          </a:stretch>
        </p:blipFill>
        <p:spPr>
          <a:xfrm>
            <a:off x="8576310" y="2075815"/>
            <a:ext cx="2064385" cy="3035935"/>
          </a:xfrm>
          <a:prstGeom prst="rect">
            <a:avLst/>
          </a:prstGeom>
        </p:spPr>
      </p:pic>
      <p:pic>
        <p:nvPicPr>
          <p:cNvPr id="8" name="图片 7" descr="生长过程出现裂缝"/>
          <p:cNvPicPr>
            <a:picLocks noChangeAspect="1"/>
          </p:cNvPicPr>
          <p:nvPr/>
        </p:nvPicPr>
        <p:blipFill>
          <a:blip r:embed="rId3"/>
          <a:srcRect l="15299" t="12993" r="20709" b="9066"/>
          <a:stretch>
            <a:fillRect/>
          </a:stretch>
        </p:blipFill>
        <p:spPr>
          <a:xfrm>
            <a:off x="4705350" y="2103755"/>
            <a:ext cx="3262630" cy="2979420"/>
          </a:xfrm>
          <a:prstGeom prst="rect">
            <a:avLst/>
          </a:prstGeom>
        </p:spPr>
      </p:pic>
      <p:sp>
        <p:nvSpPr>
          <p:cNvPr id="9" name="文本框 8"/>
          <p:cNvSpPr txBox="1"/>
          <p:nvPr/>
        </p:nvSpPr>
        <p:spPr>
          <a:xfrm>
            <a:off x="8942388" y="5229860"/>
            <a:ext cx="1332230" cy="368300"/>
          </a:xfrm>
          <a:prstGeom prst="rect">
            <a:avLst/>
          </a:prstGeom>
          <a:noFill/>
        </p:spPr>
        <p:txBody>
          <a:bodyPr wrap="none" rtlCol="0" anchor="t">
            <a:spAutoFit/>
          </a:bodyPr>
          <a:lstStyle/>
          <a:p>
            <a:pPr lvl="0" algn="l">
              <a:buClrTx/>
              <a:buSzTx/>
            </a:pPr>
            <a:r>
              <a:rPr lang="zh-CN" altLang="en-US" b="1"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清洗不彻底</a:t>
            </a:r>
            <a:endParaRPr lang="zh-CN" altLang="en-US" b="1"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endParaRPr>
          </a:p>
        </p:txBody>
      </p:sp>
      <p:sp>
        <p:nvSpPr>
          <p:cNvPr id="12" name="文本框 11"/>
          <p:cNvSpPr txBox="1"/>
          <p:nvPr/>
        </p:nvSpPr>
        <p:spPr>
          <a:xfrm>
            <a:off x="5785485" y="5229225"/>
            <a:ext cx="1102360" cy="368300"/>
          </a:xfrm>
          <a:prstGeom prst="rect">
            <a:avLst/>
          </a:prstGeom>
          <a:noFill/>
        </p:spPr>
        <p:txBody>
          <a:bodyPr wrap="none" rtlCol="0" anchor="t">
            <a:spAutoFit/>
          </a:bodyPr>
          <a:p>
            <a:r>
              <a:rPr lang="zh-CN" altLang="en-US" b="1"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基底裂痕</a:t>
            </a:r>
            <a:endParaRPr lang="zh-CN" altLang="en-US" b="1"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endParaRPr>
          </a:p>
        </p:txBody>
      </p:sp>
      <p:pic>
        <p:nvPicPr>
          <p:cNvPr id="11" name="图片 10" descr="四川大学"/>
          <p:cNvPicPr>
            <a:picLocks noChangeAspect="1"/>
          </p:cNvPicPr>
          <p:nvPr/>
        </p:nvPicPr>
        <p:blipFill>
          <a:blip r:embed="rId4"/>
          <a:stretch>
            <a:fillRect/>
          </a:stretch>
        </p:blipFill>
        <p:spPr>
          <a:xfrm>
            <a:off x="10993120" y="0"/>
            <a:ext cx="1198880" cy="119507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sym typeface="Garamond" panose="02020404030301010803" pitchFamily="18" charset="0"/>
              </a:rPr>
            </a:fld>
            <a:endParaRPr lang="zh-CN" altLang="en-US" dirty="0">
              <a:sym typeface="Garamond" panose="02020404030301010803" pitchFamily="18" charset="0"/>
            </a:endParaRPr>
          </a:p>
        </p:txBody>
      </p:sp>
      <p:sp>
        <p:nvSpPr>
          <p:cNvPr id="100" name="文本框 99"/>
          <p:cNvSpPr txBox="1"/>
          <p:nvPr/>
        </p:nvSpPr>
        <p:spPr>
          <a:xfrm>
            <a:off x="1308735" y="1502410"/>
            <a:ext cx="3790315" cy="2446020"/>
          </a:xfrm>
          <a:prstGeom prst="rect">
            <a:avLst/>
          </a:prstGeom>
          <a:noFill/>
          <a:ln w="9525">
            <a:noFill/>
          </a:ln>
        </p:spPr>
        <p:txBody>
          <a:bodyPr wrap="square">
            <a:noAutofit/>
          </a:bodyPr>
          <a:lstStyle/>
          <a:p>
            <a:r>
              <a:rPr lang="zh-CN" altLang="en-US" sz="2400" b="1">
                <a:solidFill>
                  <a:schemeClr val="tx1"/>
                </a:solidFill>
                <a:latin typeface="黑体" panose="02010609060101010101" pitchFamily="49" charset="-122"/>
                <a:ea typeface="黑体" panose="02010609060101010101" pitchFamily="49" charset="-122"/>
                <a:cs typeface="黑体" panose="02010609060101010101" pitchFamily="49" charset="-122"/>
              </a:rPr>
              <a:t>常见可调参数</a:t>
            </a:r>
            <a:r>
              <a:rPr lang="en-US" altLang="zh-CN" sz="2400" b="1">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2400" b="1">
              <a:solidFill>
                <a:srgbClr val="FF0000"/>
              </a:solidFill>
              <a:latin typeface="黑体" panose="02010609060101010101" pitchFamily="49" charset="-122"/>
              <a:ea typeface="黑体" panose="02010609060101010101" pitchFamily="49" charset="-122"/>
              <a:cs typeface="黑体" panose="02010609060101010101" pitchFamily="49" charset="-122"/>
            </a:endParaRPr>
          </a:p>
          <a:p>
            <a:r>
              <a:rPr lang="zh-CN" altLang="en-US" sz="2400" b="1">
                <a:solidFill>
                  <a:srgbClr val="FF0000"/>
                </a:solidFill>
                <a:latin typeface="黑体" panose="02010609060101010101" pitchFamily="49" charset="-122"/>
                <a:ea typeface="黑体" panose="02010609060101010101" pitchFamily="49" charset="-122"/>
                <a:cs typeface="黑体" panose="02010609060101010101" pitchFamily="49" charset="-122"/>
              </a:rPr>
              <a:t>调整微波功率与</a:t>
            </a:r>
            <a:r>
              <a:rPr lang="zh-CN" altLang="en-US" sz="2400" b="1">
                <a:solidFill>
                  <a:srgbClr val="FF0000"/>
                </a:solidFill>
                <a:latin typeface="黑体" panose="02010609060101010101" pitchFamily="49" charset="-122"/>
                <a:ea typeface="黑体" panose="02010609060101010101" pitchFamily="49" charset="-122"/>
                <a:cs typeface="黑体" panose="02010609060101010101" pitchFamily="49" charset="-122"/>
              </a:rPr>
              <a:t>压强；</a:t>
            </a:r>
            <a:endParaRPr lang="zh-CN" altLang="en-US" sz="2400" b="1">
              <a:solidFill>
                <a:srgbClr val="FF0000"/>
              </a:solidFill>
              <a:latin typeface="黑体" panose="02010609060101010101" pitchFamily="49" charset="-122"/>
              <a:ea typeface="黑体" panose="02010609060101010101" pitchFamily="49" charset="-122"/>
              <a:cs typeface="黑体" panose="02010609060101010101" pitchFamily="49" charset="-122"/>
            </a:endParaRPr>
          </a:p>
          <a:p>
            <a:r>
              <a:rPr lang="zh-CN" altLang="en-US" sz="2400" b="1">
                <a:solidFill>
                  <a:srgbClr val="FF0000"/>
                </a:solidFill>
                <a:latin typeface="黑体" panose="02010609060101010101" pitchFamily="49" charset="-122"/>
                <a:ea typeface="黑体" panose="02010609060101010101" pitchFamily="49" charset="-122"/>
                <a:cs typeface="黑体" panose="02010609060101010101" pitchFamily="49" charset="-122"/>
              </a:rPr>
              <a:t>气体的类型与组分；</a:t>
            </a:r>
            <a:endParaRPr lang="zh-CN" altLang="en-US" sz="2400" b="1">
              <a:solidFill>
                <a:srgbClr val="FF0000"/>
              </a:solidFill>
              <a:latin typeface="黑体" panose="02010609060101010101" pitchFamily="49" charset="-122"/>
              <a:ea typeface="黑体" panose="02010609060101010101" pitchFamily="49" charset="-122"/>
              <a:cs typeface="黑体" panose="02010609060101010101" pitchFamily="49" charset="-122"/>
            </a:endParaRPr>
          </a:p>
          <a:p>
            <a:r>
              <a:rPr lang="zh-CN" altLang="en-US" sz="2400" b="1">
                <a:solidFill>
                  <a:srgbClr val="FF0000"/>
                </a:solidFill>
                <a:latin typeface="黑体" panose="02010609060101010101" pitchFamily="49" charset="-122"/>
                <a:ea typeface="黑体" panose="02010609060101010101" pitchFamily="49" charset="-122"/>
                <a:cs typeface="黑体" panose="02010609060101010101" pitchFamily="49" charset="-122"/>
              </a:rPr>
              <a:t>进气</a:t>
            </a:r>
            <a:r>
              <a:rPr lang="zh-CN" altLang="en-US" sz="2400" b="1">
                <a:solidFill>
                  <a:srgbClr val="FF0000"/>
                </a:solidFill>
                <a:latin typeface="黑体" panose="02010609060101010101" pitchFamily="49" charset="-122"/>
                <a:ea typeface="黑体" panose="02010609060101010101" pitchFamily="49" charset="-122"/>
                <a:cs typeface="黑体" panose="02010609060101010101" pitchFamily="49" charset="-122"/>
              </a:rPr>
              <a:t>方式与流速；</a:t>
            </a:r>
            <a:endParaRPr lang="zh-CN" altLang="en-US" sz="2400" b="1">
              <a:solidFill>
                <a:srgbClr val="FF0000"/>
              </a:solidFill>
              <a:latin typeface="黑体" panose="02010609060101010101" pitchFamily="49" charset="-122"/>
              <a:ea typeface="黑体" panose="02010609060101010101" pitchFamily="49" charset="-122"/>
              <a:cs typeface="黑体" panose="02010609060101010101" pitchFamily="49" charset="-122"/>
            </a:endParaRPr>
          </a:p>
          <a:p>
            <a:r>
              <a:rPr lang="zh-CN" altLang="en-US" sz="2400" b="1">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装置的设计；</a:t>
            </a:r>
            <a:endParaRPr lang="en-US" altLang="zh-CN" sz="2400" b="1">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a:p>
            <a:r>
              <a:rPr lang="zh-CN" altLang="en-US" sz="2400" b="1">
                <a:solidFill>
                  <a:srgbClr val="FF0000"/>
                </a:solidFill>
                <a:latin typeface="黑体" panose="02010609060101010101" pitchFamily="49" charset="-122"/>
                <a:ea typeface="黑体" panose="02010609060101010101" pitchFamily="49" charset="-122"/>
                <a:cs typeface="黑体" panose="02010609060101010101" pitchFamily="49" charset="-122"/>
              </a:rPr>
              <a:t>额外的补温或散热结构</a:t>
            </a:r>
            <a:endParaRPr lang="zh-CN" altLang="en-US" sz="2400" b="1">
              <a:solidFill>
                <a:srgbClr val="FF0000"/>
              </a:solidFill>
              <a:latin typeface="黑体" panose="02010609060101010101" pitchFamily="49" charset="-122"/>
              <a:ea typeface="黑体" panose="02010609060101010101" pitchFamily="49" charset="-122"/>
              <a:cs typeface="黑体" panose="02010609060101010101" pitchFamily="49" charset="-122"/>
            </a:endParaRPr>
          </a:p>
          <a:p>
            <a:r>
              <a:rPr lang="en-US" altLang="zh-CN" sz="2400" b="1">
                <a:solidFill>
                  <a:srgbClr val="FF0000"/>
                </a:solidFill>
                <a:latin typeface="黑体" panose="02010609060101010101" pitchFamily="49" charset="-122"/>
                <a:ea typeface="黑体" panose="02010609060101010101" pitchFamily="49" charset="-122"/>
                <a:cs typeface="黑体" panose="02010609060101010101" pitchFamily="49" charset="-122"/>
              </a:rPr>
              <a:t>……</a:t>
            </a:r>
            <a:endParaRPr lang="en-US" altLang="zh-CN" sz="2400" b="1">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pic>
        <p:nvPicPr>
          <p:cNvPr id="3" name="图片 2"/>
          <p:cNvPicPr>
            <a:picLocks noChangeAspect="1"/>
          </p:cNvPicPr>
          <p:nvPr/>
        </p:nvPicPr>
        <p:blipFill>
          <a:blip r:embed="rId1"/>
          <a:stretch>
            <a:fillRect/>
          </a:stretch>
        </p:blipFill>
        <p:spPr>
          <a:xfrm>
            <a:off x="6489383" y="797560"/>
            <a:ext cx="5368290" cy="2524125"/>
          </a:xfrm>
          <a:prstGeom prst="rect">
            <a:avLst/>
          </a:prstGeom>
        </p:spPr>
      </p:pic>
      <p:sp>
        <p:nvSpPr>
          <p:cNvPr id="5" name="文本框 4"/>
          <p:cNvSpPr txBox="1"/>
          <p:nvPr/>
        </p:nvSpPr>
        <p:spPr>
          <a:xfrm>
            <a:off x="6720523" y="3397250"/>
            <a:ext cx="5273040" cy="306705"/>
          </a:xfrm>
          <a:prstGeom prst="rect">
            <a:avLst/>
          </a:prstGeom>
          <a:noFill/>
        </p:spPr>
        <p:txBody>
          <a:bodyPr wrap="square" rtlCol="0">
            <a:spAutoFit/>
          </a:bodyPr>
          <a:p>
            <a:r>
              <a:rPr lang="en-US" altLang="zh-CN" sz="1400">
                <a:latin typeface="Times New Roman" panose="02020603050405020304" pitchFamily="18" charset="0"/>
                <a:cs typeface="Times New Roman" panose="02020603050405020304" pitchFamily="18" charset="0"/>
              </a:rPr>
              <a:t>Bogdanov, S.A. et al. (2023) Plasma Processes and Polymers 20(10)</a:t>
            </a:r>
            <a:endParaRPr lang="en-US" altLang="zh-CN" sz="1400">
              <a:latin typeface="Times New Roman" panose="02020603050405020304" pitchFamily="18" charset="0"/>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7282180" y="3639820"/>
            <a:ext cx="3815080" cy="2398395"/>
          </a:xfrm>
          <a:prstGeom prst="rect">
            <a:avLst/>
          </a:prstGeom>
        </p:spPr>
      </p:pic>
      <p:sp>
        <p:nvSpPr>
          <p:cNvPr id="9" name="文本框 8"/>
          <p:cNvSpPr txBox="1"/>
          <p:nvPr/>
        </p:nvSpPr>
        <p:spPr>
          <a:xfrm>
            <a:off x="6839585" y="6038215"/>
            <a:ext cx="4669155" cy="306705"/>
          </a:xfrm>
          <a:prstGeom prst="rect">
            <a:avLst/>
          </a:prstGeom>
          <a:noFill/>
        </p:spPr>
        <p:txBody>
          <a:bodyPr wrap="square" rtlCol="0">
            <a:spAutoFit/>
          </a:bodyPr>
          <a:p>
            <a:r>
              <a:rPr lang="en-US" altLang="zh-CN" sz="1400">
                <a:latin typeface="Times New Roman" panose="02020603050405020304" pitchFamily="18" charset="0"/>
                <a:cs typeface="Times New Roman" panose="02020603050405020304" pitchFamily="18" charset="0"/>
              </a:rPr>
              <a:t>Cuenca, J.A. et al. (2022) Diamond and Related Material 124</a:t>
            </a:r>
            <a:endParaRPr lang="en-US" altLang="zh-CN" sz="1400">
              <a:latin typeface="Times New Roman" panose="02020603050405020304" pitchFamily="18" charset="0"/>
              <a:cs typeface="Times New Roman" panose="02020603050405020304" pitchFamily="18" charset="0"/>
            </a:endParaRPr>
          </a:p>
        </p:txBody>
      </p:sp>
      <p:sp>
        <p:nvSpPr>
          <p:cNvPr id="6" name="文本框 5"/>
          <p:cNvSpPr txBox="1"/>
          <p:nvPr/>
        </p:nvSpPr>
        <p:spPr>
          <a:xfrm>
            <a:off x="880745" y="4831080"/>
            <a:ext cx="4024630" cy="829945"/>
          </a:xfrm>
          <a:prstGeom prst="rect">
            <a:avLst/>
          </a:prstGeom>
          <a:noFill/>
        </p:spPr>
        <p:txBody>
          <a:bodyPr wrap="square" rtlCol="0">
            <a:spAutoFit/>
          </a:bodyPr>
          <a:p>
            <a:r>
              <a:rPr lang="en-US" altLang="zh-CN" sz="2400">
                <a:latin typeface="黑体" panose="02010609060101010101" pitchFamily="49" charset="-122"/>
                <a:ea typeface="黑体" panose="02010609060101010101" pitchFamily="49" charset="-122"/>
                <a:cs typeface="黑体" panose="02010609060101010101" pitchFamily="49" charset="-122"/>
              </a:rPr>
              <a:t>MPCVD</a:t>
            </a:r>
            <a:r>
              <a:rPr lang="zh-CN" altLang="en-US" sz="2400">
                <a:latin typeface="黑体" panose="02010609060101010101" pitchFamily="49" charset="-122"/>
                <a:ea typeface="黑体" panose="02010609060101010101" pitchFamily="49" charset="-122"/>
                <a:cs typeface="黑体" panose="02010609060101010101" pitchFamily="49" charset="-122"/>
              </a:rPr>
              <a:t>的工业实践需要大量的实验，</a:t>
            </a:r>
            <a:r>
              <a:rPr lang="zh-CN" altLang="en-US" sz="2400" b="1">
                <a:solidFill>
                  <a:srgbClr val="FF0000"/>
                </a:solidFill>
                <a:latin typeface="黑体" panose="02010609060101010101" pitchFamily="49" charset="-122"/>
                <a:ea typeface="黑体" panose="02010609060101010101" pitchFamily="49" charset="-122"/>
                <a:cs typeface="黑体" panose="02010609060101010101" pitchFamily="49" charset="-122"/>
              </a:rPr>
              <a:t>费时费力</a:t>
            </a:r>
            <a:r>
              <a:rPr lang="zh-CN" altLang="en-US" sz="2400" b="1">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zh-CN" altLang="en-US" sz="2400" b="1">
              <a:solidFill>
                <a:schemeClr val="tx1"/>
              </a:solidFill>
              <a:latin typeface="黑体" panose="02010609060101010101" pitchFamily="49" charset="-122"/>
              <a:ea typeface="黑体" panose="02010609060101010101" pitchFamily="49" charset="-122"/>
              <a:cs typeface="黑体" panose="02010609060101010101" pitchFamily="49" charset="-122"/>
            </a:endParaRPr>
          </a:p>
        </p:txBody>
      </p:sp>
      <p:sp>
        <p:nvSpPr>
          <p:cNvPr id="2" name="标题 1"/>
          <p:cNvSpPr>
            <a:spLocks noGrp="1"/>
          </p:cNvSpPr>
          <p:nvPr>
            <p:ph type="title"/>
          </p:nvPr>
        </p:nvSpPr>
        <p:spPr>
          <a:xfrm>
            <a:off x="628015" y="365125"/>
            <a:ext cx="10515600" cy="1325563"/>
          </a:xfrm>
        </p:spPr>
        <p:txBody>
          <a:bodyPr>
            <a:normAutofit/>
          </a:bodyPr>
          <a:lstStyle/>
          <a:p>
            <a:r>
              <a:rPr lang="zh-CN" altLang="en-US" b="0">
                <a:latin typeface="黑体" panose="02010609060101010101" pitchFamily="49" charset="-122"/>
                <a:ea typeface="黑体" panose="02010609060101010101" pitchFamily="49" charset="-122"/>
                <a:cs typeface="黑体" panose="02010609060101010101" pitchFamily="49" charset="-122"/>
              </a:rPr>
              <a:t>在</a:t>
            </a:r>
            <a:r>
              <a:rPr lang="en-US" altLang="zh-CN" b="0">
                <a:latin typeface="黑体" panose="02010609060101010101" pitchFamily="49" charset="-122"/>
                <a:ea typeface="黑体" panose="02010609060101010101" pitchFamily="49" charset="-122"/>
                <a:cs typeface="黑体" panose="02010609060101010101" pitchFamily="49" charset="-122"/>
              </a:rPr>
              <a:t>MPCVD</a:t>
            </a:r>
            <a:r>
              <a:rPr lang="zh-CN" altLang="en-US" b="0">
                <a:latin typeface="黑体" panose="02010609060101010101" pitchFamily="49" charset="-122"/>
                <a:ea typeface="黑体" panose="02010609060101010101" pitchFamily="49" charset="-122"/>
                <a:cs typeface="黑体" panose="02010609060101010101" pitchFamily="49" charset="-122"/>
              </a:rPr>
              <a:t>中常见解决方案</a:t>
            </a:r>
            <a:br>
              <a:rPr lang="en-US" altLang="zh-CN" b="0">
                <a:latin typeface="黑体" panose="02010609060101010101" pitchFamily="49" charset="-122"/>
                <a:ea typeface="黑体" panose="02010609060101010101" pitchFamily="49" charset="-122"/>
                <a:cs typeface="黑体" panose="02010609060101010101" pitchFamily="49" charset="-122"/>
              </a:rPr>
            </a:br>
            <a:endParaRPr lang="zh-CN" altLang="en-US" b="0">
              <a:latin typeface="黑体" panose="02010609060101010101" pitchFamily="49" charset="-122"/>
              <a:ea typeface="黑体" panose="02010609060101010101" pitchFamily="49" charset="-122"/>
              <a:cs typeface="黑体" panose="02010609060101010101" pitchFamily="49" charset="-122"/>
            </a:endParaRPr>
          </a:p>
        </p:txBody>
      </p:sp>
      <p:pic>
        <p:nvPicPr>
          <p:cNvPr id="11" name="图片 10" descr="四川大学"/>
          <p:cNvPicPr>
            <a:picLocks noChangeAspect="1"/>
          </p:cNvPicPr>
          <p:nvPr/>
        </p:nvPicPr>
        <p:blipFill>
          <a:blip r:embed="rId3">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30810"/>
            <a:ext cx="10515600" cy="1325563"/>
          </a:xfrm>
        </p:spPr>
        <p:txBody>
          <a:bodyPr/>
          <a:lstStyle/>
          <a:p>
            <a:r>
              <a:rPr lang="zh-CN" altLang="en-US" b="0">
                <a:latin typeface="黑体" panose="02010609060101010101" pitchFamily="49" charset="-122"/>
                <a:ea typeface="黑体" panose="02010609060101010101" pitchFamily="49" charset="-122"/>
                <a:cs typeface="黑体" panose="02010609060101010101" pitchFamily="49" charset="-122"/>
                <a:sym typeface="+mn-ea"/>
              </a:rPr>
              <a:t>多物理场仿真的优势</a:t>
            </a:r>
            <a:r>
              <a:rPr lang="en-US" altLang="zh-CN" b="0">
                <a:latin typeface="黑体" panose="02010609060101010101" pitchFamily="49" charset="-122"/>
                <a:ea typeface="黑体" panose="02010609060101010101" pitchFamily="49" charset="-122"/>
                <a:cs typeface="黑体" panose="02010609060101010101" pitchFamily="49" charset="-122"/>
                <a:sym typeface="+mn-ea"/>
              </a:rPr>
              <a:t> </a:t>
            </a:r>
            <a:endParaRPr lang="en-US" altLang="zh-CN" b="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sym typeface="Garamond" panose="02020404030301010803" pitchFamily="18" charset="0"/>
              </a:rPr>
            </a:fld>
            <a:endParaRPr lang="zh-CN" altLang="en-US" dirty="0">
              <a:sym typeface="Garamond" panose="02020404030301010803" pitchFamily="18" charset="0"/>
            </a:endParaRPr>
          </a:p>
        </p:txBody>
      </p:sp>
      <p:grpSp>
        <p:nvGrpSpPr>
          <p:cNvPr id="23" name="组合 22"/>
          <p:cNvGrpSpPr/>
          <p:nvPr/>
        </p:nvGrpSpPr>
        <p:grpSpPr>
          <a:xfrm>
            <a:off x="1487805" y="1124585"/>
            <a:ext cx="3456305" cy="5327015"/>
            <a:chOff x="4260" y="1096"/>
            <a:chExt cx="5443" cy="8389"/>
          </a:xfrm>
        </p:grpSpPr>
        <p:sp>
          <p:nvSpPr>
            <p:cNvPr id="25" name="矩形 24"/>
            <p:cNvSpPr/>
            <p:nvPr/>
          </p:nvSpPr>
          <p:spPr>
            <a:xfrm>
              <a:off x="5281" y="7896"/>
              <a:ext cx="3402" cy="453"/>
            </a:xfrm>
            <a:prstGeom prst="rect">
              <a:avLst/>
            </a:prstGeom>
            <a:solidFill>
              <a:schemeClr val="tx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noAutofit/>
            </a:bodyPr>
            <a:p>
              <a:pPr lvl="0" algn="ctr" eaLnBrk="0" hangingPunct="0">
                <a:buClrTx/>
                <a:buSzTx/>
              </a:pPr>
              <a:endParaRPr lang="en-US" altLang="zh-CN" smtClean="0">
                <a:ln>
                  <a:noFill/>
                </a:ln>
                <a:solidFill>
                  <a:schemeClr val="bg1"/>
                </a:solidFill>
                <a:effectLst/>
                <a:sym typeface="+mn-ea"/>
              </a:endParaRPr>
            </a:p>
          </p:txBody>
        </p:sp>
        <p:sp>
          <p:nvSpPr>
            <p:cNvPr id="26" name="文本框 25"/>
            <p:cNvSpPr txBox="1"/>
            <p:nvPr/>
          </p:nvSpPr>
          <p:spPr>
            <a:xfrm>
              <a:off x="5892" y="1096"/>
              <a:ext cx="2265" cy="72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Raw gas</a:t>
              </a:r>
              <a:endParaRPr lang="en-US" altLang="zh-CN">
                <a:latin typeface="Times New Roman" panose="02020603050405020304" pitchFamily="18" charset="0"/>
                <a:cs typeface="Times New Roman" panose="02020603050405020304" pitchFamily="18" charset="0"/>
              </a:endParaRPr>
            </a:p>
          </p:txBody>
        </p:sp>
        <p:sp>
          <p:nvSpPr>
            <p:cNvPr id="27" name="下箭头 26"/>
            <p:cNvSpPr/>
            <p:nvPr/>
          </p:nvSpPr>
          <p:spPr>
            <a:xfrm>
              <a:off x="6528" y="1790"/>
              <a:ext cx="849" cy="1544"/>
            </a:xfrm>
            <a:prstGeom prst="downArrow">
              <a:avLst/>
            </a:prstGeom>
            <a:ln w="19050">
              <a:solidFill>
                <a:schemeClr val="tx1"/>
              </a:solidFill>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8" name="文本框 27"/>
            <p:cNvSpPr txBox="1"/>
            <p:nvPr/>
          </p:nvSpPr>
          <p:spPr>
            <a:xfrm>
              <a:off x="5927" y="2004"/>
              <a:ext cx="2195" cy="725"/>
            </a:xfrm>
            <a:prstGeom prst="rect">
              <a:avLst/>
            </a:prstGeom>
            <a:solidFill>
              <a:schemeClr val="bg1"/>
            </a:solidFill>
          </p:spPr>
          <p:txBody>
            <a:bodyPr wrap="square" rtlCol="0">
              <a:spAutoFit/>
            </a:bodyPr>
            <a:p>
              <a:pPr algn="ctr"/>
              <a:r>
                <a:rPr lang="en-US" altLang="zh-CN">
                  <a:latin typeface="Times New Roman" panose="02020603050405020304" pitchFamily="18" charset="0"/>
                  <a:cs typeface="Times New Roman" panose="02020603050405020304" pitchFamily="18" charset="0"/>
                </a:rPr>
                <a:t>H</a:t>
              </a:r>
              <a:r>
                <a:rPr lang="en-US" altLang="zh-CN" baseline="-25000">
                  <a:latin typeface="Times New Roman" panose="02020603050405020304" pitchFamily="18" charset="0"/>
                  <a:cs typeface="Times New Roman" panose="02020603050405020304" pitchFamily="18" charset="0"/>
                </a:rPr>
                <a:t>2</a:t>
              </a:r>
              <a:r>
                <a:rPr lang="en-US" altLang="zh-CN">
                  <a:latin typeface="Times New Roman" panose="02020603050405020304" pitchFamily="18" charset="0"/>
                  <a:cs typeface="Times New Roman" panose="02020603050405020304" pitchFamily="18" charset="0"/>
                </a:rPr>
                <a:t>+CH</a:t>
              </a:r>
              <a:r>
                <a:rPr lang="en-US" altLang="zh-CN" baseline="-25000">
                  <a:latin typeface="Times New Roman" panose="02020603050405020304" pitchFamily="18" charset="0"/>
                  <a:cs typeface="Times New Roman" panose="02020603050405020304" pitchFamily="18" charset="0"/>
                </a:rPr>
                <a:t>4</a:t>
              </a:r>
              <a:endParaRPr lang="en-US" altLang="zh-CN" baseline="-25000">
                <a:latin typeface="Times New Roman" panose="02020603050405020304" pitchFamily="18" charset="0"/>
                <a:cs typeface="Times New Roman" panose="02020603050405020304" pitchFamily="18" charset="0"/>
              </a:endParaRPr>
            </a:p>
          </p:txBody>
        </p:sp>
        <p:sp>
          <p:nvSpPr>
            <p:cNvPr id="29" name="椭圆 28"/>
            <p:cNvSpPr/>
            <p:nvPr/>
          </p:nvSpPr>
          <p:spPr>
            <a:xfrm>
              <a:off x="4330" y="3412"/>
              <a:ext cx="5197" cy="2919"/>
            </a:xfrm>
            <a:prstGeom prst="ellipse">
              <a:avLst/>
            </a:prstGeom>
            <a:ln w="28575">
              <a:solidFill>
                <a:schemeClr val="tx1"/>
              </a:solidFill>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30" name="文本框 29"/>
            <p:cNvSpPr txBox="1"/>
            <p:nvPr/>
          </p:nvSpPr>
          <p:spPr>
            <a:xfrm>
              <a:off x="4839" y="3704"/>
              <a:ext cx="4371" cy="72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Gas-phase reaction</a:t>
              </a:r>
              <a:endParaRPr lang="en-US" altLang="zh-CN">
                <a:latin typeface="Times New Roman" panose="02020603050405020304" pitchFamily="18" charset="0"/>
                <a:cs typeface="Times New Roman" panose="02020603050405020304" pitchFamily="18" charset="0"/>
              </a:endParaRPr>
            </a:p>
          </p:txBody>
        </p:sp>
        <p:sp>
          <p:nvSpPr>
            <p:cNvPr id="31" name="文本框 30"/>
            <p:cNvSpPr txBox="1"/>
            <p:nvPr/>
          </p:nvSpPr>
          <p:spPr>
            <a:xfrm>
              <a:off x="5172" y="4424"/>
              <a:ext cx="3706" cy="72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e+H</a:t>
              </a:r>
              <a:r>
                <a:rPr lang="en-US" altLang="zh-CN" baseline="-25000">
                  <a:latin typeface="Times New Roman" panose="02020603050405020304" pitchFamily="18" charset="0"/>
                  <a:cs typeface="Times New Roman" panose="02020603050405020304" pitchFamily="18" charset="0"/>
                </a:rPr>
                <a:t>2</a:t>
              </a:r>
              <a:r>
                <a:rPr lang="en-US" altLang="zh-CN">
                  <a:latin typeface="Times New Roman" panose="02020603050405020304" pitchFamily="18" charset="0"/>
                  <a:cs typeface="Times New Roman" panose="02020603050405020304" pitchFamily="18" charset="0"/>
                </a:rPr>
                <a:t>=&gt;e+H+H</a:t>
              </a:r>
              <a:endParaRPr lang="en-US" altLang="zh-CN">
                <a:latin typeface="Times New Roman" panose="02020603050405020304" pitchFamily="18" charset="0"/>
                <a:cs typeface="Times New Roman" panose="02020603050405020304" pitchFamily="18" charset="0"/>
              </a:endParaRPr>
            </a:p>
          </p:txBody>
        </p:sp>
        <p:sp>
          <p:nvSpPr>
            <p:cNvPr id="32" name="文本框 31"/>
            <p:cNvSpPr txBox="1"/>
            <p:nvPr/>
          </p:nvSpPr>
          <p:spPr>
            <a:xfrm rot="5400000">
              <a:off x="6503" y="5714"/>
              <a:ext cx="1023" cy="725"/>
            </a:xfrm>
            <a:prstGeom prst="rect">
              <a:avLst/>
            </a:prstGeom>
            <a:noFill/>
          </p:spPr>
          <p:txBody>
            <a:bodyPr wrap="square" rtlCol="0">
              <a:spAutoFit/>
            </a:bodyPr>
            <a:p>
              <a:r>
                <a:rPr lang="en-US" altLang="zh-CN">
                  <a:latin typeface="Times New Roman" panose="02020603050405020304" pitchFamily="18" charset="0"/>
                  <a:cs typeface="Times New Roman" panose="02020603050405020304" pitchFamily="18" charset="0"/>
                </a:rPr>
                <a:t>…</a:t>
              </a:r>
              <a:endParaRPr lang="en-US" altLang="zh-CN">
                <a:latin typeface="Times New Roman" panose="02020603050405020304" pitchFamily="18" charset="0"/>
                <a:cs typeface="Times New Roman" panose="02020603050405020304" pitchFamily="18" charset="0"/>
              </a:endParaRPr>
            </a:p>
          </p:txBody>
        </p:sp>
        <p:sp>
          <p:nvSpPr>
            <p:cNvPr id="33" name="文本框 32"/>
            <p:cNvSpPr txBox="1"/>
            <p:nvPr/>
          </p:nvSpPr>
          <p:spPr>
            <a:xfrm>
              <a:off x="4771" y="5065"/>
              <a:ext cx="4508" cy="72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CH</a:t>
              </a:r>
              <a:r>
                <a:rPr lang="en-US" altLang="zh-CN" baseline="-25000">
                  <a:latin typeface="Times New Roman" panose="02020603050405020304" pitchFamily="18" charset="0"/>
                  <a:cs typeface="Times New Roman" panose="02020603050405020304" pitchFamily="18" charset="0"/>
                </a:rPr>
                <a:t>4</a:t>
              </a:r>
              <a:r>
                <a:rPr lang="en-US" altLang="zh-CN">
                  <a:latin typeface="Times New Roman" panose="02020603050405020304" pitchFamily="18" charset="0"/>
                  <a:cs typeface="Times New Roman" panose="02020603050405020304" pitchFamily="18" charset="0"/>
                </a:rPr>
                <a:t>+H&lt;=&gt;CH</a:t>
              </a:r>
              <a:r>
                <a:rPr lang="en-US" altLang="zh-CN" baseline="-25000">
                  <a:latin typeface="Times New Roman" panose="02020603050405020304" pitchFamily="18" charset="0"/>
                  <a:cs typeface="Times New Roman" panose="02020603050405020304" pitchFamily="18" charset="0"/>
                </a:rPr>
                <a:t>3</a:t>
              </a:r>
              <a:r>
                <a:rPr lang="en-US" altLang="zh-CN">
                  <a:latin typeface="Times New Roman" panose="02020603050405020304" pitchFamily="18" charset="0"/>
                  <a:cs typeface="Times New Roman" panose="02020603050405020304" pitchFamily="18" charset="0"/>
                </a:rPr>
                <a:t>+H</a:t>
              </a:r>
              <a:r>
                <a:rPr lang="en-US" altLang="zh-CN" baseline="-25000">
                  <a:latin typeface="Times New Roman" panose="02020603050405020304" pitchFamily="18" charset="0"/>
                  <a:cs typeface="Times New Roman" panose="02020603050405020304" pitchFamily="18" charset="0"/>
                </a:rPr>
                <a:t>2</a:t>
              </a:r>
              <a:endParaRPr lang="en-US" altLang="zh-CN" baseline="-25000">
                <a:latin typeface="Times New Roman" panose="02020603050405020304" pitchFamily="18" charset="0"/>
                <a:cs typeface="Times New Roman" panose="02020603050405020304" pitchFamily="18" charset="0"/>
              </a:endParaRPr>
            </a:p>
          </p:txBody>
        </p:sp>
        <p:sp>
          <p:nvSpPr>
            <p:cNvPr id="34" name="文本框 33"/>
            <p:cNvSpPr txBox="1"/>
            <p:nvPr/>
          </p:nvSpPr>
          <p:spPr>
            <a:xfrm>
              <a:off x="5248" y="6312"/>
              <a:ext cx="3554" cy="628"/>
            </a:xfrm>
            <a:prstGeom prst="rect">
              <a:avLst/>
            </a:prstGeom>
            <a:noFill/>
          </p:spPr>
          <p:txBody>
            <a:bodyPr wrap="square" rtlCol="0">
              <a:spAutoFit/>
            </a:bodyPr>
            <a:p>
              <a:pPr lvl="0" algn="ctr">
                <a:buClrTx/>
                <a:buSzTx/>
              </a:pPr>
              <a:r>
                <a:rPr lang="en-US" altLang="zh-CN" sz="2000">
                  <a:latin typeface="Times New Roman" panose="02020603050405020304" pitchFamily="18" charset="0"/>
                  <a:cs typeface="Times New Roman" panose="02020603050405020304" pitchFamily="18" charset="0"/>
                  <a:sym typeface="+mn-ea"/>
                </a:rPr>
                <a:t>Flow and </a:t>
              </a:r>
              <a:r>
                <a:rPr lang="en-US" altLang="zh-CN" sz="2000">
                  <a:latin typeface="Times New Roman" panose="02020603050405020304" pitchFamily="18" charset="0"/>
                  <a:cs typeface="Times New Roman" panose="02020603050405020304" pitchFamily="18" charset="0"/>
                  <a:sym typeface="+mn-ea"/>
                </a:rPr>
                <a:t>diffusion</a:t>
              </a:r>
              <a:endParaRPr lang="en-US" altLang="zh-CN" sz="2000">
                <a:latin typeface="Times New Roman" panose="02020603050405020304" pitchFamily="18" charset="0"/>
                <a:cs typeface="Times New Roman" panose="02020603050405020304" pitchFamily="18" charset="0"/>
                <a:sym typeface="+mn-ea"/>
              </a:endParaRPr>
            </a:p>
          </p:txBody>
        </p:sp>
        <p:cxnSp>
          <p:nvCxnSpPr>
            <p:cNvPr id="35" name="肘形连接符 34"/>
            <p:cNvCxnSpPr>
              <a:stCxn id="29" idx="3"/>
            </p:cNvCxnSpPr>
            <p:nvPr/>
          </p:nvCxnSpPr>
          <p:spPr>
            <a:xfrm rot="5400000">
              <a:off x="3677" y="6486"/>
              <a:ext cx="1996" cy="831"/>
            </a:xfrm>
            <a:prstGeom prst="bentConnector3">
              <a:avLst>
                <a:gd name="adj1" fmla="val 60696"/>
              </a:avLst>
            </a:prstGeom>
            <a:solidFill>
              <a:schemeClr val="accent1"/>
            </a:solidFill>
            <a:ln w="9525" cap="flat" cmpd="sng" algn="ctr">
              <a:solidFill>
                <a:schemeClr val="tx1"/>
              </a:solidFill>
              <a:prstDash val="solid"/>
              <a:round/>
              <a:headEnd type="none" w="med" len="med"/>
              <a:tailEnd type="arrow" w="med" len="med"/>
            </a:ln>
          </p:spPr>
        </p:cxnSp>
        <p:cxnSp>
          <p:nvCxnSpPr>
            <p:cNvPr id="36" name="肘形连接符 35"/>
            <p:cNvCxnSpPr>
              <a:stCxn id="29" idx="5"/>
            </p:cNvCxnSpPr>
            <p:nvPr/>
          </p:nvCxnSpPr>
          <p:spPr>
            <a:xfrm rot="5400000" flipV="1">
              <a:off x="8238" y="6431"/>
              <a:ext cx="1992" cy="937"/>
            </a:xfrm>
            <a:prstGeom prst="bentConnector3">
              <a:avLst>
                <a:gd name="adj1" fmla="val 60718"/>
              </a:avLst>
            </a:prstGeom>
            <a:solidFill>
              <a:schemeClr val="accent1"/>
            </a:solidFill>
            <a:ln w="9525" cap="flat" cmpd="sng" algn="ctr">
              <a:solidFill>
                <a:schemeClr val="tx1"/>
              </a:solidFill>
              <a:prstDash val="solid"/>
              <a:round/>
              <a:headEnd type="none" w="med" len="med"/>
              <a:tailEnd type="arrow" w="med" len="med"/>
            </a:ln>
          </p:spPr>
        </p:cxnSp>
        <p:sp>
          <p:nvSpPr>
            <p:cNvPr id="37" name="矩形 36"/>
            <p:cNvSpPr/>
            <p:nvPr/>
          </p:nvSpPr>
          <p:spPr>
            <a:xfrm>
              <a:off x="4814" y="8124"/>
              <a:ext cx="4422" cy="1361"/>
            </a:xfrm>
            <a:prstGeom prst="rect">
              <a:avLst/>
            </a:prstGeom>
            <a:solidFill>
              <a:schemeClr val="tx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0" i="0" u="none" strike="noStrike" cap="none" normalizeH="0" baseline="0" smtClean="0">
                  <a:ln>
                    <a:noFill/>
                  </a:ln>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rPr>
                <a:t>substrate</a:t>
              </a:r>
              <a:endParaRPr kumimoji="0" lang="en-US" altLang="zh-CN" sz="2400" b="0" i="0" u="none" strike="noStrike" cap="none" normalizeH="0" baseline="0" smtClean="0">
                <a:ln>
                  <a:noFill/>
                </a:ln>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8" name="文本框 37"/>
            <p:cNvSpPr txBox="1"/>
            <p:nvPr/>
          </p:nvSpPr>
          <p:spPr>
            <a:xfrm>
              <a:off x="5248" y="7327"/>
              <a:ext cx="3554" cy="628"/>
            </a:xfrm>
            <a:prstGeom prst="rect">
              <a:avLst/>
            </a:prstGeom>
            <a:noFill/>
          </p:spPr>
          <p:txBody>
            <a:bodyPr wrap="square" rtlCol="0">
              <a:spAutoFit/>
            </a:bodyPr>
            <a:p>
              <a:pPr lvl="0" algn="ctr">
                <a:buClrTx/>
                <a:buSzTx/>
              </a:pPr>
              <a:r>
                <a:rPr lang="en-US" altLang="zh-CN" sz="2000">
                  <a:latin typeface="Times New Roman" panose="02020603050405020304" pitchFamily="18" charset="0"/>
                  <a:cs typeface="Times New Roman" panose="02020603050405020304" pitchFamily="18" charset="0"/>
                  <a:sym typeface="+mn-ea"/>
                </a:rPr>
                <a:t>Surface reaction</a:t>
              </a:r>
              <a:endParaRPr lang="en-US" altLang="zh-CN" sz="2000">
                <a:latin typeface="Times New Roman" panose="02020603050405020304" pitchFamily="18" charset="0"/>
                <a:cs typeface="Times New Roman" panose="02020603050405020304" pitchFamily="18" charset="0"/>
                <a:sym typeface="+mn-ea"/>
              </a:endParaRPr>
            </a:p>
          </p:txBody>
        </p:sp>
        <p:sp>
          <p:nvSpPr>
            <p:cNvPr id="39" name="下箭头 38"/>
            <p:cNvSpPr/>
            <p:nvPr/>
          </p:nvSpPr>
          <p:spPr>
            <a:xfrm>
              <a:off x="6528" y="6935"/>
              <a:ext cx="1031" cy="566"/>
            </a:xfrm>
            <a:prstGeom prst="downArrow">
              <a:avLst/>
            </a:prstGeom>
            <a:ln>
              <a:solidFill>
                <a:schemeClr val="tx1"/>
              </a:solidFill>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40" name="下箭头 39"/>
          <p:cNvSpPr/>
          <p:nvPr/>
        </p:nvSpPr>
        <p:spPr>
          <a:xfrm rot="1800000">
            <a:off x="4197350" y="1888490"/>
            <a:ext cx="539115" cy="980440"/>
          </a:xfrm>
          <a:prstGeom prst="downArrow">
            <a:avLst/>
          </a:prstGeom>
          <a:ln w="19050">
            <a:solidFill>
              <a:schemeClr val="tx1"/>
            </a:solidFill>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41" name="文本框 40"/>
          <p:cNvSpPr txBox="1"/>
          <p:nvPr/>
        </p:nvSpPr>
        <p:spPr>
          <a:xfrm rot="1800000">
            <a:off x="3954780" y="1699260"/>
            <a:ext cx="2519045" cy="460375"/>
          </a:xfrm>
          <a:prstGeom prst="rect">
            <a:avLst/>
          </a:prstGeom>
          <a:noFill/>
        </p:spPr>
        <p:txBody>
          <a:bodyPr wrap="square" rtlCol="0">
            <a:spAutoFit/>
          </a:bodyPr>
          <a:p>
            <a:pPr lvl="0" algn="l">
              <a:buClrTx/>
              <a:buSzTx/>
            </a:pPr>
            <a:r>
              <a:rPr lang="en-US" altLang="zh-CN">
                <a:latin typeface="Times New Roman" panose="02020603050405020304" pitchFamily="18" charset="0"/>
                <a:cs typeface="Times New Roman" panose="02020603050405020304" pitchFamily="18" charset="0"/>
                <a:sym typeface="+mn-ea"/>
              </a:rPr>
              <a:t>Microwave energy</a:t>
            </a:r>
            <a:endParaRPr lang="en-US" altLang="zh-CN">
              <a:latin typeface="Times New Roman" panose="02020603050405020304" pitchFamily="18" charset="0"/>
              <a:cs typeface="Times New Roman" panose="02020603050405020304" pitchFamily="18" charset="0"/>
              <a:sym typeface="+mn-ea"/>
            </a:endParaRPr>
          </a:p>
        </p:txBody>
      </p:sp>
      <p:sp>
        <p:nvSpPr>
          <p:cNvPr id="42" name="文本框 41"/>
          <p:cNvSpPr txBox="1"/>
          <p:nvPr/>
        </p:nvSpPr>
        <p:spPr>
          <a:xfrm>
            <a:off x="6181090" y="2375535"/>
            <a:ext cx="5309235" cy="2061210"/>
          </a:xfrm>
          <a:prstGeom prst="rect">
            <a:avLst/>
          </a:prstGeom>
          <a:noFill/>
        </p:spPr>
        <p:txBody>
          <a:bodyPr wrap="square" rtlCol="0">
            <a:spAutoFit/>
          </a:bodyPr>
          <a:p>
            <a:r>
              <a:rPr lang="zh-CN" altLang="en-US" sz="3200">
                <a:solidFill>
                  <a:schemeClr val="tx1"/>
                </a:solidFill>
                <a:latin typeface="黑体" panose="02010609060101010101" pitchFamily="49" charset="-122"/>
                <a:ea typeface="黑体" panose="02010609060101010101" pitchFamily="49" charset="-122"/>
                <a:cs typeface="Times New Roman" panose="02020603050405020304" pitchFamily="18" charset="0"/>
              </a:rPr>
              <a:t>构建由</a:t>
            </a:r>
            <a:r>
              <a:rPr lang="zh-CN" altLang="en-US" sz="3200" b="1">
                <a:solidFill>
                  <a:srgbClr val="FF0000"/>
                </a:solidFill>
                <a:latin typeface="黑体" panose="02010609060101010101" pitchFamily="49" charset="-122"/>
                <a:ea typeface="黑体" panose="02010609060101010101" pitchFamily="49" charset="-122"/>
                <a:cs typeface="Times New Roman" panose="02020603050405020304" pitchFamily="18" charset="0"/>
              </a:rPr>
              <a:t>微波</a:t>
            </a:r>
            <a:r>
              <a:rPr lang="zh-CN" altLang="en-US" sz="3200">
                <a:solidFill>
                  <a:schemeClr val="tx1"/>
                </a:solidFill>
                <a:latin typeface="黑体" panose="02010609060101010101" pitchFamily="49" charset="-122"/>
                <a:ea typeface="黑体" panose="02010609060101010101" pitchFamily="49" charset="-122"/>
                <a:cs typeface="Times New Roman" panose="02020603050405020304" pitchFamily="18" charset="0"/>
              </a:rPr>
              <a:t>到</a:t>
            </a:r>
            <a:r>
              <a:rPr lang="zh-CN" altLang="en-US" sz="3200" b="1">
                <a:solidFill>
                  <a:srgbClr val="FF0000"/>
                </a:solidFill>
                <a:latin typeface="黑体" panose="02010609060101010101" pitchFamily="49" charset="-122"/>
                <a:ea typeface="黑体" panose="02010609060101010101" pitchFamily="49" charset="-122"/>
                <a:cs typeface="Times New Roman" panose="02020603050405020304" pitchFamily="18" charset="0"/>
              </a:rPr>
              <a:t>等离子体气相反应</a:t>
            </a:r>
            <a:r>
              <a:rPr lang="zh-CN" altLang="en-US" sz="3200">
                <a:solidFill>
                  <a:schemeClr val="tx1"/>
                </a:solidFill>
                <a:latin typeface="黑体" panose="02010609060101010101" pitchFamily="49" charset="-122"/>
                <a:ea typeface="黑体" panose="02010609060101010101" pitchFamily="49" charset="-122"/>
                <a:cs typeface="Times New Roman" panose="02020603050405020304" pitchFamily="18" charset="0"/>
              </a:rPr>
              <a:t>再到</a:t>
            </a:r>
            <a:r>
              <a:rPr lang="zh-CN" altLang="en-US" sz="3200" b="1">
                <a:solidFill>
                  <a:srgbClr val="FF0000"/>
                </a:solidFill>
                <a:latin typeface="黑体" panose="02010609060101010101" pitchFamily="49" charset="-122"/>
                <a:ea typeface="黑体" panose="02010609060101010101" pitchFamily="49" charset="-122"/>
                <a:cs typeface="Times New Roman" panose="02020603050405020304" pitchFamily="18" charset="0"/>
              </a:rPr>
              <a:t>表面反应</a:t>
            </a:r>
            <a:r>
              <a:rPr lang="zh-CN" altLang="en-US" sz="3200">
                <a:solidFill>
                  <a:schemeClr val="tx1"/>
                </a:solidFill>
                <a:latin typeface="黑体" panose="02010609060101010101" pitchFamily="49" charset="-122"/>
                <a:ea typeface="黑体" panose="02010609060101010101" pitchFamily="49" charset="-122"/>
                <a:cs typeface="Times New Roman" panose="02020603050405020304" pitchFamily="18" charset="0"/>
              </a:rPr>
              <a:t>的多物理场模型，可以显著</a:t>
            </a:r>
            <a:r>
              <a:rPr lang="zh-CN" altLang="en-US" sz="3200">
                <a:solidFill>
                  <a:srgbClr val="FF0000"/>
                </a:solidFill>
                <a:latin typeface="黑体" panose="02010609060101010101" pitchFamily="49" charset="-122"/>
                <a:ea typeface="黑体" panose="02010609060101010101" pitchFamily="49" charset="-122"/>
                <a:cs typeface="Times New Roman" panose="02020603050405020304" pitchFamily="18" charset="0"/>
              </a:rPr>
              <a:t>降低试错成本</a:t>
            </a:r>
            <a:r>
              <a:rPr lang="zh-CN" altLang="en-US" sz="3200">
                <a:solidFill>
                  <a:schemeClr val="tx1"/>
                </a:solidFill>
                <a:latin typeface="黑体" panose="02010609060101010101" pitchFamily="49" charset="-122"/>
                <a:ea typeface="黑体" panose="02010609060101010101" pitchFamily="49" charset="-122"/>
                <a:cs typeface="Times New Roman" panose="02020603050405020304" pitchFamily="18" charset="0"/>
              </a:rPr>
              <a:t>，</a:t>
            </a:r>
            <a:r>
              <a:rPr lang="zh-CN" altLang="en-US" sz="3200">
                <a:solidFill>
                  <a:srgbClr val="FF0000"/>
                </a:solidFill>
                <a:latin typeface="黑体" panose="02010609060101010101" pitchFamily="49" charset="-122"/>
                <a:ea typeface="黑体" panose="02010609060101010101" pitchFamily="49" charset="-122"/>
                <a:cs typeface="Times New Roman" panose="02020603050405020304" pitchFamily="18" charset="0"/>
              </a:rPr>
              <a:t>指导参数选择</a:t>
            </a:r>
            <a:r>
              <a:rPr lang="zh-CN" altLang="en-US" sz="3200">
                <a:solidFill>
                  <a:schemeClr val="tx1"/>
                </a:solidFill>
                <a:latin typeface="黑体" panose="02010609060101010101" pitchFamily="49" charset="-122"/>
                <a:ea typeface="黑体" panose="02010609060101010101" pitchFamily="49" charset="-122"/>
                <a:cs typeface="Times New Roman" panose="02020603050405020304" pitchFamily="18" charset="0"/>
              </a:rPr>
              <a:t>。</a:t>
            </a:r>
            <a:endParaRPr lang="zh-CN" altLang="en-US" sz="3200">
              <a:solidFill>
                <a:schemeClr val="tx1"/>
              </a:solidFill>
              <a:latin typeface="黑体" panose="02010609060101010101" pitchFamily="49" charset="-122"/>
              <a:ea typeface="黑体" panose="02010609060101010101" pitchFamily="49" charset="-122"/>
              <a:cs typeface="Times New Roman" panose="02020603050405020304" pitchFamily="18" charset="0"/>
            </a:endParaRPr>
          </a:p>
        </p:txBody>
      </p:sp>
      <p:pic>
        <p:nvPicPr>
          <p:cNvPr id="5" name="图片 4" descr="四川大学"/>
          <p:cNvPicPr>
            <a:picLocks noChangeAspect="1"/>
          </p:cNvPicPr>
          <p:nvPr/>
        </p:nvPicPr>
        <p:blipFill>
          <a:blip r:embed="rId1">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30" name="直接箭头连接符 29"/>
          <p:cNvCxnSpPr/>
          <p:nvPr/>
        </p:nvCxnSpPr>
        <p:spPr>
          <a:xfrm>
            <a:off x="5951855" y="2564765"/>
            <a:ext cx="0" cy="746125"/>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sp>
        <p:nvSpPr>
          <p:cNvPr id="5" name="矩形 4"/>
          <p:cNvSpPr/>
          <p:nvPr/>
        </p:nvSpPr>
        <p:spPr>
          <a:xfrm>
            <a:off x="1798955" y="3475990"/>
            <a:ext cx="2218055" cy="325755"/>
          </a:xfrm>
          <a:prstGeom prst="rect">
            <a:avLst/>
          </a:prstGeom>
          <a:solidFill>
            <a:srgbClr val="002060"/>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1600" b="0" i="0" u="none" strike="noStrike" cap="none" normalizeH="0" baseline="0" smtClean="0">
                <a:ln>
                  <a:noFill/>
                </a:ln>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rPr>
              <a:t>Electromagnetic field</a:t>
            </a:r>
            <a:endParaRPr kumimoji="0" lang="en-US" altLang="zh-CN" sz="1600" b="0" i="0" u="none" strike="noStrike" cap="none" normalizeH="0" baseline="0" smtClean="0">
              <a:ln>
                <a:noFill/>
              </a:ln>
              <a:solidFill>
                <a:schemeClr val="bg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798955" y="3787775"/>
            <a:ext cx="2217420" cy="539115"/>
          </a:xfrm>
          <a:prstGeom prst="rect">
            <a:avLst/>
          </a:prstGeom>
          <a:solidFill>
            <a:srgbClr val="DAE3F3"/>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noAutofit/>
          </a:bodyPr>
          <a:p>
            <a:pPr lvl="0" algn="ctr" eaLnBrk="0" hangingPunct="0">
              <a:buClrTx/>
              <a:buSzTx/>
            </a:pPr>
            <a:r>
              <a:rPr lang="en-US" altLang="zh-CN" sz="1600" smtClean="0">
                <a:ln>
                  <a:noFill/>
                </a:ln>
                <a:effectLst/>
                <a:latin typeface="Times New Roman" panose="02020603050405020304" pitchFamily="18" charset="0"/>
                <a:cs typeface="Times New Roman" panose="02020603050405020304" pitchFamily="18" charset="0"/>
                <a:sym typeface="+mn-ea"/>
              </a:rPr>
              <a:t>Helmhotz equation</a:t>
            </a:r>
            <a:r>
              <a:rPr lang="en-US" altLang="zh-CN" sz="1600" smtClean="0">
                <a:ln>
                  <a:noFill/>
                </a:ln>
                <a:effectLst/>
                <a:latin typeface="Times New Roman" panose="02020603050405020304" pitchFamily="18" charset="0"/>
                <a:cs typeface="Times New Roman" panose="02020603050405020304" pitchFamily="18" charset="0"/>
                <a:sym typeface="+mn-ea"/>
              </a:rPr>
              <a:t>s</a:t>
            </a:r>
            <a:endParaRPr lang="en-US" altLang="zh-CN" sz="1600" smtClean="0">
              <a:ln>
                <a:noFill/>
              </a:ln>
              <a:effectLst/>
              <a:latin typeface="Times New Roman" panose="02020603050405020304" pitchFamily="18" charset="0"/>
              <a:cs typeface="Times New Roman" panose="02020603050405020304" pitchFamily="18" charset="0"/>
              <a:sym typeface="+mn-ea"/>
            </a:endParaRPr>
          </a:p>
          <a:p>
            <a:pPr lvl="0" algn="ctr" eaLnBrk="0" hangingPunct="0">
              <a:buClrTx/>
              <a:buSzTx/>
            </a:pPr>
            <a:r>
              <a:rPr lang="en-US" altLang="zh-CN" sz="1600" smtClean="0">
                <a:ln>
                  <a:noFill/>
                </a:ln>
                <a:effectLst/>
                <a:latin typeface="Times New Roman" panose="02020603050405020304" pitchFamily="18" charset="0"/>
                <a:cs typeface="Times New Roman" panose="02020603050405020304" pitchFamily="18" charset="0"/>
                <a:sym typeface="+mn-ea"/>
              </a:rPr>
              <a:t>Electric field intensity</a:t>
            </a:r>
            <a:endParaRPr lang="en-US" altLang="zh-CN" sz="1600" smtClean="0">
              <a:ln>
                <a:noFill/>
              </a:ln>
              <a:effectLst/>
              <a:latin typeface="Times New Roman" panose="02020603050405020304" pitchFamily="18" charset="0"/>
              <a:cs typeface="Times New Roman" panose="02020603050405020304" pitchFamily="18" charset="0"/>
              <a:sym typeface="+mn-ea"/>
            </a:endParaRPr>
          </a:p>
        </p:txBody>
      </p:sp>
      <p:sp>
        <p:nvSpPr>
          <p:cNvPr id="7" name="矩形 6"/>
          <p:cNvSpPr/>
          <p:nvPr/>
        </p:nvSpPr>
        <p:spPr>
          <a:xfrm>
            <a:off x="4728210" y="3475355"/>
            <a:ext cx="2223770" cy="325755"/>
          </a:xfrm>
          <a:prstGeom prst="rect">
            <a:avLst/>
          </a:prstGeom>
          <a:solidFill>
            <a:srgbClr val="002060"/>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noAutofit/>
          </a:bodyPr>
          <a:p>
            <a:pPr lvl="0" algn="ctr" eaLnBrk="0" hangingPunct="0">
              <a:buClrTx/>
              <a:buSzTx/>
            </a:pPr>
            <a:r>
              <a:rPr lang="en-US" altLang="zh-CN" sz="1600" smtClean="0">
                <a:ln>
                  <a:noFill/>
                </a:ln>
                <a:solidFill>
                  <a:schemeClr val="bg1"/>
                </a:solidFill>
                <a:effectLst/>
                <a:latin typeface="Times New Roman" panose="02020603050405020304" pitchFamily="18" charset="0"/>
                <a:cs typeface="Times New Roman" panose="02020603050405020304" pitchFamily="18" charset="0"/>
                <a:sym typeface="+mn-ea"/>
              </a:rPr>
              <a:t>Plasma</a:t>
            </a:r>
            <a:endParaRPr lang="en-US" altLang="zh-CN" sz="1600" smtClean="0">
              <a:ln>
                <a:noFill/>
              </a:ln>
              <a:solidFill>
                <a:schemeClr val="bg1"/>
              </a:solidFill>
              <a:effectLst/>
              <a:latin typeface="Times New Roman" panose="02020603050405020304" pitchFamily="18" charset="0"/>
              <a:cs typeface="Times New Roman" panose="02020603050405020304" pitchFamily="18" charset="0"/>
              <a:sym typeface="+mn-ea"/>
            </a:endParaRPr>
          </a:p>
        </p:txBody>
      </p:sp>
      <p:sp>
        <p:nvSpPr>
          <p:cNvPr id="8" name="矩形 7"/>
          <p:cNvSpPr/>
          <p:nvPr/>
        </p:nvSpPr>
        <p:spPr>
          <a:xfrm>
            <a:off x="4720590" y="3801110"/>
            <a:ext cx="2231390" cy="525780"/>
          </a:xfrm>
          <a:prstGeom prst="rect">
            <a:avLst/>
          </a:prstGeom>
          <a:solidFill>
            <a:srgbClr val="DAE3F3"/>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noAutofit/>
          </a:bodyPr>
          <a:p>
            <a:pPr lvl="0" algn="ctr" eaLnBrk="0" hangingPunct="0">
              <a:buClrTx/>
              <a:buSzTx/>
            </a:pPr>
            <a:r>
              <a:rPr lang="en-US" altLang="zh-CN" sz="1600" smtClean="0">
                <a:ln>
                  <a:noFill/>
                </a:ln>
                <a:effectLst/>
                <a:latin typeface="Times New Roman" panose="02020603050405020304" pitchFamily="18" charset="0"/>
                <a:cs typeface="Times New Roman" panose="02020603050405020304" pitchFamily="18" charset="0"/>
                <a:sym typeface="+mn-ea"/>
              </a:rPr>
              <a:t>Drift-diffusion equation</a:t>
            </a:r>
            <a:r>
              <a:rPr lang="en-US" altLang="zh-CN" sz="1600" smtClean="0">
                <a:ln>
                  <a:noFill/>
                </a:ln>
                <a:effectLst/>
                <a:latin typeface="Times New Roman" panose="02020603050405020304" pitchFamily="18" charset="0"/>
                <a:cs typeface="Times New Roman" panose="02020603050405020304" pitchFamily="18" charset="0"/>
                <a:sym typeface="+mn-ea"/>
              </a:rPr>
              <a:t>s</a:t>
            </a:r>
            <a:endParaRPr lang="en-US" altLang="zh-CN" sz="1600" smtClean="0">
              <a:ln>
                <a:noFill/>
              </a:ln>
              <a:effectLst/>
              <a:latin typeface="Times New Roman" panose="02020603050405020304" pitchFamily="18" charset="0"/>
              <a:cs typeface="Times New Roman" panose="02020603050405020304" pitchFamily="18" charset="0"/>
              <a:sym typeface="+mn-ea"/>
            </a:endParaRPr>
          </a:p>
          <a:p>
            <a:pPr lvl="0" algn="ctr" eaLnBrk="0" hangingPunct="0">
              <a:buClrTx/>
              <a:buSzTx/>
            </a:pPr>
            <a:r>
              <a:rPr lang="en-US" altLang="zh-CN" sz="1600" smtClean="0">
                <a:ln>
                  <a:noFill/>
                </a:ln>
                <a:effectLst/>
                <a:latin typeface="Times New Roman" panose="02020603050405020304" pitchFamily="18" charset="0"/>
                <a:cs typeface="Times New Roman" panose="02020603050405020304" pitchFamily="18" charset="0"/>
                <a:sym typeface="+mn-ea"/>
              </a:rPr>
              <a:t>Material distribution</a:t>
            </a:r>
            <a:endParaRPr lang="en-US" altLang="zh-CN" sz="1600" smtClean="0">
              <a:ln>
                <a:noFill/>
              </a:ln>
              <a:effectLst/>
              <a:latin typeface="Times New Roman" panose="02020603050405020304" pitchFamily="18" charset="0"/>
              <a:cs typeface="Times New Roman" panose="02020603050405020304" pitchFamily="18" charset="0"/>
              <a:sym typeface="+mn-ea"/>
            </a:endParaRPr>
          </a:p>
        </p:txBody>
      </p:sp>
      <p:sp>
        <p:nvSpPr>
          <p:cNvPr id="9" name="矩形 8"/>
          <p:cNvSpPr/>
          <p:nvPr/>
        </p:nvSpPr>
        <p:spPr>
          <a:xfrm>
            <a:off x="7465060" y="3475990"/>
            <a:ext cx="2222500" cy="325755"/>
          </a:xfrm>
          <a:prstGeom prst="rect">
            <a:avLst/>
          </a:prstGeom>
          <a:solidFill>
            <a:srgbClr val="002060"/>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noAutofit/>
          </a:bodyPr>
          <a:p>
            <a:pPr lvl="0" algn="ctr" eaLnBrk="0" hangingPunct="0">
              <a:buClrTx/>
              <a:buSzTx/>
            </a:pPr>
            <a:r>
              <a:rPr lang="en-US" altLang="zh-CN" sz="1600" smtClean="0">
                <a:ln>
                  <a:noFill/>
                </a:ln>
                <a:solidFill>
                  <a:schemeClr val="bg1"/>
                </a:solidFill>
                <a:effectLst/>
                <a:latin typeface="Times New Roman" panose="02020603050405020304" pitchFamily="18" charset="0"/>
                <a:cs typeface="Times New Roman" panose="02020603050405020304" pitchFamily="18" charset="0"/>
                <a:sym typeface="+mn-ea"/>
              </a:rPr>
              <a:t>Diamond deposition</a:t>
            </a:r>
            <a:endParaRPr lang="en-US" altLang="zh-CN" sz="1600" smtClean="0">
              <a:ln>
                <a:noFill/>
              </a:ln>
              <a:solidFill>
                <a:schemeClr val="bg1"/>
              </a:solidFill>
              <a:effectLst/>
              <a:latin typeface="Times New Roman" panose="02020603050405020304" pitchFamily="18" charset="0"/>
              <a:cs typeface="Times New Roman" panose="02020603050405020304" pitchFamily="18" charset="0"/>
              <a:sym typeface="+mn-ea"/>
            </a:endParaRPr>
          </a:p>
        </p:txBody>
      </p:sp>
      <p:sp>
        <p:nvSpPr>
          <p:cNvPr id="10" name="矩形 9"/>
          <p:cNvSpPr/>
          <p:nvPr/>
        </p:nvSpPr>
        <p:spPr>
          <a:xfrm>
            <a:off x="7465060" y="3801745"/>
            <a:ext cx="2222500" cy="525780"/>
          </a:xfrm>
          <a:prstGeom prst="rect">
            <a:avLst/>
          </a:prstGeom>
          <a:solidFill>
            <a:srgbClr val="DAE3F3"/>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noAutofit/>
          </a:bodyPr>
          <a:p>
            <a:pPr lvl="0" algn="ctr" eaLnBrk="0" hangingPunct="0">
              <a:buClrTx/>
              <a:buSzTx/>
            </a:pPr>
            <a:r>
              <a:rPr lang="en-US" altLang="zh-CN" sz="1600" smtClean="0">
                <a:ln>
                  <a:noFill/>
                </a:ln>
                <a:effectLst/>
                <a:latin typeface="Times New Roman" panose="02020603050405020304" pitchFamily="18" charset="0"/>
                <a:cs typeface="Times New Roman" panose="02020603050405020304" pitchFamily="18" charset="0"/>
                <a:sym typeface="+mn-ea"/>
              </a:rPr>
              <a:t>Transport</a:t>
            </a:r>
            <a:r>
              <a:rPr lang="en-US" altLang="zh-CN" sz="1600" smtClean="0">
                <a:ln>
                  <a:noFill/>
                </a:ln>
                <a:effectLst/>
                <a:latin typeface="Times New Roman" panose="02020603050405020304" pitchFamily="18" charset="0"/>
                <a:cs typeface="Times New Roman" panose="02020603050405020304" pitchFamily="18" charset="0"/>
                <a:sym typeface="+mn-ea"/>
              </a:rPr>
              <a:t> equations</a:t>
            </a:r>
            <a:endParaRPr lang="en-US" altLang="zh-CN" sz="1600" smtClean="0">
              <a:ln>
                <a:noFill/>
              </a:ln>
              <a:effectLst/>
              <a:latin typeface="Times New Roman" panose="02020603050405020304" pitchFamily="18" charset="0"/>
              <a:cs typeface="Times New Roman" panose="02020603050405020304" pitchFamily="18" charset="0"/>
              <a:sym typeface="+mn-ea"/>
            </a:endParaRPr>
          </a:p>
          <a:p>
            <a:pPr lvl="0" algn="ctr" eaLnBrk="0" hangingPunct="0">
              <a:buClrTx/>
              <a:buSzTx/>
            </a:pPr>
            <a:r>
              <a:rPr lang="en-US" altLang="zh-CN" sz="1600" smtClean="0">
                <a:ln>
                  <a:noFill/>
                </a:ln>
                <a:effectLst/>
                <a:latin typeface="Times New Roman" panose="02020603050405020304" pitchFamily="18" charset="0"/>
                <a:cs typeface="Times New Roman" panose="02020603050405020304" pitchFamily="18" charset="0"/>
                <a:sym typeface="+mn-ea"/>
              </a:rPr>
              <a:t>Growth height</a:t>
            </a:r>
            <a:endParaRPr lang="en-US" altLang="zh-CN" sz="1600" smtClean="0">
              <a:ln>
                <a:noFill/>
              </a:ln>
              <a:effectLst/>
              <a:latin typeface="Times New Roman" panose="02020603050405020304" pitchFamily="18" charset="0"/>
              <a:cs typeface="Times New Roman" panose="02020603050405020304" pitchFamily="18" charset="0"/>
              <a:sym typeface="+mn-ea"/>
            </a:endParaRPr>
          </a:p>
        </p:txBody>
      </p:sp>
      <p:sp>
        <p:nvSpPr>
          <p:cNvPr id="11" name="矩形 10"/>
          <p:cNvSpPr/>
          <p:nvPr/>
        </p:nvSpPr>
        <p:spPr>
          <a:xfrm>
            <a:off x="5088255" y="1551305"/>
            <a:ext cx="2222500" cy="325755"/>
          </a:xfrm>
          <a:prstGeom prst="rect">
            <a:avLst/>
          </a:prstGeom>
          <a:solidFill>
            <a:srgbClr val="F76D07"/>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noAutofit/>
          </a:bodyPr>
          <a:p>
            <a:pPr lvl="0" algn="ctr" eaLnBrk="0" hangingPunct="0">
              <a:buClrTx/>
              <a:buSzTx/>
            </a:pPr>
            <a:r>
              <a:rPr lang="en-US" altLang="zh-CN" sz="1600" smtClean="0">
                <a:ln>
                  <a:noFill/>
                </a:ln>
                <a:solidFill>
                  <a:schemeClr val="bg1"/>
                </a:solidFill>
                <a:effectLst/>
                <a:latin typeface="Times New Roman" panose="02020603050405020304" pitchFamily="18" charset="0"/>
                <a:cs typeface="Times New Roman" panose="02020603050405020304" pitchFamily="18" charset="0"/>
                <a:sym typeface="+mn-ea"/>
              </a:rPr>
              <a:t>Fluid flow</a:t>
            </a:r>
            <a:endParaRPr lang="en-US" altLang="zh-CN" sz="1600" smtClean="0">
              <a:ln>
                <a:noFill/>
              </a:ln>
              <a:solidFill>
                <a:schemeClr val="bg1"/>
              </a:solidFill>
              <a:effectLst/>
              <a:latin typeface="Times New Roman" panose="02020603050405020304" pitchFamily="18" charset="0"/>
              <a:cs typeface="Times New Roman" panose="02020603050405020304" pitchFamily="18" charset="0"/>
              <a:sym typeface="+mn-ea"/>
            </a:endParaRPr>
          </a:p>
        </p:txBody>
      </p:sp>
      <p:sp>
        <p:nvSpPr>
          <p:cNvPr id="12" name="矩形 11"/>
          <p:cNvSpPr/>
          <p:nvPr/>
        </p:nvSpPr>
        <p:spPr>
          <a:xfrm>
            <a:off x="5088255" y="1877060"/>
            <a:ext cx="2222500" cy="525780"/>
          </a:xfrm>
          <a:prstGeom prst="rect">
            <a:avLst/>
          </a:prstGeom>
          <a:solidFill>
            <a:srgbClr val="FAD4AB"/>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noAutofit/>
          </a:bodyPr>
          <a:p>
            <a:pPr lvl="0" algn="ctr" eaLnBrk="0" hangingPunct="0">
              <a:buClrTx/>
              <a:buSzTx/>
            </a:pPr>
            <a:r>
              <a:rPr lang="en-US" altLang="zh-CN" sz="1600" smtClean="0">
                <a:ln>
                  <a:noFill/>
                </a:ln>
                <a:solidFill>
                  <a:schemeClr val="tx1"/>
                </a:solidFill>
                <a:effectLst/>
                <a:latin typeface="Times New Roman" panose="02020603050405020304" pitchFamily="18" charset="0"/>
                <a:cs typeface="Times New Roman" panose="02020603050405020304" pitchFamily="18" charset="0"/>
                <a:sym typeface="+mn-ea"/>
              </a:rPr>
              <a:t>Navier-Stokes equations</a:t>
            </a:r>
            <a:endParaRPr lang="en-US" altLang="zh-CN" sz="1600" smtClean="0">
              <a:ln>
                <a:noFill/>
              </a:ln>
              <a:solidFill>
                <a:schemeClr val="tx1"/>
              </a:solidFill>
              <a:effectLst/>
              <a:latin typeface="Times New Roman" panose="02020603050405020304" pitchFamily="18" charset="0"/>
              <a:cs typeface="Times New Roman" panose="02020603050405020304" pitchFamily="18" charset="0"/>
              <a:sym typeface="+mn-ea"/>
            </a:endParaRPr>
          </a:p>
          <a:p>
            <a:pPr lvl="0" algn="ctr" eaLnBrk="0" hangingPunct="0">
              <a:buClrTx/>
              <a:buSzTx/>
            </a:pPr>
            <a:r>
              <a:rPr lang="en-US" altLang="zh-CN" sz="1600" smtClean="0">
                <a:ln>
                  <a:noFill/>
                </a:ln>
                <a:solidFill>
                  <a:schemeClr val="tx1"/>
                </a:solidFill>
                <a:effectLst/>
                <a:latin typeface="Times New Roman" panose="02020603050405020304" pitchFamily="18" charset="0"/>
                <a:cs typeface="Times New Roman" panose="02020603050405020304" pitchFamily="18" charset="0"/>
                <a:sym typeface="+mn-ea"/>
              </a:rPr>
              <a:t>Airflow velocity</a:t>
            </a:r>
            <a:endParaRPr lang="en-US" altLang="zh-CN" sz="1600" smtClean="0">
              <a:ln>
                <a:noFill/>
              </a:ln>
              <a:solidFill>
                <a:schemeClr val="tx1"/>
              </a:solidFill>
              <a:effectLst/>
              <a:latin typeface="Times New Roman" panose="02020603050405020304" pitchFamily="18" charset="0"/>
              <a:cs typeface="Times New Roman" panose="02020603050405020304" pitchFamily="18" charset="0"/>
              <a:sym typeface="+mn-ea"/>
            </a:endParaRPr>
          </a:p>
        </p:txBody>
      </p:sp>
      <p:sp>
        <p:nvSpPr>
          <p:cNvPr id="13" name="矩形 12"/>
          <p:cNvSpPr/>
          <p:nvPr/>
        </p:nvSpPr>
        <p:spPr>
          <a:xfrm>
            <a:off x="7967345" y="1551305"/>
            <a:ext cx="2222500" cy="325755"/>
          </a:xfrm>
          <a:prstGeom prst="rect">
            <a:avLst/>
          </a:prstGeom>
          <a:solidFill>
            <a:srgbClr val="F76D07"/>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noAutofit/>
          </a:bodyPr>
          <a:p>
            <a:pPr lvl="0" algn="ctr" eaLnBrk="0" hangingPunct="0">
              <a:buClrTx/>
              <a:buSzTx/>
            </a:pPr>
            <a:r>
              <a:rPr lang="en-US" altLang="zh-CN" sz="1600" smtClean="0">
                <a:ln>
                  <a:noFill/>
                </a:ln>
                <a:solidFill>
                  <a:schemeClr val="bg1"/>
                </a:solidFill>
                <a:effectLst/>
                <a:latin typeface="Times New Roman" panose="02020603050405020304" pitchFamily="18" charset="0"/>
                <a:cs typeface="Times New Roman" panose="02020603050405020304" pitchFamily="18" charset="0"/>
                <a:sym typeface="+mn-ea"/>
              </a:rPr>
              <a:t>Heat transfer</a:t>
            </a:r>
            <a:endParaRPr lang="en-US" altLang="zh-CN" sz="1600" smtClean="0">
              <a:ln>
                <a:noFill/>
              </a:ln>
              <a:solidFill>
                <a:schemeClr val="bg1"/>
              </a:solidFill>
              <a:effectLst/>
              <a:latin typeface="Times New Roman" panose="02020603050405020304" pitchFamily="18" charset="0"/>
              <a:cs typeface="Times New Roman" panose="02020603050405020304" pitchFamily="18" charset="0"/>
              <a:sym typeface="+mn-ea"/>
            </a:endParaRPr>
          </a:p>
        </p:txBody>
      </p:sp>
      <p:sp>
        <p:nvSpPr>
          <p:cNvPr id="14" name="矩形 13"/>
          <p:cNvSpPr/>
          <p:nvPr/>
        </p:nvSpPr>
        <p:spPr>
          <a:xfrm>
            <a:off x="7967345" y="1877060"/>
            <a:ext cx="2222500" cy="525780"/>
          </a:xfrm>
          <a:prstGeom prst="rect">
            <a:avLst/>
          </a:prstGeom>
          <a:solidFill>
            <a:srgbClr val="FAD4AB"/>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noAutofit/>
          </a:bodyPr>
          <a:p>
            <a:pPr lvl="0" algn="ctr" eaLnBrk="0" hangingPunct="0">
              <a:buClrTx/>
              <a:buSzTx/>
            </a:pPr>
            <a:r>
              <a:rPr lang="en-US" altLang="zh-CN" sz="1600" smtClean="0">
                <a:ln>
                  <a:noFill/>
                </a:ln>
                <a:solidFill>
                  <a:schemeClr val="tx1"/>
                </a:solidFill>
                <a:effectLst/>
                <a:latin typeface="Times New Roman" panose="02020603050405020304" pitchFamily="18" charset="0"/>
                <a:cs typeface="Times New Roman" panose="02020603050405020304" pitchFamily="18" charset="0"/>
                <a:sym typeface="+mn-ea"/>
              </a:rPr>
              <a:t>Heat tramsfer equations</a:t>
            </a:r>
            <a:endParaRPr lang="en-US" altLang="zh-CN" sz="1600" smtClean="0">
              <a:ln>
                <a:noFill/>
              </a:ln>
              <a:solidFill>
                <a:schemeClr val="tx1"/>
              </a:solidFill>
              <a:effectLst/>
              <a:latin typeface="Times New Roman" panose="02020603050405020304" pitchFamily="18" charset="0"/>
              <a:cs typeface="Times New Roman" panose="02020603050405020304" pitchFamily="18" charset="0"/>
              <a:sym typeface="+mn-ea"/>
            </a:endParaRPr>
          </a:p>
          <a:p>
            <a:pPr lvl="0" algn="ctr" eaLnBrk="0" hangingPunct="0">
              <a:buClrTx/>
              <a:buSzTx/>
            </a:pPr>
            <a:r>
              <a:rPr lang="en-US" altLang="zh-CN" sz="1600" smtClean="0">
                <a:ln>
                  <a:noFill/>
                </a:ln>
                <a:solidFill>
                  <a:schemeClr val="tx1"/>
                </a:solidFill>
                <a:effectLst/>
                <a:latin typeface="Times New Roman" panose="02020603050405020304" pitchFamily="18" charset="0"/>
                <a:cs typeface="Times New Roman" panose="02020603050405020304" pitchFamily="18" charset="0"/>
                <a:sym typeface="+mn-ea"/>
              </a:rPr>
              <a:t>Gas temperature</a:t>
            </a:r>
            <a:endParaRPr lang="en-US" altLang="zh-CN" sz="1600" smtClean="0">
              <a:ln>
                <a:noFill/>
              </a:ln>
              <a:solidFill>
                <a:schemeClr val="tx1"/>
              </a:solidFill>
              <a:effectLst/>
              <a:latin typeface="Times New Roman" panose="02020603050405020304" pitchFamily="18" charset="0"/>
              <a:cs typeface="Times New Roman" panose="02020603050405020304" pitchFamily="18" charset="0"/>
              <a:sym typeface="+mn-ea"/>
            </a:endParaRPr>
          </a:p>
        </p:txBody>
      </p:sp>
      <p:sp>
        <p:nvSpPr>
          <p:cNvPr id="16" name="矩形 15"/>
          <p:cNvSpPr/>
          <p:nvPr/>
        </p:nvSpPr>
        <p:spPr>
          <a:xfrm>
            <a:off x="3503930" y="5013960"/>
            <a:ext cx="2222500" cy="325755"/>
          </a:xfrm>
          <a:prstGeom prst="rect">
            <a:avLst/>
          </a:prstGeom>
          <a:solidFill>
            <a:schemeClr val="tx2"/>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noAutofit/>
          </a:bodyPr>
          <a:p>
            <a:pPr lvl="0" algn="ctr" eaLnBrk="0" hangingPunct="0">
              <a:buClrTx/>
              <a:buSzTx/>
            </a:pPr>
            <a:r>
              <a:rPr lang="en-US" altLang="zh-CN" sz="1600" smtClean="0">
                <a:ln>
                  <a:noFill/>
                </a:ln>
                <a:solidFill>
                  <a:schemeClr val="bg1"/>
                </a:solidFill>
                <a:effectLst/>
                <a:latin typeface="Times New Roman" panose="02020603050405020304" pitchFamily="18" charset="0"/>
                <a:cs typeface="Times New Roman" panose="02020603050405020304" pitchFamily="18" charset="0"/>
                <a:sym typeface="+mn-ea"/>
              </a:rPr>
              <a:t>Connection</a:t>
            </a:r>
            <a:endParaRPr lang="en-US" altLang="zh-CN" sz="1600" smtClean="0">
              <a:ln>
                <a:noFill/>
              </a:ln>
              <a:solidFill>
                <a:schemeClr val="bg1"/>
              </a:solidFill>
              <a:effectLst/>
              <a:latin typeface="Times New Roman" panose="02020603050405020304" pitchFamily="18" charset="0"/>
              <a:cs typeface="Times New Roman" panose="02020603050405020304" pitchFamily="18" charset="0"/>
              <a:sym typeface="+mn-ea"/>
            </a:endParaRPr>
          </a:p>
        </p:txBody>
      </p:sp>
      <p:sp>
        <p:nvSpPr>
          <p:cNvPr id="17" name="矩形 16"/>
          <p:cNvSpPr/>
          <p:nvPr/>
        </p:nvSpPr>
        <p:spPr>
          <a:xfrm>
            <a:off x="3503930" y="5339715"/>
            <a:ext cx="2222500" cy="525780"/>
          </a:xfrm>
          <a:prstGeom prst="rect">
            <a:avLst/>
          </a:prstGeom>
          <a:solidFill>
            <a:schemeClr val="accent6">
              <a:lumMod val="60000"/>
              <a:lumOff val="40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noAutofit/>
          </a:bodyPr>
          <a:p>
            <a:pPr lvl="0" algn="ctr" eaLnBrk="0" hangingPunct="0">
              <a:buClrTx/>
              <a:buSzTx/>
            </a:pPr>
            <a:r>
              <a:rPr lang="en-US" altLang="zh-CN" sz="1600" smtClean="0">
                <a:ln>
                  <a:noFill/>
                </a:ln>
                <a:effectLst/>
                <a:latin typeface="Times New Roman" panose="02020603050405020304" pitchFamily="18" charset="0"/>
                <a:cs typeface="Times New Roman" panose="02020603050405020304" pitchFamily="18" charset="0"/>
                <a:sym typeface="+mn-ea"/>
              </a:rPr>
              <a:t>Plasma conductivity</a:t>
            </a:r>
            <a:endParaRPr lang="en-US" altLang="zh-CN" sz="1600" smtClean="0">
              <a:ln>
                <a:noFill/>
              </a:ln>
              <a:effectLst/>
              <a:latin typeface="Times New Roman" panose="02020603050405020304" pitchFamily="18" charset="0"/>
              <a:cs typeface="Times New Roman" panose="02020603050405020304" pitchFamily="18" charset="0"/>
              <a:sym typeface="+mn-ea"/>
            </a:endParaRPr>
          </a:p>
          <a:p>
            <a:pPr lvl="0" algn="ctr" eaLnBrk="0" hangingPunct="0">
              <a:buClrTx/>
              <a:buSzTx/>
            </a:pPr>
            <a:r>
              <a:rPr lang="en-US" altLang="zh-CN" sz="1600" smtClean="0">
                <a:ln>
                  <a:noFill/>
                </a:ln>
                <a:effectLst/>
                <a:latin typeface="Times New Roman" panose="02020603050405020304" pitchFamily="18" charset="0"/>
                <a:cs typeface="Times New Roman" panose="02020603050405020304" pitchFamily="18" charset="0"/>
                <a:sym typeface="+mn-ea"/>
              </a:rPr>
              <a:t>Plasma permitivity</a:t>
            </a:r>
            <a:endParaRPr lang="en-US" altLang="zh-CN" sz="1600" smtClean="0">
              <a:ln>
                <a:noFill/>
              </a:ln>
              <a:effectLst/>
              <a:latin typeface="Times New Roman" panose="02020603050405020304" pitchFamily="18" charset="0"/>
              <a:cs typeface="Times New Roman" panose="02020603050405020304" pitchFamily="18" charset="0"/>
              <a:sym typeface="+mn-ea"/>
            </a:endParaRPr>
          </a:p>
        </p:txBody>
      </p:sp>
      <p:sp>
        <p:nvSpPr>
          <p:cNvPr id="18" name="左右箭头 17"/>
          <p:cNvSpPr/>
          <p:nvPr/>
        </p:nvSpPr>
        <p:spPr>
          <a:xfrm>
            <a:off x="4016375" y="3786505"/>
            <a:ext cx="687070" cy="287655"/>
          </a:xfrm>
          <a:prstGeom prst="leftRightArrow">
            <a:avLst/>
          </a:prstGeom>
          <a:solidFill>
            <a:schemeClr val="bg1">
              <a:lumMod val="85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9" name="圆角矩形 18"/>
          <p:cNvSpPr/>
          <p:nvPr/>
        </p:nvSpPr>
        <p:spPr>
          <a:xfrm>
            <a:off x="1704340" y="3355340"/>
            <a:ext cx="5328285" cy="1152525"/>
          </a:xfrm>
          <a:prstGeom prst="roundRect">
            <a:avLst/>
          </a:prstGeom>
          <a:noFill/>
          <a:ln w="19050">
            <a:solidFill>
              <a:schemeClr val="bg1">
                <a:lumMod val="75000"/>
              </a:schemeClr>
            </a:solidFill>
            <a:prstDash val="dashDot"/>
            <a:headEnd type="none" w="med" len="med"/>
            <a:tailEnd type="none" w="med" len="med"/>
          </a:ln>
          <a:extLst>
            <a:ext uri="{909E8E84-426E-40DD-AFC4-6F175D3DCCD1}">
              <a14:hiddenFill xmlns:a14="http://schemas.microsoft.com/office/drawing/2010/main">
                <a:solidFill>
                  <a:schemeClr val="bg1"/>
                </a:solidFill>
              </a14:hiddenFill>
            </a:ext>
          </a:extLst>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 name="圆角矩形 19"/>
          <p:cNvSpPr/>
          <p:nvPr/>
        </p:nvSpPr>
        <p:spPr>
          <a:xfrm>
            <a:off x="4941570" y="1412875"/>
            <a:ext cx="5328285" cy="1152525"/>
          </a:xfrm>
          <a:prstGeom prst="roundRect">
            <a:avLst/>
          </a:prstGeom>
          <a:noFill/>
          <a:ln w="19050">
            <a:solidFill>
              <a:schemeClr val="bg1">
                <a:lumMod val="75000"/>
              </a:schemeClr>
            </a:solidFill>
            <a:prstDash val="dashDot"/>
            <a:headEnd type="none" w="med" len="med"/>
            <a:tailEnd type="none" w="med" len="med"/>
          </a:ln>
          <a:extLst>
            <a:ext uri="{909E8E84-426E-40DD-AFC4-6F175D3DCCD1}">
              <a14:hiddenFill xmlns:a14="http://schemas.microsoft.com/office/drawing/2010/main">
                <a:solidFill>
                  <a:schemeClr val="bg1"/>
                </a:solidFill>
              </a14:hiddenFill>
            </a:ext>
          </a:extLst>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1" name="左右箭头 20"/>
          <p:cNvSpPr/>
          <p:nvPr/>
        </p:nvSpPr>
        <p:spPr>
          <a:xfrm>
            <a:off x="7318375" y="1822450"/>
            <a:ext cx="648970" cy="287655"/>
          </a:xfrm>
          <a:prstGeom prst="leftRightArrow">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cxnSp>
        <p:nvCxnSpPr>
          <p:cNvPr id="22" name="肘形连接符 21"/>
          <p:cNvCxnSpPr/>
          <p:nvPr/>
        </p:nvCxnSpPr>
        <p:spPr>
          <a:xfrm rot="5400000" flipV="1">
            <a:off x="2712085" y="4652010"/>
            <a:ext cx="935990" cy="649605"/>
          </a:xfrm>
          <a:prstGeom prst="bentConnector3">
            <a:avLst>
              <a:gd name="adj1" fmla="val 100169"/>
            </a:avLst>
          </a:prstGeom>
          <a:solidFill>
            <a:schemeClr val="accent1"/>
          </a:solidFill>
          <a:ln w="9525" cap="flat" cmpd="sng" algn="ctr">
            <a:solidFill>
              <a:schemeClr val="tx1"/>
            </a:solidFill>
            <a:prstDash val="solid"/>
            <a:round/>
            <a:headEnd type="none" w="med" len="med"/>
            <a:tailEnd type="arrow" w="med" len="med"/>
          </a:ln>
        </p:spPr>
      </p:cxnSp>
      <p:sp>
        <p:nvSpPr>
          <p:cNvPr id="23" name="右箭头 22"/>
          <p:cNvSpPr/>
          <p:nvPr/>
        </p:nvSpPr>
        <p:spPr>
          <a:xfrm>
            <a:off x="6951980" y="3716020"/>
            <a:ext cx="504190" cy="360045"/>
          </a:xfrm>
          <a:prstGeom prst="rightArrow">
            <a:avLst/>
          </a:prstGeom>
          <a:solidFill>
            <a:schemeClr val="bg1">
              <a:lumMod val="85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6" name="矩形 25"/>
          <p:cNvSpPr/>
          <p:nvPr/>
        </p:nvSpPr>
        <p:spPr>
          <a:xfrm>
            <a:off x="8750935" y="5300980"/>
            <a:ext cx="1438910" cy="325755"/>
          </a:xfrm>
          <a:prstGeom prst="rect">
            <a:avLst/>
          </a:prstGeom>
          <a:ln w="38100">
            <a:solidFill>
              <a:srgbClr val="00B0F0"/>
            </a:solidFill>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noAutofit/>
          </a:bodyPr>
          <a:p>
            <a:pPr lvl="0" algn="ctr" eaLnBrk="0" hangingPunct="0">
              <a:buClrTx/>
              <a:buSzTx/>
            </a:pPr>
            <a:r>
              <a:rPr lang="en-US" altLang="zh-CN" sz="1600" smtClean="0">
                <a:ln>
                  <a:noFill/>
                </a:ln>
                <a:effectLst/>
                <a:latin typeface="Times New Roman" panose="02020603050405020304" pitchFamily="18" charset="0"/>
                <a:cs typeface="Times New Roman" panose="02020603050405020304" pitchFamily="18" charset="0"/>
                <a:sym typeface="+mn-ea"/>
              </a:rPr>
              <a:t>Heat source</a:t>
            </a:r>
            <a:endParaRPr lang="en-US" altLang="zh-CN" sz="1600" smtClean="0">
              <a:ln>
                <a:noFill/>
              </a:ln>
              <a:effectLst/>
              <a:latin typeface="Times New Roman" panose="02020603050405020304" pitchFamily="18" charset="0"/>
              <a:cs typeface="Times New Roman" panose="02020603050405020304" pitchFamily="18" charset="0"/>
              <a:sym typeface="+mn-ea"/>
            </a:endParaRPr>
          </a:p>
        </p:txBody>
      </p:sp>
      <p:cxnSp>
        <p:nvCxnSpPr>
          <p:cNvPr id="27" name="直接箭头连接符 26"/>
          <p:cNvCxnSpPr/>
          <p:nvPr/>
        </p:nvCxnSpPr>
        <p:spPr>
          <a:xfrm>
            <a:off x="5735320" y="5429250"/>
            <a:ext cx="3025140" cy="0"/>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cxnSp>
        <p:nvCxnSpPr>
          <p:cNvPr id="28" name="直接箭头连接符 27"/>
          <p:cNvCxnSpPr/>
          <p:nvPr/>
        </p:nvCxnSpPr>
        <p:spPr>
          <a:xfrm flipV="1">
            <a:off x="10036175" y="2573655"/>
            <a:ext cx="0" cy="2720975"/>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sp>
        <p:nvSpPr>
          <p:cNvPr id="29" name="矩形 28"/>
          <p:cNvSpPr/>
          <p:nvPr/>
        </p:nvSpPr>
        <p:spPr>
          <a:xfrm>
            <a:off x="4858385" y="2776220"/>
            <a:ext cx="2225040" cy="325755"/>
          </a:xfrm>
          <a:prstGeom prst="rect">
            <a:avLst/>
          </a:prstGeom>
          <a:solidFill>
            <a:schemeClr val="bg1"/>
          </a:solidFill>
          <a:ln w="38100">
            <a:solidFill>
              <a:srgbClr val="00B0F0"/>
            </a:solidFill>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noAutofit/>
          </a:bodyPr>
          <a:p>
            <a:pPr lvl="0" algn="ctr" eaLnBrk="0" hangingPunct="0">
              <a:buClrTx/>
              <a:buSzTx/>
            </a:pPr>
            <a:r>
              <a:rPr lang="en-US" altLang="zh-CN" sz="1600" smtClean="0">
                <a:ln>
                  <a:noFill/>
                </a:ln>
                <a:effectLst/>
                <a:latin typeface="Times New Roman" panose="02020603050405020304" pitchFamily="18" charset="0"/>
                <a:cs typeface="Times New Roman" panose="02020603050405020304" pitchFamily="18" charset="0"/>
                <a:sym typeface="+mn-ea"/>
              </a:rPr>
              <a:t>Convection term</a:t>
            </a:r>
            <a:endParaRPr lang="en-US" altLang="zh-CN" sz="1600" smtClean="0">
              <a:ln>
                <a:noFill/>
              </a:ln>
              <a:effectLst/>
              <a:latin typeface="Times New Roman" panose="02020603050405020304" pitchFamily="18" charset="0"/>
              <a:cs typeface="Times New Roman" panose="02020603050405020304" pitchFamily="18" charset="0"/>
              <a:sym typeface="+mn-ea"/>
            </a:endParaRPr>
          </a:p>
        </p:txBody>
      </p:sp>
      <p:sp>
        <p:nvSpPr>
          <p:cNvPr id="32" name="圆角矩形 31"/>
          <p:cNvSpPr/>
          <p:nvPr/>
        </p:nvSpPr>
        <p:spPr>
          <a:xfrm>
            <a:off x="4511675" y="3213100"/>
            <a:ext cx="5328285" cy="1511935"/>
          </a:xfrm>
          <a:prstGeom prst="roundRect">
            <a:avLst/>
          </a:prstGeom>
          <a:ln w="38100">
            <a:solidFill>
              <a:srgbClr val="FF0000"/>
            </a:solidFill>
            <a:prstDash val="lgDash"/>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695325" y="908685"/>
            <a:ext cx="10315575" cy="5592445"/>
          </a:xfrm>
          <a:prstGeom prst="rect">
            <a:avLst/>
          </a:prstGeom>
        </p:spPr>
      </p:pic>
      <p:sp>
        <p:nvSpPr>
          <p:cNvPr id="2" name="标题 1"/>
          <p:cNvSpPr>
            <a:spLocks noGrp="1"/>
          </p:cNvSpPr>
          <p:nvPr>
            <p:ph type="title"/>
          </p:nvPr>
        </p:nvSpPr>
        <p:spPr>
          <a:xfrm>
            <a:off x="695325" y="111125"/>
            <a:ext cx="10515600" cy="1325563"/>
          </a:xfrm>
        </p:spPr>
        <p:txBody>
          <a:bodyPr/>
          <a:p>
            <a:r>
              <a:rPr lang="zh-CN" altLang="en-US" b="0">
                <a:latin typeface="黑体" panose="02010609060101010101" pitchFamily="49" charset="-122"/>
                <a:ea typeface="黑体" panose="02010609060101010101" pitchFamily="49" charset="-122"/>
              </a:rPr>
              <a:t>复杂的全耦合模型</a:t>
            </a:r>
            <a:endParaRPr lang="zh-CN" altLang="en-US" b="0">
              <a:latin typeface="黑体" panose="02010609060101010101" pitchFamily="49" charset="-122"/>
              <a:ea typeface="黑体" panose="02010609060101010101" pitchFamily="49" charset="-122"/>
            </a:endParaRPr>
          </a:p>
        </p:txBody>
      </p:sp>
      <p:sp>
        <p:nvSpPr>
          <p:cNvPr id="4" name="矩形 3"/>
          <p:cNvSpPr/>
          <p:nvPr/>
        </p:nvSpPr>
        <p:spPr>
          <a:xfrm>
            <a:off x="912495" y="1750060"/>
            <a:ext cx="2963545" cy="506730"/>
          </a:xfrm>
          <a:prstGeom prst="rect">
            <a:avLst/>
          </a:prstGeom>
          <a:ln w="28575">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Different time scale</a:t>
            </a:r>
            <a:endParaRPr kumimoji="0" lang="en-US"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cxnSp>
        <p:nvCxnSpPr>
          <p:cNvPr id="15" name="直接箭头连接符 14"/>
          <p:cNvCxnSpPr/>
          <p:nvPr/>
        </p:nvCxnSpPr>
        <p:spPr>
          <a:xfrm>
            <a:off x="2351405" y="2348865"/>
            <a:ext cx="0" cy="935990"/>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cxnSp>
        <p:nvCxnSpPr>
          <p:cNvPr id="24" name="直接箭头连接符 23"/>
          <p:cNvCxnSpPr/>
          <p:nvPr/>
        </p:nvCxnSpPr>
        <p:spPr>
          <a:xfrm flipV="1">
            <a:off x="3935730" y="1845310"/>
            <a:ext cx="791845" cy="143510"/>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cxnSp>
        <p:nvCxnSpPr>
          <p:cNvPr id="25" name="直接箭头连接符 24"/>
          <p:cNvCxnSpPr/>
          <p:nvPr/>
        </p:nvCxnSpPr>
        <p:spPr>
          <a:xfrm>
            <a:off x="3863340" y="2359660"/>
            <a:ext cx="864235" cy="781050"/>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sp>
        <p:nvSpPr>
          <p:cNvPr id="33" name="灯片编号占位符 32"/>
          <p:cNvSpPr>
            <a:spLocks noGrp="1"/>
          </p:cNvSpPr>
          <p:nvPr>
            <p:ph type="sldNum" sz="quarter" idx="12"/>
          </p:nvPr>
        </p:nvSpPr>
        <p:spPr/>
        <p:txBody>
          <a:bodyPr/>
          <a:p>
            <a:fld id="{58BF3CCC-84CD-2A4B-8034-D1C6A446A5D6}" type="slidenum">
              <a:rPr lang="en-US" smtClean="0"/>
            </a:fld>
            <a:endParaRPr lang="en-US"/>
          </a:p>
        </p:txBody>
      </p:sp>
      <p:pic>
        <p:nvPicPr>
          <p:cNvPr id="34" name="图片 33" descr="四川大学"/>
          <p:cNvPicPr>
            <a:picLocks noChangeAspect="1"/>
          </p:cNvPicPr>
          <p:nvPr/>
        </p:nvPicPr>
        <p:blipFill>
          <a:blip r:embed="rId2">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 name="图片 10" descr="仿真装置"/>
          <p:cNvPicPr>
            <a:picLocks noChangeAspect="1"/>
          </p:cNvPicPr>
          <p:nvPr/>
        </p:nvPicPr>
        <p:blipFill>
          <a:blip r:embed="rId1"/>
          <a:srcRect l="39443" r="35755"/>
          <a:stretch>
            <a:fillRect/>
          </a:stretch>
        </p:blipFill>
        <p:spPr>
          <a:xfrm>
            <a:off x="6021070" y="332740"/>
            <a:ext cx="1720850" cy="6149975"/>
          </a:xfrm>
          <a:prstGeom prst="rect">
            <a:avLst/>
          </a:prstGeom>
        </p:spPr>
      </p:pic>
      <p:sp>
        <p:nvSpPr>
          <p:cNvPr id="2" name="标题 1"/>
          <p:cNvSpPr>
            <a:spLocks noGrp="1"/>
          </p:cNvSpPr>
          <p:nvPr>
            <p:ph type="title"/>
          </p:nvPr>
        </p:nvSpPr>
        <p:spPr/>
        <p:txBody>
          <a:bodyPr/>
          <a:p>
            <a:r>
              <a:rPr lang="zh-CN" altLang="en-US" b="0">
                <a:latin typeface="黑体" panose="02010609060101010101" pitchFamily="49" charset="-122"/>
                <a:ea typeface="黑体" panose="02010609060101010101" pitchFamily="49" charset="-122"/>
              </a:rPr>
              <a:t>简化模型的构建</a:t>
            </a:r>
            <a:endParaRPr lang="zh-CN" altLang="en-US" b="0">
              <a:latin typeface="黑体" panose="02010609060101010101" pitchFamily="49" charset="-122"/>
              <a:ea typeface="黑体" panose="02010609060101010101" pitchFamily="49" charset="-122"/>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sym typeface="Garamond" panose="02020404030301010803" pitchFamily="18" charset="0"/>
              </a:rPr>
            </a:fld>
            <a:endParaRPr lang="zh-CN" altLang="en-US" dirty="0">
              <a:sym typeface="Garamond" panose="02020404030301010803" pitchFamily="18" charset="0"/>
            </a:endParaRPr>
          </a:p>
        </p:txBody>
      </p:sp>
      <p:cxnSp>
        <p:nvCxnSpPr>
          <p:cNvPr id="8" name="直接箭头连接符 7"/>
          <p:cNvCxnSpPr/>
          <p:nvPr/>
        </p:nvCxnSpPr>
        <p:spPr>
          <a:xfrm flipH="1">
            <a:off x="7460615" y="3068955"/>
            <a:ext cx="1008380" cy="0"/>
          </a:xfrm>
          <a:prstGeom prst="straightConnector1">
            <a:avLst/>
          </a:prstGeom>
          <a:solidFill>
            <a:schemeClr val="accent1"/>
          </a:solidFill>
          <a:ln w="19050" cap="flat" cmpd="sng" algn="ctr">
            <a:solidFill>
              <a:schemeClr val="tx1"/>
            </a:solidFill>
            <a:prstDash val="solid"/>
            <a:round/>
            <a:headEnd type="none" w="med" len="med"/>
            <a:tailEnd type="arrow" w="med" len="med"/>
          </a:ln>
        </p:spPr>
      </p:cxnSp>
      <p:sp>
        <p:nvSpPr>
          <p:cNvPr id="9" name="文本框 8"/>
          <p:cNvSpPr txBox="1"/>
          <p:nvPr/>
        </p:nvSpPr>
        <p:spPr>
          <a:xfrm>
            <a:off x="8533765" y="2853055"/>
            <a:ext cx="1341120" cy="460375"/>
          </a:xfrm>
          <a:prstGeom prst="rect">
            <a:avLst/>
          </a:prstGeom>
          <a:noFill/>
        </p:spPr>
        <p:txBody>
          <a:bodyPr wrap="square" rtlCol="0">
            <a:spAutoFit/>
          </a:bodyPr>
          <a:p>
            <a:pPr algn="l"/>
            <a:r>
              <a:rPr lang="en-US" altLang="zh-CN">
                <a:latin typeface="Times New Roman" panose="02020603050405020304" pitchFamily="18" charset="0"/>
                <a:cs typeface="Times New Roman" panose="02020603050405020304" pitchFamily="18" charset="0"/>
              </a:rPr>
              <a:t>Gas inlet</a:t>
            </a:r>
            <a:endParaRPr lang="en-US" altLang="zh-CN">
              <a:latin typeface="Times New Roman" panose="02020603050405020304" pitchFamily="18" charset="0"/>
              <a:cs typeface="Times New Roman" panose="02020603050405020304" pitchFamily="18" charset="0"/>
            </a:endParaRPr>
          </a:p>
        </p:txBody>
      </p:sp>
      <p:cxnSp>
        <p:nvCxnSpPr>
          <p:cNvPr id="10" name="直接箭头连接符 9"/>
          <p:cNvCxnSpPr/>
          <p:nvPr/>
        </p:nvCxnSpPr>
        <p:spPr>
          <a:xfrm flipH="1">
            <a:off x="7186930" y="2349500"/>
            <a:ext cx="1367790" cy="431800"/>
          </a:xfrm>
          <a:prstGeom prst="straightConnector1">
            <a:avLst/>
          </a:prstGeom>
          <a:solidFill>
            <a:schemeClr val="accent1"/>
          </a:solidFill>
          <a:ln w="19050" cap="flat" cmpd="sng" algn="ctr">
            <a:solidFill>
              <a:schemeClr val="tx1"/>
            </a:solidFill>
            <a:prstDash val="solid"/>
            <a:round/>
            <a:headEnd type="none" w="med" len="med"/>
            <a:tailEnd type="arrow" w="med" len="med"/>
          </a:ln>
        </p:spPr>
      </p:cxnSp>
      <p:sp>
        <p:nvSpPr>
          <p:cNvPr id="13" name="文本框 12"/>
          <p:cNvSpPr txBox="1"/>
          <p:nvPr/>
        </p:nvSpPr>
        <p:spPr>
          <a:xfrm>
            <a:off x="8564880" y="2096135"/>
            <a:ext cx="925195" cy="460375"/>
          </a:xfrm>
          <a:prstGeom prst="rect">
            <a:avLst/>
          </a:prstGeom>
          <a:noFill/>
        </p:spPr>
        <p:txBody>
          <a:bodyPr wrap="square" rtlCol="0">
            <a:spAutoFit/>
          </a:bodyPr>
          <a:p>
            <a:pPr lvl="0" algn="l">
              <a:buClrTx/>
              <a:buSzTx/>
            </a:pPr>
            <a:r>
              <a:rPr lang="en-US" altLang="zh-CN">
                <a:latin typeface="Times New Roman" panose="02020603050405020304" pitchFamily="18" charset="0"/>
                <a:cs typeface="Times New Roman" panose="02020603050405020304" pitchFamily="18" charset="0"/>
                <a:sym typeface="+mn-ea"/>
              </a:rPr>
              <a:t>Glass</a:t>
            </a:r>
            <a:endParaRPr lang="en-US" altLang="zh-CN">
              <a:latin typeface="Times New Roman" panose="02020603050405020304" pitchFamily="18" charset="0"/>
              <a:cs typeface="Times New Roman" panose="02020603050405020304" pitchFamily="18" charset="0"/>
              <a:sym typeface="+mn-ea"/>
            </a:endParaRPr>
          </a:p>
        </p:txBody>
      </p:sp>
      <p:cxnSp>
        <p:nvCxnSpPr>
          <p:cNvPr id="14" name="直接箭头连接符 13"/>
          <p:cNvCxnSpPr/>
          <p:nvPr/>
        </p:nvCxnSpPr>
        <p:spPr>
          <a:xfrm flipH="1">
            <a:off x="6452870" y="4149090"/>
            <a:ext cx="1584325" cy="287655"/>
          </a:xfrm>
          <a:prstGeom prst="straightConnector1">
            <a:avLst/>
          </a:prstGeom>
          <a:solidFill>
            <a:schemeClr val="accent1"/>
          </a:solidFill>
          <a:ln w="19050" cap="flat" cmpd="sng" algn="ctr">
            <a:solidFill>
              <a:schemeClr val="tx1"/>
            </a:solidFill>
            <a:prstDash val="solid"/>
            <a:round/>
            <a:headEnd type="none" w="med" len="med"/>
            <a:tailEnd type="arrow" w="med" len="med"/>
          </a:ln>
        </p:spPr>
      </p:cxnSp>
      <p:sp>
        <p:nvSpPr>
          <p:cNvPr id="15" name="文本框 14"/>
          <p:cNvSpPr txBox="1"/>
          <p:nvPr/>
        </p:nvSpPr>
        <p:spPr>
          <a:xfrm>
            <a:off x="7963535" y="3860800"/>
            <a:ext cx="2127250" cy="460375"/>
          </a:xfrm>
          <a:prstGeom prst="rect">
            <a:avLst/>
          </a:prstGeom>
          <a:noFill/>
        </p:spPr>
        <p:txBody>
          <a:bodyPr wrap="square" rtlCol="0">
            <a:spAutoFit/>
          </a:bodyPr>
          <a:p>
            <a:pPr lvl="0" algn="l">
              <a:buClrTx/>
              <a:buSzTx/>
            </a:pPr>
            <a:r>
              <a:rPr lang="en-US" altLang="zh-CN">
                <a:latin typeface="Times New Roman" panose="02020603050405020304" pitchFamily="18" charset="0"/>
                <a:cs typeface="Times New Roman" panose="02020603050405020304" pitchFamily="18" charset="0"/>
                <a:sym typeface="+mn-ea"/>
              </a:rPr>
              <a:t>Plasma </a:t>
            </a:r>
            <a:r>
              <a:rPr lang="en-US" altLang="zh-CN">
                <a:latin typeface="Times New Roman" panose="02020603050405020304" pitchFamily="18" charset="0"/>
                <a:cs typeface="Times New Roman" panose="02020603050405020304" pitchFamily="18" charset="0"/>
                <a:sym typeface="+mn-ea"/>
              </a:rPr>
              <a:t>Column</a:t>
            </a:r>
            <a:endParaRPr lang="en-US" altLang="zh-CN">
              <a:latin typeface="Times New Roman" panose="02020603050405020304" pitchFamily="18" charset="0"/>
              <a:cs typeface="Times New Roman" panose="02020603050405020304" pitchFamily="18" charset="0"/>
              <a:sym typeface="+mn-ea"/>
            </a:endParaRPr>
          </a:p>
        </p:txBody>
      </p:sp>
      <p:cxnSp>
        <p:nvCxnSpPr>
          <p:cNvPr id="16" name="直接连接符 15"/>
          <p:cNvCxnSpPr/>
          <p:nvPr/>
        </p:nvCxnSpPr>
        <p:spPr>
          <a:xfrm flipV="1">
            <a:off x="6160135" y="295910"/>
            <a:ext cx="0" cy="6256655"/>
          </a:xfrm>
          <a:prstGeom prst="line">
            <a:avLst/>
          </a:prstGeom>
          <a:solidFill>
            <a:schemeClr val="accent1"/>
          </a:solidFill>
          <a:ln w="28575" cap="flat" cmpd="sng" algn="ctr">
            <a:solidFill>
              <a:schemeClr val="tx1"/>
            </a:solidFill>
            <a:prstDash val="dash"/>
            <a:round/>
            <a:headEnd type="none" w="med" len="med"/>
            <a:tailEnd type="none" w="med" len="med"/>
          </a:ln>
        </p:spPr>
      </p:cxnSp>
      <p:cxnSp>
        <p:nvCxnSpPr>
          <p:cNvPr id="17" name="直接箭头连接符 16"/>
          <p:cNvCxnSpPr/>
          <p:nvPr/>
        </p:nvCxnSpPr>
        <p:spPr>
          <a:xfrm>
            <a:off x="5408930" y="1710055"/>
            <a:ext cx="745490" cy="430530"/>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sp>
        <p:nvSpPr>
          <p:cNvPr id="18" name="文本框 17"/>
          <p:cNvSpPr txBox="1"/>
          <p:nvPr/>
        </p:nvSpPr>
        <p:spPr>
          <a:xfrm>
            <a:off x="3079750" y="1484630"/>
            <a:ext cx="2329180" cy="460375"/>
          </a:xfrm>
          <a:prstGeom prst="rect">
            <a:avLst/>
          </a:prstGeom>
          <a:noFill/>
        </p:spPr>
        <p:txBody>
          <a:bodyPr wrap="square" rtlCol="0">
            <a:spAutoFit/>
          </a:bodyPr>
          <a:p>
            <a:pPr lvl="0" algn="r">
              <a:buClrTx/>
              <a:buSzTx/>
            </a:pPr>
            <a:r>
              <a:rPr lang="en-US" altLang="zh-CN">
                <a:latin typeface="Times New Roman" panose="02020603050405020304" pitchFamily="18" charset="0"/>
                <a:cs typeface="Times New Roman" panose="02020603050405020304" pitchFamily="18" charset="0"/>
                <a:sym typeface="+mn-ea"/>
              </a:rPr>
              <a:t>axis of symmetry</a:t>
            </a:r>
            <a:endParaRPr lang="en-US" altLang="zh-CN">
              <a:latin typeface="Times New Roman" panose="02020603050405020304" pitchFamily="18" charset="0"/>
              <a:cs typeface="Times New Roman" panose="02020603050405020304" pitchFamily="18" charset="0"/>
              <a:sym typeface="+mn-ea"/>
            </a:endParaRPr>
          </a:p>
        </p:txBody>
      </p:sp>
      <p:cxnSp>
        <p:nvCxnSpPr>
          <p:cNvPr id="19" name="直接箭头连接符 18"/>
          <p:cNvCxnSpPr/>
          <p:nvPr/>
        </p:nvCxnSpPr>
        <p:spPr>
          <a:xfrm flipH="1">
            <a:off x="6960235" y="5876925"/>
            <a:ext cx="1367790" cy="431800"/>
          </a:xfrm>
          <a:prstGeom prst="straightConnector1">
            <a:avLst/>
          </a:prstGeom>
          <a:solidFill>
            <a:schemeClr val="accent1"/>
          </a:solidFill>
          <a:ln w="19050" cap="flat" cmpd="sng" algn="ctr">
            <a:solidFill>
              <a:schemeClr val="tx1"/>
            </a:solidFill>
            <a:prstDash val="solid"/>
            <a:round/>
            <a:headEnd type="none" w="med" len="med"/>
            <a:tailEnd type="arrow" w="med" len="med"/>
          </a:ln>
        </p:spPr>
      </p:cxnSp>
      <p:sp>
        <p:nvSpPr>
          <p:cNvPr id="20" name="文本框 19"/>
          <p:cNvSpPr txBox="1"/>
          <p:nvPr/>
        </p:nvSpPr>
        <p:spPr>
          <a:xfrm>
            <a:off x="8354060" y="5625465"/>
            <a:ext cx="1575435" cy="460375"/>
          </a:xfrm>
          <a:prstGeom prst="rect">
            <a:avLst/>
          </a:prstGeom>
          <a:noFill/>
        </p:spPr>
        <p:txBody>
          <a:bodyPr wrap="square" rtlCol="0">
            <a:spAutoFit/>
          </a:bodyPr>
          <a:p>
            <a:pPr lvl="0" algn="l">
              <a:buClrTx/>
              <a:buSzTx/>
            </a:pPr>
            <a:r>
              <a:rPr lang="en-US" altLang="zh-CN">
                <a:latin typeface="Times New Roman" panose="02020603050405020304" pitchFamily="18" charset="0"/>
                <a:cs typeface="Times New Roman" panose="02020603050405020304" pitchFamily="18" charset="0"/>
                <a:sym typeface="+mn-ea"/>
              </a:rPr>
              <a:t>Gas oulet</a:t>
            </a:r>
            <a:endParaRPr lang="en-US" altLang="zh-CN">
              <a:latin typeface="Times New Roman" panose="02020603050405020304" pitchFamily="18" charset="0"/>
              <a:cs typeface="Times New Roman" panose="02020603050405020304" pitchFamily="18" charset="0"/>
              <a:sym typeface="+mn-ea"/>
            </a:endParaRPr>
          </a:p>
        </p:txBody>
      </p:sp>
      <p:sp>
        <p:nvSpPr>
          <p:cNvPr id="22" name="圆角矩形 21"/>
          <p:cNvSpPr/>
          <p:nvPr/>
        </p:nvSpPr>
        <p:spPr>
          <a:xfrm>
            <a:off x="1344930" y="2323465"/>
            <a:ext cx="3103880" cy="538480"/>
          </a:xfrm>
          <a:prstGeom prst="roundRect">
            <a:avLst/>
          </a:prstGeom>
          <a:ln w="28575">
            <a:solidFill>
              <a:srgbClr val="FF0000"/>
            </a:solidFill>
            <a:headEnd type="none" w="med" len="med"/>
            <a:tailEnd type="none" w="med" len="med"/>
          </a:ln>
        </p:spPr>
        <p:style>
          <a:lnRef idx="2">
            <a:schemeClr val="accent1"/>
          </a:lnRef>
          <a:fillRef idx="0">
            <a:srgbClr val="FFFFFF"/>
          </a:fillRef>
          <a:effectRef idx="0">
            <a:srgbClr val="FFFFFF"/>
          </a:effectRef>
          <a:fontRef idx="minor">
            <a:schemeClr val="tx1"/>
          </a:fontRef>
        </p:style>
        <p:txBody>
          <a:bodyPr vert="horz" wrap="square" lIns="91440" tIns="45720" rIns="91440" bIns="45720" numCol="1" anchor="t" anchorCtr="0" compatLnSpc="1"/>
          <a:p>
            <a:pPr marL="0" marR="0" indent="0" algn="ctr" defTabSz="914400" rtl="0" eaLnBrk="0" fontAlgn="base" latinLnBrk="0" hangingPunct="0">
              <a:lnSpc>
                <a:spcPct val="100000"/>
              </a:lnSpc>
              <a:spcBef>
                <a:spcPct val="0"/>
              </a:spcBef>
              <a:spcAft>
                <a:spcPct val="0"/>
              </a:spcAft>
              <a:buClrTx/>
              <a:buSzTx/>
              <a:buFont typeface="Arial" panose="020B0604020202020204" pitchFamily="34" charset="0"/>
              <a:buNone/>
            </a:pPr>
            <a:r>
              <a:rPr kumimoji="0" lang="en-US" altLang="zh-CN" sz="2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Plasma Absorbed Power</a:t>
            </a:r>
            <a:endParaRPr kumimoji="0" lang="en-US" altLang="zh-CN" sz="20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3" name="圆角矩形 22"/>
          <p:cNvSpPr/>
          <p:nvPr/>
        </p:nvSpPr>
        <p:spPr>
          <a:xfrm>
            <a:off x="1360805" y="3700780"/>
            <a:ext cx="3103880" cy="538480"/>
          </a:xfrm>
          <a:prstGeom prst="roundRect">
            <a:avLst/>
          </a:prstGeom>
          <a:ln w="28575">
            <a:solidFill>
              <a:srgbClr val="FF0000"/>
            </a:solidFill>
            <a:headEnd type="none" w="med" len="med"/>
            <a:tailEnd type="none" w="med" len="med"/>
          </a:ln>
        </p:spPr>
        <p:style>
          <a:lnRef idx="2">
            <a:schemeClr val="accent1"/>
          </a:lnRef>
          <a:fillRef idx="0">
            <a:srgbClr val="FFFFFF"/>
          </a:fillRef>
          <a:effectRef idx="0">
            <a:srgbClr val="FFFFFF"/>
          </a:effectRef>
          <a:fontRef idx="minor">
            <a:schemeClr val="tx1"/>
          </a:fontRef>
        </p:style>
        <p:txBody>
          <a:bodyPr vertOverflow="overflow" horzOverflow="overflow" vert="horz" wrap="square" lIns="91440" tIns="45720" rIns="91440" bIns="45720" numCol="1" spcCol="0" rtlCol="0" fromWordArt="0" anchor="t" anchorCtr="0" forceAA="0" compatLnSpc="1">
            <a:noAutofit/>
          </a:bodyPr>
          <a:p>
            <a:pPr lvl="0" algn="ctr" eaLnBrk="0" hangingPunct="0">
              <a:buClrTx/>
              <a:buSzTx/>
            </a:pPr>
            <a:r>
              <a:rPr lang="en-US" altLang="zh-CN" sz="2000" smtClean="0">
                <a:ln>
                  <a:noFill/>
                </a:ln>
                <a:effectLst/>
                <a:latin typeface="Times New Roman" panose="02020603050405020304" pitchFamily="18" charset="0"/>
                <a:ea typeface="宋体" panose="02010600030101010101" pitchFamily="2" charset="-122"/>
                <a:cs typeface="Times New Roman" panose="02020603050405020304" pitchFamily="18" charset="0"/>
                <a:sym typeface="+mn-ea"/>
              </a:rPr>
              <a:t>Gas Reaction</a:t>
            </a:r>
            <a:endParaRPr lang="en-US" altLang="zh-CN" sz="2000" smtClean="0">
              <a:ln>
                <a:noFill/>
              </a:ln>
              <a:effectLst/>
              <a:latin typeface="Times New Roman" panose="02020603050405020304" pitchFamily="18" charset="0"/>
              <a:ea typeface="宋体" panose="02010600030101010101" pitchFamily="2" charset="-122"/>
              <a:cs typeface="Times New Roman" panose="02020603050405020304" pitchFamily="18" charset="0"/>
              <a:sym typeface="+mn-ea"/>
            </a:endParaRPr>
          </a:p>
        </p:txBody>
      </p:sp>
      <p:sp>
        <p:nvSpPr>
          <p:cNvPr id="24" name="下箭头 23"/>
          <p:cNvSpPr/>
          <p:nvPr/>
        </p:nvSpPr>
        <p:spPr>
          <a:xfrm>
            <a:off x="2000885" y="2899410"/>
            <a:ext cx="360045" cy="794385"/>
          </a:xfrm>
          <a:prstGeom prst="downArrow">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 name="文本框 24"/>
          <p:cNvSpPr txBox="1"/>
          <p:nvPr/>
        </p:nvSpPr>
        <p:spPr>
          <a:xfrm>
            <a:off x="2360295" y="3035935"/>
            <a:ext cx="1595120" cy="398780"/>
          </a:xfrm>
          <a:prstGeom prst="rect">
            <a:avLst/>
          </a:prstGeom>
          <a:solidFill>
            <a:schemeClr val="bg1"/>
          </a:solidFill>
        </p:spPr>
        <p:txBody>
          <a:bodyPr wrap="square" rtlCol="0">
            <a:spAutoFit/>
          </a:bodyPr>
          <a:p>
            <a:r>
              <a:rPr lang="en-US" altLang="zh-CN" sz="2000">
                <a:latin typeface="Times New Roman" panose="02020603050405020304" pitchFamily="18" charset="0"/>
                <a:cs typeface="Times New Roman" panose="02020603050405020304" pitchFamily="18" charset="0"/>
              </a:rPr>
              <a:t>Energy input</a:t>
            </a:r>
            <a:endParaRPr lang="en-US" altLang="zh-CN" sz="2000">
              <a:latin typeface="Times New Roman" panose="02020603050405020304" pitchFamily="18" charset="0"/>
              <a:cs typeface="Times New Roman" panose="02020603050405020304" pitchFamily="18" charset="0"/>
            </a:endParaRPr>
          </a:p>
        </p:txBody>
      </p:sp>
      <p:sp>
        <p:nvSpPr>
          <p:cNvPr id="26" name="文本框 25"/>
          <p:cNvSpPr txBox="1"/>
          <p:nvPr/>
        </p:nvSpPr>
        <p:spPr>
          <a:xfrm>
            <a:off x="2203450" y="4411345"/>
            <a:ext cx="2736850" cy="441934"/>
          </a:xfrm>
          <a:prstGeom prst="roundRect">
            <a:avLst/>
          </a:prstGeom>
          <a:solidFill>
            <a:schemeClr val="bg1"/>
          </a:solidFill>
        </p:spPr>
        <p:txBody>
          <a:bodyPr vert="horz" wrap="square" lIns="91440" tIns="45720" rIns="91440" bIns="45720" numCol="1" spcCol="0" rtlCol="0" fromWordArt="0" anchor="t" anchorCtr="0" forceAA="0" compatLnSpc="0">
            <a:spAutoFit/>
          </a:bodyPr>
          <a:p>
            <a:pPr lvl="0" algn="l">
              <a:buClrTx/>
              <a:buSzTx/>
            </a:pPr>
            <a:r>
              <a:rPr lang="en-US" altLang="zh-CN" sz="2000">
                <a:latin typeface="Times New Roman" panose="02020603050405020304" pitchFamily="18" charset="0"/>
                <a:cs typeface="Times New Roman" panose="02020603050405020304" pitchFamily="18" charset="0"/>
                <a:sym typeface="+mn-ea"/>
              </a:rPr>
              <a:t>Heavy species transport</a:t>
            </a:r>
            <a:endParaRPr lang="en-US" altLang="zh-CN" sz="2000">
              <a:latin typeface="Times New Roman" panose="02020603050405020304" pitchFamily="18" charset="0"/>
              <a:cs typeface="Times New Roman" panose="02020603050405020304" pitchFamily="18" charset="0"/>
              <a:sym typeface="+mn-ea"/>
            </a:endParaRPr>
          </a:p>
        </p:txBody>
      </p:sp>
      <p:sp>
        <p:nvSpPr>
          <p:cNvPr id="27" name="下箭头 26"/>
          <p:cNvSpPr/>
          <p:nvPr/>
        </p:nvSpPr>
        <p:spPr>
          <a:xfrm>
            <a:off x="2000250" y="4267835"/>
            <a:ext cx="360045" cy="794385"/>
          </a:xfrm>
          <a:prstGeom prst="downArrow">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8" name="圆角矩形 27"/>
          <p:cNvSpPr/>
          <p:nvPr/>
        </p:nvSpPr>
        <p:spPr>
          <a:xfrm>
            <a:off x="1344295" y="5073650"/>
            <a:ext cx="3103880" cy="766445"/>
          </a:xfrm>
          <a:prstGeom prst="roundRect">
            <a:avLst/>
          </a:prstGeom>
          <a:ln w="28575">
            <a:solidFill>
              <a:srgbClr val="FF0000"/>
            </a:solidFill>
            <a:headEnd type="none" w="med" len="med"/>
            <a:tailEnd type="none" w="med" len="med"/>
          </a:ln>
        </p:spPr>
        <p:style>
          <a:lnRef idx="2">
            <a:schemeClr val="accent1"/>
          </a:lnRef>
          <a:fillRef idx="0">
            <a:srgbClr val="FFFFFF"/>
          </a:fillRef>
          <a:effectRef idx="0">
            <a:srgbClr val="FFFFFF"/>
          </a:effectRef>
          <a:fontRef idx="minor">
            <a:schemeClr val="tx1"/>
          </a:fontRef>
        </p:style>
        <p:txBody>
          <a:bodyPr vertOverflow="overflow" horzOverflow="overflow" vert="horz" wrap="square" lIns="91440" tIns="45720" rIns="91440" bIns="45720" numCol="1" spcCol="0" rtlCol="0" fromWordArt="0" anchor="t" anchorCtr="0" forceAA="0" compatLnSpc="1">
            <a:noAutofit/>
          </a:bodyPr>
          <a:p>
            <a:pPr lvl="0" algn="ctr" eaLnBrk="0" hangingPunct="0">
              <a:buClrTx/>
              <a:buSzTx/>
            </a:pPr>
            <a:r>
              <a:rPr lang="en-US" altLang="zh-CN" sz="2000" smtClean="0">
                <a:ln>
                  <a:noFill/>
                </a:ln>
                <a:effectLst/>
                <a:latin typeface="Times New Roman" panose="02020603050405020304" pitchFamily="18" charset="0"/>
                <a:ea typeface="宋体" panose="02010600030101010101" pitchFamily="2" charset="-122"/>
                <a:cs typeface="Times New Roman" panose="02020603050405020304" pitchFamily="18" charset="0"/>
                <a:sym typeface="+mn-ea"/>
              </a:rPr>
              <a:t>Surface Reaction and Deposition</a:t>
            </a:r>
            <a:endParaRPr lang="en-US" altLang="zh-CN" sz="2000" smtClean="0">
              <a:ln>
                <a:noFill/>
              </a:ln>
              <a:effectLst/>
              <a:latin typeface="Times New Roman" panose="02020603050405020304" pitchFamily="18" charset="0"/>
              <a:ea typeface="宋体" panose="02010600030101010101" pitchFamily="2" charset="-122"/>
              <a:cs typeface="Times New Roman" panose="02020603050405020304" pitchFamily="18" charset="0"/>
              <a:sym typeface="+mn-ea"/>
            </a:endParaRPr>
          </a:p>
        </p:txBody>
      </p:sp>
      <p:cxnSp>
        <p:nvCxnSpPr>
          <p:cNvPr id="29" name="直接箭头连接符 28"/>
          <p:cNvCxnSpPr/>
          <p:nvPr/>
        </p:nvCxnSpPr>
        <p:spPr>
          <a:xfrm flipH="1">
            <a:off x="6498590" y="4725035"/>
            <a:ext cx="1541780" cy="300355"/>
          </a:xfrm>
          <a:prstGeom prst="straightConnector1">
            <a:avLst/>
          </a:prstGeom>
          <a:solidFill>
            <a:schemeClr val="accent1"/>
          </a:solidFill>
          <a:ln w="19050" cap="flat" cmpd="sng" algn="ctr">
            <a:solidFill>
              <a:schemeClr val="tx1"/>
            </a:solidFill>
            <a:prstDash val="solid"/>
            <a:round/>
            <a:headEnd type="none" w="med" len="med"/>
            <a:tailEnd type="arrow" w="med" len="med"/>
          </a:ln>
        </p:spPr>
      </p:cxnSp>
      <p:sp>
        <p:nvSpPr>
          <p:cNvPr id="30" name="文本框 29"/>
          <p:cNvSpPr txBox="1"/>
          <p:nvPr/>
        </p:nvSpPr>
        <p:spPr>
          <a:xfrm>
            <a:off x="7965440" y="4509135"/>
            <a:ext cx="2750185" cy="460375"/>
          </a:xfrm>
          <a:prstGeom prst="rect">
            <a:avLst/>
          </a:prstGeom>
          <a:noFill/>
        </p:spPr>
        <p:txBody>
          <a:bodyPr wrap="square" rtlCol="0">
            <a:spAutoFit/>
          </a:bodyPr>
          <a:p>
            <a:pPr lvl="0" algn="l">
              <a:buClrTx/>
              <a:buSzTx/>
            </a:pPr>
            <a:r>
              <a:rPr lang="en-US" altLang="zh-CN">
                <a:latin typeface="Times New Roman" panose="02020603050405020304" pitchFamily="18" charset="0"/>
                <a:cs typeface="Times New Roman" panose="02020603050405020304" pitchFamily="18" charset="0"/>
                <a:sym typeface="+mn-ea"/>
              </a:rPr>
              <a:t>Holder and substrate</a:t>
            </a:r>
            <a:endParaRPr lang="en-US" altLang="zh-CN">
              <a:latin typeface="Times New Roman" panose="02020603050405020304" pitchFamily="18" charset="0"/>
              <a:cs typeface="Times New Roman" panose="02020603050405020304" pitchFamily="18" charset="0"/>
              <a:sym typeface="+mn-ea"/>
            </a:endParaRPr>
          </a:p>
        </p:txBody>
      </p:sp>
      <p:pic>
        <p:nvPicPr>
          <p:cNvPr id="5" name="图片 4" descr="四川大学"/>
          <p:cNvPicPr>
            <a:picLocks noChangeAspect="1"/>
          </p:cNvPicPr>
          <p:nvPr/>
        </p:nvPicPr>
        <p:blipFill>
          <a:blip r:embed="rId2">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0">
                <a:latin typeface="黑体" panose="02010609060101010101" pitchFamily="49" charset="-122"/>
                <a:ea typeface="黑体" panose="02010609060101010101" pitchFamily="49" charset="-122"/>
                <a:cs typeface="黑体" panose="02010609060101010101" pitchFamily="49" charset="-122"/>
                <a:sym typeface="+mn-ea"/>
              </a:rPr>
              <a:t>初始条件与边界条件</a:t>
            </a:r>
            <a:r>
              <a:rPr lang="en-US" altLang="zh-CN">
                <a:latin typeface="黑体" panose="02010609060101010101" pitchFamily="49" charset="-122"/>
                <a:ea typeface="黑体" panose="02010609060101010101" pitchFamily="49" charset="-122"/>
                <a:cs typeface="黑体" panose="02010609060101010101" pitchFamily="49" charset="-122"/>
                <a:sym typeface="+mn-ea"/>
              </a:rPr>
              <a:t> </a:t>
            </a:r>
            <a:endParaRPr lang="en-US" altLang="zh-CN">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sym typeface="Garamond" panose="02020404030301010803" pitchFamily="18" charset="0"/>
              </a:rPr>
            </a:fld>
            <a:endParaRPr lang="zh-CN" altLang="en-US" dirty="0">
              <a:sym typeface="Garamond" panose="02020404030301010803" pitchFamily="18" charset="0"/>
            </a:endParaRPr>
          </a:p>
        </p:txBody>
      </p:sp>
      <p:graphicFrame>
        <p:nvGraphicFramePr>
          <p:cNvPr id="5" name="表格 4"/>
          <p:cNvGraphicFramePr>
            <a:graphicFrameLocks noGrp="1"/>
          </p:cNvGraphicFramePr>
          <p:nvPr>
            <p:custDataLst>
              <p:tags r:id="rId1"/>
            </p:custDataLst>
          </p:nvPr>
        </p:nvGraphicFramePr>
        <p:xfrm>
          <a:off x="1560195" y="1956435"/>
          <a:ext cx="9714230" cy="4646295"/>
        </p:xfrm>
        <a:graphic>
          <a:graphicData uri="http://schemas.openxmlformats.org/drawingml/2006/table">
            <a:tbl>
              <a:tblPr firstRow="1" bandRow="1">
                <a:tableStyleId>{16D9F66E-5EB9-4882-86FB-DCBF35E3C3E4}</a:tableStyleId>
              </a:tblPr>
              <a:tblGrid>
                <a:gridCol w="3938270"/>
                <a:gridCol w="2924810"/>
                <a:gridCol w="2851150"/>
              </a:tblGrid>
              <a:tr h="815975">
                <a:tc>
                  <a:txBody>
                    <a:bodyPr/>
                    <a:p>
                      <a:pPr algn="ctr" fontAlgn="auto">
                        <a:lnSpc>
                          <a:spcPct val="120000"/>
                        </a:lnSpc>
                      </a:pPr>
                      <a:r>
                        <a:rPr lang="en-US" altLang="zh-CN" sz="1800" b="1" spc="120" dirty="0">
                          <a:solidFill>
                            <a:schemeClr val="bg1"/>
                          </a:solidFill>
                          <a:uFillTx/>
                          <a:latin typeface="Times New Roman" panose="02020603050405020304" pitchFamily="18" charset="0"/>
                          <a:ea typeface="Garamond" panose="02020404030301010803" pitchFamily="18" charset="0"/>
                          <a:cs typeface="Times New Roman" panose="02020603050405020304" pitchFamily="18" charset="0"/>
                        </a:rPr>
                        <a:t>Parameters</a:t>
                      </a:r>
                      <a:endParaRPr lang="en-US" altLang="zh-CN" sz="1800" b="1" spc="120" dirty="0">
                        <a:solidFill>
                          <a:schemeClr val="bg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solidFill>
                  </a:tcPr>
                </a:tc>
                <a:tc>
                  <a:txBody>
                    <a:bodyPr/>
                    <a:p>
                      <a:pPr algn="ctr" fontAlgn="auto">
                        <a:lnSpc>
                          <a:spcPct val="120000"/>
                        </a:lnSpc>
                      </a:pPr>
                      <a:r>
                        <a:rPr lang="en-US" altLang="zh-CN" sz="1800" b="1" spc="120" dirty="0">
                          <a:solidFill>
                            <a:schemeClr val="bg1"/>
                          </a:solidFill>
                          <a:uFillTx/>
                          <a:latin typeface="Times New Roman" panose="02020603050405020304" pitchFamily="18" charset="0"/>
                          <a:ea typeface="Garamond" panose="02020404030301010803" pitchFamily="18" charset="0"/>
                          <a:cs typeface="Times New Roman" panose="02020603050405020304" pitchFamily="18" charset="0"/>
                        </a:rPr>
                        <a:t>Domains/species</a:t>
                      </a:r>
                      <a:endParaRPr lang="en-US" altLang="zh-CN" sz="1800" b="1" spc="120" dirty="0">
                        <a:solidFill>
                          <a:schemeClr val="bg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solidFill>
                  </a:tcPr>
                </a:tc>
                <a:tc>
                  <a:txBody>
                    <a:bodyPr/>
                    <a:p>
                      <a:pPr algn="ctr" fontAlgn="auto">
                        <a:lnSpc>
                          <a:spcPct val="120000"/>
                        </a:lnSpc>
                      </a:pPr>
                      <a:r>
                        <a:rPr lang="en-US" altLang="zh-CN" sz="1800" b="1" spc="120" dirty="0">
                          <a:solidFill>
                            <a:schemeClr val="bg1"/>
                          </a:solidFill>
                          <a:uFillTx/>
                          <a:latin typeface="Times New Roman" panose="02020603050405020304" pitchFamily="18" charset="0"/>
                          <a:ea typeface="Garamond" panose="02020404030301010803" pitchFamily="18" charset="0"/>
                          <a:cs typeface="Times New Roman" panose="02020603050405020304" pitchFamily="18" charset="0"/>
                        </a:rPr>
                        <a:t>Value</a:t>
                      </a:r>
                      <a:endParaRPr lang="en-US" altLang="zh-CN" sz="1800" b="1" spc="120" dirty="0">
                        <a:solidFill>
                          <a:schemeClr val="bg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accent1"/>
                    </a:solidFill>
                  </a:tcPr>
                </a:tc>
              </a:tr>
              <a:tr h="751840">
                <a:tc>
                  <a:txBody>
                    <a:bodyPr/>
                    <a:p>
                      <a:pPr algn="ctr"/>
                      <a:r>
                        <a:rPr lang="en-US" altLang="zh-CN" sz="2000" b="1" spc="120" dirty="0">
                          <a:solidFill>
                            <a:schemeClr val="accent1"/>
                          </a:solidFill>
                          <a:uFillTx/>
                          <a:latin typeface="Times New Roman" panose="02020603050405020304" pitchFamily="18" charset="0"/>
                          <a:ea typeface="Garamond" panose="02020404030301010803" pitchFamily="18" charset="0"/>
                          <a:cs typeface="Times New Roman" panose="02020603050405020304" pitchFamily="18" charset="0"/>
                        </a:rPr>
                        <a:t>Initial Temperature</a:t>
                      </a:r>
                      <a:endParaRPr lang="en-US" altLang="zh-CN" sz="2000" b="1" spc="120" dirty="0">
                        <a:solidFill>
                          <a:schemeClr val="accent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p>
                      <a:pPr algn="ctr"/>
                      <a:r>
                        <a:rPr lang="en-US" altLang="zh-CN" sz="1600" b="1" spc="60" dirty="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Plasma</a:t>
                      </a:r>
                      <a:endParaRPr lang="en-US" altLang="zh-CN" sz="1600" b="1" spc="60" dirty="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p>
                      <a:pPr algn="ctr"/>
                      <a:r>
                        <a:rPr lang="en-US" altLang="zh-CN" sz="1600" b="1" spc="60" dirty="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Else</a:t>
                      </a:r>
                      <a:endParaRPr lang="en-US" altLang="zh-CN" sz="1600" b="1" spc="60" dirty="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p>
                      <a:pPr algn="ctr"/>
                      <a:r>
                        <a:rPr lang="en-US" altLang="zh-CN" sz="1600" b="1" spc="60" dirty="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2800K</a:t>
                      </a:r>
                      <a:endParaRPr lang="en-US" altLang="zh-CN" sz="1600" b="1" spc="60" dirty="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p>
                      <a:pPr algn="ctr"/>
                      <a:r>
                        <a:rPr lang="en-US" altLang="zh-CN" sz="1600" b="1" spc="60" dirty="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800K</a:t>
                      </a:r>
                      <a:endParaRPr lang="en-US" altLang="zh-CN" sz="1600" b="1" spc="60" dirty="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r>
              <a:tr h="751840">
                <a:tc>
                  <a:txBody>
                    <a:bodyPr/>
                    <a:p>
                      <a:pPr algn="ctr"/>
                      <a:r>
                        <a:rPr lang="en-US" altLang="zh-CN" sz="2000" b="1" spc="120">
                          <a:solidFill>
                            <a:schemeClr val="accent1"/>
                          </a:solidFill>
                          <a:uFillTx/>
                          <a:latin typeface="Times New Roman" panose="02020603050405020304" pitchFamily="18" charset="0"/>
                          <a:ea typeface="Garamond" panose="02020404030301010803" pitchFamily="18" charset="0"/>
                          <a:cs typeface="Times New Roman" panose="02020603050405020304" pitchFamily="18" charset="0"/>
                        </a:rPr>
                        <a:t>Initial molar fraction</a:t>
                      </a:r>
                      <a:endParaRPr lang="en-US" altLang="zh-CN" sz="2000" b="1" spc="120">
                        <a:solidFill>
                          <a:schemeClr val="accent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p>
                      <a:pPr algn="ctr"/>
                      <a:r>
                        <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CH4</a:t>
                      </a:r>
                      <a:endPar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p>
                      <a:pPr algn="ctr"/>
                      <a:r>
                        <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H2</a:t>
                      </a:r>
                      <a:endPar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p>
                      <a:pPr algn="ctr"/>
                      <a:r>
                        <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H</a:t>
                      </a:r>
                      <a:endPar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p>
                      <a:pPr algn="ctr"/>
                      <a:r>
                        <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0.01</a:t>
                      </a:r>
                      <a:endPar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p>
                      <a:pPr algn="ctr"/>
                      <a:r>
                        <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0.85</a:t>
                      </a:r>
                      <a:endPar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p>
                      <a:pPr algn="ctr"/>
                      <a:r>
                        <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0.05</a:t>
                      </a:r>
                      <a:endPar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r>
              <a:tr h="751840">
                <a:tc>
                  <a:txBody>
                    <a:bodyPr/>
                    <a:p>
                      <a:pPr algn="ctr"/>
                      <a:r>
                        <a:rPr lang="en-US" altLang="zh-CN" sz="2000" b="1" spc="120">
                          <a:solidFill>
                            <a:schemeClr val="accent1"/>
                          </a:solidFill>
                          <a:uFillTx/>
                          <a:latin typeface="Times New Roman" panose="02020603050405020304" pitchFamily="18" charset="0"/>
                          <a:ea typeface="Garamond" panose="02020404030301010803" pitchFamily="18" charset="0"/>
                          <a:cs typeface="Times New Roman" panose="02020603050405020304" pitchFamily="18" charset="0"/>
                        </a:rPr>
                        <a:t>Initial Pressure</a:t>
                      </a:r>
                      <a:endParaRPr lang="en-US" altLang="zh-CN" sz="2000" b="1" spc="120">
                        <a:solidFill>
                          <a:schemeClr val="accent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p>
                      <a:pPr algn="ctr"/>
                      <a:r>
                        <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All domains</a:t>
                      </a:r>
                      <a:endPar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p>
                      <a:pPr algn="ctr"/>
                      <a:r>
                        <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1000Pa</a:t>
                      </a:r>
                      <a:endPar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r>
              <a:tr h="751840">
                <a:tc>
                  <a:txBody>
                    <a:bodyPr/>
                    <a:p>
                      <a:pPr algn="ctr"/>
                      <a:r>
                        <a:rPr lang="en-US" altLang="zh-CN" sz="2000" b="1" spc="120" dirty="0">
                          <a:solidFill>
                            <a:schemeClr val="accent1"/>
                          </a:solidFill>
                          <a:uFillTx/>
                          <a:latin typeface="Times New Roman" panose="02020603050405020304" pitchFamily="18" charset="0"/>
                          <a:ea typeface="Garamond" panose="02020404030301010803" pitchFamily="18" charset="0"/>
                          <a:cs typeface="Times New Roman" panose="02020603050405020304" pitchFamily="18" charset="0"/>
                        </a:rPr>
                        <a:t>Absorbed MW Power</a:t>
                      </a:r>
                      <a:endParaRPr lang="en-US" altLang="zh-CN" sz="2000" b="1" spc="120" dirty="0">
                        <a:solidFill>
                          <a:schemeClr val="accent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p>
                      <a:pPr algn="ctr"/>
                      <a:r>
                        <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Plasma</a:t>
                      </a:r>
                      <a:endPar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p>
                      <a:pPr algn="ctr"/>
                      <a:r>
                        <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rPr>
                        <a:t>1000W</a:t>
                      </a:r>
                      <a:endParaRPr lang="en-US" altLang="zh-CN" sz="1600" b="1" spc="60">
                        <a:solidFill>
                          <a:schemeClr val="tx1"/>
                        </a:solidFill>
                        <a:uFillTx/>
                        <a:latin typeface="Times New Roman" panose="02020603050405020304" pitchFamily="18" charset="0"/>
                        <a:ea typeface="Garamond" panose="02020404030301010803" pitchFamily="18" charset="0"/>
                        <a:cs typeface="Times New Roman" panose="02020603050405020304" pitchFamily="18" charset="0"/>
                      </a:endParaRPr>
                    </a:p>
                  </a:txBody>
                  <a:tcPr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r>
            </a:tbl>
          </a:graphicData>
        </a:graphic>
      </p:graphicFrame>
      <p:sp>
        <p:nvSpPr>
          <p:cNvPr id="7" name="文本框 6"/>
          <p:cNvSpPr txBox="1"/>
          <p:nvPr/>
        </p:nvSpPr>
        <p:spPr>
          <a:xfrm>
            <a:off x="430530" y="4869180"/>
            <a:ext cx="984250" cy="706755"/>
          </a:xfrm>
          <a:prstGeom prst="rect">
            <a:avLst/>
          </a:prstGeom>
          <a:noFill/>
        </p:spPr>
        <p:txBody>
          <a:bodyPr wrap="square" rtlCol="0">
            <a:spAutoFit/>
          </a:bodyPr>
          <a:p>
            <a:r>
              <a:rPr lang="zh-CN" altLang="en-US" sz="2000" b="1">
                <a:solidFill>
                  <a:srgbClr val="FF0000"/>
                </a:solidFill>
                <a:latin typeface="Times New Roman" panose="02020603050405020304" pitchFamily="18" charset="0"/>
                <a:cs typeface="Times New Roman" panose="02020603050405020304" pitchFamily="18" charset="0"/>
              </a:rPr>
              <a:t>成比例</a:t>
            </a:r>
            <a:r>
              <a:rPr lang="zh-CN" altLang="en-US" sz="2000" b="1">
                <a:solidFill>
                  <a:srgbClr val="FF0000"/>
                </a:solidFill>
                <a:latin typeface="Times New Roman" panose="02020603050405020304" pitchFamily="18" charset="0"/>
                <a:cs typeface="Times New Roman" panose="02020603050405020304" pitchFamily="18" charset="0"/>
              </a:rPr>
              <a:t>增大</a:t>
            </a:r>
            <a:endParaRPr lang="zh-CN" altLang="en-US" sz="2000" b="1">
              <a:solidFill>
                <a:srgbClr val="FF0000"/>
              </a:solidFill>
              <a:latin typeface="Times New Roman" panose="02020603050405020304" pitchFamily="18" charset="0"/>
              <a:cs typeface="Times New Roman" panose="02020603050405020304" pitchFamily="18" charset="0"/>
            </a:endParaRPr>
          </a:p>
        </p:txBody>
      </p:sp>
      <p:sp>
        <p:nvSpPr>
          <p:cNvPr id="8" name="右大括号 7"/>
          <p:cNvSpPr/>
          <p:nvPr/>
        </p:nvSpPr>
        <p:spPr>
          <a:xfrm rot="10800000">
            <a:off x="1415415" y="4725035"/>
            <a:ext cx="144145" cy="792480"/>
          </a:xfrm>
          <a:prstGeom prst="rightBrace">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 typeface="Arial" panose="020B0604020202020204" pitchFamily="34" charset="0"/>
              <a:buNone/>
            </a:pPr>
            <a:endParaRPr kumimoji="0" lang="zh-CN" altLang="zh-CN" sz="2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3" name="图片 2" descr="四川大学"/>
          <p:cNvPicPr>
            <a:picLocks noChangeAspect="1"/>
          </p:cNvPicPr>
          <p:nvPr/>
        </p:nvPicPr>
        <p:blipFill>
          <a:blip r:embed="rId2">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55370" y="332740"/>
            <a:ext cx="10135235" cy="949960"/>
          </a:xfrm>
        </p:spPr>
        <p:txBody>
          <a:bodyPr/>
          <a:lstStyle/>
          <a:p>
            <a:r>
              <a:rPr lang="zh-CN" altLang="en-US" b="0">
                <a:latin typeface="黑体" panose="02010609060101010101" pitchFamily="49" charset="-122"/>
                <a:ea typeface="黑体" panose="02010609060101010101" pitchFamily="49" charset="-122"/>
                <a:cs typeface="黑体" panose="02010609060101010101" pitchFamily="49" charset="-122"/>
                <a:sym typeface="+mn-ea"/>
              </a:rPr>
              <a:t>多组分扩散方程</a:t>
            </a:r>
            <a:r>
              <a:rPr lang="en-US" altLang="zh-CN" b="0">
                <a:latin typeface="黑体" panose="02010609060101010101" pitchFamily="49" charset="-122"/>
                <a:ea typeface="黑体" panose="02010609060101010101" pitchFamily="49" charset="-122"/>
                <a:cs typeface="黑体" panose="02010609060101010101" pitchFamily="49" charset="-122"/>
                <a:sym typeface="+mn-ea"/>
              </a:rPr>
              <a:t> </a:t>
            </a:r>
            <a:endParaRPr lang="en-US" altLang="zh-CN" b="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sym typeface="Garamond" panose="02020404030301010803" pitchFamily="18" charset="0"/>
              </a:rPr>
            </a:fld>
            <a:endParaRPr lang="zh-CN" altLang="en-US" dirty="0">
              <a:sym typeface="Garamond" panose="02020404030301010803" pitchFamily="18" charset="0"/>
            </a:endParaRPr>
          </a:p>
        </p:txBody>
      </p:sp>
      <p:sp>
        <p:nvSpPr>
          <p:cNvPr id="5" name="文本框 4"/>
          <p:cNvSpPr txBox="1"/>
          <p:nvPr/>
        </p:nvSpPr>
        <p:spPr>
          <a:xfrm>
            <a:off x="1097280" y="1704340"/>
            <a:ext cx="9023985" cy="518795"/>
          </a:xfrm>
          <a:prstGeom prst="rect">
            <a:avLst/>
          </a:prstGeom>
          <a:noFill/>
        </p:spPr>
        <p:txBody>
          <a:bodyPr wrap="square" rtlCol="0">
            <a:noAutofit/>
          </a:bodyPr>
          <a:lstStyle/>
          <a:p>
            <a:r>
              <a:rPr lang="zh-CN" altLang="en-US" sz="2800">
                <a:solidFill>
                  <a:srgbClr val="0070C0"/>
                </a:solidFill>
                <a:latin typeface="黑体" panose="02010609060101010101" pitchFamily="49" charset="-122"/>
                <a:ea typeface="黑体" panose="02010609060101010101" pitchFamily="49" charset="-122"/>
                <a:cs typeface="黑体" panose="02010609060101010101" pitchFamily="49" charset="-122"/>
              </a:rPr>
              <a:t>来自</a:t>
            </a:r>
            <a:r>
              <a:rPr lang="zh-CN" altLang="en-US" sz="2800" b="1">
                <a:solidFill>
                  <a:srgbClr val="0070C0"/>
                </a:solidFill>
                <a:latin typeface="黑体" panose="02010609060101010101" pitchFamily="49" charset="-122"/>
                <a:ea typeface="黑体" panose="02010609060101010101" pitchFamily="49" charset="-122"/>
                <a:cs typeface="黑体" panose="02010609060101010101" pitchFamily="49" charset="-122"/>
              </a:rPr>
              <a:t>重物质传递模块</a:t>
            </a:r>
            <a:r>
              <a:rPr lang="en-US" altLang="zh-CN" sz="2800">
                <a:solidFill>
                  <a:srgbClr val="0070C0"/>
                </a:solidFill>
                <a:latin typeface="黑体" panose="02010609060101010101" pitchFamily="49" charset="-122"/>
                <a:ea typeface="黑体" panose="02010609060101010101" pitchFamily="49" charset="-122"/>
                <a:cs typeface="黑体" panose="02010609060101010101" pitchFamily="49" charset="-122"/>
              </a:rPr>
              <a:t> </a:t>
            </a:r>
            <a:endParaRPr lang="en-US" altLang="zh-CN" sz="2800">
              <a:solidFill>
                <a:srgbClr val="0070C0"/>
              </a:solidFill>
              <a:latin typeface="黑体" panose="02010609060101010101" pitchFamily="49" charset="-122"/>
              <a:ea typeface="黑体" panose="02010609060101010101" pitchFamily="49" charset="-122"/>
              <a:cs typeface="黑体" panose="02010609060101010101" pitchFamily="49" charset="-122"/>
            </a:endParaRPr>
          </a:p>
          <a:p>
            <a:endParaRPr lang="zh-CN" altLang="en-US" sz="2800">
              <a:solidFill>
                <a:srgbClr val="0070C0"/>
              </a:solidFill>
              <a:latin typeface="黑体" panose="02010609060101010101" pitchFamily="49" charset="-122"/>
              <a:ea typeface="黑体" panose="02010609060101010101" pitchFamily="49" charset="-122"/>
              <a:cs typeface="黑体" panose="02010609060101010101" pitchFamily="49" charset="-122"/>
            </a:endParaRPr>
          </a:p>
          <a:p>
            <a:endParaRPr lang="zh-CN" altLang="en-US" sz="2800">
              <a:solidFill>
                <a:srgbClr val="0070C0"/>
              </a:solidFill>
              <a:latin typeface="黑体" panose="02010609060101010101" pitchFamily="49" charset="-122"/>
              <a:ea typeface="黑体" panose="02010609060101010101" pitchFamily="49" charset="-122"/>
              <a:cs typeface="黑体" panose="02010609060101010101" pitchFamily="49" charset="-122"/>
            </a:endParaRPr>
          </a:p>
        </p:txBody>
      </p:sp>
      <mc:AlternateContent xmlns:mc="http://schemas.openxmlformats.org/markup-compatibility/2006">
        <mc:Choice xmlns:a14="http://schemas.microsoft.com/office/drawing/2010/main" Requires="a14">
          <p:sp>
            <p:nvSpPr>
              <p:cNvPr id="11" name="文本框 10"/>
              <p:cNvSpPr txBox="1"/>
              <p:nvPr/>
            </p:nvSpPr>
            <p:spPr>
              <a:xfrm>
                <a:off x="839406" y="2781237"/>
                <a:ext cx="4868545" cy="78740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sz="2400" i="1">
                          <a:latin typeface="Cambria Math" panose="02040503050406030204" charset="0"/>
                          <a:cs typeface="Cambria Math" panose="02040503050406030204" charset="0"/>
                        </a:rPr>
                        <m:t>𝜌</m:t>
                      </m:r>
                      <m:f>
                        <m:fPr>
                          <m:ctrlPr>
                            <a:rPr lang="en-US" altLang="zh-CN" sz="2400" i="1">
                              <a:latin typeface="Cambria Math" panose="02040503050406030204" charset="0"/>
                              <a:cs typeface="Cambria Math" panose="02040503050406030204" charset="0"/>
                            </a:rPr>
                          </m:ctrlPr>
                        </m:fPr>
                        <m:num>
                          <m:r>
                            <a:rPr lang="en-US" altLang="zh-CN" sz="2400" i="1">
                              <a:latin typeface="Cambria Math" panose="02040503050406030204" charset="0"/>
                              <a:cs typeface="Cambria Math" panose="02040503050406030204" charset="0"/>
                            </a:rPr>
                            <m:t>𝜕</m:t>
                          </m:r>
                        </m:num>
                        <m:den>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𝑡</m:t>
                          </m:r>
                        </m:den>
                      </m:f>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𝑤</m:t>
                          </m:r>
                        </m:e>
                        <m:sub>
                          <m:r>
                            <a:rPr lang="en-US" altLang="zh-CN" sz="2400" i="1">
                              <a:latin typeface="Cambria Math" panose="02040503050406030204" charset="0"/>
                              <a:cs typeface="Cambria Math" panose="02040503050406030204" charset="0"/>
                            </a:rPr>
                            <m:t>𝑘</m:t>
                          </m:r>
                        </m:sub>
                      </m:sSub>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𝜌</m:t>
                      </m:r>
                      <m:r>
                        <a:rPr lang="en-US" altLang="zh-CN" sz="2400" i="1">
                          <a:latin typeface="Cambria Math" panose="02040503050406030204" charset="0"/>
                          <a:cs typeface="Cambria Math" panose="02040503050406030204" charset="0"/>
                        </a:rPr>
                        <m:t>(</m:t>
                      </m:r>
                      <m:acc>
                        <m:accPr>
                          <m:chr m:val="⃗"/>
                          <m:ctrlPr>
                            <a:rPr lang="en-US" altLang="zh-CN" sz="2400" i="1">
                              <a:latin typeface="Cambria Math" panose="02040503050406030204" charset="0"/>
                              <a:cs typeface="Cambria Math" panose="02040503050406030204" charset="0"/>
                            </a:rPr>
                          </m:ctrlPr>
                        </m:accPr>
                        <m:e>
                          <m:r>
                            <a:rPr lang="en-US" altLang="zh-CN" sz="2400" i="1">
                              <a:latin typeface="Cambria Math" panose="02040503050406030204" charset="0"/>
                              <a:cs typeface="Cambria Math" panose="02040503050406030204" charset="0"/>
                            </a:rPr>
                            <m:t>𝑢</m:t>
                          </m:r>
                        </m:e>
                      </m:acc>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𝑤</m:t>
                          </m:r>
                        </m:e>
                        <m:sub>
                          <m:r>
                            <a:rPr lang="en-US" altLang="zh-CN" sz="2400" i="1">
                              <a:latin typeface="Cambria Math" panose="02040503050406030204" charset="0"/>
                              <a:cs typeface="Cambria Math" panose="02040503050406030204" charset="0"/>
                            </a:rPr>
                            <m:t>𝑘</m:t>
                          </m:r>
                        </m:sub>
                      </m:sSub>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m:t>
                      </m:r>
                      <m:acc>
                        <m:accPr>
                          <m:chr m:val="⃗"/>
                          <m:ctrlPr>
                            <a:rPr lang="en-US" altLang="zh-CN" sz="2400" i="1">
                              <a:latin typeface="Cambria Math" panose="02040503050406030204" charset="0"/>
                              <a:cs typeface="Cambria Math" panose="02040503050406030204" charset="0"/>
                            </a:rPr>
                          </m:ctrlPr>
                        </m:accPr>
                        <m:e>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𝑗</m:t>
                              </m:r>
                            </m:e>
                            <m:sub>
                              <m:r>
                                <a:rPr lang="en-US" altLang="zh-CN" sz="2400" i="1">
                                  <a:latin typeface="Cambria Math" panose="02040503050406030204" charset="0"/>
                                  <a:cs typeface="Cambria Math" panose="02040503050406030204" charset="0"/>
                                </a:rPr>
                                <m:t>𝑘</m:t>
                              </m:r>
                            </m:sub>
                          </m:sSub>
                        </m:e>
                      </m:acc>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𝑅</m:t>
                          </m:r>
                        </m:e>
                        <m:sub>
                          <m:r>
                            <a:rPr lang="en-US" altLang="zh-CN" sz="2400" i="1">
                              <a:latin typeface="Cambria Math" panose="02040503050406030204" charset="0"/>
                              <a:cs typeface="Cambria Math" panose="02040503050406030204" charset="0"/>
                            </a:rPr>
                            <m:t>𝑘</m:t>
                          </m:r>
                        </m:sub>
                      </m:sSub>
                    </m:oMath>
                  </m:oMathPara>
                </a14:m>
                <a:endParaRPr lang="en-US" altLang="zh-CN" sz="2400" i="1">
                  <a:latin typeface="Cambria Math" panose="02040503050406030204" charset="0"/>
                  <a:cs typeface="Cambria Math" panose="02040503050406030204" charset="0"/>
                </a:endParaRPr>
              </a:p>
            </p:txBody>
          </p:sp>
        </mc:Choice>
        <mc:Fallback>
          <p:sp>
            <p:nvSpPr>
              <p:cNvPr id="11" name="文本框 10"/>
              <p:cNvSpPr txBox="1">
                <a:spLocks noRot="1" noChangeAspect="1" noMove="1" noResize="1" noEditPoints="1" noAdjustHandles="1" noChangeArrowheads="1" noChangeShapeType="1" noTextEdit="1"/>
              </p:cNvSpPr>
              <p:nvPr/>
            </p:nvSpPr>
            <p:spPr>
              <a:xfrm>
                <a:off x="839406" y="2781237"/>
                <a:ext cx="4868545" cy="787400"/>
              </a:xfrm>
              <a:prstGeom prst="rect">
                <a:avLst/>
              </a:prstGeom>
              <a:blipFill rotWithShape="1">
                <a:blip r:embed="rId1"/>
                <a:stretch>
                  <a:fillRect l="-12" t="-73" r="12" b="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4" name="文本框 13"/>
              <p:cNvSpPr txBox="1"/>
              <p:nvPr/>
            </p:nvSpPr>
            <p:spPr>
              <a:xfrm>
                <a:off x="1055370" y="3861435"/>
                <a:ext cx="4064000" cy="499745"/>
              </a:xfrm>
              <a:prstGeom prst="rect">
                <a:avLst/>
              </a:prstGeom>
              <a:noFill/>
            </p:spPr>
            <p:txBody>
              <a:bodyPr wrap="square" rtlCol="0">
                <a:spAutoFit/>
              </a:bodyPr>
              <a:p>
                <a14:m>
                  <m:oMathPara xmlns:m="http://schemas.openxmlformats.org/officeDocument/2006/math">
                    <m:oMathParaPr>
                      <m:jc m:val="centerGroup"/>
                    </m:oMathParaPr>
                    <m:oMath xmlns:m="http://schemas.openxmlformats.org/officeDocument/2006/math">
                      <m:acc>
                        <m:accPr>
                          <m:chr m:val="⃗"/>
                          <m:ctrlPr>
                            <a:rPr lang="en-US" altLang="zh-CN" sz="2400" i="1">
                              <a:latin typeface="Cambria Math" panose="02040503050406030204" charset="0"/>
                              <a:cs typeface="Cambria Math" panose="02040503050406030204" charset="0"/>
                            </a:rPr>
                          </m:ctrlPr>
                        </m:accPr>
                        <m:e>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𝑗</m:t>
                              </m:r>
                            </m:e>
                            <m:sub>
                              <m:r>
                                <a:rPr lang="en-US" altLang="zh-CN" sz="2400" i="1">
                                  <a:latin typeface="Cambria Math" panose="02040503050406030204" charset="0"/>
                                  <a:cs typeface="Cambria Math" panose="02040503050406030204" charset="0"/>
                                </a:rPr>
                                <m:t>𝑘</m:t>
                              </m:r>
                            </m:sub>
                          </m:sSub>
                        </m:e>
                      </m:acc>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𝜌</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𝑤</m:t>
                          </m:r>
                        </m:e>
                        <m:sub>
                          <m:r>
                            <a:rPr lang="en-US" altLang="zh-CN" sz="2400" i="1">
                              <a:latin typeface="Cambria Math" panose="02040503050406030204" charset="0"/>
                              <a:cs typeface="Cambria Math" panose="02040503050406030204" charset="0"/>
                            </a:rPr>
                            <m:t>𝑘</m:t>
                          </m:r>
                        </m:sub>
                      </m:sSub>
                      <m:sSub>
                        <m:sSubPr>
                          <m:ctrlPr>
                            <a:rPr lang="en-US" altLang="zh-CN" sz="2400" i="1">
                              <a:latin typeface="Cambria Math" panose="02040503050406030204" charset="0"/>
                              <a:cs typeface="Cambria Math" panose="02040503050406030204" charset="0"/>
                            </a:rPr>
                          </m:ctrlPr>
                        </m:sSubPr>
                        <m:e>
                          <m:acc>
                            <m:accPr>
                              <m:chr m:val="⃗"/>
                              <m:ctrlPr>
                                <a:rPr lang="en-US" altLang="zh-CN" sz="2400" i="1">
                                  <a:latin typeface="Cambria Math" panose="02040503050406030204" charset="0"/>
                                  <a:cs typeface="Cambria Math" panose="02040503050406030204" charset="0"/>
                                </a:rPr>
                              </m:ctrlPr>
                            </m:accPr>
                            <m:e>
                              <m:r>
                                <a:rPr lang="en-US" altLang="zh-CN" sz="2400" i="1">
                                  <a:latin typeface="Cambria Math" panose="02040503050406030204" charset="0"/>
                                  <a:cs typeface="Cambria Math" panose="02040503050406030204" charset="0"/>
                                </a:rPr>
                                <m:t>𝑉</m:t>
                              </m:r>
                            </m:e>
                          </m:acc>
                        </m:e>
                        <m:sub>
                          <m:r>
                            <a:rPr lang="en-US" altLang="zh-CN" sz="2400" i="1">
                              <a:latin typeface="Cambria Math" panose="02040503050406030204" charset="0"/>
                              <a:cs typeface="Cambria Math" panose="02040503050406030204" charset="0"/>
                            </a:rPr>
                            <m:t>𝑘</m:t>
                          </m:r>
                        </m:sub>
                      </m:sSub>
                    </m:oMath>
                  </m:oMathPara>
                </a14:m>
                <a:endParaRPr lang="en-US" altLang="zh-CN" sz="2400" i="1">
                  <a:latin typeface="Cambria Math" panose="02040503050406030204" charset="0"/>
                  <a:cs typeface="Cambria Math" panose="02040503050406030204" charset="0"/>
                </a:endParaRPr>
              </a:p>
            </p:txBody>
          </p:sp>
        </mc:Choice>
        <mc:Fallback>
          <p:sp>
            <p:nvSpPr>
              <p:cNvPr id="14" name="文本框 13"/>
              <p:cNvSpPr txBox="1">
                <a:spLocks noRot="1" noChangeAspect="1" noMove="1" noResize="1" noEditPoints="1" noAdjustHandles="1" noChangeArrowheads="1" noChangeShapeType="1" noTextEdit="1"/>
              </p:cNvSpPr>
              <p:nvPr/>
            </p:nvSpPr>
            <p:spPr>
              <a:xfrm>
                <a:off x="1055370" y="3861435"/>
                <a:ext cx="4064000" cy="499745"/>
              </a:xfrm>
              <a:prstGeom prst="rect">
                <a:avLst/>
              </a:prstGeom>
              <a:blipFill rotWithShape="1">
                <a:blip r:embed="rId2"/>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5" name="文本框 14"/>
              <p:cNvSpPr txBox="1"/>
              <p:nvPr/>
            </p:nvSpPr>
            <p:spPr>
              <a:xfrm>
                <a:off x="-1032510" y="4771390"/>
                <a:ext cx="8714105" cy="840740"/>
              </a:xfrm>
              <a:prstGeom prst="rect">
                <a:avLst/>
              </a:prstGeom>
              <a:noFill/>
            </p:spPr>
            <p:txBody>
              <a:bodyPr wrap="square" rtlCol="0">
                <a:spAutoFit/>
              </a:bodyPr>
              <a:p>
                <a14:m>
                  <m:oMathPara xmlns:m="http://schemas.openxmlformats.org/officeDocument/2006/math">
                    <m:oMathParaPr>
                      <m:jc m:val="centerGroup"/>
                    </m:oMathParaPr>
                    <m:oMath xmlns:m="http://schemas.openxmlformats.org/officeDocument/2006/math">
                      <m:acc>
                        <m:accPr>
                          <m:chr m:val="⃗"/>
                          <m:ctrlPr>
                            <a:rPr lang="en-US" altLang="zh-CN" sz="2400" i="1">
                              <a:latin typeface="Cambria Math" panose="02040503050406030204" charset="0"/>
                              <a:cs typeface="Cambria Math" panose="02040503050406030204" charset="0"/>
                            </a:rPr>
                          </m:ctrlPr>
                        </m:accPr>
                        <m:e>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𝑉</m:t>
                              </m:r>
                            </m:e>
                            <m:sub>
                              <m:r>
                                <a:rPr lang="en-US" altLang="zh-CN" sz="2400" i="1">
                                  <a:latin typeface="Cambria Math" panose="02040503050406030204" charset="0"/>
                                  <a:cs typeface="Cambria Math" panose="02040503050406030204" charset="0"/>
                                </a:rPr>
                                <m:t>𝑘</m:t>
                              </m:r>
                            </m:sub>
                          </m:sSub>
                        </m:e>
                      </m:acc>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𝐷</m:t>
                          </m:r>
                        </m:e>
                        <m:sub>
                          <m:r>
                            <a:rPr lang="en-US" altLang="zh-CN" sz="2400" i="1">
                              <a:latin typeface="Cambria Math" panose="02040503050406030204" charset="0"/>
                              <a:cs typeface="Cambria Math" panose="02040503050406030204" charset="0"/>
                            </a:rPr>
                            <m:t>𝑘</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𝑚</m:t>
                          </m:r>
                        </m:sub>
                      </m:sSub>
                      <m:f>
                        <m:fPr>
                          <m:ctrlPr>
                            <a:rPr lang="en-US" altLang="zh-CN" sz="2400" i="1">
                              <a:latin typeface="Cambria Math" panose="02040503050406030204" charset="0"/>
                              <a:cs typeface="Cambria Math" panose="02040503050406030204" charset="0"/>
                            </a:rPr>
                          </m:ctrlPr>
                        </m:fPr>
                        <m:num>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𝑤</m:t>
                              </m:r>
                            </m:e>
                            <m:sub>
                              <m:r>
                                <a:rPr lang="en-US" altLang="zh-CN" sz="2400" i="1">
                                  <a:latin typeface="Cambria Math" panose="02040503050406030204" charset="0"/>
                                  <a:cs typeface="Cambria Math" panose="02040503050406030204" charset="0"/>
                                </a:rPr>
                                <m:t>𝑘</m:t>
                              </m:r>
                            </m:sub>
                          </m:sSub>
                        </m:num>
                        <m:den>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𝑤</m:t>
                              </m:r>
                            </m:e>
                            <m:sub>
                              <m:r>
                                <a:rPr lang="en-US" altLang="zh-CN" sz="2400" i="1">
                                  <a:latin typeface="Cambria Math" panose="02040503050406030204" charset="0"/>
                                  <a:cs typeface="Cambria Math" panose="02040503050406030204" charset="0"/>
                                </a:rPr>
                                <m:t>𝑘</m:t>
                              </m:r>
                            </m:sub>
                          </m:sSub>
                        </m:den>
                      </m:f>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𝐷</m:t>
                          </m:r>
                        </m:e>
                        <m:sub>
                          <m:r>
                            <a:rPr lang="en-US" altLang="zh-CN" sz="2400" i="1">
                              <a:latin typeface="Cambria Math" panose="02040503050406030204" charset="0"/>
                              <a:cs typeface="Cambria Math" panose="02040503050406030204" charset="0"/>
                            </a:rPr>
                            <m:t>𝑘</m:t>
                          </m:r>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𝑚</m:t>
                          </m:r>
                        </m:sub>
                      </m:sSub>
                      <m:f>
                        <m:fPr>
                          <m:ctrlPr>
                            <a:rPr lang="en-US" altLang="zh-CN" sz="2400" i="1">
                              <a:latin typeface="Cambria Math" panose="02040503050406030204" charset="0"/>
                              <a:cs typeface="Cambria Math" panose="02040503050406030204" charset="0"/>
                            </a:rPr>
                          </m:ctrlPr>
                        </m:fPr>
                        <m:num>
                          <m:r>
                            <a:rPr lang="en-US" altLang="zh-CN" sz="2400" i="1">
                              <a:latin typeface="Cambria Math" panose="02040503050406030204" charset="0"/>
                              <a:cs typeface="Cambria Math" panose="02040503050406030204" charset="0"/>
                            </a:rPr>
                            <m:t>𝛻</m:t>
                          </m:r>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𝑀</m:t>
                              </m:r>
                            </m:e>
                            <m:sub>
                              <m:r>
                                <a:rPr lang="en-US" altLang="zh-CN" sz="2400" i="1">
                                  <a:latin typeface="Cambria Math" panose="02040503050406030204" charset="0"/>
                                  <a:cs typeface="Cambria Math" panose="02040503050406030204" charset="0"/>
                                </a:rPr>
                                <m:t>𝑛</m:t>
                              </m:r>
                            </m:sub>
                          </m:sSub>
                        </m:num>
                        <m:den>
                          <m:sSub>
                            <m:sSubPr>
                              <m:ctrlPr>
                                <a:rPr lang="en-US" altLang="zh-CN" sz="2400" i="1">
                                  <a:latin typeface="Cambria Math" panose="02040503050406030204" charset="0"/>
                                  <a:cs typeface="Cambria Math" panose="02040503050406030204" charset="0"/>
                                </a:rPr>
                              </m:ctrlPr>
                            </m:sSubPr>
                            <m:e>
                              <m:r>
                                <a:rPr lang="en-US" altLang="zh-CN" sz="2400" i="1">
                                  <a:latin typeface="Cambria Math" panose="02040503050406030204" charset="0"/>
                                  <a:cs typeface="Cambria Math" panose="02040503050406030204" charset="0"/>
                                </a:rPr>
                                <m:t>𝑀</m:t>
                              </m:r>
                            </m:e>
                            <m:sub>
                              <m:r>
                                <a:rPr lang="en-US" altLang="zh-CN" sz="2400" i="1">
                                  <a:latin typeface="Cambria Math" panose="02040503050406030204" charset="0"/>
                                  <a:cs typeface="Cambria Math" panose="02040503050406030204" charset="0"/>
                                </a:rPr>
                                <m:t>𝑛</m:t>
                              </m:r>
                            </m:sub>
                          </m:sSub>
                        </m:den>
                      </m:f>
                      <m:r>
                        <a:rPr lang="en-US" altLang="zh-CN" sz="2400" i="1">
                          <a:latin typeface="Cambria Math" panose="02040503050406030204" charset="0"/>
                          <a:cs typeface="Cambria Math" panose="02040503050406030204" charset="0"/>
                        </a:rPr>
                        <m:t>+</m:t>
                      </m:r>
                      <m:sSubSup>
                        <m:sSubSupPr>
                          <m:ctrlPr>
                            <a:rPr lang="en-US" altLang="zh-CN" sz="2400" i="1">
                              <a:latin typeface="Cambria Math" panose="02040503050406030204" charset="0"/>
                              <a:cs typeface="Cambria Math" panose="02040503050406030204" charset="0"/>
                            </a:rPr>
                          </m:ctrlPr>
                        </m:sSubSupPr>
                        <m:e>
                          <m:r>
                            <a:rPr lang="en-US" altLang="zh-CN" sz="2400" i="1">
                              <a:latin typeface="Cambria Math" panose="02040503050406030204" charset="0"/>
                              <a:cs typeface="Cambria Math" panose="02040503050406030204" charset="0"/>
                            </a:rPr>
                            <m:t>𝐷</m:t>
                          </m:r>
                        </m:e>
                        <m:sub>
                          <m:r>
                            <a:rPr lang="en-US" altLang="zh-CN" sz="2400" i="1">
                              <a:latin typeface="Cambria Math" panose="02040503050406030204" charset="0"/>
                              <a:cs typeface="Cambria Math" panose="02040503050406030204" charset="0"/>
                            </a:rPr>
                            <m:t>𝑘</m:t>
                          </m:r>
                        </m:sub>
                        <m:sup>
                          <m:r>
                            <a:rPr lang="en-US" altLang="zh-CN" sz="2400" i="1">
                              <a:latin typeface="Cambria Math" panose="02040503050406030204" charset="0"/>
                              <a:cs typeface="Cambria Math" panose="02040503050406030204" charset="0"/>
                            </a:rPr>
                            <m:t>𝑇</m:t>
                          </m:r>
                        </m:sup>
                      </m:sSubSup>
                      <m:f>
                        <m:fPr>
                          <m:ctrlPr>
                            <a:rPr lang="en-US" altLang="zh-CN" sz="2400" i="1">
                              <a:latin typeface="Cambria Math" panose="02040503050406030204" charset="0"/>
                              <a:cs typeface="Cambria Math" panose="02040503050406030204" charset="0"/>
                            </a:rPr>
                          </m:ctrlPr>
                        </m:fPr>
                        <m:num>
                          <m:r>
                            <a:rPr lang="en-US" altLang="zh-CN" sz="2400" i="1">
                              <a:latin typeface="Cambria Math" panose="02040503050406030204" charset="0"/>
                              <a:cs typeface="Cambria Math" panose="02040503050406030204" charset="0"/>
                            </a:rPr>
                            <m:t>𝛻</m:t>
                          </m:r>
                          <m:r>
                            <a:rPr lang="en-US" altLang="zh-CN" sz="2400" i="1">
                              <a:latin typeface="Cambria Math" panose="02040503050406030204" charset="0"/>
                              <a:cs typeface="Cambria Math" panose="02040503050406030204" charset="0"/>
                            </a:rPr>
                            <m:t>𝑇</m:t>
                          </m:r>
                        </m:num>
                        <m:den>
                          <m:r>
                            <a:rPr lang="en-US" altLang="zh-CN" sz="2400" i="1">
                              <a:latin typeface="Cambria Math" panose="02040503050406030204" charset="0"/>
                              <a:cs typeface="Cambria Math" panose="02040503050406030204" charset="0"/>
                            </a:rPr>
                            <m:t>𝑇</m:t>
                          </m:r>
                        </m:den>
                      </m:f>
                    </m:oMath>
                  </m:oMathPara>
                </a14:m>
                <a:endParaRPr lang="en-US" altLang="zh-CN" sz="2400" i="1">
                  <a:latin typeface="Cambria Math" panose="02040503050406030204" charset="0"/>
                  <a:cs typeface="Cambria Math" panose="02040503050406030204" charset="0"/>
                </a:endParaRPr>
              </a:p>
            </p:txBody>
          </p:sp>
        </mc:Choice>
        <mc:Fallback>
          <p:sp>
            <p:nvSpPr>
              <p:cNvPr id="15" name="文本框 14"/>
              <p:cNvSpPr txBox="1">
                <a:spLocks noRot="1" noChangeAspect="1" noMove="1" noResize="1" noEditPoints="1" noAdjustHandles="1" noChangeArrowheads="1" noChangeShapeType="1" noTextEdit="1"/>
              </p:cNvSpPr>
              <p:nvPr/>
            </p:nvSpPr>
            <p:spPr>
              <a:xfrm>
                <a:off x="-1032510" y="4771390"/>
                <a:ext cx="8714105" cy="840740"/>
              </a:xfrm>
              <a:prstGeom prst="rect">
                <a:avLst/>
              </a:prstGeom>
              <a:blipFill rotWithShape="1">
                <a:blip r:embed="rId3"/>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6" name="文本框 15"/>
              <p:cNvSpPr txBox="1"/>
              <p:nvPr/>
            </p:nvSpPr>
            <p:spPr>
              <a:xfrm>
                <a:off x="6096000" y="2019300"/>
                <a:ext cx="5654675" cy="3267710"/>
              </a:xfrm>
              <a:prstGeom prst="rect">
                <a:avLst/>
              </a:prstGeom>
              <a:ln w="28575">
                <a:prstDash val="solid"/>
              </a:ln>
            </p:spPr>
            <p:style>
              <a:lnRef idx="2">
                <a:schemeClr val="accent1"/>
              </a:lnRef>
              <a:fillRef idx="0">
                <a:srgbClr val="FFFFFF"/>
              </a:fillRef>
              <a:effectRef idx="0">
                <a:srgbClr val="FFFFFF"/>
              </a:effectRef>
              <a:fontRef idx="minor">
                <a:schemeClr val="tx1"/>
              </a:fontRef>
            </p:style>
            <p:txBody>
              <a:bodyPr wrap="square" rtlCol="0">
                <a:noAutofit/>
              </a:bodyPr>
              <a:p>
                <a14:m>
                  <m:oMath xmlns:m="http://schemas.openxmlformats.org/officeDocument/2006/math">
                    <m:r>
                      <a:rPr lang="en-US" altLang="zh-CN" sz="2400" i="1">
                        <a:solidFill>
                          <a:srgbClr val="FF0000"/>
                        </a:solidFill>
                        <a:latin typeface="Cambria Math" panose="02040503050406030204" charset="0"/>
                        <a:ea typeface="MS Mincho" charset="0"/>
                        <a:cs typeface="Cambria Math" panose="02040503050406030204" charset="0"/>
                      </a:rPr>
                      <m:t>𝜌</m:t>
                    </m:r>
                  </m:oMath>
                </a14:m>
                <a:r>
                  <a:rPr lang="en-US" altLang="zh-CN" sz="2400">
                    <a:latin typeface="Times New Roman" panose="02020603050405020304" pitchFamily="18" charset="0"/>
                    <a:cs typeface="Times New Roman" panose="02020603050405020304" pitchFamily="18" charset="0"/>
                  </a:rPr>
                  <a:t> :density of the maxture</a:t>
                </a:r>
                <a:endParaRPr lang="en-US" altLang="zh-CN" sz="2400">
                  <a:latin typeface="Times New Roman" panose="02020603050405020304" pitchFamily="18" charset="0"/>
                  <a:cs typeface="Times New Roman" panose="02020603050405020304" pitchFamily="18" charset="0"/>
                </a:endParaRPr>
              </a:p>
              <a:p>
                <a14:m>
                  <m:oMath xmlns:m="http://schemas.openxmlformats.org/officeDocument/2006/math">
                    <m:sSub>
                      <m:sSubPr>
                        <m:ctrlPr>
                          <a:rPr lang="en-US" altLang="zh-CN" sz="2400" i="1">
                            <a:solidFill>
                              <a:srgbClr val="FF0000"/>
                            </a:solidFill>
                            <a:latin typeface="Cambria Math" panose="02040503050406030204" charset="0"/>
                            <a:cs typeface="Cambria Math" panose="02040503050406030204" charset="0"/>
                          </a:rPr>
                        </m:ctrlPr>
                      </m:sSubPr>
                      <m:e>
                        <m:r>
                          <a:rPr lang="en-US" altLang="zh-CN" sz="2400" i="1">
                            <a:solidFill>
                              <a:srgbClr val="FF0000"/>
                            </a:solidFill>
                            <a:latin typeface="Cambria Math" panose="02040503050406030204" charset="0"/>
                            <a:cs typeface="Cambria Math" panose="02040503050406030204" charset="0"/>
                          </a:rPr>
                          <m:t>𝑤</m:t>
                        </m:r>
                      </m:e>
                      <m:sub>
                        <m:r>
                          <a:rPr lang="en-US" altLang="zh-CN" sz="2400" i="1">
                            <a:solidFill>
                              <a:srgbClr val="FF0000"/>
                            </a:solidFill>
                            <a:latin typeface="Cambria Math" panose="02040503050406030204" charset="0"/>
                            <a:cs typeface="Cambria Math" panose="02040503050406030204" charset="0"/>
                          </a:rPr>
                          <m:t>𝑘</m:t>
                        </m:r>
                      </m:sub>
                    </m:sSub>
                  </m:oMath>
                </a14:m>
                <a:r>
                  <a:rPr lang="en-US" altLang="zh-CN" sz="2400">
                    <a:latin typeface="Times New Roman" panose="02020603050405020304" pitchFamily="18" charset="0"/>
                    <a:cs typeface="Times New Roman" panose="02020603050405020304" pitchFamily="18" charset="0"/>
                  </a:rPr>
                  <a:t> :mass fraction for species k</a:t>
                </a:r>
                <a:endParaRPr lang="en-US" altLang="zh-CN" sz="2400">
                  <a:latin typeface="Times New Roman" panose="02020603050405020304" pitchFamily="18" charset="0"/>
                  <a:cs typeface="Times New Roman" panose="02020603050405020304" pitchFamily="18" charset="0"/>
                </a:endParaRPr>
              </a:p>
              <a:p>
                <a14:m>
                  <m:oMath xmlns:m="http://schemas.openxmlformats.org/officeDocument/2006/math">
                    <m:acc>
                      <m:accPr>
                        <m:chr m:val="⃗"/>
                        <m:ctrlPr>
                          <a:rPr lang="en-US" altLang="zh-CN" sz="2400" i="1">
                            <a:solidFill>
                              <a:srgbClr val="FF0000"/>
                            </a:solidFill>
                            <a:latin typeface="Cambria Math" panose="02040503050406030204" charset="0"/>
                            <a:cs typeface="Cambria Math" panose="02040503050406030204" charset="0"/>
                          </a:rPr>
                        </m:ctrlPr>
                      </m:accPr>
                      <m:e>
                        <m:r>
                          <a:rPr lang="en-US" altLang="zh-CN" sz="2400" i="1">
                            <a:solidFill>
                              <a:srgbClr val="FF0000"/>
                            </a:solidFill>
                            <a:latin typeface="Cambria Math" panose="02040503050406030204" charset="0"/>
                            <a:cs typeface="Cambria Math" panose="02040503050406030204" charset="0"/>
                          </a:rPr>
                          <m:t>𝑢</m:t>
                        </m:r>
                      </m:e>
                    </m:acc>
                  </m:oMath>
                </a14:m>
                <a:r>
                  <a:rPr lang="en-US" altLang="zh-CN" sz="2400">
                    <a:solidFill>
                      <a:srgbClr val="FF0000"/>
                    </a:solidFill>
                    <a:latin typeface="Times New Roman" panose="02020603050405020304" pitchFamily="18" charset="0"/>
                    <a:cs typeface="Times New Roman" panose="02020603050405020304" pitchFamily="18" charset="0"/>
                  </a:rPr>
                  <a:t> </a:t>
                </a:r>
                <a:r>
                  <a:rPr lang="en-US" altLang="zh-CN" sz="2400">
                    <a:latin typeface="Times New Roman" panose="02020603050405020304" pitchFamily="18" charset="0"/>
                    <a:cs typeface="Times New Roman" panose="02020603050405020304" pitchFamily="18" charset="0"/>
                  </a:rPr>
                  <a:t>:mass averaged fluid velocity vector</a:t>
                </a:r>
                <a:endParaRPr lang="en-US" altLang="zh-CN" sz="2400">
                  <a:latin typeface="Times New Roman" panose="02020603050405020304" pitchFamily="18" charset="0"/>
                  <a:cs typeface="Times New Roman" panose="02020603050405020304" pitchFamily="18" charset="0"/>
                </a:endParaRPr>
              </a:p>
              <a:p>
                <a14:m>
                  <m:oMath xmlns:m="http://schemas.openxmlformats.org/officeDocument/2006/math">
                    <m:acc>
                      <m:accPr>
                        <m:chr m:val="⃗"/>
                        <m:ctrlPr>
                          <a:rPr lang="en-US" altLang="zh-CN" sz="2400" i="1">
                            <a:solidFill>
                              <a:srgbClr val="FF0000"/>
                            </a:solidFill>
                            <a:latin typeface="Cambria Math" panose="02040503050406030204" charset="0"/>
                            <a:cs typeface="Cambria Math" panose="02040503050406030204" charset="0"/>
                          </a:rPr>
                        </m:ctrlPr>
                      </m:accPr>
                      <m:e>
                        <m:sSub>
                          <m:sSubPr>
                            <m:ctrlPr>
                              <a:rPr lang="en-US" altLang="zh-CN" sz="2400" i="1">
                                <a:solidFill>
                                  <a:srgbClr val="FF0000"/>
                                </a:solidFill>
                                <a:latin typeface="Cambria Math" panose="02040503050406030204" charset="0"/>
                                <a:cs typeface="Cambria Math" panose="02040503050406030204" charset="0"/>
                              </a:rPr>
                            </m:ctrlPr>
                          </m:sSubPr>
                          <m:e>
                            <m:r>
                              <a:rPr lang="en-US" altLang="zh-CN" sz="2400" i="1">
                                <a:solidFill>
                                  <a:srgbClr val="FF0000"/>
                                </a:solidFill>
                                <a:latin typeface="Cambria Math" panose="02040503050406030204" charset="0"/>
                                <a:cs typeface="Cambria Math" panose="02040503050406030204" charset="0"/>
                              </a:rPr>
                              <m:t>𝑗</m:t>
                            </m:r>
                          </m:e>
                          <m:sub>
                            <m:r>
                              <a:rPr lang="en-US" altLang="zh-CN" sz="2400" i="1">
                                <a:solidFill>
                                  <a:srgbClr val="FF0000"/>
                                </a:solidFill>
                                <a:latin typeface="Cambria Math" panose="02040503050406030204" charset="0"/>
                                <a:cs typeface="Cambria Math" panose="02040503050406030204" charset="0"/>
                              </a:rPr>
                              <m:t>𝑘</m:t>
                            </m:r>
                          </m:sub>
                        </m:sSub>
                      </m:e>
                    </m:acc>
                  </m:oMath>
                </a14:m>
                <a:r>
                  <a:rPr lang="en-US" altLang="zh-CN" sz="2400">
                    <a:latin typeface="Times New Roman" panose="02020603050405020304" pitchFamily="18" charset="0"/>
                    <a:cs typeface="Times New Roman" panose="02020603050405020304" pitchFamily="18" charset="0"/>
                  </a:rPr>
                  <a:t>  :diffusive flux vector of k</a:t>
                </a:r>
                <a:endParaRPr lang="en-US" altLang="zh-CN" sz="2400">
                  <a:latin typeface="Times New Roman" panose="02020603050405020304" pitchFamily="18" charset="0"/>
                  <a:cs typeface="Times New Roman" panose="02020603050405020304" pitchFamily="18" charset="0"/>
                </a:endParaRPr>
              </a:p>
              <a:p>
                <a14:m>
                  <m:oMath xmlns:m="http://schemas.openxmlformats.org/officeDocument/2006/math">
                    <m:sSub>
                      <m:sSubPr>
                        <m:ctrlPr>
                          <a:rPr lang="en-US" altLang="zh-CN" sz="2400" i="1">
                            <a:solidFill>
                              <a:srgbClr val="FF0000"/>
                            </a:solidFill>
                            <a:latin typeface="Cambria Math" panose="02040503050406030204" charset="0"/>
                            <a:cs typeface="Cambria Math" panose="02040503050406030204" charset="0"/>
                          </a:rPr>
                        </m:ctrlPr>
                      </m:sSubPr>
                      <m:e>
                        <m:r>
                          <a:rPr lang="en-US" altLang="zh-CN" sz="2400" i="1">
                            <a:solidFill>
                              <a:srgbClr val="FF0000"/>
                            </a:solidFill>
                            <a:latin typeface="Cambria Math" panose="02040503050406030204" charset="0"/>
                            <a:cs typeface="Cambria Math" panose="02040503050406030204" charset="0"/>
                          </a:rPr>
                          <m:t>𝑅</m:t>
                        </m:r>
                      </m:e>
                      <m:sub>
                        <m:r>
                          <a:rPr lang="en-US" altLang="zh-CN" sz="2400" i="1">
                            <a:solidFill>
                              <a:srgbClr val="FF0000"/>
                            </a:solidFill>
                            <a:latin typeface="Cambria Math" panose="02040503050406030204" charset="0"/>
                            <a:cs typeface="Cambria Math" panose="02040503050406030204" charset="0"/>
                          </a:rPr>
                          <m:t>𝑘</m:t>
                        </m:r>
                      </m:sub>
                    </m:sSub>
                  </m:oMath>
                </a14:m>
                <a:r>
                  <a:rPr lang="en-US" altLang="zh-CN" sz="2400">
                    <a:solidFill>
                      <a:srgbClr val="FF0000"/>
                    </a:solidFill>
                    <a:latin typeface="Times New Roman" panose="02020603050405020304" pitchFamily="18" charset="0"/>
                    <a:cs typeface="Times New Roman" panose="02020603050405020304" pitchFamily="18" charset="0"/>
                  </a:rPr>
                  <a:t> </a:t>
                </a:r>
                <a:r>
                  <a:rPr lang="en-US" altLang="zh-CN" sz="2400">
                    <a:latin typeface="Times New Roman" panose="02020603050405020304" pitchFamily="18" charset="0"/>
                    <a:cs typeface="Times New Roman" panose="02020603050405020304" pitchFamily="18" charset="0"/>
                  </a:rPr>
                  <a:t>:rate expression for species k</a:t>
                </a:r>
                <a:endParaRPr lang="en-US" altLang="zh-CN" sz="2400">
                  <a:latin typeface="Times New Roman" panose="02020603050405020304" pitchFamily="18" charset="0"/>
                  <a:cs typeface="Times New Roman" panose="02020603050405020304" pitchFamily="18" charset="0"/>
                </a:endParaRPr>
              </a:p>
              <a:p>
                <a14:m>
                  <m:oMath xmlns:m="http://schemas.openxmlformats.org/officeDocument/2006/math">
                    <m:sSub>
                      <m:sSubPr>
                        <m:ctrlPr>
                          <a:rPr lang="en-US" altLang="zh-CN" sz="2400" i="1">
                            <a:solidFill>
                              <a:srgbClr val="FF0000"/>
                            </a:solidFill>
                            <a:latin typeface="Cambria Math" panose="02040503050406030204" charset="0"/>
                            <a:cs typeface="Cambria Math" panose="02040503050406030204" charset="0"/>
                          </a:rPr>
                        </m:ctrlPr>
                      </m:sSubPr>
                      <m:e>
                        <m:acc>
                          <m:accPr>
                            <m:chr m:val="⃗"/>
                            <m:ctrlPr>
                              <a:rPr lang="en-US" altLang="zh-CN" sz="2400" i="1">
                                <a:solidFill>
                                  <a:srgbClr val="FF0000"/>
                                </a:solidFill>
                                <a:latin typeface="Cambria Math" panose="02040503050406030204" charset="0"/>
                                <a:cs typeface="Cambria Math" panose="02040503050406030204" charset="0"/>
                              </a:rPr>
                            </m:ctrlPr>
                          </m:accPr>
                          <m:e>
                            <m:r>
                              <a:rPr lang="en-US" altLang="zh-CN" sz="2400" i="1">
                                <a:solidFill>
                                  <a:srgbClr val="FF0000"/>
                                </a:solidFill>
                                <a:latin typeface="Cambria Math" panose="02040503050406030204" charset="0"/>
                                <a:cs typeface="Cambria Math" panose="02040503050406030204" charset="0"/>
                              </a:rPr>
                              <m:t>𝑉</m:t>
                            </m:r>
                          </m:e>
                        </m:acc>
                      </m:e>
                      <m:sub>
                        <m:r>
                          <a:rPr lang="en-US" altLang="zh-CN" sz="2400" i="1">
                            <a:solidFill>
                              <a:srgbClr val="FF0000"/>
                            </a:solidFill>
                            <a:latin typeface="Cambria Math" panose="02040503050406030204" charset="0"/>
                            <a:cs typeface="Cambria Math" panose="02040503050406030204" charset="0"/>
                          </a:rPr>
                          <m:t>𝑘</m:t>
                        </m:r>
                      </m:sub>
                    </m:sSub>
                  </m:oMath>
                </a14:m>
                <a:r>
                  <a:rPr lang="en-US" altLang="zh-CN" sz="2400">
                    <a:latin typeface="Times New Roman" panose="02020603050405020304" pitchFamily="18" charset="0"/>
                    <a:cs typeface="Times New Roman" panose="02020603050405020304" pitchFamily="18" charset="0"/>
                  </a:rPr>
                  <a:t> :multicomponent diffusion velocity for k</a:t>
                </a:r>
                <a:endParaRPr lang="en-US" altLang="zh-CN" sz="2400">
                  <a:latin typeface="Times New Roman" panose="02020603050405020304" pitchFamily="18" charset="0"/>
                  <a:cs typeface="Times New Roman" panose="02020603050405020304" pitchFamily="18" charset="0"/>
                </a:endParaRPr>
              </a:p>
              <a:p>
                <a14:m>
                  <m:oMath xmlns:m="http://schemas.openxmlformats.org/officeDocument/2006/math">
                    <m:sSub>
                      <m:sSubPr>
                        <m:ctrlPr>
                          <a:rPr lang="en-US" altLang="zh-CN" sz="2400" i="1">
                            <a:solidFill>
                              <a:srgbClr val="FF0000"/>
                            </a:solidFill>
                            <a:latin typeface="Cambria Math" panose="02040503050406030204" charset="0"/>
                            <a:cs typeface="Cambria Math" panose="02040503050406030204" charset="0"/>
                          </a:rPr>
                        </m:ctrlPr>
                      </m:sSubPr>
                      <m:e>
                        <m:r>
                          <a:rPr lang="en-US" altLang="zh-CN" sz="2400" i="1">
                            <a:solidFill>
                              <a:srgbClr val="FF0000"/>
                            </a:solidFill>
                            <a:latin typeface="Cambria Math" panose="02040503050406030204" charset="0"/>
                            <a:cs typeface="Cambria Math" panose="02040503050406030204" charset="0"/>
                          </a:rPr>
                          <m:t>𝐷</m:t>
                        </m:r>
                      </m:e>
                      <m:sub>
                        <m:r>
                          <a:rPr lang="en-US" altLang="zh-CN" sz="2400" i="1">
                            <a:solidFill>
                              <a:srgbClr val="FF0000"/>
                            </a:solidFill>
                            <a:latin typeface="Cambria Math" panose="02040503050406030204" charset="0"/>
                            <a:cs typeface="Cambria Math" panose="02040503050406030204" charset="0"/>
                          </a:rPr>
                          <m:t>𝑘</m:t>
                        </m:r>
                        <m:r>
                          <a:rPr lang="en-US" altLang="zh-CN" sz="2400" i="1">
                            <a:solidFill>
                              <a:srgbClr val="FF0000"/>
                            </a:solidFill>
                            <a:latin typeface="Cambria Math" panose="02040503050406030204" charset="0"/>
                            <a:cs typeface="Cambria Math" panose="02040503050406030204" charset="0"/>
                          </a:rPr>
                          <m:t>.</m:t>
                        </m:r>
                        <m:r>
                          <a:rPr lang="en-US" altLang="zh-CN" sz="2400" i="1">
                            <a:solidFill>
                              <a:srgbClr val="FF0000"/>
                            </a:solidFill>
                            <a:latin typeface="Cambria Math" panose="02040503050406030204" charset="0"/>
                            <a:cs typeface="Cambria Math" panose="02040503050406030204" charset="0"/>
                          </a:rPr>
                          <m:t>𝑚</m:t>
                        </m:r>
                      </m:sub>
                    </m:sSub>
                  </m:oMath>
                </a14:m>
                <a:r>
                  <a:rPr lang="en-US" altLang="zh-CN" sz="2400">
                    <a:latin typeface="Times New Roman" panose="02020603050405020304" pitchFamily="18" charset="0"/>
                    <a:cs typeface="Times New Roman" panose="02020603050405020304" pitchFamily="18" charset="0"/>
                  </a:rPr>
                  <a:t> :mixture averaged diffusion coefficient</a:t>
                </a:r>
                <a:endParaRPr lang="en-US" altLang="zh-CN" sz="2400">
                  <a:latin typeface="Times New Roman" panose="02020603050405020304" pitchFamily="18" charset="0"/>
                  <a:cs typeface="Times New Roman" panose="02020603050405020304" pitchFamily="18" charset="0"/>
                </a:endParaRPr>
              </a:p>
              <a:p>
                <a14:m>
                  <m:oMath xmlns:m="http://schemas.openxmlformats.org/officeDocument/2006/math">
                    <m:sSubSup>
                      <m:sSubSupPr>
                        <m:ctrlPr>
                          <a:rPr lang="en-US" altLang="zh-CN" sz="2400" i="1">
                            <a:solidFill>
                              <a:srgbClr val="FF0000"/>
                            </a:solidFill>
                            <a:latin typeface="Cambria Math" panose="02040503050406030204" charset="0"/>
                            <a:cs typeface="Cambria Math" panose="02040503050406030204" charset="0"/>
                          </a:rPr>
                        </m:ctrlPr>
                      </m:sSubSupPr>
                      <m:e>
                        <m:r>
                          <a:rPr lang="en-US" altLang="zh-CN" sz="2400" i="1">
                            <a:solidFill>
                              <a:srgbClr val="FF0000"/>
                            </a:solidFill>
                            <a:latin typeface="Cambria Math" panose="02040503050406030204" charset="0"/>
                            <a:cs typeface="Cambria Math" panose="02040503050406030204" charset="0"/>
                          </a:rPr>
                          <m:t>𝐷</m:t>
                        </m:r>
                      </m:e>
                      <m:sub>
                        <m:r>
                          <a:rPr lang="en-US" altLang="zh-CN" sz="2400" i="1">
                            <a:solidFill>
                              <a:srgbClr val="FF0000"/>
                            </a:solidFill>
                            <a:latin typeface="Cambria Math" panose="02040503050406030204" charset="0"/>
                            <a:cs typeface="Cambria Math" panose="02040503050406030204" charset="0"/>
                          </a:rPr>
                          <m:t>𝑘</m:t>
                        </m:r>
                      </m:sub>
                      <m:sup>
                        <m:r>
                          <a:rPr lang="en-US" altLang="zh-CN" sz="2400" i="1">
                            <a:solidFill>
                              <a:srgbClr val="FF0000"/>
                            </a:solidFill>
                            <a:latin typeface="Cambria Math" panose="02040503050406030204" charset="0"/>
                            <a:cs typeface="Cambria Math" panose="02040503050406030204" charset="0"/>
                          </a:rPr>
                          <m:t>𝑇</m:t>
                        </m:r>
                      </m:sup>
                    </m:sSubSup>
                  </m:oMath>
                </a14:m>
                <a:r>
                  <a:rPr lang="en-US" altLang="zh-CN" sz="2400">
                    <a:latin typeface="Times New Roman" panose="02020603050405020304" pitchFamily="18" charset="0"/>
                    <a:cs typeface="Times New Roman" panose="02020603050405020304" pitchFamily="18" charset="0"/>
                  </a:rPr>
                  <a:t> :thermal diffusion coefficient for k</a:t>
                </a:r>
                <a:endParaRPr lang="en-US" altLang="zh-CN" sz="2400">
                  <a:latin typeface="Times New Roman" panose="02020603050405020304" pitchFamily="18" charset="0"/>
                  <a:cs typeface="Times New Roman" panose="02020603050405020304" pitchFamily="18" charset="0"/>
                </a:endParaRPr>
              </a:p>
            </p:txBody>
          </p:sp>
        </mc:Choice>
        <mc:Fallback>
          <p:sp>
            <p:nvSpPr>
              <p:cNvPr id="16" name="文本框 15"/>
              <p:cNvSpPr txBox="1">
                <a:spLocks noRot="1" noChangeAspect="1" noMove="1" noResize="1" noEditPoints="1" noAdjustHandles="1" noChangeArrowheads="1" noChangeShapeType="1" noTextEdit="1"/>
              </p:cNvSpPr>
              <p:nvPr/>
            </p:nvSpPr>
            <p:spPr>
              <a:xfrm>
                <a:off x="6096000" y="2019300"/>
                <a:ext cx="5654675" cy="3267710"/>
              </a:xfrm>
              <a:prstGeom prst="rect">
                <a:avLst/>
              </a:prstGeom>
              <a:blipFill rotWithShape="1">
                <a:blip r:embed="rId4"/>
                <a:stretch>
                  <a:fillRect l="-258" t="-447" r="-247" b="-428"/>
                </a:stretch>
              </a:blipFill>
              <a:ln w="28575">
                <a:prstDash val="solid"/>
              </a:ln>
            </p:spPr>
            <p:style>
              <a:lnRef idx="2">
                <a:schemeClr val="accent1"/>
              </a:lnRef>
              <a:fillRef idx="0">
                <a:srgbClr val="FFFFFF"/>
              </a:fillRef>
              <a:effectRef idx="0">
                <a:srgbClr val="FFFFFF"/>
              </a:effectRef>
              <a:fontRef idx="minor">
                <a:schemeClr val="tx1"/>
              </a:fontRef>
            </p:style>
            <p:txBody>
              <a:bodyPr/>
              <a:lstStyle/>
              <a:p>
                <a:r>
                  <a:rPr lang="zh-CN" altLang="en-US">
                    <a:noFill/>
                  </a:rPr>
                  <a:t> </a:t>
                </a:r>
              </a:p>
            </p:txBody>
          </p:sp>
        </mc:Fallback>
      </mc:AlternateContent>
      <p:pic>
        <p:nvPicPr>
          <p:cNvPr id="6" name="图片 5" descr="四川大学"/>
          <p:cNvPicPr>
            <a:picLocks noChangeAspect="1"/>
          </p:cNvPicPr>
          <p:nvPr/>
        </p:nvPicPr>
        <p:blipFill>
          <a:blip r:embed="rId5">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sym typeface="Garamond" panose="02020404030301010803" pitchFamily="18" charset="0"/>
              </a:rPr>
            </a:fld>
            <a:endParaRPr lang="zh-CN" altLang="en-US" dirty="0">
              <a:sym typeface="Garamond" panose="02020404030301010803" pitchFamily="18" charset="0"/>
            </a:endParaRPr>
          </a:p>
        </p:txBody>
      </p:sp>
      <p:sp>
        <p:nvSpPr>
          <p:cNvPr id="5" name="文本框 4"/>
          <p:cNvSpPr txBox="1"/>
          <p:nvPr/>
        </p:nvSpPr>
        <p:spPr>
          <a:xfrm>
            <a:off x="1055370" y="1341120"/>
            <a:ext cx="5774055" cy="521970"/>
          </a:xfrm>
          <a:prstGeom prst="rect">
            <a:avLst/>
          </a:prstGeom>
          <a:noFill/>
        </p:spPr>
        <p:txBody>
          <a:bodyPr wrap="square" rtlCol="0">
            <a:spAutoFit/>
          </a:bodyPr>
          <a:lstStyle/>
          <a:p>
            <a:r>
              <a:rPr lang="zh-CN" altLang="en-US" sz="2800">
                <a:solidFill>
                  <a:srgbClr val="0070C0"/>
                </a:solidFill>
                <a:latin typeface="黑体" panose="02010609060101010101" pitchFamily="49" charset="-122"/>
                <a:ea typeface="黑体" panose="02010609060101010101" pitchFamily="49" charset="-122"/>
                <a:cs typeface="黑体" panose="02010609060101010101" pitchFamily="49" charset="-122"/>
                <a:sym typeface="+mn-ea"/>
              </a:rPr>
              <a:t>来自</a:t>
            </a:r>
            <a:r>
              <a:rPr lang="zh-CN" altLang="en-US" sz="2800" b="1">
                <a:solidFill>
                  <a:srgbClr val="0070C0"/>
                </a:solidFill>
                <a:latin typeface="黑体" panose="02010609060101010101" pitchFamily="49" charset="-122"/>
                <a:ea typeface="黑体" panose="02010609060101010101" pitchFamily="49" charset="-122"/>
                <a:cs typeface="黑体" panose="02010609060101010101" pitchFamily="49" charset="-122"/>
                <a:sym typeface="+mn-ea"/>
              </a:rPr>
              <a:t>重物质传递模块</a:t>
            </a:r>
            <a:r>
              <a:rPr lang="en-US" altLang="zh-CN" sz="2800">
                <a:solidFill>
                  <a:srgbClr val="0070C0"/>
                </a:solidFill>
                <a:latin typeface="Times New Roman" panose="02020603050405020304" pitchFamily="18" charset="0"/>
                <a:cs typeface="Times New Roman" panose="02020603050405020304" pitchFamily="18" charset="0"/>
              </a:rPr>
              <a:t> </a:t>
            </a:r>
            <a:endParaRPr lang="en-US" altLang="zh-CN" sz="2800">
              <a:solidFill>
                <a:srgbClr val="0070C0"/>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文本框 2"/>
              <p:cNvSpPr txBox="1"/>
              <p:nvPr/>
            </p:nvSpPr>
            <p:spPr>
              <a:xfrm>
                <a:off x="983551" y="4364927"/>
                <a:ext cx="2580005" cy="848995"/>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𝑑</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ℎ</m:t>
                              </m:r>
                            </m:e>
                            <m:sub>
                              <m:r>
                                <a:rPr lang="en-US" altLang="zh-CN" i="1">
                                  <a:latin typeface="Cambria Math" panose="02040503050406030204" charset="0"/>
                                  <a:cs typeface="Cambria Math" panose="02040503050406030204" charset="0"/>
                                </a:rPr>
                                <m:t>𝑘</m:t>
                              </m:r>
                            </m:sub>
                          </m:sSub>
                        </m:num>
                        <m:den>
                          <m:r>
                            <a:rPr lang="en-US" altLang="zh-CN" i="1">
                              <a:latin typeface="Cambria Math" panose="02040503050406030204" charset="0"/>
                              <a:cs typeface="Cambria Math" panose="02040503050406030204" charset="0"/>
                            </a:rPr>
                            <m:t>𝑑𝑡</m:t>
                          </m:r>
                        </m:den>
                      </m:f>
                      <m:r>
                        <a:rPr lang="en-US" altLang="zh-CN" i="1">
                          <a:latin typeface="Cambria Math" panose="02040503050406030204" charset="0"/>
                          <a:ea typeface="MS Mincho"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𝑅</m:t>
                              </m:r>
                            </m:e>
                            <m:sub>
                              <m:r>
                                <a:rPr lang="en-US" altLang="zh-CN" i="1">
                                  <a:latin typeface="Cambria Math" panose="02040503050406030204" charset="0"/>
                                  <a:cs typeface="Cambria Math" panose="02040503050406030204" charset="0"/>
                                </a:rPr>
                                <m:t>𝑠𝑢𝑟𝑓</m:t>
                              </m:r>
                              <m:r>
                                <a:rPr lang="en-US" altLang="zh-CN" i="1">
                                  <a:latin typeface="Cambria Math" panose="02040503050406030204" charset="0"/>
                                  <a:ea typeface="MS Mincho" charset="0"/>
                                  <a:cs typeface="Cambria Math" panose="02040503050406030204" charset="0"/>
                                </a:rPr>
                                <m:t>,</m:t>
                              </m:r>
                              <m:r>
                                <a:rPr lang="en-US" altLang="zh-CN" i="1">
                                  <a:latin typeface="Cambria Math" panose="02040503050406030204" charset="0"/>
                                  <a:cs typeface="Cambria Math" panose="02040503050406030204" charset="0"/>
                                </a:rPr>
                                <m:t>𝑘</m:t>
                              </m:r>
                            </m:sub>
                          </m:sSub>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𝑀</m:t>
                              </m:r>
                            </m:e>
                            <m:sub>
                              <m:r>
                                <a:rPr lang="en-US" altLang="zh-CN" i="1">
                                  <a:latin typeface="Cambria Math" panose="02040503050406030204" charset="0"/>
                                  <a:cs typeface="Cambria Math" panose="02040503050406030204" charset="0"/>
                                </a:rPr>
                                <m:t>𝑘</m:t>
                              </m:r>
                            </m:sub>
                          </m:sSub>
                        </m:num>
                        <m:den>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ea typeface="MS Mincho" charset="0"/>
                                  <a:cs typeface="Cambria Math" panose="02040503050406030204" charset="0"/>
                                </a:rPr>
                                <m:t>𝜌</m:t>
                              </m:r>
                            </m:e>
                            <m:sub>
                              <m:r>
                                <a:rPr lang="en-US" altLang="zh-CN" i="1">
                                  <a:latin typeface="Cambria Math" panose="02040503050406030204" charset="0"/>
                                  <a:cs typeface="Cambria Math" panose="02040503050406030204" charset="0"/>
                                </a:rPr>
                                <m:t>𝑘</m:t>
                              </m:r>
                            </m:sub>
                          </m:sSub>
                        </m:den>
                      </m:f>
                    </m:oMath>
                  </m:oMathPara>
                </a14:m>
                <a:endParaRPr lang="zh-CN" altLang="en-US">
                  <a:latin typeface="Times New Roman" panose="02020603050405020304" pitchFamily="18" charset="0"/>
                  <a:cs typeface="Times New Roman" panose="02020603050405020304" pitchFamily="18" charset="0"/>
                </a:endParaRPr>
              </a:p>
            </p:txBody>
          </p:sp>
        </mc:Choice>
        <mc:Fallback>
          <p:sp>
            <p:nvSpPr>
              <p:cNvPr id="3" name="文本框 2"/>
              <p:cNvSpPr txBox="1">
                <a:spLocks noRot="1" noChangeAspect="1" noMove="1" noResize="1" noEditPoints="1" noAdjustHandles="1" noChangeArrowheads="1" noChangeShapeType="1" noTextEdit="1"/>
              </p:cNvSpPr>
              <p:nvPr/>
            </p:nvSpPr>
            <p:spPr>
              <a:xfrm>
                <a:off x="983551" y="4364927"/>
                <a:ext cx="2580005" cy="848995"/>
              </a:xfrm>
              <a:prstGeom prst="rect">
                <a:avLst/>
              </a:prstGeom>
              <a:blipFill rotWithShape="1">
                <a:blip r:embed="rId1"/>
                <a:stretch>
                  <a:fillRect l="-22" t="-67" r="22" b="6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文本框 5"/>
              <p:cNvSpPr txBox="1"/>
              <p:nvPr/>
            </p:nvSpPr>
            <p:spPr>
              <a:xfrm>
                <a:off x="911161" y="2205292"/>
                <a:ext cx="2186305" cy="84836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f>
                        <m:fPr>
                          <m:ctrlPr>
                            <a:rPr lang="en-US" altLang="zh-CN" i="1">
                              <a:latin typeface="Cambria Math" panose="02040503050406030204" charset="0"/>
                              <a:cs typeface="Cambria Math" panose="02040503050406030204" charset="0"/>
                            </a:rPr>
                          </m:ctrlPr>
                        </m:fPr>
                        <m:num>
                          <m:r>
                            <a:rPr lang="en-US" altLang="zh-CN" i="1">
                              <a:latin typeface="Cambria Math" panose="02040503050406030204" charset="0"/>
                              <a:cs typeface="Cambria Math" panose="02040503050406030204" charset="0"/>
                            </a:rPr>
                            <m:t>𝑑</m:t>
                          </m:r>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𝑍</m:t>
                              </m:r>
                            </m:e>
                            <m:sub>
                              <m:r>
                                <a:rPr lang="en-US" altLang="zh-CN" i="1">
                                  <a:latin typeface="Cambria Math" panose="02040503050406030204" charset="0"/>
                                  <a:cs typeface="Cambria Math" panose="02040503050406030204" charset="0"/>
                                </a:rPr>
                                <m:t>𝑘</m:t>
                              </m:r>
                            </m:sub>
                          </m:sSub>
                        </m:num>
                        <m:den>
                          <m:r>
                            <a:rPr lang="en-US" altLang="zh-CN" i="1">
                              <a:latin typeface="Cambria Math" panose="02040503050406030204" charset="0"/>
                              <a:cs typeface="Cambria Math" panose="02040503050406030204" charset="0"/>
                            </a:rPr>
                            <m:t>𝑑𝑡</m:t>
                          </m:r>
                        </m:den>
                      </m:f>
                      <m:r>
                        <a:rPr lang="en-US" altLang="zh-CN" i="1">
                          <a:latin typeface="Cambria Math" panose="02040503050406030204" charset="0"/>
                          <a:ea typeface="MS Mincho" charset="0"/>
                          <a:cs typeface="Cambria Math" panose="02040503050406030204" charset="0"/>
                        </a:rPr>
                        <m:t>=−</m:t>
                      </m:r>
                      <m:f>
                        <m:fPr>
                          <m:ctrlPr>
                            <a:rPr lang="en-US" altLang="zh-CN" i="1">
                              <a:latin typeface="Cambria Math" panose="02040503050406030204" charset="0"/>
                              <a:cs typeface="Cambria Math" panose="02040503050406030204" charset="0"/>
                            </a:rPr>
                          </m:ctrlPr>
                        </m:fPr>
                        <m:num>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𝑅</m:t>
                              </m:r>
                            </m:e>
                            <m:sub>
                              <m:r>
                                <a:rPr lang="en-US" altLang="zh-CN" i="1">
                                  <a:latin typeface="Cambria Math" panose="02040503050406030204" charset="0"/>
                                  <a:cs typeface="Cambria Math" panose="02040503050406030204" charset="0"/>
                                </a:rPr>
                                <m:t>𝑠𝑢𝑟𝑓</m:t>
                              </m:r>
                              <m:r>
                                <a:rPr lang="en-US" altLang="zh-CN" i="1">
                                  <a:latin typeface="Cambria Math" panose="02040503050406030204" charset="0"/>
                                  <a:ea typeface="MS Mincho" charset="0"/>
                                  <a:cs typeface="Cambria Math" panose="02040503050406030204" charset="0"/>
                                </a:rPr>
                                <m:t>,</m:t>
                              </m:r>
                              <m:r>
                                <a:rPr lang="en-US" altLang="zh-CN" i="1">
                                  <a:latin typeface="Cambria Math" panose="02040503050406030204" charset="0"/>
                                  <a:cs typeface="Cambria Math" panose="02040503050406030204" charset="0"/>
                                </a:rPr>
                                <m:t>𝑘</m:t>
                              </m:r>
                            </m:sub>
                          </m:sSub>
                        </m:num>
                        <m:den>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ea typeface="MS Mincho" charset="0"/>
                                  <a:cs typeface="Cambria Math" panose="02040503050406030204" charset="0"/>
                                </a:rPr>
                                <m:t>𝛤</m:t>
                              </m:r>
                            </m:e>
                            <m:sub>
                              <m:r>
                                <a:rPr lang="en-US" altLang="zh-CN" i="1">
                                  <a:latin typeface="Cambria Math" panose="02040503050406030204" charset="0"/>
                                  <a:cs typeface="Cambria Math" panose="02040503050406030204" charset="0"/>
                                </a:rPr>
                                <m:t>𝑡𝑜𝑡</m:t>
                              </m:r>
                            </m:sub>
                          </m:sSub>
                        </m:den>
                      </m:f>
                    </m:oMath>
                  </m:oMathPara>
                </a14:m>
                <a:endParaRPr lang="zh-CN" altLang="en-US">
                  <a:latin typeface="Times New Roman" panose="02020603050405020304" pitchFamily="18" charset="0"/>
                  <a:cs typeface="Times New Roman" panose="02020603050405020304" pitchFamily="18" charset="0"/>
                </a:endParaRPr>
              </a:p>
            </p:txBody>
          </p:sp>
        </mc:Choice>
        <mc:Fallback>
          <p:sp>
            <p:nvSpPr>
              <p:cNvPr id="6" name="文本框 5"/>
              <p:cNvSpPr txBox="1">
                <a:spLocks noRot="1" noChangeAspect="1" noMove="1" noResize="1" noEditPoints="1" noAdjustHandles="1" noChangeArrowheads="1" noChangeShapeType="1" noTextEdit="1"/>
              </p:cNvSpPr>
              <p:nvPr/>
            </p:nvSpPr>
            <p:spPr>
              <a:xfrm>
                <a:off x="911161" y="2205292"/>
                <a:ext cx="2186305" cy="848360"/>
              </a:xfrm>
              <a:prstGeom prst="rect">
                <a:avLst/>
              </a:prstGeom>
              <a:blipFill rotWithShape="1">
                <a:blip r:embed="rId2"/>
                <a:stretch>
                  <a:fillRect l="-26" t="-67" r="26" b="6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文本框 6"/>
              <p:cNvSpPr txBox="1"/>
              <p:nvPr/>
            </p:nvSpPr>
            <p:spPr>
              <a:xfrm>
                <a:off x="983551" y="3320352"/>
                <a:ext cx="1531620" cy="718185"/>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nary>
                        <m:naryPr>
                          <m:chr m:val="∑"/>
                          <m:limLoc m:val="undOvr"/>
                          <m:subHide m:val="on"/>
                          <m:supHide m:val="on"/>
                          <m:ctrlPr>
                            <a:rPr lang="en-US" altLang="zh-CN" i="1">
                              <a:latin typeface="Cambria Math" panose="02040503050406030204" charset="0"/>
                              <a:cs typeface="Cambria Math" panose="02040503050406030204" charset="0"/>
                            </a:rPr>
                          </m:ctrlPr>
                        </m:naryPr>
                        <m:sub/>
                        <m:sup/>
                        <m:e>
                          <m:sSub>
                            <m:sSubPr>
                              <m:ctrlPr>
                                <a:rPr lang="en-US" altLang="zh-CN" i="1">
                                  <a:latin typeface="Cambria Math" panose="02040503050406030204" charset="0"/>
                                  <a:cs typeface="Cambria Math" panose="02040503050406030204" charset="0"/>
                                </a:rPr>
                              </m:ctrlPr>
                            </m:sSubPr>
                            <m:e>
                              <m:r>
                                <a:rPr lang="en-US" altLang="zh-CN" i="1">
                                  <a:latin typeface="Cambria Math" panose="02040503050406030204" charset="0"/>
                                  <a:cs typeface="Cambria Math" panose="02040503050406030204" charset="0"/>
                                </a:rPr>
                                <m:t>𝑍</m:t>
                              </m:r>
                            </m:e>
                            <m:sub>
                              <m:r>
                                <a:rPr lang="en-US" altLang="zh-CN" i="1">
                                  <a:latin typeface="Cambria Math" panose="02040503050406030204" charset="0"/>
                                  <a:cs typeface="Cambria Math" panose="02040503050406030204" charset="0"/>
                                </a:rPr>
                                <m:t>𝑘</m:t>
                              </m:r>
                            </m:sub>
                          </m:sSub>
                          <m:r>
                            <a:rPr lang="en-US" altLang="zh-CN" i="1">
                              <a:latin typeface="Cambria Math" panose="02040503050406030204" charset="0"/>
                              <a:ea typeface="MS Mincho" charset="0"/>
                              <a:cs typeface="Cambria Math" panose="02040503050406030204" charset="0"/>
                            </a:rPr>
                            <m:t>=</m:t>
                          </m:r>
                          <m:r>
                            <a:rPr lang="en-US" altLang="zh-CN" i="1">
                              <a:latin typeface="Cambria Math" panose="02040503050406030204" charset="0"/>
                              <a:ea typeface="MS Mincho" charset="0"/>
                              <a:cs typeface="Cambria Math" panose="02040503050406030204" charset="0"/>
                            </a:rPr>
                            <m:t>1</m:t>
                          </m:r>
                        </m:e>
                      </m:nary>
                    </m:oMath>
                  </m:oMathPara>
                </a14:m>
                <a:endParaRPr lang="zh-CN" altLang="en-US">
                  <a:latin typeface="Times New Roman" panose="02020603050405020304" pitchFamily="18" charset="0"/>
                  <a:cs typeface="Times New Roman" panose="02020603050405020304" pitchFamily="18" charset="0"/>
                </a:endParaRPr>
              </a:p>
            </p:txBody>
          </p:sp>
        </mc:Choice>
        <mc:Fallback>
          <p:sp>
            <p:nvSpPr>
              <p:cNvPr id="7" name="文本框 6"/>
              <p:cNvSpPr txBox="1">
                <a:spLocks noRot="1" noChangeAspect="1" noMove="1" noResize="1" noEditPoints="1" noAdjustHandles="1" noChangeArrowheads="1" noChangeShapeType="1" noTextEdit="1"/>
              </p:cNvSpPr>
              <p:nvPr/>
            </p:nvSpPr>
            <p:spPr>
              <a:xfrm>
                <a:off x="983551" y="3320352"/>
                <a:ext cx="1531620" cy="718185"/>
              </a:xfrm>
              <a:prstGeom prst="rect">
                <a:avLst/>
              </a:prstGeom>
              <a:blipFill rotWithShape="1">
                <a:blip r:embed="rId3"/>
                <a:stretch>
                  <a:fillRect l="-37" t="-80" r="37" b="80"/>
                </a:stretch>
              </a:blipFill>
            </p:spPr>
            <p:txBody>
              <a:bodyPr/>
              <a:lstStyle/>
              <a:p>
                <a:r>
                  <a:rPr lang="zh-CN" altLang="en-US">
                    <a:noFill/>
                  </a:rPr>
                  <a:t> </a:t>
                </a:r>
              </a:p>
            </p:txBody>
          </p:sp>
        </mc:Fallback>
      </mc:AlternateContent>
      <p:graphicFrame>
        <p:nvGraphicFramePr>
          <p:cNvPr id="8" name="表格 7"/>
          <p:cNvGraphicFramePr/>
          <p:nvPr>
            <p:custDataLst>
              <p:tags r:id="rId4"/>
            </p:custDataLst>
          </p:nvPr>
        </p:nvGraphicFramePr>
        <p:xfrm>
          <a:off x="4911090" y="2997200"/>
          <a:ext cx="5596890" cy="2371725"/>
        </p:xfrm>
        <a:graphic>
          <a:graphicData uri="http://schemas.openxmlformats.org/drawingml/2006/table">
            <a:tbl>
              <a:tblPr firstRow="1" bandRow="1">
                <a:tableStyleId>{5C22544A-7EE6-4342-B048-85BDC9FD1C3A}</a:tableStyleId>
              </a:tblPr>
              <a:tblGrid>
                <a:gridCol w="2954020"/>
                <a:gridCol w="2642870"/>
              </a:tblGrid>
              <a:tr h="459105">
                <a:tc>
                  <a:txBody>
                    <a:bodyPr/>
                    <a:p>
                      <a:pPr algn="ctr">
                        <a:buNone/>
                      </a:pPr>
                      <a:r>
                        <a:rPr lang="en-US" altLang="zh-CN" sz="1800">
                          <a:latin typeface="Times New Roman" panose="02020603050405020304" pitchFamily="18" charset="0"/>
                          <a:cs typeface="Times New Roman" panose="02020603050405020304" pitchFamily="18" charset="0"/>
                        </a:rPr>
                        <a:t>Surface species</a:t>
                      </a:r>
                      <a:endParaRPr lang="en-US" altLang="zh-CN" sz="1800">
                        <a:latin typeface="Times New Roman" panose="02020603050405020304" pitchFamily="18" charset="0"/>
                        <a:cs typeface="Times New Roman" panose="02020603050405020304" pitchFamily="18" charset="0"/>
                      </a:endParaRPr>
                    </a:p>
                  </a:txBody>
                  <a:tcPr/>
                </a:tc>
                <a:tc>
                  <a:txBody>
                    <a:bodyPr/>
                    <a:p>
                      <a:pPr algn="ctr">
                        <a:buNone/>
                      </a:pPr>
                      <a:r>
                        <a:rPr lang="en-US" altLang="zh-CN" sz="1800">
                          <a:latin typeface="Times New Roman" panose="02020603050405020304" pitchFamily="18" charset="0"/>
                          <a:cs typeface="Times New Roman" panose="02020603050405020304" pitchFamily="18" charset="0"/>
                        </a:rPr>
                        <a:t>Site fraction (Z</a:t>
                      </a:r>
                      <a:r>
                        <a:rPr lang="en-US" altLang="zh-CN" sz="1800" baseline="-25000">
                          <a:latin typeface="Times New Roman" panose="02020603050405020304" pitchFamily="18" charset="0"/>
                          <a:cs typeface="Times New Roman" panose="02020603050405020304" pitchFamily="18" charset="0"/>
                        </a:rPr>
                        <a:t>k</a:t>
                      </a:r>
                      <a:r>
                        <a:rPr lang="en-US" altLang="zh-CN" sz="1800">
                          <a:latin typeface="Times New Roman" panose="02020603050405020304" pitchFamily="18" charset="0"/>
                          <a:cs typeface="Times New Roman" panose="02020603050405020304" pitchFamily="18" charset="0"/>
                        </a:rPr>
                        <a:t>)</a:t>
                      </a:r>
                      <a:endParaRPr lang="en-US" altLang="zh-CN" sz="1800">
                        <a:latin typeface="Times New Roman" panose="02020603050405020304" pitchFamily="18" charset="0"/>
                        <a:cs typeface="Times New Roman" panose="02020603050405020304" pitchFamily="18" charset="0"/>
                      </a:endParaRPr>
                    </a:p>
                  </a:txBody>
                  <a:tcPr/>
                </a:tc>
              </a:tr>
              <a:tr h="478155">
                <a:tc>
                  <a:txBody>
                    <a:bodyPr/>
                    <a:p>
                      <a:pPr algn="ctr">
                        <a:buNone/>
                      </a:pPr>
                      <a:r>
                        <a:rPr lang="en-US" altLang="zh-CN">
                          <a:latin typeface="Times New Roman" panose="02020603050405020304" pitchFamily="18" charset="0"/>
                          <a:cs typeface="Times New Roman" panose="02020603050405020304" pitchFamily="18" charset="0"/>
                        </a:rPr>
                        <a:t>CH3(s)</a:t>
                      </a:r>
                      <a:endParaRPr lang="en-US" altLang="zh-CN">
                        <a:latin typeface="Times New Roman" panose="02020603050405020304" pitchFamily="18" charset="0"/>
                        <a:cs typeface="Times New Roman" panose="02020603050405020304" pitchFamily="18" charset="0"/>
                      </a:endParaRPr>
                    </a:p>
                  </a:txBody>
                  <a:tcPr/>
                </a:tc>
                <a:tc>
                  <a:txBody>
                    <a:bodyPr/>
                    <a:p>
                      <a:pPr algn="ctr">
                        <a:buNone/>
                      </a:pPr>
                      <a:r>
                        <a:rPr lang="en-US" altLang="zh-CN">
                          <a:latin typeface="Times New Roman" panose="02020603050405020304" pitchFamily="18" charset="0"/>
                          <a:cs typeface="Times New Roman" panose="02020603050405020304" pitchFamily="18" charset="0"/>
                        </a:rPr>
                        <a:t>0.01</a:t>
                      </a:r>
                      <a:endParaRPr lang="en-US" altLang="zh-CN">
                        <a:latin typeface="Times New Roman" panose="02020603050405020304" pitchFamily="18" charset="0"/>
                        <a:cs typeface="Times New Roman" panose="02020603050405020304" pitchFamily="18" charset="0"/>
                      </a:endParaRPr>
                    </a:p>
                  </a:txBody>
                  <a:tcPr/>
                </a:tc>
              </a:tr>
              <a:tr h="478155">
                <a:tc>
                  <a:txBody>
                    <a:bodyPr/>
                    <a:p>
                      <a:pPr algn="ctr">
                        <a:buNone/>
                      </a:pPr>
                      <a:r>
                        <a:rPr lang="en-US" altLang="zh-CN">
                          <a:latin typeface="Times New Roman" panose="02020603050405020304" pitchFamily="18" charset="0"/>
                          <a:cs typeface="Times New Roman" panose="02020603050405020304" pitchFamily="18" charset="0"/>
                        </a:rPr>
                        <a:t>CH2(s)</a:t>
                      </a:r>
                      <a:endParaRPr lang="en-US" altLang="zh-CN">
                        <a:latin typeface="Times New Roman" panose="02020603050405020304" pitchFamily="18" charset="0"/>
                        <a:cs typeface="Times New Roman" panose="02020603050405020304" pitchFamily="18" charset="0"/>
                      </a:endParaRPr>
                    </a:p>
                  </a:txBody>
                  <a:tcPr/>
                </a:tc>
                <a:tc>
                  <a:txBody>
                    <a:bodyPr/>
                    <a:p>
                      <a:pPr algn="ctr">
                        <a:buNone/>
                      </a:pPr>
                      <a:r>
                        <a:rPr lang="en-US" altLang="zh-CN">
                          <a:latin typeface="Times New Roman" panose="02020603050405020304" pitchFamily="18" charset="0"/>
                          <a:cs typeface="Times New Roman" panose="02020603050405020304" pitchFamily="18" charset="0"/>
                        </a:rPr>
                        <a:t>0.01</a:t>
                      </a:r>
                      <a:endParaRPr lang="en-US" altLang="zh-CN">
                        <a:latin typeface="Times New Roman" panose="02020603050405020304" pitchFamily="18" charset="0"/>
                        <a:cs typeface="Times New Roman" panose="02020603050405020304" pitchFamily="18" charset="0"/>
                      </a:endParaRPr>
                    </a:p>
                  </a:txBody>
                  <a:tcPr/>
                </a:tc>
              </a:tr>
              <a:tr h="478155">
                <a:tc>
                  <a:txBody>
                    <a:bodyPr/>
                    <a:p>
                      <a:pPr algn="ctr">
                        <a:buNone/>
                      </a:pPr>
                      <a:r>
                        <a:rPr lang="en-US" altLang="zh-CN">
                          <a:latin typeface="Times New Roman" panose="02020603050405020304" pitchFamily="18" charset="0"/>
                          <a:cs typeface="Times New Roman" panose="02020603050405020304" pitchFamily="18" charset="0"/>
                        </a:rPr>
                        <a:t>CH(s)</a:t>
                      </a:r>
                      <a:endParaRPr lang="en-US" altLang="zh-CN">
                        <a:latin typeface="Times New Roman" panose="02020603050405020304" pitchFamily="18" charset="0"/>
                        <a:cs typeface="Times New Roman" panose="02020603050405020304" pitchFamily="18" charset="0"/>
                      </a:endParaRPr>
                    </a:p>
                  </a:txBody>
                  <a:tcPr/>
                </a:tc>
                <a:tc>
                  <a:txBody>
                    <a:bodyPr/>
                    <a:p>
                      <a:pPr algn="ctr">
                        <a:buNone/>
                      </a:pPr>
                      <a:r>
                        <a:rPr lang="en-US" altLang="zh-CN">
                          <a:latin typeface="Times New Roman" panose="02020603050405020304" pitchFamily="18" charset="0"/>
                          <a:cs typeface="Times New Roman" panose="02020603050405020304" pitchFamily="18" charset="0"/>
                        </a:rPr>
                        <a:t>0.01</a:t>
                      </a:r>
                      <a:endParaRPr lang="en-US" altLang="zh-CN">
                        <a:latin typeface="Times New Roman" panose="02020603050405020304" pitchFamily="18" charset="0"/>
                        <a:cs typeface="Times New Roman" panose="02020603050405020304" pitchFamily="18" charset="0"/>
                      </a:endParaRPr>
                    </a:p>
                  </a:txBody>
                  <a:tcPr/>
                </a:tc>
              </a:tr>
              <a:tr h="478155">
                <a:tc>
                  <a:txBody>
                    <a:bodyPr/>
                    <a:p>
                      <a:pPr algn="ctr">
                        <a:buNone/>
                      </a:pPr>
                      <a:r>
                        <a:rPr lang="en-US" altLang="zh-CN">
                          <a:latin typeface="Times New Roman" panose="02020603050405020304" pitchFamily="18" charset="0"/>
                          <a:cs typeface="Times New Roman" panose="02020603050405020304" pitchFamily="18" charset="0"/>
                        </a:rPr>
                        <a:t>C(s)</a:t>
                      </a:r>
                      <a:endParaRPr lang="en-US" altLang="zh-CN">
                        <a:latin typeface="Times New Roman" panose="02020603050405020304" pitchFamily="18" charset="0"/>
                        <a:cs typeface="Times New Roman" panose="02020603050405020304" pitchFamily="18" charset="0"/>
                      </a:endParaRPr>
                    </a:p>
                  </a:txBody>
                  <a:tcPr/>
                </a:tc>
                <a:tc>
                  <a:txBody>
                    <a:bodyPr/>
                    <a:p>
                      <a:pPr algn="ctr">
                        <a:buNone/>
                      </a:pPr>
                      <a:r>
                        <a:rPr lang="en-US" altLang="zh-CN">
                          <a:latin typeface="Times New Roman" panose="02020603050405020304" pitchFamily="18" charset="0"/>
                          <a:cs typeface="Times New Roman" panose="02020603050405020304" pitchFamily="18" charset="0"/>
                        </a:rPr>
                        <a:t>0.97</a:t>
                      </a:r>
                      <a:endParaRPr lang="en-US" altLang="zh-CN">
                        <a:latin typeface="Times New Roman" panose="02020603050405020304" pitchFamily="18" charset="0"/>
                        <a:cs typeface="Times New Roman" panose="02020603050405020304" pitchFamily="18" charset="0"/>
                      </a:endParaRPr>
                    </a:p>
                  </a:txBody>
                  <a:tcPr/>
                </a:tc>
              </a:tr>
            </a:tbl>
          </a:graphicData>
        </a:graphic>
      </p:graphicFrame>
      <p:sp>
        <p:nvSpPr>
          <p:cNvPr id="9" name="文本框 8"/>
          <p:cNvSpPr txBox="1"/>
          <p:nvPr>
            <p:custDataLst>
              <p:tags r:id="rId5"/>
            </p:custDataLst>
          </p:nvPr>
        </p:nvSpPr>
        <p:spPr>
          <a:xfrm>
            <a:off x="4380865" y="2206625"/>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CH3(s)</a:t>
            </a:r>
            <a:endParaRPr lang="en-US" altLang="zh-CN" baseline="-25000">
              <a:latin typeface="Times New Roman" panose="02020603050405020304" pitchFamily="18" charset="0"/>
              <a:cs typeface="Times New Roman" panose="02020603050405020304" pitchFamily="18" charset="0"/>
            </a:endParaRPr>
          </a:p>
        </p:txBody>
      </p:sp>
      <p:sp>
        <p:nvSpPr>
          <p:cNvPr id="10" name="文本框 9"/>
          <p:cNvSpPr txBox="1"/>
          <p:nvPr>
            <p:custDataLst>
              <p:tags r:id="rId6"/>
            </p:custDataLst>
          </p:nvPr>
        </p:nvSpPr>
        <p:spPr>
          <a:xfrm>
            <a:off x="5821045" y="2206625"/>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CH2(s)</a:t>
            </a:r>
            <a:endParaRPr lang="en-US" altLang="zh-CN" baseline="-25000">
              <a:latin typeface="Times New Roman" panose="02020603050405020304" pitchFamily="18" charset="0"/>
              <a:cs typeface="Times New Roman" panose="02020603050405020304" pitchFamily="18" charset="0"/>
            </a:endParaRPr>
          </a:p>
        </p:txBody>
      </p:sp>
      <p:sp>
        <p:nvSpPr>
          <p:cNvPr id="11" name="文本框 10"/>
          <p:cNvSpPr txBox="1"/>
          <p:nvPr>
            <p:custDataLst>
              <p:tags r:id="rId7"/>
            </p:custDataLst>
          </p:nvPr>
        </p:nvSpPr>
        <p:spPr>
          <a:xfrm>
            <a:off x="7261225" y="2206625"/>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CH(s)</a:t>
            </a:r>
            <a:endParaRPr lang="en-US" altLang="zh-CN" baseline="-25000">
              <a:latin typeface="Times New Roman" panose="02020603050405020304" pitchFamily="18" charset="0"/>
              <a:cs typeface="Times New Roman" panose="02020603050405020304" pitchFamily="18" charset="0"/>
            </a:endParaRPr>
          </a:p>
        </p:txBody>
      </p:sp>
      <p:sp>
        <p:nvSpPr>
          <p:cNvPr id="12" name="文本框 11"/>
          <p:cNvSpPr txBox="1"/>
          <p:nvPr>
            <p:custDataLst>
              <p:tags r:id="rId8"/>
            </p:custDataLst>
          </p:nvPr>
        </p:nvSpPr>
        <p:spPr>
          <a:xfrm>
            <a:off x="8544560" y="2222500"/>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C(s)</a:t>
            </a:r>
            <a:endParaRPr lang="en-US" altLang="zh-CN" baseline="-25000">
              <a:latin typeface="Times New Roman" panose="02020603050405020304" pitchFamily="18" charset="0"/>
              <a:cs typeface="Times New Roman" panose="02020603050405020304" pitchFamily="18" charset="0"/>
            </a:endParaRPr>
          </a:p>
        </p:txBody>
      </p:sp>
      <p:sp>
        <p:nvSpPr>
          <p:cNvPr id="13" name="文本框 12"/>
          <p:cNvSpPr txBox="1"/>
          <p:nvPr>
            <p:custDataLst>
              <p:tags r:id="rId9"/>
            </p:custDataLst>
          </p:nvPr>
        </p:nvSpPr>
        <p:spPr>
          <a:xfrm>
            <a:off x="9295765" y="2023745"/>
            <a:ext cx="1263650" cy="368300"/>
          </a:xfrm>
          <a:prstGeom prst="rect">
            <a:avLst/>
          </a:prstGeom>
          <a:noFill/>
        </p:spPr>
        <p:txBody>
          <a:bodyPr wrap="square" rtlCol="0">
            <a:spAutoFit/>
          </a:bodyPr>
          <a:p>
            <a:pPr algn="r"/>
            <a:r>
              <a:rPr lang="en-US" altLang="zh-CN" sz="1800">
                <a:latin typeface="Times New Roman" panose="02020603050405020304" pitchFamily="18" charset="0"/>
                <a:cs typeface="Times New Roman" panose="02020603050405020304" pitchFamily="18" charset="0"/>
              </a:rPr>
              <a:t>+CH3(g)</a:t>
            </a:r>
            <a:endParaRPr lang="en-US" altLang="zh-CN" sz="1800" baseline="-25000">
              <a:latin typeface="Times New Roman" panose="02020603050405020304" pitchFamily="18" charset="0"/>
              <a:cs typeface="Times New Roman" panose="02020603050405020304" pitchFamily="18" charset="0"/>
            </a:endParaRPr>
          </a:p>
        </p:txBody>
      </p:sp>
      <p:sp>
        <p:nvSpPr>
          <p:cNvPr id="14" name="文本框 13"/>
          <p:cNvSpPr txBox="1"/>
          <p:nvPr/>
        </p:nvSpPr>
        <p:spPr>
          <a:xfrm>
            <a:off x="10089515" y="2177415"/>
            <a:ext cx="1263650" cy="460375"/>
          </a:xfrm>
          <a:prstGeom prst="rect">
            <a:avLst/>
          </a:prstGeom>
          <a:noFill/>
        </p:spPr>
        <p:txBody>
          <a:bodyPr wrap="square" rtlCol="0">
            <a:spAutoFit/>
          </a:bodyPr>
          <a:p>
            <a:pPr algn="ctr"/>
            <a:r>
              <a:rPr lang="en-US" altLang="zh-CN">
                <a:latin typeface="Times New Roman" panose="02020603050405020304" pitchFamily="18" charset="0"/>
                <a:cs typeface="Times New Roman" panose="02020603050405020304" pitchFamily="18" charset="0"/>
              </a:rPr>
              <a:t>C(b)</a:t>
            </a:r>
            <a:endParaRPr lang="en-US" altLang="zh-CN" baseline="-25000">
              <a:latin typeface="Times New Roman" panose="02020603050405020304" pitchFamily="18" charset="0"/>
              <a:cs typeface="Times New Roman" panose="02020603050405020304" pitchFamily="18" charset="0"/>
            </a:endParaRPr>
          </a:p>
        </p:txBody>
      </p:sp>
      <p:cxnSp>
        <p:nvCxnSpPr>
          <p:cNvPr id="15" name="直接箭头连接符 14"/>
          <p:cNvCxnSpPr/>
          <p:nvPr>
            <p:custDataLst>
              <p:tags r:id="rId10"/>
            </p:custDataLst>
          </p:nvPr>
        </p:nvCxnSpPr>
        <p:spPr>
          <a:xfrm>
            <a:off x="5501640" y="2429510"/>
            <a:ext cx="405130" cy="0"/>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cxnSp>
        <p:nvCxnSpPr>
          <p:cNvPr id="16" name="直接箭头连接符 15"/>
          <p:cNvCxnSpPr/>
          <p:nvPr>
            <p:custDataLst>
              <p:tags r:id="rId11"/>
            </p:custDataLst>
          </p:nvPr>
        </p:nvCxnSpPr>
        <p:spPr>
          <a:xfrm>
            <a:off x="6972935" y="2429510"/>
            <a:ext cx="505460" cy="0"/>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cxnSp>
        <p:nvCxnSpPr>
          <p:cNvPr id="17" name="直接箭头连接符 16"/>
          <p:cNvCxnSpPr/>
          <p:nvPr>
            <p:custDataLst>
              <p:tags r:id="rId12"/>
            </p:custDataLst>
          </p:nvPr>
        </p:nvCxnSpPr>
        <p:spPr>
          <a:xfrm>
            <a:off x="8310245" y="2426335"/>
            <a:ext cx="504190" cy="0"/>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cxnSp>
        <p:nvCxnSpPr>
          <p:cNvPr id="18" name="直接箭头连接符 17"/>
          <p:cNvCxnSpPr/>
          <p:nvPr>
            <p:custDataLst>
              <p:tags r:id="rId13"/>
            </p:custDataLst>
          </p:nvPr>
        </p:nvCxnSpPr>
        <p:spPr>
          <a:xfrm>
            <a:off x="9459595" y="2411095"/>
            <a:ext cx="935990" cy="0"/>
          </a:xfrm>
          <a:prstGeom prst="straightConnector1">
            <a:avLst/>
          </a:prstGeom>
          <a:solidFill>
            <a:schemeClr val="accent1"/>
          </a:solidFill>
          <a:ln w="9525" cap="flat" cmpd="sng" algn="ctr">
            <a:solidFill>
              <a:schemeClr val="tx1"/>
            </a:solidFill>
            <a:prstDash val="solid"/>
            <a:round/>
            <a:headEnd type="none" w="med" len="med"/>
            <a:tailEnd type="arrow" w="med" len="med"/>
          </a:ln>
        </p:spPr>
      </p:cxnSp>
      <p:sp>
        <p:nvSpPr>
          <p:cNvPr id="20" name="文本框 19"/>
          <p:cNvSpPr txBox="1"/>
          <p:nvPr>
            <p:custDataLst>
              <p:tags r:id="rId14"/>
            </p:custDataLst>
          </p:nvPr>
        </p:nvSpPr>
        <p:spPr>
          <a:xfrm>
            <a:off x="5424805" y="2058035"/>
            <a:ext cx="558800" cy="368300"/>
          </a:xfrm>
          <a:prstGeom prst="rect">
            <a:avLst/>
          </a:prstGeom>
          <a:noFill/>
        </p:spPr>
        <p:txBody>
          <a:bodyPr wrap="square" rtlCol="0">
            <a:spAutoFit/>
          </a:bodyPr>
          <a:p>
            <a:pPr algn="r"/>
            <a:r>
              <a:rPr lang="en-US" altLang="zh-CN" sz="1800">
                <a:latin typeface="Times New Roman" panose="02020603050405020304" pitchFamily="18" charset="0"/>
                <a:cs typeface="Times New Roman" panose="02020603050405020304" pitchFamily="18" charset="0"/>
              </a:rPr>
              <a:t>+H</a:t>
            </a:r>
            <a:endParaRPr lang="en-US" altLang="zh-CN" sz="1800" baseline="-25000">
              <a:latin typeface="Times New Roman" panose="02020603050405020304" pitchFamily="18" charset="0"/>
              <a:cs typeface="Times New Roman" panose="02020603050405020304" pitchFamily="18" charset="0"/>
            </a:endParaRPr>
          </a:p>
        </p:txBody>
      </p:sp>
      <p:sp>
        <p:nvSpPr>
          <p:cNvPr id="21" name="文本框 20"/>
          <p:cNvSpPr txBox="1"/>
          <p:nvPr>
            <p:custDataLst>
              <p:tags r:id="rId15"/>
            </p:custDataLst>
          </p:nvPr>
        </p:nvSpPr>
        <p:spPr>
          <a:xfrm>
            <a:off x="6901180" y="2042795"/>
            <a:ext cx="558800" cy="368300"/>
          </a:xfrm>
          <a:prstGeom prst="rect">
            <a:avLst/>
          </a:prstGeom>
          <a:noFill/>
        </p:spPr>
        <p:txBody>
          <a:bodyPr wrap="square" rtlCol="0">
            <a:spAutoFit/>
          </a:bodyPr>
          <a:p>
            <a:pPr algn="r"/>
            <a:r>
              <a:rPr lang="en-US" altLang="zh-CN" sz="1800">
                <a:latin typeface="Times New Roman" panose="02020603050405020304" pitchFamily="18" charset="0"/>
                <a:cs typeface="Times New Roman" panose="02020603050405020304" pitchFamily="18" charset="0"/>
              </a:rPr>
              <a:t>+H</a:t>
            </a:r>
            <a:endParaRPr lang="en-US" altLang="zh-CN" sz="1800" baseline="-25000">
              <a:latin typeface="Times New Roman" panose="02020603050405020304" pitchFamily="18" charset="0"/>
              <a:cs typeface="Times New Roman" panose="02020603050405020304" pitchFamily="18" charset="0"/>
            </a:endParaRPr>
          </a:p>
        </p:txBody>
      </p:sp>
      <p:sp>
        <p:nvSpPr>
          <p:cNvPr id="22" name="文本框 21"/>
          <p:cNvSpPr txBox="1"/>
          <p:nvPr>
            <p:custDataLst>
              <p:tags r:id="rId16"/>
            </p:custDataLst>
          </p:nvPr>
        </p:nvSpPr>
        <p:spPr>
          <a:xfrm>
            <a:off x="8310245" y="2042795"/>
            <a:ext cx="558800" cy="368300"/>
          </a:xfrm>
          <a:prstGeom prst="rect">
            <a:avLst/>
          </a:prstGeom>
          <a:noFill/>
        </p:spPr>
        <p:txBody>
          <a:bodyPr wrap="square" rtlCol="0">
            <a:spAutoFit/>
          </a:bodyPr>
          <a:p>
            <a:pPr algn="r"/>
            <a:r>
              <a:rPr lang="en-US" altLang="zh-CN" sz="1800">
                <a:latin typeface="Times New Roman" panose="02020603050405020304" pitchFamily="18" charset="0"/>
                <a:cs typeface="Times New Roman" panose="02020603050405020304" pitchFamily="18" charset="0"/>
              </a:rPr>
              <a:t>+H</a:t>
            </a:r>
            <a:endParaRPr lang="en-US" altLang="zh-CN" sz="1800" baseline="-2500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9" name="文本框 18"/>
              <p:cNvSpPr txBox="1"/>
              <p:nvPr/>
            </p:nvSpPr>
            <p:spPr>
              <a:xfrm>
                <a:off x="911860" y="5720715"/>
                <a:ext cx="9835515" cy="708660"/>
              </a:xfrm>
              <a:prstGeom prst="rect">
                <a:avLst/>
              </a:prstGeom>
              <a:noFill/>
            </p:spPr>
            <p:txBody>
              <a:bodyPr wrap="square" rtlCol="0">
                <a:spAutoFit/>
              </a:bodyPr>
              <a:p>
                <a14:m>
                  <m:oMath xmlns:m="http://schemas.openxmlformats.org/officeDocument/2006/math">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𝑍</m:t>
                        </m:r>
                      </m:e>
                      <m:sub>
                        <m:r>
                          <a:rPr lang="en-US" altLang="zh-CN" sz="2000" i="1">
                            <a:latin typeface="Cambria Math" panose="02040503050406030204" charset="0"/>
                            <a:cs typeface="Cambria Math" panose="02040503050406030204" charset="0"/>
                          </a:rPr>
                          <m:t>𝑘</m:t>
                        </m:r>
                      </m:sub>
                    </m:sSub>
                  </m:oMath>
                </a14:m>
                <a:r>
                  <a:rPr lang="en-US" altLang="zh-CN" sz="2000">
                    <a:latin typeface="Times New Roman" panose="02020603050405020304" pitchFamily="18" charset="0"/>
                    <a:cs typeface="Times New Roman" panose="02020603050405020304" pitchFamily="18" charset="0"/>
                  </a:rPr>
                  <a:t> is the site fraction, </a:t>
                </a:r>
                <a14:m>
                  <m:oMath xmlns:m="http://schemas.openxmlformats.org/officeDocument/2006/math">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𝑅</m:t>
                        </m:r>
                      </m:e>
                      <m:sub>
                        <m:r>
                          <a:rPr lang="en-US" altLang="zh-CN" sz="2000" i="1">
                            <a:latin typeface="Cambria Math" panose="02040503050406030204" charset="0"/>
                            <a:cs typeface="Cambria Math" panose="02040503050406030204" charset="0"/>
                          </a:rPr>
                          <m:t>𝑠𝑢𝑟𝑓</m:t>
                        </m:r>
                        <m:r>
                          <a:rPr lang="en-US" altLang="zh-CN" sz="2000" i="1">
                            <a:latin typeface="Cambria Math" panose="02040503050406030204" charset="0"/>
                            <a:ea typeface="MS Mincho" charset="0"/>
                            <a:cs typeface="Cambria Math" panose="02040503050406030204" charset="0"/>
                          </a:rPr>
                          <m:t>,</m:t>
                        </m:r>
                        <m:r>
                          <a:rPr lang="en-US" altLang="zh-CN" sz="2000" i="1">
                            <a:latin typeface="Cambria Math" panose="02040503050406030204" charset="0"/>
                            <a:cs typeface="Cambria Math" panose="02040503050406030204" charset="0"/>
                          </a:rPr>
                          <m:t>𝑘</m:t>
                        </m:r>
                      </m:sub>
                    </m:sSub>
                  </m:oMath>
                </a14:m>
                <a:r>
                  <a:rPr lang="en-US" altLang="zh-CN" sz="2000">
                    <a:latin typeface="Times New Roman" panose="02020603050405020304" pitchFamily="18" charset="0"/>
                    <a:cs typeface="Times New Roman" panose="02020603050405020304" pitchFamily="18" charset="0"/>
                  </a:rPr>
                  <a:t> is the surface rate expreesion, </a:t>
                </a:r>
                <a14:m>
                  <m:oMath xmlns:m="http://schemas.openxmlformats.org/officeDocument/2006/math">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ea typeface="MS Mincho" charset="0"/>
                            <a:cs typeface="Cambria Math" panose="02040503050406030204" charset="0"/>
                          </a:rPr>
                          <m:t>𝛤</m:t>
                        </m:r>
                      </m:e>
                      <m:sub>
                        <m:r>
                          <a:rPr lang="en-US" altLang="zh-CN" sz="2000" i="1">
                            <a:latin typeface="Cambria Math" panose="02040503050406030204" charset="0"/>
                            <a:cs typeface="Cambria Math" panose="02040503050406030204" charset="0"/>
                          </a:rPr>
                          <m:t>𝑡𝑜𝑡</m:t>
                        </m:r>
                      </m:sub>
                    </m:sSub>
                  </m:oMath>
                </a14:m>
                <a:r>
                  <a:rPr lang="en-US" altLang="zh-CN" sz="2000">
                    <a:latin typeface="Times New Roman" panose="02020603050405020304" pitchFamily="18" charset="0"/>
                    <a:cs typeface="Times New Roman" panose="02020603050405020304" pitchFamily="18" charset="0"/>
                  </a:rPr>
                  <a:t> is the total surface site concentration, </a:t>
                </a:r>
                <a14:m>
                  <m:oMath xmlns:m="http://schemas.openxmlformats.org/officeDocument/2006/math">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cs typeface="Cambria Math" panose="02040503050406030204" charset="0"/>
                          </a:rPr>
                          <m:t>𝑀</m:t>
                        </m:r>
                      </m:e>
                      <m:sub>
                        <m:r>
                          <a:rPr lang="en-US" altLang="zh-CN" sz="2000" i="1">
                            <a:latin typeface="Cambria Math" panose="02040503050406030204" charset="0"/>
                            <a:cs typeface="Cambria Math" panose="02040503050406030204" charset="0"/>
                          </a:rPr>
                          <m:t>𝑘</m:t>
                        </m:r>
                      </m:sub>
                    </m:sSub>
                  </m:oMath>
                </a14:m>
                <a:r>
                  <a:rPr lang="en-US" altLang="zh-CN" sz="200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altLang="zh-CN" sz="2000" i="1">
                            <a:latin typeface="Cambria Math" panose="02040503050406030204" charset="0"/>
                            <a:cs typeface="Cambria Math" panose="02040503050406030204" charset="0"/>
                          </a:rPr>
                        </m:ctrlPr>
                      </m:sSubPr>
                      <m:e>
                        <m:r>
                          <a:rPr lang="en-US" altLang="zh-CN" sz="2000" i="1">
                            <a:latin typeface="Cambria Math" panose="02040503050406030204" charset="0"/>
                            <a:ea typeface="MS Mincho" charset="0"/>
                            <a:cs typeface="Cambria Math" panose="02040503050406030204" charset="0"/>
                          </a:rPr>
                          <m:t>𝜌</m:t>
                        </m:r>
                      </m:e>
                      <m:sub>
                        <m:r>
                          <a:rPr lang="en-US" altLang="zh-CN" sz="2000" i="1">
                            <a:latin typeface="Cambria Math" panose="02040503050406030204" charset="0"/>
                            <a:cs typeface="Cambria Math" panose="02040503050406030204" charset="0"/>
                          </a:rPr>
                          <m:t>𝑘</m:t>
                        </m:r>
                      </m:sub>
                    </m:sSub>
                  </m:oMath>
                </a14:m>
                <a:r>
                  <a:rPr lang="en-US" altLang="zh-CN" sz="2000">
                    <a:latin typeface="Times New Roman" panose="02020603050405020304" pitchFamily="18" charset="0"/>
                    <a:cs typeface="Times New Roman" panose="02020603050405020304" pitchFamily="18" charset="0"/>
                  </a:rPr>
                  <a:t> </a:t>
                </a:r>
                <a:r>
                  <a:rPr lang="en-US" altLang="zh-CN" sz="2000">
                    <a:latin typeface="Times New Roman" panose="02020603050405020304" pitchFamily="18" charset="0"/>
                    <a:cs typeface="Times New Roman" panose="02020603050405020304" pitchFamily="18" charset="0"/>
                  </a:rPr>
                  <a:t>is the molecular weight and density of bulk species k, respectively. </a:t>
                </a:r>
                <a:endParaRPr lang="en-US" altLang="zh-CN" sz="2000">
                  <a:latin typeface="Times New Roman" panose="02020603050405020304" pitchFamily="18" charset="0"/>
                  <a:cs typeface="Times New Roman" panose="02020603050405020304" pitchFamily="18" charset="0"/>
                </a:endParaRPr>
              </a:p>
            </p:txBody>
          </p:sp>
        </mc:Choice>
        <mc:Fallback>
          <p:sp>
            <p:nvSpPr>
              <p:cNvPr id="19" name="文本框 18"/>
              <p:cNvSpPr txBox="1">
                <a:spLocks noRot="1" noChangeAspect="1" noMove="1" noResize="1" noEditPoints="1" noAdjustHandles="1" noChangeArrowheads="1" noChangeShapeType="1" noTextEdit="1"/>
              </p:cNvSpPr>
              <p:nvPr/>
            </p:nvSpPr>
            <p:spPr>
              <a:xfrm>
                <a:off x="911860" y="5720715"/>
                <a:ext cx="9835515" cy="708660"/>
              </a:xfrm>
              <a:prstGeom prst="rect">
                <a:avLst/>
              </a:prstGeom>
              <a:blipFill rotWithShape="1">
                <a:blip r:embed="rId17"/>
                <a:stretch>
                  <a:fillRect/>
                </a:stretch>
              </a:blipFill>
            </p:spPr>
            <p:txBody>
              <a:bodyPr/>
              <a:lstStyle/>
              <a:p>
                <a:r>
                  <a:rPr lang="zh-CN" altLang="en-US">
                    <a:noFill/>
                  </a:rPr>
                  <a:t> </a:t>
                </a:r>
              </a:p>
            </p:txBody>
          </p:sp>
        </mc:Fallback>
      </mc:AlternateContent>
      <p:sp>
        <p:nvSpPr>
          <p:cNvPr id="24" name="标题 23"/>
          <p:cNvSpPr>
            <a:spLocks noGrp="1"/>
          </p:cNvSpPr>
          <p:nvPr>
            <p:ph type="title"/>
          </p:nvPr>
        </p:nvSpPr>
        <p:spPr>
          <a:xfrm>
            <a:off x="1055370" y="332740"/>
            <a:ext cx="10135235" cy="949960"/>
          </a:xfrm>
        </p:spPr>
        <p:txBody>
          <a:bodyPr vert="horz" lIns="91440" tIns="45720" rIns="91440" bIns="45720" rtlCol="0" anchor="ctr">
            <a:normAutofit/>
          </a:bodyPr>
          <a:lstStyle/>
          <a:p>
            <a:pPr lvl="0" algn="l">
              <a:buClrTx/>
              <a:buSzTx/>
              <a:buFontTx/>
            </a:pPr>
            <a:r>
              <a:rPr lang="zh-CN" altLang="en-US" b="0">
                <a:latin typeface="黑体" panose="02010609060101010101" pitchFamily="49" charset="-122"/>
                <a:ea typeface="黑体" panose="02010609060101010101" pitchFamily="49" charset="-122"/>
                <a:cs typeface="黑体" panose="02010609060101010101" pitchFamily="49" charset="-122"/>
                <a:sym typeface="+mn-ea"/>
              </a:rPr>
              <a:t>表面反应与</a:t>
            </a:r>
            <a:r>
              <a:rPr lang="zh-CN" altLang="en-US" b="0">
                <a:latin typeface="黑体" panose="02010609060101010101" pitchFamily="49" charset="-122"/>
                <a:ea typeface="黑体" panose="02010609060101010101" pitchFamily="49" charset="-122"/>
                <a:cs typeface="黑体" panose="02010609060101010101" pitchFamily="49" charset="-122"/>
                <a:sym typeface="+mn-ea"/>
              </a:rPr>
              <a:t>沉积</a:t>
            </a:r>
            <a:endParaRPr lang="zh-CN" altLang="en-US" b="0">
              <a:latin typeface="黑体" panose="02010609060101010101" pitchFamily="49" charset="-122"/>
              <a:ea typeface="黑体" panose="02010609060101010101" pitchFamily="49" charset="-122"/>
              <a:cs typeface="黑体" panose="02010609060101010101" pitchFamily="49" charset="-122"/>
              <a:sym typeface="+mn-ea"/>
            </a:endParaRPr>
          </a:p>
        </p:txBody>
      </p:sp>
      <p:pic>
        <p:nvPicPr>
          <p:cNvPr id="23" name="图片 22" descr="四川大学"/>
          <p:cNvPicPr>
            <a:picLocks noChangeAspect="1"/>
          </p:cNvPicPr>
          <p:nvPr/>
        </p:nvPicPr>
        <p:blipFill>
          <a:blip r:embed="rId18">
            <a:clrChange>
              <a:clrFrom>
                <a:srgbClr val="F6F6F6">
                  <a:alpha val="100000"/>
                </a:srgbClr>
              </a:clrFrom>
              <a:clrTo>
                <a:srgbClr val="F6F6F6">
                  <a:alpha val="100000"/>
                  <a:alpha val="0"/>
                </a:srgbClr>
              </a:clrTo>
            </a:clrChange>
          </a:blip>
          <a:stretch>
            <a:fillRect/>
          </a:stretch>
        </p:blipFill>
        <p:spPr>
          <a:xfrm>
            <a:off x="11097260" y="15240"/>
            <a:ext cx="1083443" cy="1080000"/>
          </a:xfrm>
          <a:prstGeom prst="rect">
            <a:avLst/>
          </a:prstGeom>
        </p:spPr>
      </p:pic>
    </p:spTree>
  </p:cSld>
  <p:clrMapOvr>
    <a:masterClrMapping/>
  </p:clrMapOvr>
</p:sld>
</file>

<file path=ppt/tags/tag1.xml><?xml version="1.0" encoding="utf-8"?>
<p:tagLst xmlns:p="http://schemas.openxmlformats.org/presentationml/2006/main">
  <p:tag name="KSO_WM_UNIT_TABLE_BEAUTIFY" val="smartTable{5b3d9556-77ee-449b-8b51-5cafc7612f65}"/>
  <p:tag name="KSO_WM_UNIT_VALUE" val="1092*3166"/>
  <p:tag name="KSO_WM_UNIT_HIGHLIGHT" val="0"/>
  <p:tag name="KSO_WM_UNIT_COMPATIBLE" val="0"/>
  <p:tag name="KSO_WM_UNIT_DIAGRAM_ISNUMVISUAL" val="0"/>
  <p:tag name="KSO_WM_UNIT_DIAGRAM_ISREFERUNIT" val="0"/>
  <p:tag name="KSO_WM_UNIT_TYPE" val="β"/>
  <p:tag name="KSO_WM_UNIT_INDEX" val="1"/>
  <p:tag name="KSO_WM_UNIT_ID" val="mixed20203808_1*β*1"/>
  <p:tag name="KSO_WM_TEMPLATE_CATEGORY" val="mixed"/>
  <p:tag name="KSO_WM_TEMPLATE_INDEX" val="20203808"/>
  <p:tag name="KSO_WM_UNIT_LAYERLEVEL" val="1"/>
  <p:tag name="KSO_WM_TAG_VERSION" val="1.0"/>
  <p:tag name="KSO_WM_BEAUTIFY_FLAG" val="#wm#"/>
  <p:tag name="TABLE_ENDDRAG_ORIGIN_RECT" val="764*215"/>
  <p:tag name="TABLE_ENDDRAG_RECT" val="122*154*764*215"/>
</p:tagLst>
</file>

<file path=ppt/tags/tag10.xml><?xml version="1.0" encoding="utf-8"?>
<p:tagLst xmlns:p="http://schemas.openxmlformats.org/presentationml/2006/main">
  <p:tag name="KSO_WM_DIAGRAM_VIRTUALLY_FRAME" val="{&quot;height&quot;:131.65,&quot;left&quot;:283.05,&quot;top&quot;:180.8,&quot;width&quot;:427.35}"/>
</p:tagLst>
</file>

<file path=ppt/tags/tag11.xml><?xml version="1.0" encoding="utf-8"?>
<p:tagLst xmlns:p="http://schemas.openxmlformats.org/presentationml/2006/main">
  <p:tag name="KSO_WM_DIAGRAM_VIRTUALLY_FRAME" val="{&quot;height&quot;:131.65,&quot;left&quot;:283.05,&quot;top&quot;:180.8,&quot;width&quot;:427.35}"/>
</p:tagLst>
</file>

<file path=ppt/tags/tag12.xml><?xml version="1.0" encoding="utf-8"?>
<p:tagLst xmlns:p="http://schemas.openxmlformats.org/presentationml/2006/main">
  <p:tag name="KSO_WM_DIAGRAM_VIRTUALLY_FRAME" val="{&quot;height&quot;:131.65,&quot;left&quot;:283.05,&quot;top&quot;:180.8,&quot;width&quot;:427.35}"/>
</p:tagLst>
</file>

<file path=ppt/tags/tag13.xml><?xml version="1.0" encoding="utf-8"?>
<p:tagLst xmlns:p="http://schemas.openxmlformats.org/presentationml/2006/main">
  <p:tag name="KSO_WM_DIAGRAM_VIRTUALLY_FRAME" val="{&quot;height&quot;:131.65,&quot;left&quot;:283.05,&quot;top&quot;:180.8,&quot;width&quot;:427.35}"/>
</p:tagLst>
</file>

<file path=ppt/tags/tag14.xml><?xml version="1.0" encoding="utf-8"?>
<p:tagLst xmlns:p="http://schemas.openxmlformats.org/presentationml/2006/main">
  <p:tag name="KSO_WM_DIAGRAM_VIRTUALLY_FRAME" val="{&quot;height&quot;:131.65,&quot;left&quot;:283.05,&quot;top&quot;:180.8,&quot;width&quot;:427.35}"/>
</p:tagLst>
</file>

<file path=ppt/tags/tag15.xml><?xml version="1.0" encoding="utf-8"?>
<p:tagLst xmlns:p="http://schemas.openxmlformats.org/presentationml/2006/main">
  <p:tag name="TABLE_ENDDRAG_ORIGIN_RECT" val="592*358"/>
  <p:tag name="TABLE_ENDDRAG_RECT" val="76*123*592*358"/>
</p:tagLst>
</file>

<file path=ppt/tags/tag16.xml><?xml version="1.0" encoding="utf-8"?>
<p:tagLst xmlns:p="http://schemas.openxmlformats.org/presentationml/2006/main">
  <p:tag name="TABLE_ENDDRAG_ORIGIN_RECT" val="592*358"/>
  <p:tag name="TABLE_ENDDRAG_RECT" val="76*123*592*358"/>
</p:tagLst>
</file>

<file path=ppt/tags/tag17.xml><?xml version="1.0" encoding="utf-8"?>
<p:tagLst xmlns:p="http://schemas.openxmlformats.org/presentationml/2006/main">
  <p:tag name="KSO_WM_DIAGRAM_VIRTUALLY_FRAME" val="{&quot;height&quot;:340.157470703125,&quot;left&quot;:9.425,&quot;top&quot;:116.9,&quot;width&quot;:925.2740600585937}"/>
</p:tagLst>
</file>

<file path=ppt/tags/tag18.xml><?xml version="1.0" encoding="utf-8"?>
<p:tagLst xmlns:p="http://schemas.openxmlformats.org/presentationml/2006/main">
  <p:tag name="KSO_WM_DIAGRAM_VIRTUALLY_FRAME" val="{&quot;height&quot;:340.157470703125,&quot;left&quot;:9.425,&quot;top&quot;:116.9,&quot;width&quot;:925.2740600585937}"/>
</p:tagLst>
</file>

<file path=ppt/tags/tag19.xml><?xml version="1.0" encoding="utf-8"?>
<p:tagLst xmlns:p="http://schemas.openxmlformats.org/presentationml/2006/main">
  <p:tag name="KSO_WM_DIAGRAM_VIRTUALLY_FRAME" val="{&quot;height&quot;:340.157470703125,&quot;left&quot;:9.425,&quot;top&quot;:116.9,&quot;width&quot;:925.2740600585937}"/>
</p:tagLst>
</file>

<file path=ppt/tags/tag2.xml><?xml version="1.0" encoding="utf-8"?>
<p:tagLst xmlns:p="http://schemas.openxmlformats.org/presentationml/2006/main">
  <p:tag name="TABLE_ENDDRAG_ORIGIN_RECT" val="440*186"/>
  <p:tag name="TABLE_ENDDRAG_RECT" val="386*236*440*186"/>
</p:tagLst>
</file>

<file path=ppt/tags/tag20.xml><?xml version="1.0" encoding="utf-8"?>
<p:tagLst xmlns:p="http://schemas.openxmlformats.org/presentationml/2006/main">
  <p:tag name="KSO_WM_DIAGRAM_VIRTUALLY_FRAME" val="{&quot;height&quot;:340.157470703125,&quot;left&quot;:9.425,&quot;top&quot;:116.9,&quot;width&quot;:925.2740600585937}"/>
</p:tagLst>
</file>

<file path=ppt/tags/tag21.xml><?xml version="1.0" encoding="utf-8"?>
<p:tagLst xmlns:p="http://schemas.openxmlformats.org/presentationml/2006/main">
  <p:tag name="KSO_WM_DIAGRAM_VIRTUALLY_FRAME" val="{&quot;height&quot;:342.407470703125,&quot;left&quot;:15.075,&quot;top&quot;:128.25,&quot;width&quot;:925.3308227539062}"/>
</p:tagLst>
</file>

<file path=ppt/tags/tag22.xml><?xml version="1.0" encoding="utf-8"?>
<p:tagLst xmlns:p="http://schemas.openxmlformats.org/presentationml/2006/main">
  <p:tag name="KSO_WM_DIAGRAM_VIRTUALLY_FRAME" val="{&quot;height&quot;:342.407470703125,&quot;left&quot;:15.075,&quot;top&quot;:128.25,&quot;width&quot;:925.3308227539062}"/>
</p:tagLst>
</file>

<file path=ppt/tags/tag23.xml><?xml version="1.0" encoding="utf-8"?>
<p:tagLst xmlns:p="http://schemas.openxmlformats.org/presentationml/2006/main">
  <p:tag name="KSO_WM_DIAGRAM_VIRTUALLY_FRAME" val="{&quot;height&quot;:342.407470703125,&quot;left&quot;:15.075,&quot;top&quot;:128.25,&quot;width&quot;:925.3308227539062}"/>
</p:tagLst>
</file>

<file path=ppt/tags/tag24.xml><?xml version="1.0" encoding="utf-8"?>
<p:tagLst xmlns:p="http://schemas.openxmlformats.org/presentationml/2006/main">
  <p:tag name="KSO_WM_DIAGRAM_VIRTUALLY_FRAME" val="{&quot;height&quot;:342.407470703125,&quot;left&quot;:15.075,&quot;top&quot;:128.25,&quot;width&quot;:925.3308227539062}"/>
</p:tagLst>
</file>

<file path=ppt/tags/tag25.xml><?xml version="1.0" encoding="utf-8"?>
<p:tagLst xmlns:p="http://schemas.openxmlformats.org/presentationml/2006/main">
  <p:tag name="TABLE_ENDDRAG_ORIGIN_RECT" val="305*180"/>
  <p:tag name="TABLE_ENDDRAG_RECT" val="636*125*305*180"/>
</p:tagLst>
</file>

<file path=ppt/tags/tag26.xml><?xml version="1.0" encoding="utf-8"?>
<p:tagLst xmlns:p="http://schemas.openxmlformats.org/presentationml/2006/main">
  <p:tag name="commondata" val="eyJoZGlkIjoiNDY5ZWQ0M2Y3NWFlZTE4NmVjYzU2YjUyNDUyOWYxNzkifQ=="/>
</p:tagLst>
</file>

<file path=ppt/tags/tag3.xml><?xml version="1.0" encoding="utf-8"?>
<p:tagLst xmlns:p="http://schemas.openxmlformats.org/presentationml/2006/main">
  <p:tag name="KSO_WM_DIAGRAM_VIRTUALLY_FRAME" val="{&quot;height&quot;:131.65,&quot;left&quot;:283.05,&quot;top&quot;:180.8,&quot;width&quot;:427.35}"/>
</p:tagLst>
</file>

<file path=ppt/tags/tag4.xml><?xml version="1.0" encoding="utf-8"?>
<p:tagLst xmlns:p="http://schemas.openxmlformats.org/presentationml/2006/main">
  <p:tag name="KSO_WM_DIAGRAM_VIRTUALLY_FRAME" val="{&quot;height&quot;:131.65,&quot;left&quot;:283.05,&quot;top&quot;:180.8,&quot;width&quot;:427.35}"/>
</p:tagLst>
</file>

<file path=ppt/tags/tag5.xml><?xml version="1.0" encoding="utf-8"?>
<p:tagLst xmlns:p="http://schemas.openxmlformats.org/presentationml/2006/main">
  <p:tag name="KSO_WM_DIAGRAM_VIRTUALLY_FRAME" val="{&quot;height&quot;:131.65,&quot;left&quot;:283.05,&quot;top&quot;:180.8,&quot;width&quot;:427.35}"/>
</p:tagLst>
</file>

<file path=ppt/tags/tag6.xml><?xml version="1.0" encoding="utf-8"?>
<p:tagLst xmlns:p="http://schemas.openxmlformats.org/presentationml/2006/main">
  <p:tag name="KSO_WM_DIAGRAM_VIRTUALLY_FRAME" val="{&quot;height&quot;:131.65,&quot;left&quot;:283.05,&quot;top&quot;:180.8,&quot;width&quot;:427.35}"/>
</p:tagLst>
</file>

<file path=ppt/tags/tag7.xml><?xml version="1.0" encoding="utf-8"?>
<p:tagLst xmlns:p="http://schemas.openxmlformats.org/presentationml/2006/main">
  <p:tag name="KSO_WM_DIAGRAM_VIRTUALLY_FRAME" val="{&quot;height&quot;:131.65,&quot;left&quot;:283.05,&quot;top&quot;:180.8,&quot;width&quot;:427.35}"/>
</p:tagLst>
</file>

<file path=ppt/tags/tag8.xml><?xml version="1.0" encoding="utf-8"?>
<p:tagLst xmlns:p="http://schemas.openxmlformats.org/presentationml/2006/main">
  <p:tag name="KSO_WM_DIAGRAM_VIRTUALLY_FRAME" val="{&quot;height&quot;:131.65,&quot;left&quot;:283.05,&quot;top&quot;:180.8,&quot;width&quot;:427.35}"/>
</p:tagLst>
</file>

<file path=ppt/tags/tag9.xml><?xml version="1.0" encoding="utf-8"?>
<p:tagLst xmlns:p="http://schemas.openxmlformats.org/presentationml/2006/main">
  <p:tag name="KSO_WM_DIAGRAM_VIRTUALLY_FRAME" val="{&quot;height&quot;:131.65,&quot;left&quot;:283.05,&quot;top&quot;:180.8,&quot;width&quot;:427.3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3322</Words>
  <Application>WPS 演示</Application>
  <PresentationFormat>宽屏</PresentationFormat>
  <Paragraphs>498</Paragraphs>
  <Slides>18</Slides>
  <Notes>0</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18</vt:i4>
      </vt:variant>
    </vt:vector>
  </HeadingPairs>
  <TitlesOfParts>
    <vt:vector size="39" baseType="lpstr">
      <vt:lpstr>Arial</vt:lpstr>
      <vt:lpstr>宋体</vt:lpstr>
      <vt:lpstr>Wingdings</vt:lpstr>
      <vt:lpstr>Times New Roman</vt:lpstr>
      <vt:lpstr>黑体</vt:lpstr>
      <vt:lpstr>Garamond</vt:lpstr>
      <vt:lpstr>楷体_GB2312</vt:lpstr>
      <vt:lpstr>新宋体</vt:lpstr>
      <vt:lpstr>Cambria Math</vt:lpstr>
      <vt:lpstr>MS Mincho</vt:lpstr>
      <vt:lpstr>Segoe Print</vt:lpstr>
      <vt:lpstr>微软雅黑</vt:lpstr>
      <vt:lpstr>Arial Unicode MS</vt:lpstr>
      <vt:lpstr>Calibri</vt:lpstr>
      <vt:lpstr>等线</vt:lpstr>
      <vt:lpstr>等线 Light</vt:lpstr>
      <vt:lpstr>Comic Sans MS</vt:lpstr>
      <vt:lpstr>GungsuhChe</vt:lpstr>
      <vt:lpstr>Malgun Gothic</vt:lpstr>
      <vt:lpstr>Office Theme</vt:lpstr>
      <vt:lpstr>1_Office Theme</vt:lpstr>
      <vt:lpstr>氢气与甲烷的化学气相沉积模型</vt:lpstr>
      <vt:lpstr>微波等离子体处理工艺的常见问题 </vt:lpstr>
      <vt:lpstr>在MPCVD中常见解决方案 </vt:lpstr>
      <vt:lpstr>多物理场模型 </vt:lpstr>
      <vt:lpstr>复杂的全耦合模型</vt:lpstr>
      <vt:lpstr>简化模型的构建</vt:lpstr>
      <vt:lpstr>初始条件与边界条件 </vt:lpstr>
      <vt:lpstr>多组分扩散方程 </vt:lpstr>
      <vt:lpstr>表面反应与沉积</vt:lpstr>
      <vt:lpstr>H2/CH4 等离子体中的烃类反应</vt:lpstr>
      <vt:lpstr>低压低功率条件下的仿真</vt:lpstr>
      <vt:lpstr>中等压强功率条件下的仿真</vt:lpstr>
      <vt:lpstr>径向物质分布</vt:lpstr>
      <vt:lpstr>轴向物质分布</vt:lpstr>
      <vt:lpstr>金刚石沉积高度</vt:lpstr>
      <vt:lpstr>结论 </vt:lpstr>
      <vt:lpstr>如何获取化学气相沉积反应的相关参数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Existing guidelines for submissions</dc:title>
  <dc:creator>Microsoft Office User</dc:creator>
  <cp:lastModifiedBy>Holt</cp:lastModifiedBy>
  <cp:revision>46</cp:revision>
  <dcterms:created xsi:type="dcterms:W3CDTF">2024-02-12T14:03:00Z</dcterms:created>
  <dcterms:modified xsi:type="dcterms:W3CDTF">2024-10-14T08:15:48Z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18178820C2AF49559F8B11565F8837D6_12</vt:lpwstr>
  </property>
  <property fmtid="{D5CDD505-2E9C-101B-9397-08002B2CF9AE}" pid="3" name="KSOProductBuildVer">
    <vt:lpwstr>2052-12.1.0.18276</vt:lpwstr>
  </property>
</Properties>
</file>