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6"/>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5" d="100"/>
          <a:sy n="35" d="100"/>
        </p:scale>
        <p:origin x="624" y="-465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latin typeface="+mn-lt"/>
                <a:ea typeface="+mn-ea"/>
              </a:rPr>
              <a:t>Lithium-ion battery electrode inter</a:t>
            </a:r>
            <a:r>
              <a:rPr lang="en-US" altLang="zh-CN" sz="9600" dirty="0">
                <a:latin typeface="+mn-lt"/>
                <a:ea typeface="+mn-ea"/>
              </a:rPr>
              <a:t>phase</a:t>
            </a:r>
            <a:r>
              <a:rPr lang="en-US" sz="9600" dirty="0">
                <a:latin typeface="+mn-lt"/>
                <a:ea typeface="+mn-ea"/>
              </a:rPr>
              <a:t> failure simulation</a:t>
            </a:r>
          </a:p>
        </p:txBody>
      </p:sp>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400" dirty="0"/>
                  <a:t>The ideal plasticity model is used to portray the SEI, ignoring its plastic deformation effect, and it is assumed that there is no slip at the interface between the SEI and the silicon particles. The stress field of the SEI originates from the deformation of the silicon particles by the extrusion effect, and the deformation of the SEI and the silicon particles is based on the planar stress condition. The formula for the Von Mises stress is given</a:t>
                </a:r>
              </a:p>
              <a:p>
                <a:pPr algn="ctr"/>
                <a:r>
                  <a:rPr lang="en-US" altLang="zh-CN" sz="3600" dirty="0"/>
                  <a:t> </a:t>
                </a:r>
                <a14:m>
                  <m:oMath xmlns:m="http://schemas.openxmlformats.org/officeDocument/2006/math">
                    <m:sSub>
                      <m:sSubPr>
                        <m:ctrlPr>
                          <a:rPr lang="zh-CN" altLang="zh-CN" sz="3600" i="1"/>
                        </m:ctrlPr>
                      </m:sSubPr>
                      <m:e>
                        <m:r>
                          <m:rPr>
                            <m:sty m:val="p"/>
                          </m:rPr>
                          <a:rPr lang="en-US" altLang="zh-CN" sz="3600"/>
                          <m:t>σ</m:t>
                        </m:r>
                      </m:e>
                      <m:sub>
                        <m:r>
                          <a:rPr lang="en-US" altLang="zh-CN" sz="3600" i="1"/>
                          <m:t>𝑀𝑖𝑠𝑒𝑠</m:t>
                        </m:r>
                      </m:sub>
                    </m:sSub>
                    <m:r>
                      <a:rPr lang="en-US" altLang="zh-CN" sz="3600"/>
                      <m:t>=</m:t>
                    </m:r>
                    <m:rad>
                      <m:radPr>
                        <m:degHide m:val="on"/>
                        <m:ctrlPr>
                          <a:rPr lang="zh-CN" altLang="zh-CN" sz="3600" i="1"/>
                        </m:ctrlPr>
                      </m:radPr>
                      <m:deg/>
                      <m:e>
                        <m:box>
                          <m:boxPr>
                            <m:ctrlPr>
                              <a:rPr lang="zh-CN" altLang="zh-CN" sz="3600" i="1"/>
                            </m:ctrlPr>
                          </m:boxPr>
                          <m:e>
                            <m:argPr>
                              <m:argSz m:val="-1"/>
                            </m:argPr>
                            <m:f>
                              <m:fPr>
                                <m:ctrlPr>
                                  <a:rPr lang="zh-CN" altLang="zh-CN" sz="3600" i="1"/>
                                </m:ctrlPr>
                              </m:fPr>
                              <m:num>
                                <m:sSup>
                                  <m:sSupPr>
                                    <m:ctrlPr>
                                      <a:rPr lang="zh-CN" altLang="zh-CN" sz="3600" i="1"/>
                                    </m:ctrlPr>
                                  </m:sSupPr>
                                  <m:e>
                                    <m:sSub>
                                      <m:sSubPr>
                                        <m:ctrlPr>
                                          <a:rPr lang="zh-CN" altLang="zh-CN" sz="3600" i="1"/>
                                        </m:ctrlPr>
                                      </m:sSubPr>
                                      <m:e>
                                        <m:r>
                                          <a:rPr lang="en-US" altLang="zh-CN" sz="3600" i="1"/>
                                          <m:t>(</m:t>
                                        </m:r>
                                        <m:r>
                                          <a:rPr lang="en-US" altLang="zh-CN" sz="3600" i="1"/>
                                          <m:t>𝜎</m:t>
                                        </m:r>
                                      </m:e>
                                      <m:sub>
                                        <m:r>
                                          <a:rPr lang="en-US" altLang="zh-CN" sz="3600" i="1"/>
                                          <m:t>1</m:t>
                                        </m:r>
                                      </m:sub>
                                    </m:sSub>
                                    <m:r>
                                      <a:rPr lang="en-US" altLang="zh-CN" sz="3600" i="1"/>
                                      <m:t>−</m:t>
                                    </m:r>
                                    <m:sSub>
                                      <m:sSubPr>
                                        <m:ctrlPr>
                                          <a:rPr lang="zh-CN" altLang="zh-CN" sz="3600" i="1"/>
                                        </m:ctrlPr>
                                      </m:sSubPr>
                                      <m:e>
                                        <m:r>
                                          <a:rPr lang="en-US" altLang="zh-CN" sz="3600" i="1"/>
                                          <m:t>𝜎</m:t>
                                        </m:r>
                                      </m:e>
                                      <m:sub>
                                        <m:r>
                                          <a:rPr lang="en-US" altLang="zh-CN" sz="3600" i="1"/>
                                          <m:t>2</m:t>
                                        </m:r>
                                      </m:sub>
                                    </m:sSub>
                                    <m:r>
                                      <a:rPr lang="en-US" altLang="zh-CN" sz="3600" i="1"/>
                                      <m:t>)</m:t>
                                    </m:r>
                                  </m:e>
                                  <m:sup>
                                    <m:r>
                                      <a:rPr lang="en-US" altLang="zh-CN" sz="3600" i="1"/>
                                      <m:t>2</m:t>
                                    </m:r>
                                  </m:sup>
                                </m:sSup>
                                <m:r>
                                  <a:rPr lang="en-US" altLang="zh-CN" sz="3600" i="1"/>
                                  <m:t>+</m:t>
                                </m:r>
                                <m:sSup>
                                  <m:sSupPr>
                                    <m:ctrlPr>
                                      <a:rPr lang="zh-CN" altLang="zh-CN" sz="3600" i="1"/>
                                    </m:ctrlPr>
                                  </m:sSupPr>
                                  <m:e>
                                    <m:r>
                                      <a:rPr lang="en-US" altLang="zh-CN" sz="3600" i="1"/>
                                      <m:t>(</m:t>
                                    </m:r>
                                    <m:sSub>
                                      <m:sSubPr>
                                        <m:ctrlPr>
                                          <a:rPr lang="zh-CN" altLang="zh-CN" sz="3600" i="1"/>
                                        </m:ctrlPr>
                                      </m:sSubPr>
                                      <m:e>
                                        <m:r>
                                          <a:rPr lang="en-US" altLang="zh-CN" sz="3600" i="1"/>
                                          <m:t>𝜎</m:t>
                                        </m:r>
                                      </m:e>
                                      <m:sub>
                                        <m:r>
                                          <a:rPr lang="en-US" altLang="zh-CN" sz="3600" i="1"/>
                                          <m:t>2</m:t>
                                        </m:r>
                                      </m:sub>
                                    </m:sSub>
                                    <m:r>
                                      <a:rPr lang="en-US" altLang="zh-CN" sz="3600" i="1"/>
                                      <m:t>−</m:t>
                                    </m:r>
                                    <m:sSub>
                                      <m:sSubPr>
                                        <m:ctrlPr>
                                          <a:rPr lang="zh-CN" altLang="zh-CN" sz="3600" i="1"/>
                                        </m:ctrlPr>
                                      </m:sSubPr>
                                      <m:e>
                                        <m:r>
                                          <a:rPr lang="en-US" altLang="zh-CN" sz="3600" i="1"/>
                                          <m:t>𝜎</m:t>
                                        </m:r>
                                      </m:e>
                                      <m:sub>
                                        <m:r>
                                          <a:rPr lang="en-US" altLang="zh-CN" sz="3600" i="1"/>
                                          <m:t>3</m:t>
                                        </m:r>
                                      </m:sub>
                                    </m:sSub>
                                    <m:r>
                                      <a:rPr lang="en-US" altLang="zh-CN" sz="3600" i="1"/>
                                      <m:t>)</m:t>
                                    </m:r>
                                  </m:e>
                                  <m:sup>
                                    <m:r>
                                      <a:rPr lang="en-US" altLang="zh-CN" sz="3600" i="1"/>
                                      <m:t>2</m:t>
                                    </m:r>
                                  </m:sup>
                                </m:sSup>
                                <m:r>
                                  <a:rPr lang="en-US" altLang="zh-CN" sz="3600" i="1"/>
                                  <m:t>+</m:t>
                                </m:r>
                                <m:sSup>
                                  <m:sSupPr>
                                    <m:ctrlPr>
                                      <a:rPr lang="zh-CN" altLang="zh-CN" sz="3600" i="1"/>
                                    </m:ctrlPr>
                                  </m:sSupPr>
                                  <m:e>
                                    <m:r>
                                      <a:rPr lang="en-US" altLang="zh-CN" sz="3600" i="1"/>
                                      <m:t>(</m:t>
                                    </m:r>
                                    <m:sSub>
                                      <m:sSubPr>
                                        <m:ctrlPr>
                                          <a:rPr lang="zh-CN" altLang="zh-CN" sz="3600" i="1"/>
                                        </m:ctrlPr>
                                      </m:sSubPr>
                                      <m:e>
                                        <m:r>
                                          <a:rPr lang="en-US" altLang="zh-CN" sz="3600" i="1"/>
                                          <m:t>𝜎</m:t>
                                        </m:r>
                                      </m:e>
                                      <m:sub>
                                        <m:r>
                                          <a:rPr lang="en-US" altLang="zh-CN" sz="3600" i="1"/>
                                          <m:t>3</m:t>
                                        </m:r>
                                      </m:sub>
                                    </m:sSub>
                                    <m:r>
                                      <a:rPr lang="en-US" altLang="zh-CN" sz="3600" i="1"/>
                                      <m:t>−</m:t>
                                    </m:r>
                                    <m:sSub>
                                      <m:sSubPr>
                                        <m:ctrlPr>
                                          <a:rPr lang="zh-CN" altLang="zh-CN" sz="3600" i="1"/>
                                        </m:ctrlPr>
                                      </m:sSubPr>
                                      <m:e>
                                        <m:r>
                                          <a:rPr lang="en-US" altLang="zh-CN" sz="3600" i="1"/>
                                          <m:t>𝜎</m:t>
                                        </m:r>
                                      </m:e>
                                      <m:sub>
                                        <m:r>
                                          <a:rPr lang="en-US" altLang="zh-CN" sz="3600" i="1"/>
                                          <m:t>1</m:t>
                                        </m:r>
                                      </m:sub>
                                    </m:sSub>
                                    <m:r>
                                      <a:rPr lang="en-US" altLang="zh-CN" sz="3600" i="1"/>
                                      <m:t>)</m:t>
                                    </m:r>
                                  </m:e>
                                  <m:sup>
                                    <m:r>
                                      <a:rPr lang="en-US" altLang="zh-CN" sz="3600" i="1"/>
                                      <m:t>2</m:t>
                                    </m:r>
                                  </m:sup>
                                </m:sSup>
                              </m:num>
                              <m:den>
                                <m:r>
                                  <a:rPr lang="en-US" altLang="zh-CN" sz="3600"/>
                                  <m:t>2</m:t>
                                </m:r>
                              </m:den>
                            </m:f>
                          </m:e>
                        </m:box>
                      </m:e>
                    </m:rad>
                    <m:r>
                      <a:rPr lang="en-US" altLang="zh-CN" sz="3600" i="1"/>
                      <m:t> </m:t>
                    </m:r>
                  </m:oMath>
                </a14:m>
                <a:endParaRPr lang="en-US" sz="4400" dirty="0"/>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2"/>
                <a:stretch>
                  <a:fillRect l="-1518" t="-1867" r="-2239"/>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AutoNum type="arabicPeriod"/>
            </a:pPr>
            <a:r>
              <a:rPr lang="en-US" altLang="zh-CN" dirty="0">
                <a:latin typeface="+mn-lt"/>
              </a:rPr>
              <a:t>D.M. Piper, S.-H. Lee, Stable silicon-ionic liquid interface for next-generation lithium-ion batteries, Nat. </a:t>
            </a:r>
            <a:r>
              <a:rPr lang="en-US" altLang="zh-CN" dirty="0" err="1">
                <a:latin typeface="+mn-lt"/>
              </a:rPr>
              <a:t>Commun</a:t>
            </a:r>
            <a:r>
              <a:rPr lang="en-US" altLang="zh-CN" dirty="0">
                <a:latin typeface="+mn-lt"/>
              </a:rPr>
              <a:t>. 6,6230,2015 . </a:t>
            </a:r>
          </a:p>
          <a:p>
            <a:pPr marL="514350" indent="-514350">
              <a:buAutoNum type="arabicPeriod"/>
            </a:pPr>
            <a:r>
              <a:rPr lang="en-US" dirty="0">
                <a:latin typeface="+mn-lt"/>
              </a:rPr>
              <a:t>M.Y. </a:t>
            </a:r>
            <a:r>
              <a:rPr lang="en-US" dirty="0" err="1">
                <a:latin typeface="+mn-lt"/>
              </a:rPr>
              <a:t>Jin</a:t>
            </a:r>
            <a:r>
              <a:rPr lang="en-US" dirty="0">
                <a:latin typeface="+mn-lt"/>
              </a:rPr>
              <a:t>, B.W. Sheldon, Optimum particle size in silicon electrodes dictated by </a:t>
            </a:r>
            <a:r>
              <a:rPr lang="en-US" dirty="0" err="1">
                <a:latin typeface="+mn-lt"/>
              </a:rPr>
              <a:t>chemomechanical</a:t>
            </a:r>
            <a:r>
              <a:rPr lang="en-US" dirty="0">
                <a:latin typeface="+mn-lt"/>
              </a:rPr>
              <a:t> deformation of the SEI, Adv. </a:t>
            </a:r>
            <a:r>
              <a:rPr lang="en-US" dirty="0" err="1">
                <a:latin typeface="+mn-lt"/>
              </a:rPr>
              <a:t>Funct</a:t>
            </a:r>
            <a:r>
              <a:rPr lang="en-US" dirty="0">
                <a:latin typeface="+mn-lt"/>
              </a:rPr>
              <a:t>. Mater. 31,2010640</a:t>
            </a:r>
            <a:r>
              <a:rPr lang="en-US" altLang="zh-CN" dirty="0">
                <a:latin typeface="+mn-lt"/>
              </a:rPr>
              <a:t>,2021 </a:t>
            </a:r>
            <a:r>
              <a:rPr lang="en-US" dirty="0">
                <a:latin typeface="+mn-lt"/>
              </a:rPr>
              <a:t>. </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latin typeface="+mn-lt"/>
              </a:rPr>
              <a:t>Calculation of battery SEI stability under different conditions based on coupled mechanistic-electrochemical modeling</a:t>
            </a:r>
            <a:endParaRPr lang="en-US" sz="5400"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751432" y="14575139"/>
            <a:ext cx="29615963" cy="4714120"/>
          </a:xfrm>
        </p:spPr>
        <p:txBody>
          <a:bodyPr/>
          <a:lstStyle/>
          <a:p>
            <a:r>
              <a:rPr lang="en-US" altLang="zh-CN" sz="3600" dirty="0"/>
              <a:t>Silicon is considered one of the most promising anode materials owing to its high theoretical energy density, however, the volume expansion/contraction during electrochemical </a:t>
            </a:r>
            <a:r>
              <a:rPr lang="en-US" altLang="zh-CN" sz="3600" dirty="0" err="1"/>
              <a:t>lithiation</a:t>
            </a:r>
            <a:r>
              <a:rPr lang="en-US" altLang="zh-CN" sz="3600" dirty="0"/>
              <a:t>/</a:t>
            </a:r>
            <a:r>
              <a:rPr lang="en-US" altLang="zh-CN" sz="3600" dirty="0" err="1"/>
              <a:t>delithiation</a:t>
            </a:r>
            <a:r>
              <a:rPr lang="en-US" altLang="zh-CN" sz="3600" dirty="0"/>
              <a:t> cycles leads to instability of the solid electrolyte interphase (SEI), which ultimately results in capacity degradation. Herein, the local stress and deformation evolution status of an SEI layer on an anode particle are investigated through a quantitative electrochemical-mechanical model. The impacts of structural uniformity, mechanical strength, and operating conditions on the stability of the SEI layer are investigated in detail. The simulation results demonstrate that when the silicon particle radius decreases from 800 ​nm to 600 and 400 ​nm, the failure time increases by 29% and 65%, respectively, of the original failure time; When the structural defect depth ratio is reduced from 0.6 to 0.4 and 0.2, the failure time increases by 72% and 132%, respectively; For the discharge rate, the condition at 0.1 C has 34% and 139% longer time to failure than that at 0.2 C and 0.3 C, respectively. This work provides insight into the rational design of stable SEI layers and sheds light on possible methods for constructing silicon-based lithium-ion batteries with longer cycling lives.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09471" y="13302556"/>
            <a:ext cx="29615963" cy="1302499"/>
          </a:xfrm>
        </p:spPr>
        <p:txBody>
          <a:bodyPr/>
          <a:lstStyle/>
          <a:p>
            <a:r>
              <a:rPr lang="en-US" dirty="0"/>
              <a:t>A</a:t>
            </a:r>
            <a:r>
              <a:rPr lang="en-US" altLang="zh-CN" dirty="0"/>
              <a:t>bstract</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ltLang="zh-CN" dirty="0"/>
              <a:t>Methodology</a:t>
            </a:r>
          </a:p>
        </p:txBody>
      </p:sp>
      <p:pic>
        <p:nvPicPr>
          <p:cNvPr id="26" name="图片占位符 25"/>
          <p:cNvPicPr>
            <a:picLocks noGrp="1" noChangeAspect="1"/>
          </p:cNvPicPr>
          <p:nvPr>
            <p:ph type="pic" sz="quarter" idx="29"/>
          </p:nvPr>
        </p:nvPicPr>
        <p:blipFill rotWithShape="1">
          <a:blip r:embed="rId3">
            <a:extLst>
              <a:ext uri="{28A0092B-C50C-407E-A947-70E740481C1C}">
                <a14:useLocalDpi xmlns:a14="http://schemas.microsoft.com/office/drawing/2010/main" val="0"/>
              </a:ext>
            </a:extLst>
          </a:blip>
          <a:srcRect l="-24682" t="5437" r="-23359" b="2707"/>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altLang="zh-CN" dirty="0"/>
              <a:t>FIGURE 1. Computational model and model validation: From the 3D soft pack cell to the 2D model.</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results are shown in Fig. 2.First, decreasing the size of silicon electrode particles leads to better SEI stability. When the radius of silicon particles is gradually reduced from 1µm to 0.2µm, the SEI failure time increases from 373 s to 1180 s, and the decreasing radius has an increasingly significant effect on the prolongation of the SEI failure time; therefore, the radius of the silicon electrode particles should be minimized when constructing silicon-based </a:t>
            </a:r>
            <a:r>
              <a:rPr lang="en-US" dirty="0" err="1"/>
              <a:t>lituium</a:t>
            </a:r>
            <a:r>
              <a:rPr lang="en-US" dirty="0"/>
              <a:t>-ion batteries. When the defect depth ratio decreases, the SEI stability increases significantly with the increase of structural homogeneity. In addition, high discharge rate decreases the stability of SEI, and if it is necessary to maintain SEI without failure, the discharge capacity is higher at high discharge rate.</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27" name="图片占位符 26"/>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l="2404" r="2404"/>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Mises stress cloud of SEI with three factors: silicon particle radius, current density, and structural homogeneity</a:t>
            </a:r>
          </a:p>
        </p:txBody>
      </p:sp>
      <p:pic>
        <p:nvPicPr>
          <p:cNvPr id="21" name="图片占位符 20"/>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t="18417" b="18417"/>
          <a:stretch>
            <a:fillRect/>
          </a:stretch>
        </p:blipFill>
        <p:spPr/>
      </p:pic>
      <p:pic>
        <p:nvPicPr>
          <p:cNvPr id="25" name="图片占位符 24"/>
          <p:cNvPicPr>
            <a:picLocks noGrp="1" noChangeAspect="1"/>
          </p:cNvPicPr>
          <p:nvPr>
            <p:ph type="pic" sz="quarter" idx="11"/>
          </p:nvPr>
        </p:nvPicPr>
        <p:blipFill rotWithShape="1">
          <a:blip r:embed="rId6">
            <a:extLst>
              <a:ext uri="{28A0092B-C50C-407E-A947-70E740481C1C}">
                <a14:useLocalDpi xmlns:a14="http://schemas.microsoft.com/office/drawing/2010/main" val="0"/>
              </a:ext>
            </a:extLst>
          </a:blip>
          <a:srcRect l="2742" r="2742" b="9939"/>
          <a:stretch/>
        </p:blipFill>
        <p:spPr>
          <a:xfrm>
            <a:off x="-751741" y="-1"/>
            <a:ext cx="15659562" cy="12800763"/>
          </a:xfrm>
        </p:spPr>
      </p:pic>
      <p:sp>
        <p:nvSpPr>
          <p:cNvPr id="28"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cs typeface="Calibri" panose="020F0502020204030204" pitchFamily="34" charset="0"/>
              </a:rPr>
              <a:t>REFERENCES</a:t>
            </a:r>
            <a:endParaRPr lang="en-US" sz="4101" b="1" dirty="0">
              <a:solidFill>
                <a:schemeClr val="bg1">
                  <a:lumMod val="65000"/>
                </a:schemeClr>
              </a:solidFill>
              <a:cs typeface="Calibri" panose="020F0502020204030204" pitchFamily="34" charset="0"/>
            </a:endParaRPr>
          </a:p>
        </p:txBody>
      </p:sp>
      <p:sp>
        <p:nvSpPr>
          <p:cNvPr id="29" name="Content Placeholder 2">
            <a:extLst>
              <a:ext uri="{FF2B5EF4-FFF2-40B4-BE49-F238E27FC236}">
                <a16:creationId xmlns:a16="http://schemas.microsoft.com/office/drawing/2014/main" id="{AD51ECA4-7CD5-C388-4105-0FB68E725C20}"/>
              </a:ext>
            </a:extLst>
          </p:cNvPr>
          <p:cNvSpPr txBox="1">
            <a:spLocks/>
          </p:cNvSpPr>
          <p:nvPr/>
        </p:nvSpPr>
        <p:spPr>
          <a:xfrm>
            <a:off x="14197413" y="8707399"/>
            <a:ext cx="16559039" cy="198428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bg1">
                    <a:lumMod val="50000"/>
                  </a:schemeClr>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sz="3600" dirty="0" err="1">
                <a:latin typeface="+mn-lt"/>
              </a:rPr>
              <a:t>Junjie</a:t>
            </a:r>
            <a:r>
              <a:rPr lang="en-US" altLang="zh-CN" sz="3600" dirty="0">
                <a:latin typeface="+mn-lt"/>
              </a:rPr>
              <a:t> Ding</a:t>
            </a:r>
            <a:r>
              <a:rPr lang="en-US" altLang="zh-CN" sz="3600" baseline="30000" dirty="0">
                <a:latin typeface="+mn-lt"/>
              </a:rPr>
              <a:t>1</a:t>
            </a:r>
            <a:r>
              <a:rPr lang="en-US" altLang="zh-CN" sz="3600" dirty="0">
                <a:latin typeface="+mn-lt"/>
              </a:rPr>
              <a:t>,Peng Tan</a:t>
            </a:r>
            <a:r>
              <a:rPr lang="en-US" altLang="zh-CN" sz="3600" baseline="30000" dirty="0">
                <a:latin typeface="+mn-lt"/>
              </a:rPr>
              <a:t>12</a:t>
            </a:r>
            <a:br>
              <a:rPr lang="en-US" sz="3600" dirty="0">
                <a:latin typeface="+mn-lt"/>
              </a:rPr>
            </a:br>
            <a:r>
              <a:rPr lang="en-US" sz="3600" dirty="0">
                <a:latin typeface="+mn-lt"/>
              </a:rPr>
              <a:t>1. Department of Thermal Science and Energy Engineering, University of Science and Technology of China (USTC), Hefei 230026, Anhui, China. </a:t>
            </a:r>
            <a:br>
              <a:rPr lang="en-US" sz="3600" dirty="0">
                <a:latin typeface="+mn-lt"/>
              </a:rPr>
            </a:br>
            <a:r>
              <a:rPr lang="en-US" sz="3600" dirty="0">
                <a:latin typeface="+mn-lt"/>
              </a:rPr>
              <a:t>2. State Key Laboratory of Fire Science, University of Science and Technology of China (USTC), Hefei 230026, Anhui, China.</a:t>
            </a:r>
          </a:p>
          <a:p>
            <a:endParaRPr lang="en-US" sz="3600" dirty="0">
              <a:latin typeface="+mn-lt"/>
            </a:endParaRPr>
          </a:p>
        </p:txBody>
      </p:sp>
    </p:spTree>
    <p:extLst>
      <p:ext uri="{BB962C8B-B14F-4D97-AF65-F5344CB8AC3E}">
        <p14:creationId xmlns:p14="http://schemas.microsoft.com/office/powerpoint/2010/main" val="8676222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6786</TotalTime>
  <Words>635</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Lithium-ion battery electrode interphase failure simulation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137</cp:revision>
  <cp:lastPrinted>2023-01-06T15:48:30Z</cp:lastPrinted>
  <dcterms:created xsi:type="dcterms:W3CDTF">2023-01-03T14:57:49Z</dcterms:created>
  <dcterms:modified xsi:type="dcterms:W3CDTF">2024-10-21T02:29:43Z</dcterms:modified>
</cp:coreProperties>
</file>