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5324" autoAdjust="0"/>
  </p:normalViewPr>
  <p:slideViewPr>
    <p:cSldViewPr snapToGrid="0">
      <p:cViewPr>
        <p:scale>
          <a:sx n="40" d="100"/>
          <a:sy n="40" d="100"/>
        </p:scale>
        <p:origin x="84" y="-610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id="{EA58CF9A-3367-AD21-7B06-F1117757716C}"/>
              </a:ext>
            </a:extLst>
          </p:cNvPr>
          <p:cNvPicPr>
            <a:picLocks noChangeAspect="1"/>
          </p:cNvPicPr>
          <p:nvPr/>
        </p:nvPicPr>
        <p:blipFill>
          <a:blip r:embed="rId2"/>
          <a:srcRect t="6916"/>
          <a:stretch/>
        </p:blipFill>
        <p:spPr>
          <a:xfrm>
            <a:off x="23597949" y="29085459"/>
            <a:ext cx="7554450" cy="5273976"/>
          </a:xfrm>
          <a:prstGeom prst="rect">
            <a:avLst/>
          </a:prstGeom>
        </p:spPr>
      </p:pic>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zh-CN" altLang="en-US" sz="9600" spc="-5" dirty="0">
                <a:solidFill>
                  <a:schemeClr val="tx2">
                    <a:lumMod val="50000"/>
                  </a:schemeClr>
                </a:solidFill>
                <a:latin typeface="+mn-lt"/>
                <a:ea typeface="+mn-ea"/>
              </a:rPr>
              <a:t>太阳能电池全年候发电量预测</a:t>
            </a:r>
            <a:br>
              <a:rPr lang="en-US" altLang="zh-CN" sz="9600" spc="-5">
                <a:solidFill>
                  <a:schemeClr val="tx2">
                    <a:lumMod val="50000"/>
                  </a:schemeClr>
                </a:solidFill>
                <a:latin typeface="+mn-lt"/>
                <a:ea typeface="+mn-ea"/>
              </a:rPr>
            </a:br>
            <a:r>
              <a:rPr lang="zh-CN" altLang="en-US" sz="9600" spc="-5">
                <a:solidFill>
                  <a:schemeClr val="tx2">
                    <a:lumMod val="50000"/>
                  </a:schemeClr>
                </a:solidFill>
                <a:latin typeface="+mn-lt"/>
                <a:ea typeface="+mn-ea"/>
              </a:rPr>
              <a:t>模拟</a:t>
            </a:r>
            <a:r>
              <a:rPr lang="zh-CN" altLang="en-US" sz="9600" spc="-5" dirty="0">
                <a:solidFill>
                  <a:schemeClr val="tx2">
                    <a:lumMod val="50000"/>
                  </a:schemeClr>
                </a:solidFill>
                <a:latin typeface="+mn-lt"/>
                <a:ea typeface="+mn-ea"/>
              </a:rPr>
              <a:t>研究 </a:t>
            </a:r>
            <a:endParaRPr lang="en-US" dirty="0">
              <a:latin typeface="+mn-lt"/>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zh-CN" altLang="en-US" dirty="0">
                <a:latin typeface="+mn-lt"/>
              </a:rPr>
              <a:t>赵昕海</a:t>
            </a:r>
            <a:r>
              <a:rPr lang="en-SG" altLang="zh-CN" baseline="30000" dirty="0">
                <a:latin typeface="+mn-lt"/>
              </a:rPr>
              <a:t>1</a:t>
            </a:r>
            <a:r>
              <a:rPr lang="zh-CN" altLang="en-US" dirty="0">
                <a:latin typeface="+mn-lt"/>
              </a:rPr>
              <a:t>，黄超鹏</a:t>
            </a:r>
            <a:r>
              <a:rPr lang="en-SG" altLang="zh-CN" baseline="30000" dirty="0">
                <a:latin typeface="+mn-lt"/>
              </a:rPr>
              <a:t>1</a:t>
            </a:r>
            <a:r>
              <a:rPr lang="zh-CN" altLang="en-US" dirty="0">
                <a:latin typeface="+mn-lt"/>
              </a:rPr>
              <a:t>，孙靖淞</a:t>
            </a:r>
            <a:r>
              <a:rPr lang="en-SG" altLang="zh-CN" baseline="30000" dirty="0">
                <a:latin typeface="+mn-lt"/>
              </a:rPr>
              <a:t>1</a:t>
            </a:r>
            <a:r>
              <a:rPr lang="zh-CN" altLang="en-US" dirty="0">
                <a:latin typeface="+mn-lt"/>
              </a:rPr>
              <a:t>，章雨柔</a:t>
            </a:r>
            <a:r>
              <a:rPr lang="en-SG" altLang="zh-CN" baseline="30000" dirty="0">
                <a:latin typeface="+mn-lt"/>
              </a:rPr>
              <a:t>1</a:t>
            </a:r>
            <a:r>
              <a:rPr lang="zh-CN" altLang="en-US" dirty="0">
                <a:latin typeface="+mn-lt"/>
              </a:rPr>
              <a:t>，姜玉霞</a:t>
            </a:r>
            <a:r>
              <a:rPr lang="en-SG" altLang="zh-CN" baseline="30000" dirty="0">
                <a:latin typeface="+mn-lt"/>
              </a:rPr>
              <a:t>1</a:t>
            </a:r>
            <a:r>
              <a:rPr lang="zh-CN" altLang="en-US" dirty="0">
                <a:latin typeface="+mn-lt"/>
              </a:rPr>
              <a:t>，彭军</a:t>
            </a:r>
            <a:r>
              <a:rPr lang="en-SG" altLang="zh-CN" baseline="30000" dirty="0">
                <a:latin typeface="+mn-lt"/>
              </a:rPr>
              <a:t>1</a:t>
            </a:r>
          </a:p>
          <a:p>
            <a:r>
              <a:rPr lang="en-SG" dirty="0">
                <a:latin typeface="+mn-lt"/>
              </a:rPr>
              <a:t>1. </a:t>
            </a:r>
            <a:r>
              <a:rPr lang="zh-CN" altLang="en-US" dirty="0">
                <a:latin typeface="+mn-lt"/>
              </a:rPr>
              <a:t>浙江省白马湖实验室有限公司，钙钛矿太阳能电池研发团队</a:t>
            </a:r>
            <a:endParaRPr lang="en-US" dirty="0">
              <a:latin typeface="+mn-lt"/>
            </a:endParaRPr>
          </a:p>
        </p:txBody>
      </p:sp>
      <p:pic>
        <p:nvPicPr>
          <p:cNvPr id="19" name="图片占位符 18">
            <a:extLst>
              <a:ext uri="{FF2B5EF4-FFF2-40B4-BE49-F238E27FC236}">
                <a16:creationId xmlns:a16="http://schemas.microsoft.com/office/drawing/2014/main" id="{7770CB89-372E-FF53-7883-754C584E5F97}"/>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9531" t="31513" r="26332" b="27426"/>
          <a:stretch/>
        </p:blipFill>
        <p:spPr>
          <a:xfrm>
            <a:off x="420866" y="1534000"/>
            <a:ext cx="13776431" cy="10448970"/>
          </a:xfrm>
        </p:spPr>
      </p:pic>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algn="just">
                  <a:lnSpc>
                    <a:spcPct val="107000"/>
                  </a:lnSpc>
                  <a:spcAft>
                    <a:spcPts val="800"/>
                  </a:spcAft>
                </a:pPr>
                <a:r>
                  <a:rPr lang="zh-CN" sz="4000" dirty="0">
                    <a:effectLst/>
                    <a:cs typeface="Times New Roman" panose="02020603050405020304" pitchFamily="18" charset="0"/>
                  </a:rPr>
                  <a:t>本模型涉及两个研究步骤。在研究</a:t>
                </a:r>
                <a:r>
                  <a:rPr lang="en-SG" sz="4000" dirty="0">
                    <a:effectLst/>
                    <a:cs typeface="Times New Roman" panose="02020603050405020304" pitchFamily="18" charset="0"/>
                  </a:rPr>
                  <a:t>1</a:t>
                </a:r>
                <a:r>
                  <a:rPr lang="zh-CN" sz="4000" dirty="0">
                    <a:effectLst/>
                    <a:cs typeface="Times New Roman" panose="02020603050405020304" pitchFamily="18" charset="0"/>
                  </a:rPr>
                  <a:t>中，我们使用波动光学模块</a:t>
                </a:r>
                <a:r>
                  <a:rPr lang="en-SG" sz="4000" dirty="0">
                    <a:effectLst/>
                    <a:cs typeface="Times New Roman" panose="02020603050405020304" pitchFamily="18" charset="0"/>
                  </a:rPr>
                  <a:t>/</a:t>
                </a:r>
                <a:r>
                  <a:rPr lang="zh-CN" sz="4000" dirty="0">
                    <a:effectLst/>
                    <a:cs typeface="Times New Roman" panose="02020603050405020304" pitchFamily="18" charset="0"/>
                  </a:rPr>
                  <a:t>数学</a:t>
                </a:r>
                <a:r>
                  <a:rPr lang="zh-CN" altLang="en-US" dirty="0">
                    <a:cs typeface="Times New Roman" panose="02020603050405020304" pitchFamily="18" charset="0"/>
                  </a:rPr>
                  <a:t>偏微分方程组</a:t>
                </a:r>
                <a:r>
                  <a:rPr lang="zh-CN" sz="4000" dirty="0">
                    <a:effectLst/>
                    <a:cs typeface="Times New Roman" panose="02020603050405020304" pitchFamily="18" charset="0"/>
                  </a:rPr>
                  <a:t>计算太阳能电池中全波长下的光电场分布及外量子转换效率，并使用</a:t>
                </a:r>
                <a:r>
                  <a:rPr lang="en-US" altLang="zh-CN" sz="4000" dirty="0">
                    <a:effectLst/>
                    <a:cs typeface="Times New Roman" panose="02020603050405020304" pitchFamily="18" charset="0"/>
                  </a:rPr>
                  <a:t> </a:t>
                </a:r>
                <a:r>
                  <a:rPr lang="en-SG" sz="4000" dirty="0">
                    <a:effectLst/>
                    <a:cs typeface="Times New Roman" panose="02020603050405020304" pitchFamily="18" charset="0"/>
                  </a:rPr>
                  <a:t>sum + </a:t>
                </a:r>
                <a:r>
                  <a:rPr lang="en-SG" sz="4000" dirty="0" err="1">
                    <a:effectLst/>
                    <a:cs typeface="Times New Roman" panose="02020603050405020304" pitchFamily="18" charset="0"/>
                  </a:rPr>
                  <a:t>withsol</a:t>
                </a:r>
                <a:r>
                  <a:rPr lang="en-SG" sz="4000" dirty="0">
                    <a:effectLst/>
                    <a:cs typeface="Times New Roman" panose="02020603050405020304" pitchFamily="18" charset="0"/>
                  </a:rPr>
                  <a:t> </a:t>
                </a:r>
                <a:r>
                  <a:rPr lang="zh-CN" sz="4000" dirty="0">
                    <a:effectLst/>
                    <a:cs typeface="Times New Roman" panose="02020603050405020304" pitchFamily="18" charset="0"/>
                  </a:rPr>
                  <a:t>的算子实现在半导体</a:t>
                </a:r>
                <a:r>
                  <a:rPr lang="en-SG" altLang="zh-CN" dirty="0">
                    <a:cs typeface="Times New Roman" panose="02020603050405020304" pitchFamily="18" charset="0"/>
                  </a:rPr>
                  <a:t>/</a:t>
                </a:r>
                <a:r>
                  <a:rPr lang="zh-CN" altLang="en-US" dirty="0">
                    <a:cs typeface="Times New Roman" panose="02020603050405020304" pitchFamily="18" charset="0"/>
                  </a:rPr>
                  <a:t>稀物质传输</a:t>
                </a:r>
                <a:r>
                  <a:rPr lang="zh-CN" sz="4000" dirty="0">
                    <a:effectLst/>
                    <a:cs typeface="Times New Roman" panose="02020603050405020304" pitchFamily="18" charset="0"/>
                  </a:rPr>
                  <a:t>物理场中调用光学</a:t>
                </a:r>
                <a:r>
                  <a:rPr lang="zh-CN" altLang="en-US" sz="4000" dirty="0">
                    <a:effectLst/>
                    <a:cs typeface="Times New Roman" panose="02020603050405020304" pitchFamily="18" charset="0"/>
                  </a:rPr>
                  <a:t>中积分</a:t>
                </a:r>
                <a:r>
                  <a:rPr lang="zh-CN" sz="4000" dirty="0">
                    <a:effectLst/>
                    <a:cs typeface="Times New Roman" panose="02020603050405020304" pitchFamily="18" charset="0"/>
                  </a:rPr>
                  <a:t>计算得出的总载流子生成率</a:t>
                </a:r>
                <a:r>
                  <a:rPr lang="zh-CN" altLang="en-US" sz="4000" dirty="0">
                    <a:effectLst/>
                    <a:cs typeface="Times New Roman" panose="02020603050405020304" pitchFamily="18" charset="0"/>
                  </a:rPr>
                  <a:t>作为载流子漂移扩散模型的激发</a:t>
                </a:r>
                <a:r>
                  <a:rPr lang="zh-CN" sz="4000" dirty="0">
                    <a:effectLst/>
                    <a:cs typeface="Times New Roman" panose="02020603050405020304" pitchFamily="18" charset="0"/>
                  </a:rPr>
                  <a:t>。在研究</a:t>
                </a:r>
                <a:r>
                  <a:rPr lang="en-SG" sz="4000" dirty="0">
                    <a:effectLst/>
                    <a:cs typeface="Times New Roman" panose="02020603050405020304" pitchFamily="18" charset="0"/>
                  </a:rPr>
                  <a:t>2</a:t>
                </a:r>
                <a:r>
                  <a:rPr lang="zh-CN" sz="4000" dirty="0">
                    <a:effectLst/>
                    <a:cs typeface="Times New Roman" panose="02020603050405020304" pitchFamily="18" charset="0"/>
                  </a:rPr>
                  <a:t>中，我们使用半导体模块</a:t>
                </a:r>
                <a:r>
                  <a:rPr lang="en-SG" altLang="zh-CN" dirty="0">
                    <a:cs typeface="Times New Roman" panose="02020603050405020304" pitchFamily="18" charset="0"/>
                  </a:rPr>
                  <a:t>/</a:t>
                </a:r>
                <a:r>
                  <a:rPr lang="zh-CN" altLang="en-US" dirty="0">
                    <a:cs typeface="Times New Roman" panose="02020603050405020304" pitchFamily="18" charset="0"/>
                  </a:rPr>
                  <a:t>稀物质传输</a:t>
                </a:r>
                <a:r>
                  <a:rPr lang="zh-CN" sz="4000" dirty="0">
                    <a:effectLst/>
                    <a:cs typeface="Times New Roman" panose="02020603050405020304" pitchFamily="18" charset="0"/>
                  </a:rPr>
                  <a:t>计算平均终端电流密度，生成</a:t>
                </a:r>
                <a:r>
                  <a:rPr lang="zh-CN" altLang="en-US" dirty="0">
                    <a:cs typeface="Times New Roman" panose="02020603050405020304" pitchFamily="18" charset="0"/>
                  </a:rPr>
                  <a:t>太阳能</a:t>
                </a:r>
                <a14:m>
                  <m:oMath xmlns:m="http://schemas.openxmlformats.org/officeDocument/2006/math">
                    <m:r>
                      <a:rPr lang="zh-CN" altLang="en-US" sz="4000" i="1" dirty="0" smtClean="0">
                        <a:effectLst/>
                        <a:latin typeface="Cambria Math" panose="02040503050406030204" pitchFamily="18" charset="0"/>
                        <a:cs typeface="Times New Roman" panose="02020603050405020304" pitchFamily="18" charset="0"/>
                      </a:rPr>
                      <m:t>电池</m:t>
                    </m:r>
                    <m:r>
                      <a:rPr lang="en-SG" sz="4000" i="1">
                        <a:effectLst/>
                        <a:latin typeface="Cambria Math" panose="02040503050406030204" pitchFamily="18" charset="0"/>
                        <a:cs typeface="Times New Roman" panose="02020603050405020304" pitchFamily="18" charset="0"/>
                      </a:rPr>
                      <m:t>𝑖</m:t>
                    </m:r>
                    <m:r>
                      <a:rPr lang="en-SG" sz="4000" i="1">
                        <a:effectLst/>
                        <a:latin typeface="Cambria Math" panose="02040503050406030204" pitchFamily="18" charset="0"/>
                        <a:cs typeface="Times New Roman" panose="02020603050405020304" pitchFamily="18" charset="0"/>
                      </a:rPr>
                      <m:t>−</m:t>
                    </m:r>
                    <m:r>
                      <a:rPr lang="en-SG" sz="4000" i="1">
                        <a:effectLst/>
                        <a:latin typeface="Cambria Math" panose="02040503050406030204" pitchFamily="18" charset="0"/>
                        <a:cs typeface="Times New Roman" panose="02020603050405020304" pitchFamily="18" charset="0"/>
                      </a:rPr>
                      <m:t>𝑉</m:t>
                    </m:r>
                  </m:oMath>
                </a14:m>
                <a:r>
                  <a:rPr lang="zh-CN" sz="4000" dirty="0">
                    <a:effectLst/>
                    <a:cs typeface="Times New Roman" panose="02020603050405020304" pitchFamily="18" charset="0"/>
                  </a:rPr>
                  <a:t>曲线。在基础模型搭建测试完成后，我们使用</a:t>
                </a:r>
                <a:r>
                  <a:rPr lang="en-US" altLang="zh-CN" sz="4000" dirty="0">
                    <a:effectLst/>
                    <a:cs typeface="Times New Roman" panose="02020603050405020304" pitchFamily="18" charset="0"/>
                  </a:rPr>
                  <a:t> </a:t>
                </a:r>
                <a:r>
                  <a:rPr lang="en-SG" dirty="0" err="1">
                    <a:cs typeface="Times New Roman" panose="02020603050405020304" pitchFamily="18" charset="0"/>
                  </a:rPr>
                  <a:t>LiveLink</a:t>
                </a:r>
                <a:r>
                  <a:rPr lang="en-SG" dirty="0">
                    <a:cs typeface="Times New Roman" panose="02020603050405020304" pitchFamily="18" charset="0"/>
                  </a:rPr>
                  <a:t>™ </a:t>
                </a:r>
                <a:r>
                  <a:rPr lang="en-SG" sz="3600" i="1" dirty="0">
                    <a:cs typeface="Times New Roman" panose="02020603050405020304" pitchFamily="18" charset="0"/>
                  </a:rPr>
                  <a:t>for</a:t>
                </a:r>
                <a:r>
                  <a:rPr lang="en-SG" sz="3600" dirty="0">
                    <a:cs typeface="Times New Roman" panose="02020603050405020304" pitchFamily="18" charset="0"/>
                  </a:rPr>
                  <a:t> MATLAB® </a:t>
                </a:r>
                <a:r>
                  <a:rPr lang="zh-CN" sz="4000" dirty="0">
                    <a:effectLst/>
                    <a:cs typeface="Times New Roman" panose="02020603050405020304" pitchFamily="18" charset="0"/>
                  </a:rPr>
                  <a:t>模块辅助进行全年</a:t>
                </a:r>
                <a:r>
                  <a:rPr lang="zh-CN" altLang="en-US" sz="4000" dirty="0">
                    <a:effectLst/>
                    <a:cs typeface="Times New Roman" panose="02020603050405020304" pitchFamily="18" charset="0"/>
                  </a:rPr>
                  <a:t>候</a:t>
                </a:r>
                <a:r>
                  <a:rPr lang="zh-CN" sz="4000" dirty="0">
                    <a:effectLst/>
                    <a:cs typeface="Times New Roman" panose="02020603050405020304" pitchFamily="18" charset="0"/>
                  </a:rPr>
                  <a:t>太阳光谱扫描，</a:t>
                </a:r>
                <a:r>
                  <a:rPr lang="zh-CN" altLang="en-US" sz="4000" dirty="0">
                    <a:effectLst/>
                    <a:cs typeface="Times New Roman" panose="02020603050405020304" pitchFamily="18" charset="0"/>
                  </a:rPr>
                  <a:t>完成发电量的预估，同时结合</a:t>
                </a:r>
                <a:r>
                  <a:rPr lang="zh-CN" sz="4000" dirty="0">
                    <a:effectLst/>
                    <a:cs typeface="Times New Roman" panose="02020603050405020304" pitchFamily="18" charset="0"/>
                  </a:rPr>
                  <a:t>粒子群算法将</a:t>
                </a:r>
                <a:r>
                  <a:rPr lang="zh-CN" altLang="en-US" sz="4000" dirty="0">
                    <a:effectLst/>
                    <a:cs typeface="Times New Roman" panose="02020603050405020304" pitchFamily="18" charset="0"/>
                  </a:rPr>
                  <a:t>包含叠层电池的绒面</a:t>
                </a:r>
                <a:r>
                  <a:rPr lang="zh-CN" sz="4000" dirty="0">
                    <a:effectLst/>
                    <a:cs typeface="Times New Roman" panose="02020603050405020304" pitchFamily="18" charset="0"/>
                  </a:rPr>
                  <a:t>结构</a:t>
                </a:r>
                <a:r>
                  <a:rPr lang="zh-CN" altLang="en-US" sz="4000" dirty="0">
                    <a:effectLst/>
                    <a:cs typeface="Times New Roman" panose="02020603050405020304" pitchFamily="18" charset="0"/>
                  </a:rPr>
                  <a:t>在内的</a:t>
                </a:r>
                <a:r>
                  <a:rPr lang="zh-CN" altLang="en-US" dirty="0">
                    <a:cs typeface="Times New Roman" panose="02020603050405020304" pitchFamily="18" charset="0"/>
                  </a:rPr>
                  <a:t>重要</a:t>
                </a:r>
                <a:r>
                  <a:rPr lang="zh-CN" sz="4000" dirty="0">
                    <a:effectLst/>
                    <a:cs typeface="Times New Roman" panose="02020603050405020304" pitchFamily="18" charset="0"/>
                  </a:rPr>
                  <a:t>参数进行全局优化</a:t>
                </a:r>
                <a:r>
                  <a:rPr lang="zh-CN" altLang="en-US" dirty="0">
                    <a:cs typeface="Times New Roman" panose="02020603050405020304" pitchFamily="18" charset="0"/>
                  </a:rPr>
                  <a:t>，并</a:t>
                </a:r>
                <a:r>
                  <a:rPr lang="zh-CN" altLang="en-US" sz="3600" dirty="0">
                    <a:cs typeface="Times New Roman" panose="02020603050405020304" pitchFamily="18" charset="0"/>
                  </a:rPr>
                  <a:t>通过帕累托前沿将各参数之间的关系可视化，辅助分析与决策。</a:t>
                </a:r>
                <a:endParaRPr lang="en-SG" sz="3600" dirty="0">
                  <a:effectLst/>
                  <a:cs typeface="Times New Roman" panose="02020603050405020304" pitchFamily="18" charset="0"/>
                </a:endParaRPr>
              </a:p>
              <a:p>
                <a:endParaRPr lang="en-US" dirty="0"/>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4"/>
                <a:stretch>
                  <a:fillRect l="-1328" t="-1422" r="-4516"/>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SG" sz="3200" dirty="0">
                <a:effectLst/>
                <a:latin typeface="+mn-lt"/>
              </a:rPr>
              <a:t>X. Zhao, H. Q. Tan, E. </a:t>
            </a:r>
            <a:r>
              <a:rPr lang="en-SG" sz="3200" dirty="0" err="1">
                <a:effectLst/>
                <a:latin typeface="+mn-lt"/>
              </a:rPr>
              <a:t>Birgersson</a:t>
            </a:r>
            <a:r>
              <a:rPr lang="en-SG" sz="3200" dirty="0">
                <a:effectLst/>
                <a:latin typeface="+mn-lt"/>
              </a:rPr>
              <a:t> and H. Xue, “Elucidating the underlying physics in a two-terminal all-perovskite tandem solar cell: A guideline towards 30% power conversion efficiency,” </a:t>
            </a:r>
            <a:r>
              <a:rPr lang="en-SG" sz="3200" i="1" dirty="0">
                <a:effectLst/>
                <a:latin typeface="+mn-lt"/>
              </a:rPr>
              <a:t>Solar Energy, </a:t>
            </a:r>
            <a:r>
              <a:rPr lang="en-SG" sz="3200" dirty="0">
                <a:effectLst/>
                <a:latin typeface="+mn-lt"/>
              </a:rPr>
              <a:t>vol. 231, p. 716–731, January 2022</a:t>
            </a:r>
            <a:endParaRPr lang="en-US" dirty="0">
              <a:latin typeface="+mn-lt"/>
            </a:endParaRP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zh-CN" altLang="en-US" dirty="0">
                <a:effectLst/>
                <a:latin typeface="+mn-lt"/>
                <a:cs typeface="Times New Roman" panose="02020603050405020304" pitchFamily="18" charset="0"/>
              </a:rPr>
              <a:t>模型用于</a:t>
            </a:r>
            <a:r>
              <a:rPr lang="zh-CN" dirty="0">
                <a:effectLst/>
                <a:latin typeface="+mn-lt"/>
                <a:cs typeface="Times New Roman" panose="02020603050405020304" pitchFamily="18" charset="0"/>
              </a:rPr>
              <a:t>预估在标准</a:t>
            </a:r>
            <a:r>
              <a:rPr lang="en-US" altLang="zh-CN" dirty="0">
                <a:effectLst/>
                <a:latin typeface="+mn-lt"/>
                <a:cs typeface="Times New Roman" panose="02020603050405020304" pitchFamily="18" charset="0"/>
              </a:rPr>
              <a:t> </a:t>
            </a:r>
            <a:r>
              <a:rPr lang="en-US" dirty="0">
                <a:effectLst/>
                <a:latin typeface="+mn-lt"/>
                <a:cs typeface="Times New Roman" panose="02020603050405020304" pitchFamily="18" charset="0"/>
              </a:rPr>
              <a:t>AM1.5G </a:t>
            </a:r>
            <a:r>
              <a:rPr lang="zh-CN" dirty="0">
                <a:effectLst/>
                <a:latin typeface="+mn-lt"/>
                <a:cs typeface="Times New Roman" panose="02020603050405020304" pitchFamily="18" charset="0"/>
              </a:rPr>
              <a:t>光谱及实际全</a:t>
            </a:r>
            <a:r>
              <a:rPr lang="zh-CN" altLang="en-US" dirty="0">
                <a:latin typeface="+mn-lt"/>
                <a:cs typeface="Times New Roman" panose="02020603050405020304" pitchFamily="18" charset="0"/>
              </a:rPr>
              <a:t>年</a:t>
            </a:r>
            <a:r>
              <a:rPr lang="zh-CN" dirty="0">
                <a:effectLst/>
                <a:latin typeface="+mn-lt"/>
                <a:cs typeface="Times New Roman" panose="02020603050405020304" pitchFamily="18" charset="0"/>
              </a:rPr>
              <a:t>候光谱下最佳单位面积发电量</a:t>
            </a:r>
            <a:r>
              <a:rPr lang="zh-CN" altLang="en-US" dirty="0">
                <a:effectLst/>
                <a:latin typeface="+mn-lt"/>
                <a:cs typeface="Times New Roman" panose="02020603050405020304" pitchFamily="18" charset="0"/>
              </a:rPr>
              <a:t>，并辅助参数优化</a:t>
            </a:r>
            <a:r>
              <a:rPr lang="zh-CN" dirty="0">
                <a:effectLst/>
                <a:latin typeface="+mn-lt"/>
                <a:cs typeface="Times New Roman" panose="02020603050405020304" pitchFamily="18" charset="0"/>
              </a:rPr>
              <a:t>应用于新型的钙钛矿及叠层电池的光电</a:t>
            </a:r>
            <a:r>
              <a:rPr lang="zh-CN" altLang="en-US" dirty="0">
                <a:effectLst/>
                <a:latin typeface="+mn-lt"/>
                <a:cs typeface="Times New Roman" panose="02020603050405020304" pitchFamily="18" charset="0"/>
              </a:rPr>
              <a:t>仿真。</a:t>
            </a:r>
            <a:endParaRPr lang="en-US" dirty="0">
              <a:latin typeface="+mn-lt"/>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sz="4000" dirty="0">
                <a:effectLst/>
                <a:cs typeface="Times New Roman" panose="02020603050405020304" pitchFamily="18" charset="0"/>
              </a:rPr>
              <a:t>高效光伏发电是以清洁能源实现未来碳中和的重要环节，然而太阳能电池在实地、连续昼夜切换的光谱下的发电效率并未得到充分优化。基于此类问题，我们提出一种使用</a:t>
            </a:r>
            <a:r>
              <a:rPr lang="en-US" altLang="zh-CN" sz="4000" dirty="0">
                <a:effectLst/>
                <a:cs typeface="Times New Roman" panose="02020603050405020304" pitchFamily="18" charset="0"/>
              </a:rPr>
              <a:t> </a:t>
            </a:r>
            <a:r>
              <a:rPr lang="en-SG" sz="4000" dirty="0">
                <a:effectLst/>
                <a:cs typeface="Times New Roman" panose="02020603050405020304" pitchFamily="18" charset="0"/>
              </a:rPr>
              <a:t>COMSOL + MATLAB </a:t>
            </a:r>
            <a:r>
              <a:rPr lang="zh-CN" sz="4000" dirty="0">
                <a:effectLst/>
                <a:cs typeface="Times New Roman" panose="02020603050405020304" pitchFamily="18" charset="0"/>
              </a:rPr>
              <a:t>预测全年候电池平均发电量、针对实际光谱优化电池结构的方法。</a:t>
            </a:r>
            <a:endParaRPr lang="en-SG" altLang="zh-CN" sz="4000" dirty="0">
              <a:effectLst/>
              <a:cs typeface="Times New Roman" panose="02020603050405020304" pitchFamily="18" charset="0"/>
            </a:endParaRPr>
          </a:p>
          <a:p>
            <a:r>
              <a:rPr lang="zh-CN" altLang="en-US" dirty="0">
                <a:cs typeface="Times New Roman" panose="02020603050405020304" pitchFamily="18" charset="0"/>
              </a:rPr>
              <a:t>光电模拟仿真辅助团队优化了叠层电池中钙钛矿顶部电池的几何设计以及底部电池的绒面结构，达成更高效的叠层电池共绒及陷光效果。同时，我们通过仿真比较新型太阳能电池在标准光谱（恒定白昼）和实地测量的全年候光谱（气候变化</a:t>
            </a:r>
            <a:r>
              <a:rPr lang="en-SG" altLang="zh-CN" dirty="0">
                <a:cs typeface="Times New Roman" panose="02020603050405020304" pitchFamily="18" charset="0"/>
              </a:rPr>
              <a:t>+</a:t>
            </a:r>
            <a:r>
              <a:rPr lang="zh-CN" altLang="en-US" dirty="0">
                <a:cs typeface="Times New Roman" panose="02020603050405020304" pitchFamily="18" charset="0"/>
              </a:rPr>
              <a:t>昼夜更替）之间的发电量差异，并得出本地化的电池设计优化方案。</a:t>
            </a:r>
            <a:endParaRPr lang="en-SG" altLang="zh-CN" dirty="0">
              <a:cs typeface="Times New Roman" panose="02020603050405020304" pitchFamily="18" charset="0"/>
            </a:endParaRPr>
          </a:p>
          <a:p>
            <a:r>
              <a:rPr lang="zh-CN" altLang="en-US" dirty="0">
                <a:cs typeface="Times New Roman" panose="02020603050405020304" pitchFamily="18" charset="0"/>
              </a:rPr>
              <a:t>此模型可作为预估电池经济效应的一部分，通过帕累托前沿（</a:t>
            </a:r>
            <a:r>
              <a:rPr lang="en-SG" altLang="zh-CN" dirty="0">
                <a:cs typeface="Times New Roman" panose="02020603050405020304" pitchFamily="18" charset="0"/>
              </a:rPr>
              <a:t>P</a:t>
            </a:r>
            <a:r>
              <a:rPr lang="en-US" altLang="zh-CN" dirty="0" err="1">
                <a:cs typeface="Times New Roman" panose="02020603050405020304" pitchFamily="18" charset="0"/>
              </a:rPr>
              <a:t>areto</a:t>
            </a:r>
            <a:r>
              <a:rPr lang="en-US" altLang="zh-CN" dirty="0">
                <a:cs typeface="Times New Roman" panose="02020603050405020304" pitchFamily="18" charset="0"/>
              </a:rPr>
              <a:t> front</a:t>
            </a:r>
            <a:r>
              <a:rPr lang="zh-CN" altLang="en-US" dirty="0">
                <a:cs typeface="Times New Roman" panose="02020603050405020304" pitchFamily="18" charset="0"/>
              </a:rPr>
              <a:t>）将电池效率及平准化度电成本的关系可视化，达到降本增效的目标。</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方法</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zh-CN" altLang="en-US" sz="3600" dirty="0"/>
              <a:t>图</a:t>
            </a:r>
            <a:r>
              <a:rPr lang="en-SG" altLang="zh-CN" sz="3600" dirty="0"/>
              <a:t>1. </a:t>
            </a:r>
            <a:r>
              <a:rPr lang="zh-CN" altLang="en-US" sz="3600" dirty="0"/>
              <a:t>左上：电池样品三维 </a:t>
            </a:r>
            <a:r>
              <a:rPr lang="en-SG" altLang="zh-CN" sz="3600" dirty="0"/>
              <a:t>Unit cell</a:t>
            </a:r>
            <a:r>
              <a:rPr lang="zh-CN" altLang="en-US" sz="3600" dirty="0"/>
              <a:t>；左下：实地整年中最强光谱（红）与标准光谱（蓝）；右：叠层共绒几何设计</a:t>
            </a:r>
            <a:endParaRPr lang="en-US" sz="3600"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a:lnSpc>
                <a:spcPct val="107000"/>
              </a:lnSpc>
              <a:spcAft>
                <a:spcPts val="800"/>
              </a:spcAft>
            </a:pPr>
            <a:r>
              <a:rPr lang="zh-CN" sz="4000" dirty="0">
                <a:effectLst/>
                <a:cs typeface="Times New Roman" panose="02020603050405020304" pitchFamily="18" charset="0"/>
              </a:rPr>
              <a:t>通过仿真，</a:t>
            </a:r>
            <a:r>
              <a:rPr lang="zh-CN" altLang="en-US" sz="4000" dirty="0">
                <a:effectLst/>
                <a:cs typeface="Times New Roman" panose="02020603050405020304" pitchFamily="18" charset="0"/>
              </a:rPr>
              <a:t>我们得以分析叠层电池中的陷光机理。因顶部钙钛矿与底部晶硅共绒，相较于单结电池，叠层电池需要更厚的钙钛矿层以达成最佳吸光。</a:t>
            </a:r>
            <a:r>
              <a:rPr lang="zh-CN" sz="4000" dirty="0">
                <a:effectLst/>
                <a:cs typeface="Times New Roman" panose="02020603050405020304" pitchFamily="18" charset="0"/>
              </a:rPr>
              <a:t>我们预估在标准</a:t>
            </a:r>
            <a:r>
              <a:rPr lang="en-US" altLang="zh-CN" sz="4000" dirty="0">
                <a:effectLst/>
                <a:cs typeface="Times New Roman" panose="02020603050405020304" pitchFamily="18" charset="0"/>
              </a:rPr>
              <a:t> </a:t>
            </a:r>
            <a:r>
              <a:rPr lang="en-US" sz="4000" dirty="0">
                <a:effectLst/>
                <a:cs typeface="Times New Roman" panose="02020603050405020304" pitchFamily="18" charset="0"/>
              </a:rPr>
              <a:t>AM1.5G </a:t>
            </a:r>
            <a:r>
              <a:rPr lang="zh-CN" sz="4000" dirty="0">
                <a:effectLst/>
                <a:cs typeface="Times New Roman" panose="02020603050405020304" pitchFamily="18" charset="0"/>
              </a:rPr>
              <a:t>测试光谱及实际全天候光谱下最佳单位面积发电量及优化后的参数，并可以根据电池的实际运作环境来反馈调整电池的各层厚度、绒面形貌等几何结构。</a:t>
            </a:r>
            <a:r>
              <a:rPr lang="zh-CN" altLang="en-US" sz="4000" dirty="0">
                <a:effectLst/>
                <a:cs typeface="Times New Roman" panose="02020603050405020304" pitchFamily="18" charset="0"/>
              </a:rPr>
              <a:t>在所测得的实地光谱下，叠层电池可使用较薄的钙钛矿层达成更高的发电量，做到降本增效。最后，根据帕累托前沿的初步优化结果，一种使用</a:t>
            </a:r>
            <a:r>
              <a:rPr lang="en-SG" altLang="zh-CN" sz="4000" dirty="0">
                <a:effectLst/>
                <a:cs typeface="Times New Roman" panose="02020603050405020304" pitchFamily="18" charset="0"/>
              </a:rPr>
              <a:t>1.68 eV </a:t>
            </a:r>
            <a:r>
              <a:rPr lang="zh-CN" altLang="en-US" sz="4000" dirty="0">
                <a:effectLst/>
                <a:cs typeface="Times New Roman" panose="02020603050405020304" pitchFamily="18" charset="0"/>
              </a:rPr>
              <a:t>带隙、厚度</a:t>
            </a:r>
            <a:r>
              <a:rPr lang="en-SG" altLang="zh-CN" sz="4000" dirty="0">
                <a:effectLst/>
                <a:cs typeface="Times New Roman" panose="02020603050405020304" pitchFamily="18" charset="0"/>
              </a:rPr>
              <a:t>450 nm </a:t>
            </a:r>
            <a:r>
              <a:rPr lang="zh-CN" altLang="en-US" sz="4000" dirty="0">
                <a:effectLst/>
                <a:cs typeface="Times New Roman" panose="02020603050405020304" pitchFamily="18" charset="0"/>
              </a:rPr>
              <a:t>的钙钛矿层的两端钙钛矿</a:t>
            </a:r>
            <a:r>
              <a:rPr lang="en-SG" altLang="zh-CN" sz="4000" dirty="0">
                <a:effectLst/>
                <a:cs typeface="Times New Roman" panose="02020603050405020304" pitchFamily="18" charset="0"/>
              </a:rPr>
              <a:t>/</a:t>
            </a:r>
            <a:r>
              <a:rPr lang="zh-CN" altLang="en-US" sz="4000" dirty="0">
                <a:effectLst/>
                <a:cs typeface="Times New Roman" panose="02020603050405020304" pitchFamily="18" charset="0"/>
              </a:rPr>
              <a:t>晶硅叠层电池的预估实地平均每小时发电功率可达</a:t>
            </a:r>
            <a:r>
              <a:rPr lang="en-SG" altLang="zh-CN" dirty="0">
                <a:cs typeface="Times New Roman" panose="02020603050405020304" pitchFamily="18" charset="0"/>
              </a:rPr>
              <a:t>2.</a:t>
            </a:r>
            <a:r>
              <a:rPr lang="en-SG" altLang="zh-CN" sz="4000" dirty="0">
                <a:effectLst/>
                <a:cs typeface="Times New Roman" panose="02020603050405020304" pitchFamily="18" charset="0"/>
              </a:rPr>
              <a:t>7 kW/m</a:t>
            </a:r>
            <a:r>
              <a:rPr lang="en-SG" altLang="zh-CN" sz="4000" baseline="30000" dirty="0">
                <a:effectLst/>
                <a:cs typeface="Times New Roman" panose="02020603050405020304" pitchFamily="18" charset="0"/>
              </a:rPr>
              <a:t>2</a:t>
            </a:r>
            <a:r>
              <a:rPr lang="zh-CN" altLang="en-US" sz="4000" dirty="0">
                <a:effectLst/>
                <a:cs typeface="Times New Roman" panose="02020603050405020304" pitchFamily="18" charset="0"/>
              </a:rPr>
              <a:t>。</a:t>
            </a:r>
            <a:endParaRPr lang="en-SG" sz="3600" dirty="0">
              <a:effectLst/>
              <a:cs typeface="Times New Roman" panose="02020603050405020304" pitchFamily="18" charset="0"/>
            </a:endParaRP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结果</a:t>
            </a:r>
            <a:endParaRPr lang="en-US" dirty="0"/>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6416504"/>
            <a:ext cx="14224907" cy="2072640"/>
          </a:xfrm>
        </p:spPr>
        <p:txBody>
          <a:bodyPr/>
          <a:lstStyle/>
          <a:p>
            <a:r>
              <a:rPr lang="zh-CN" altLang="en-US" sz="3600" dirty="0"/>
              <a:t>图</a:t>
            </a:r>
            <a:r>
              <a:rPr lang="en-SG" altLang="zh-CN" sz="3600" dirty="0"/>
              <a:t>2.</a:t>
            </a:r>
            <a:r>
              <a:rPr lang="zh-CN" altLang="en-US" sz="3600" dirty="0"/>
              <a:t> 左：光电场强度分布（</a:t>
            </a:r>
            <a:r>
              <a:rPr lang="en-US" altLang="zh-CN" sz="3600" dirty="0"/>
              <a:t>y-z</a:t>
            </a:r>
            <a:r>
              <a:rPr lang="zh-CN" altLang="en-US" sz="3600" dirty="0"/>
              <a:t>截面）及绒面带来的陷光效果；右：钙钛矿厚度、带隙及全年候平均发电量预估的</a:t>
            </a:r>
            <a:r>
              <a:rPr lang="zh-CN" altLang="en-US" sz="3600" dirty="0">
                <a:cs typeface="Times New Roman" panose="02020603050405020304" pitchFamily="18" charset="0"/>
              </a:rPr>
              <a:t>帕累托前沿。</a:t>
            </a:r>
            <a:endParaRPr lang="en-SG" altLang="zh-CN" sz="3600" dirty="0">
              <a:cs typeface="Times New Roman" panose="02020603050405020304" pitchFamily="18" charset="0"/>
            </a:endParaRPr>
          </a:p>
          <a:p>
            <a:pPr>
              <a:spcBef>
                <a:spcPts val="0"/>
              </a:spcBef>
            </a:pPr>
            <a:r>
              <a:rPr lang="zh-CN" altLang="en-US" sz="3600" dirty="0">
                <a:cs typeface="Times New Roman" panose="02020603050405020304" pitchFamily="18" charset="0"/>
              </a:rPr>
              <a:t>表</a:t>
            </a:r>
            <a:r>
              <a:rPr lang="en-SG" altLang="zh-CN" sz="3600" dirty="0">
                <a:cs typeface="Times New Roman" panose="02020603050405020304" pitchFamily="18" charset="0"/>
              </a:rPr>
              <a:t>1. </a:t>
            </a:r>
            <a:r>
              <a:rPr lang="zh-CN" altLang="en-US" sz="3600" dirty="0">
                <a:cs typeface="Times New Roman" panose="02020603050405020304" pitchFamily="18" charset="0"/>
              </a:rPr>
              <a:t>针对钙钛矿单结电池的结构优化与发电功率预估。</a:t>
            </a:r>
            <a:endParaRPr lang="en-SG" altLang="zh-CN" sz="3600" dirty="0">
              <a:cs typeface="Times New Roman" panose="02020603050405020304" pitchFamily="18" charset="0"/>
            </a:endParaRPr>
          </a:p>
        </p:txBody>
      </p:sp>
      <p:pic>
        <p:nvPicPr>
          <p:cNvPr id="20" name="图片占位符 19">
            <a:extLst>
              <a:ext uri="{FF2B5EF4-FFF2-40B4-BE49-F238E27FC236}">
                <a16:creationId xmlns:a16="http://schemas.microsoft.com/office/drawing/2014/main" id="{3E172733-D4EC-8EFE-DFD1-D19CFAE66A77}"/>
              </a:ext>
            </a:extLst>
          </p:cNvPr>
          <p:cNvPicPr>
            <a:picLocks noGrp="1" noChangeAspect="1"/>
          </p:cNvPicPr>
          <p:nvPr>
            <p:ph type="pic" sz="quarter" idx="29"/>
          </p:nvPr>
        </p:nvPicPr>
        <p:blipFill>
          <a:blip r:embed="rId5"/>
          <a:srcRect l="17262" t="27185" r="19339" b="27185"/>
          <a:stretch/>
        </p:blipFill>
        <p:spPr>
          <a:xfrm>
            <a:off x="1134378" y="20249204"/>
            <a:ext cx="4483074" cy="3226561"/>
          </a:xfrm>
          <a:prstGeom prst="rect">
            <a:avLst/>
          </a:prstGeom>
        </p:spPr>
      </p:pic>
      <p:pic>
        <p:nvPicPr>
          <p:cNvPr id="34" name="图片 33">
            <a:extLst>
              <a:ext uri="{FF2B5EF4-FFF2-40B4-BE49-F238E27FC236}">
                <a16:creationId xmlns:a16="http://schemas.microsoft.com/office/drawing/2014/main" id="{017186D1-1C7D-FC54-8FB8-4A1829311E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45431" y="29086003"/>
            <a:ext cx="5273976" cy="5273976"/>
          </a:xfrm>
          <a:prstGeom prst="rect">
            <a:avLst/>
          </a:prstGeom>
        </p:spPr>
      </p:pic>
      <p:pic>
        <p:nvPicPr>
          <p:cNvPr id="35" name="图片 34">
            <a:extLst>
              <a:ext uri="{FF2B5EF4-FFF2-40B4-BE49-F238E27FC236}">
                <a16:creationId xmlns:a16="http://schemas.microsoft.com/office/drawing/2014/main" id="{131DDC63-4F8A-E84F-25A3-90F9FC801B55}"/>
              </a:ext>
            </a:extLst>
          </p:cNvPr>
          <p:cNvPicPr>
            <a:picLocks noChangeAspect="1"/>
          </p:cNvPicPr>
          <p:nvPr/>
        </p:nvPicPr>
        <p:blipFill>
          <a:blip r:embed="rId7"/>
          <a:stretch>
            <a:fillRect/>
          </a:stretch>
        </p:blipFill>
        <p:spPr>
          <a:xfrm>
            <a:off x="5958745" y="20834521"/>
            <a:ext cx="9014598" cy="5282487"/>
          </a:xfrm>
          <a:prstGeom prst="rect">
            <a:avLst/>
          </a:prstGeom>
        </p:spPr>
      </p:pic>
      <p:pic>
        <p:nvPicPr>
          <p:cNvPr id="36" name="图片 35">
            <a:extLst>
              <a:ext uri="{FF2B5EF4-FFF2-40B4-BE49-F238E27FC236}">
                <a16:creationId xmlns:a16="http://schemas.microsoft.com/office/drawing/2014/main" id="{BAE9860D-3BD5-382C-1B02-7BB6133E82AE}"/>
              </a:ext>
            </a:extLst>
          </p:cNvPr>
          <p:cNvPicPr>
            <a:picLocks noChangeAspect="1"/>
          </p:cNvPicPr>
          <p:nvPr/>
        </p:nvPicPr>
        <p:blipFill>
          <a:blip r:embed="rId8"/>
          <a:stretch>
            <a:fillRect/>
          </a:stretch>
        </p:blipFill>
        <p:spPr>
          <a:xfrm>
            <a:off x="1196912" y="23452563"/>
            <a:ext cx="4761833" cy="3571375"/>
          </a:xfrm>
          <a:prstGeom prst="rect">
            <a:avLst/>
          </a:prstGeom>
        </p:spPr>
      </p:pic>
      <p:graphicFrame>
        <p:nvGraphicFramePr>
          <p:cNvPr id="37" name="表格 36">
            <a:extLst>
              <a:ext uri="{FF2B5EF4-FFF2-40B4-BE49-F238E27FC236}">
                <a16:creationId xmlns:a16="http://schemas.microsoft.com/office/drawing/2014/main" id="{A6C8A5D9-4B2C-B354-CA6B-B0EF3C48A2EB}"/>
              </a:ext>
            </a:extLst>
          </p:cNvPr>
          <p:cNvGraphicFramePr>
            <a:graphicFrameLocks noGrp="1"/>
          </p:cNvGraphicFramePr>
          <p:nvPr>
            <p:extLst>
              <p:ext uri="{D42A27DB-BD31-4B8C-83A1-F6EECF244321}">
                <p14:modId xmlns:p14="http://schemas.microsoft.com/office/powerpoint/2010/main" val="1399491380"/>
              </p:ext>
            </p:extLst>
          </p:nvPr>
        </p:nvGraphicFramePr>
        <p:xfrm>
          <a:off x="17084579" y="34281158"/>
          <a:ext cx="14633536" cy="2072640"/>
        </p:xfrm>
        <a:graphic>
          <a:graphicData uri="http://schemas.openxmlformats.org/drawingml/2006/table">
            <a:tbl>
              <a:tblPr firstRow="1" bandRow="1">
                <a:tableStyleId>{7DF18680-E054-41AD-8BC1-D1AEF772440D}</a:tableStyleId>
              </a:tblPr>
              <a:tblGrid>
                <a:gridCol w="2471782">
                  <a:extLst>
                    <a:ext uri="{9D8B030D-6E8A-4147-A177-3AD203B41FA5}">
                      <a16:colId xmlns:a16="http://schemas.microsoft.com/office/drawing/2014/main" val="221516115"/>
                    </a:ext>
                  </a:extLst>
                </a:gridCol>
                <a:gridCol w="3974010">
                  <a:extLst>
                    <a:ext uri="{9D8B030D-6E8A-4147-A177-3AD203B41FA5}">
                      <a16:colId xmlns:a16="http://schemas.microsoft.com/office/drawing/2014/main" val="4262174825"/>
                    </a:ext>
                  </a:extLst>
                </a:gridCol>
                <a:gridCol w="3797277">
                  <a:extLst>
                    <a:ext uri="{9D8B030D-6E8A-4147-A177-3AD203B41FA5}">
                      <a16:colId xmlns:a16="http://schemas.microsoft.com/office/drawing/2014/main" val="3101353806"/>
                    </a:ext>
                  </a:extLst>
                </a:gridCol>
                <a:gridCol w="4390467">
                  <a:extLst>
                    <a:ext uri="{9D8B030D-6E8A-4147-A177-3AD203B41FA5}">
                      <a16:colId xmlns:a16="http://schemas.microsoft.com/office/drawing/2014/main" val="1087688769"/>
                    </a:ext>
                  </a:extLst>
                </a:gridCol>
              </a:tblGrid>
              <a:tr h="367087">
                <a:tc>
                  <a:txBody>
                    <a:bodyPr/>
                    <a:lstStyle/>
                    <a:p>
                      <a:endParaRPr lang="en-SG" sz="2800" dirty="0">
                        <a:latin typeface="宋体" panose="02010600030101010101" pitchFamily="2" charset="-122"/>
                        <a:ea typeface="宋体" panose="02010600030101010101" pitchFamily="2" charset="-122"/>
                      </a:endParaRPr>
                    </a:p>
                  </a:txBody>
                  <a:tcPr/>
                </a:tc>
                <a:tc>
                  <a:txBody>
                    <a:bodyPr/>
                    <a:lstStyle/>
                    <a:p>
                      <a:r>
                        <a:rPr lang="zh-CN" altLang="en-US" sz="2800" dirty="0"/>
                        <a:t>光谱</a:t>
                      </a:r>
                      <a:endParaRPr lang="en-SG" sz="2800" dirty="0">
                        <a:latin typeface="宋体" panose="02010600030101010101" pitchFamily="2" charset="-122"/>
                        <a:ea typeface="宋体" panose="02010600030101010101" pitchFamily="2" charset="-122"/>
                      </a:endParaRPr>
                    </a:p>
                  </a:txBody>
                  <a:tcPr/>
                </a:tc>
                <a:tc>
                  <a:txBody>
                    <a:bodyPr/>
                    <a:lstStyle/>
                    <a:p>
                      <a:r>
                        <a:rPr lang="zh-CN" altLang="en-US" sz="2800" dirty="0"/>
                        <a:t>钙钛矿厚度</a:t>
                      </a:r>
                      <a:r>
                        <a:rPr lang="en-SG" altLang="zh-CN" sz="2800" dirty="0"/>
                        <a:t>(nm)</a:t>
                      </a:r>
                      <a:endParaRPr lang="en-SG" sz="2800" dirty="0">
                        <a:latin typeface="宋体" panose="02010600030101010101" pitchFamily="2" charset="-122"/>
                        <a:ea typeface="宋体" panose="02010600030101010101" pitchFamily="2" charset="-122"/>
                      </a:endParaRPr>
                    </a:p>
                  </a:txBody>
                  <a:tcPr/>
                </a:tc>
                <a:tc>
                  <a:txBody>
                    <a:bodyPr/>
                    <a:lstStyle/>
                    <a:p>
                      <a:r>
                        <a:rPr lang="zh-CN" altLang="en-US" sz="2800" dirty="0"/>
                        <a:t>平均发电功率</a:t>
                      </a:r>
                      <a:r>
                        <a:rPr lang="en-SG" altLang="zh-CN" sz="2800" dirty="0"/>
                        <a:t>(kW/m</a:t>
                      </a:r>
                      <a:r>
                        <a:rPr lang="en-SG" altLang="zh-CN" sz="2800" baseline="30000" dirty="0"/>
                        <a:t>2</a:t>
                      </a:r>
                      <a:r>
                        <a:rPr lang="en-SG" altLang="zh-CN" sz="2800" dirty="0"/>
                        <a:t>)</a:t>
                      </a:r>
                      <a:endParaRPr lang="en-SG" sz="2800" dirty="0">
                        <a:latin typeface="宋体" panose="02010600030101010101" pitchFamily="2" charset="-122"/>
                        <a:ea typeface="宋体" panose="02010600030101010101" pitchFamily="2" charset="-122"/>
                      </a:endParaRPr>
                    </a:p>
                  </a:txBody>
                  <a:tcPr/>
                </a:tc>
                <a:extLst>
                  <a:ext uri="{0D108BD9-81ED-4DB2-BD59-A6C34878D82A}">
                    <a16:rowId xmlns:a16="http://schemas.microsoft.com/office/drawing/2014/main" val="1776160596"/>
                  </a:ext>
                </a:extLst>
              </a:tr>
              <a:tr h="367087">
                <a:tc rowSpan="3">
                  <a:txBody>
                    <a:bodyPr/>
                    <a:lstStyle/>
                    <a:p>
                      <a:r>
                        <a:rPr lang="zh-CN" altLang="en-US" sz="2800" dirty="0"/>
                        <a:t>窄带隙钙钛矿太阳能电池</a:t>
                      </a:r>
                      <a:endParaRPr lang="en-SG" sz="2800" dirty="0">
                        <a:latin typeface="宋体" panose="02010600030101010101" pitchFamily="2" charset="-122"/>
                        <a:ea typeface="宋体" panose="02010600030101010101" pitchFamily="2" charset="-122"/>
                      </a:endParaRPr>
                    </a:p>
                  </a:txBody>
                  <a:tcPr/>
                </a:tc>
                <a:tc>
                  <a:txBody>
                    <a:bodyPr/>
                    <a:lstStyle/>
                    <a:p>
                      <a:r>
                        <a:rPr lang="en-SG" sz="2800" dirty="0"/>
                        <a:t>AM 1.5G</a:t>
                      </a:r>
                      <a:r>
                        <a:rPr lang="zh-CN" altLang="en-US" sz="2800" dirty="0"/>
                        <a:t>（昼）</a:t>
                      </a:r>
                      <a:endParaRPr lang="en-SG" sz="2800" dirty="0">
                        <a:latin typeface="宋体" panose="02010600030101010101" pitchFamily="2" charset="-122"/>
                        <a:ea typeface="宋体" panose="02010600030101010101" pitchFamily="2" charset="-122"/>
                      </a:endParaRPr>
                    </a:p>
                  </a:txBody>
                  <a:tcPr/>
                </a:tc>
                <a:tc>
                  <a:txBody>
                    <a:bodyPr/>
                    <a:lstStyle/>
                    <a:p>
                      <a:r>
                        <a:rPr lang="en-SG" sz="2800" dirty="0"/>
                        <a:t>870</a:t>
                      </a:r>
                      <a:endParaRPr lang="en-SG" sz="2800" dirty="0">
                        <a:latin typeface="宋体" panose="02010600030101010101" pitchFamily="2" charset="-122"/>
                        <a:ea typeface="宋体" panose="02010600030101010101" pitchFamily="2" charset="-122"/>
                      </a:endParaRPr>
                    </a:p>
                  </a:txBody>
                  <a:tcPr/>
                </a:tc>
                <a:tc>
                  <a:txBody>
                    <a:bodyPr/>
                    <a:lstStyle/>
                    <a:p>
                      <a:r>
                        <a:rPr lang="en-SG" sz="2800" dirty="0"/>
                        <a:t>14</a:t>
                      </a:r>
                      <a:endParaRPr lang="en-SG" sz="2800" dirty="0">
                        <a:latin typeface="宋体" panose="02010600030101010101" pitchFamily="2" charset="-122"/>
                        <a:ea typeface="宋体" panose="02010600030101010101" pitchFamily="2" charset="-122"/>
                      </a:endParaRPr>
                    </a:p>
                  </a:txBody>
                  <a:tcPr/>
                </a:tc>
                <a:extLst>
                  <a:ext uri="{0D108BD9-81ED-4DB2-BD59-A6C34878D82A}">
                    <a16:rowId xmlns:a16="http://schemas.microsoft.com/office/drawing/2014/main" val="2603355171"/>
                  </a:ext>
                </a:extLst>
              </a:tr>
              <a:tr h="367087">
                <a:tc vMerge="1">
                  <a:txBody>
                    <a:bodyPr/>
                    <a:lstStyle/>
                    <a:p>
                      <a:endParaRPr lang="en-SG" dirty="0"/>
                    </a:p>
                  </a:txBody>
                  <a:tcPr/>
                </a:tc>
                <a:tc>
                  <a:txBody>
                    <a:bodyPr/>
                    <a:lstStyle/>
                    <a:p>
                      <a:r>
                        <a:rPr lang="en-SG" altLang="zh-CN" sz="2800" dirty="0"/>
                        <a:t>AM 1.5G</a:t>
                      </a:r>
                      <a:r>
                        <a:rPr lang="zh-CN" altLang="en-US" sz="2800" dirty="0"/>
                        <a:t>（昼夜）</a:t>
                      </a:r>
                      <a:endParaRPr lang="en-SG" sz="2800" dirty="0">
                        <a:latin typeface="宋体" panose="02010600030101010101" pitchFamily="2" charset="-122"/>
                        <a:ea typeface="宋体" panose="02010600030101010101" pitchFamily="2" charset="-122"/>
                      </a:endParaRPr>
                    </a:p>
                  </a:txBody>
                  <a:tcPr/>
                </a:tc>
                <a:tc>
                  <a:txBody>
                    <a:bodyPr/>
                    <a:lstStyle/>
                    <a:p>
                      <a:r>
                        <a:rPr lang="en-SG" sz="2800" dirty="0"/>
                        <a:t>940</a:t>
                      </a:r>
                      <a:endParaRPr lang="en-SG" sz="2800" dirty="0">
                        <a:latin typeface="宋体" panose="02010600030101010101" pitchFamily="2" charset="-122"/>
                        <a:ea typeface="宋体" panose="02010600030101010101" pitchFamily="2" charset="-122"/>
                      </a:endParaRPr>
                    </a:p>
                  </a:txBody>
                  <a:tcPr/>
                </a:tc>
                <a:tc>
                  <a:txBody>
                    <a:bodyPr/>
                    <a:lstStyle/>
                    <a:p>
                      <a:r>
                        <a:rPr lang="en-SG" sz="2800" dirty="0"/>
                        <a:t>1.9</a:t>
                      </a:r>
                      <a:endParaRPr lang="en-SG" sz="2800" dirty="0">
                        <a:latin typeface="宋体" panose="02010600030101010101" pitchFamily="2" charset="-122"/>
                        <a:ea typeface="宋体" panose="02010600030101010101" pitchFamily="2" charset="-122"/>
                      </a:endParaRPr>
                    </a:p>
                  </a:txBody>
                  <a:tcPr/>
                </a:tc>
                <a:extLst>
                  <a:ext uri="{0D108BD9-81ED-4DB2-BD59-A6C34878D82A}">
                    <a16:rowId xmlns:a16="http://schemas.microsoft.com/office/drawing/2014/main" val="846660291"/>
                  </a:ext>
                </a:extLst>
              </a:tr>
              <a:tr h="176334">
                <a:tc vMerge="1">
                  <a:txBody>
                    <a:bodyPr/>
                    <a:lstStyle/>
                    <a:p>
                      <a:endParaRPr lang="en-SG" dirty="0"/>
                    </a:p>
                  </a:txBody>
                  <a:tcPr/>
                </a:tc>
                <a:tc>
                  <a:txBody>
                    <a:bodyPr/>
                    <a:lstStyle/>
                    <a:p>
                      <a:r>
                        <a:rPr lang="zh-CN" altLang="en-US" sz="2800" dirty="0"/>
                        <a:t>实地光谱（昼夜）</a:t>
                      </a:r>
                      <a:endParaRPr lang="en-SG" sz="2800" dirty="0">
                        <a:latin typeface="宋体" panose="02010600030101010101" pitchFamily="2" charset="-122"/>
                        <a:ea typeface="宋体" panose="02010600030101010101" pitchFamily="2" charset="-122"/>
                      </a:endParaRPr>
                    </a:p>
                  </a:txBody>
                  <a:tcPr/>
                </a:tc>
                <a:tc>
                  <a:txBody>
                    <a:bodyPr/>
                    <a:lstStyle/>
                    <a:p>
                      <a:r>
                        <a:rPr lang="en-SG" sz="2800" dirty="0"/>
                        <a:t>850</a:t>
                      </a:r>
                      <a:endParaRPr lang="en-SG" sz="2800" dirty="0">
                        <a:latin typeface="宋体" panose="02010600030101010101" pitchFamily="2" charset="-122"/>
                        <a:ea typeface="宋体" panose="02010600030101010101" pitchFamily="2" charset="-122"/>
                      </a:endParaRPr>
                    </a:p>
                  </a:txBody>
                  <a:tcPr/>
                </a:tc>
                <a:tc>
                  <a:txBody>
                    <a:bodyPr/>
                    <a:lstStyle/>
                    <a:p>
                      <a:r>
                        <a:rPr lang="en-SG" sz="2800" dirty="0"/>
                        <a:t>2.0</a:t>
                      </a:r>
                      <a:endParaRPr lang="en-SG" sz="2800" dirty="0">
                        <a:latin typeface="宋体" panose="02010600030101010101" pitchFamily="2" charset="-122"/>
                        <a:ea typeface="宋体" panose="02010600030101010101" pitchFamily="2" charset="-122"/>
                      </a:endParaRPr>
                    </a:p>
                  </a:txBody>
                  <a:tcPr/>
                </a:tc>
                <a:extLst>
                  <a:ext uri="{0D108BD9-81ED-4DB2-BD59-A6C34878D82A}">
                    <a16:rowId xmlns:a16="http://schemas.microsoft.com/office/drawing/2014/main" val="473106930"/>
                  </a:ext>
                </a:extLst>
              </a:tr>
            </a:tbl>
          </a:graphicData>
        </a:graphic>
      </p:graphicFrame>
      <p:pic>
        <p:nvPicPr>
          <p:cNvPr id="11" name="图片 10">
            <a:extLst>
              <a:ext uri="{FF2B5EF4-FFF2-40B4-BE49-F238E27FC236}">
                <a16:creationId xmlns:a16="http://schemas.microsoft.com/office/drawing/2014/main" id="{CEDEA451-05E8-35F8-C685-553E96581B6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538427" y="38489144"/>
            <a:ext cx="4134439" cy="3876310"/>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722</TotalTime>
  <Words>786</Words>
  <Application>Microsoft Office PowerPoint</Application>
  <PresentationFormat>自定义</PresentationFormat>
  <Paragraphs>29</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等线</vt:lpstr>
      <vt:lpstr>等线 Light</vt:lpstr>
      <vt:lpstr>宋体</vt:lpstr>
      <vt:lpstr>Arial</vt:lpstr>
      <vt:lpstr>Calibri</vt:lpstr>
      <vt:lpstr>Calibri Light</vt:lpstr>
      <vt:lpstr>Cambria Math</vt:lpstr>
      <vt:lpstr>Times New Roman</vt:lpstr>
      <vt:lpstr>Office Theme</vt:lpstr>
      <vt:lpstr>太阳能电池全年候发电量预测 模拟研究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142</cp:revision>
  <cp:lastPrinted>2023-01-06T15:48:30Z</cp:lastPrinted>
  <dcterms:created xsi:type="dcterms:W3CDTF">2023-01-03T14:57:49Z</dcterms:created>
  <dcterms:modified xsi:type="dcterms:W3CDTF">2024-10-23T06:49:57Z</dcterms:modified>
</cp:coreProperties>
</file>