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5" r:id="rId1"/>
  </p:sldMasterIdLst>
  <p:notesMasterIdLst>
    <p:notesMasterId r:id="rId3"/>
  </p:notesMasterIdLst>
  <p:sldIdLst>
    <p:sldId id="287" r:id="rId2"/>
  </p:sldIdLst>
  <p:sldSz cx="32918400" cy="438912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海报示例" id="{31D5EE60-8FE9-4475-976F-B13E2EBE6E32}">
          <p14:sldIdLst>
            <p14:sldId id="287"/>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icrosoft Office User" initials="MOU" lastIdx="1" clrIdx="0">
    <p:extLst>
      <p:ext uri="{19B8F6BF-5375-455C-9EA6-DF929625EA0E}">
        <p15:presenceInfo xmlns:p15="http://schemas.microsoft.com/office/powerpoint/2012/main" userId="Microsoft Office User"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006FAC"/>
    <a:srgbClr val="E1EAF1"/>
    <a:srgbClr val="DAE5EE"/>
    <a:srgbClr val="D5E1EB"/>
    <a:srgbClr val="D2E0EB"/>
    <a:srgbClr val="CDDCE8"/>
    <a:srgbClr val="CAD8E6"/>
    <a:srgbClr val="C2D3E3"/>
    <a:srgbClr val="B8CBDF"/>
    <a:srgbClr val="78A3CB"/>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6207" autoAdjust="0"/>
    <p:restoredTop sz="96405" autoAdjust="0"/>
  </p:normalViewPr>
  <p:slideViewPr>
    <p:cSldViewPr snapToGrid="0">
      <p:cViewPr varScale="1">
        <p:scale>
          <a:sx n="17" d="100"/>
          <a:sy n="17" d="100"/>
        </p:scale>
        <p:origin x="2460" y="132"/>
      </p:cViewPr>
      <p:guideLst/>
    </p:cSldViewPr>
  </p:slideViewPr>
  <p:outlineViewPr>
    <p:cViewPr>
      <p:scale>
        <a:sx n="33" d="100"/>
        <a:sy n="33" d="100"/>
      </p:scale>
      <p:origin x="0" y="0"/>
    </p:cViewPr>
  </p:outlineViewPr>
  <p:notesTextViewPr>
    <p:cViewPr>
      <p:scale>
        <a:sx n="3" d="2"/>
        <a:sy n="3" d="2"/>
      </p:scale>
      <p:origin x="0" y="0"/>
    </p:cViewPr>
  </p:notesTextViewPr>
  <p:notesViewPr>
    <p:cSldViewPr snapToGrid="0">
      <p:cViewPr varScale="1">
        <p:scale>
          <a:sx n="103" d="100"/>
          <a:sy n="103" d="100"/>
        </p:scale>
        <p:origin x="3504" y="72"/>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commentAuthors" Target="commentAuthor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40FD44B-3D92-4DA1-963F-3AC1E37877B5}" type="datetimeFigureOut">
              <a:rPr lang="en-US" smtClean="0"/>
              <a:t>10/21/2024</a:t>
            </a:fld>
            <a:endParaRPr lang="en-US"/>
          </a:p>
        </p:txBody>
      </p:sp>
      <p:sp>
        <p:nvSpPr>
          <p:cNvPr id="4" name="Folienbildplatzhalter 3"/>
          <p:cNvSpPr>
            <a:spLocks noGrp="1" noRot="1" noChangeAspect="1"/>
          </p:cNvSpPr>
          <p:nvPr>
            <p:ph type="sldImg" idx="2"/>
          </p:nvPr>
        </p:nvSpPr>
        <p:spPr>
          <a:xfrm>
            <a:off x="2271713" y="1143000"/>
            <a:ext cx="2314575"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8A4A54C-B7EC-4455-BC07-3E60C62A4E35}" type="slidenum">
              <a:rPr lang="en-US" smtClean="0"/>
              <a:t>‹#›</a:t>
            </a:fld>
            <a:endParaRPr lang="en-US"/>
          </a:p>
        </p:txBody>
      </p:sp>
    </p:spTree>
    <p:extLst>
      <p:ext uri="{BB962C8B-B14F-4D97-AF65-F5344CB8AC3E}">
        <p14:creationId xmlns:p14="http://schemas.microsoft.com/office/powerpoint/2010/main" val="3027124219"/>
      </p:ext>
    </p:extLst>
  </p:cSld>
  <p:clrMap bg1="lt1" tx1="dk1" bg2="lt2" tx2="dk2" accent1="accent1" accent2="accent2" accent3="accent3" accent4="accent4" accent5="accent5" accent6="accent6" hlink="hlink" folHlink="folHlink"/>
  <p:notesStyle>
    <a:lvl1pPr marL="0" algn="l" defTabSz="4388719" rtl="0" eaLnBrk="1" latinLnBrk="0" hangingPunct="1">
      <a:defRPr sz="5759" kern="1200">
        <a:solidFill>
          <a:schemeClr val="tx1"/>
        </a:solidFill>
        <a:latin typeface="+mn-lt"/>
        <a:ea typeface="+mn-ea"/>
        <a:cs typeface="+mn-cs"/>
      </a:defRPr>
    </a:lvl1pPr>
    <a:lvl2pPr marL="2194360" algn="l" defTabSz="4388719" rtl="0" eaLnBrk="1" latinLnBrk="0" hangingPunct="1">
      <a:defRPr sz="5759" kern="1200">
        <a:solidFill>
          <a:schemeClr val="tx1"/>
        </a:solidFill>
        <a:latin typeface="+mn-lt"/>
        <a:ea typeface="+mn-ea"/>
        <a:cs typeface="+mn-cs"/>
      </a:defRPr>
    </a:lvl2pPr>
    <a:lvl3pPr marL="4388719" algn="l" defTabSz="4388719" rtl="0" eaLnBrk="1" latinLnBrk="0" hangingPunct="1">
      <a:defRPr sz="5759" kern="1200">
        <a:solidFill>
          <a:schemeClr val="tx1"/>
        </a:solidFill>
        <a:latin typeface="+mn-lt"/>
        <a:ea typeface="+mn-ea"/>
        <a:cs typeface="+mn-cs"/>
      </a:defRPr>
    </a:lvl3pPr>
    <a:lvl4pPr marL="6583079" algn="l" defTabSz="4388719" rtl="0" eaLnBrk="1" latinLnBrk="0" hangingPunct="1">
      <a:defRPr sz="5759" kern="1200">
        <a:solidFill>
          <a:schemeClr val="tx1"/>
        </a:solidFill>
        <a:latin typeface="+mn-lt"/>
        <a:ea typeface="+mn-ea"/>
        <a:cs typeface="+mn-cs"/>
      </a:defRPr>
    </a:lvl4pPr>
    <a:lvl5pPr marL="8777439" algn="l" defTabSz="4388719" rtl="0" eaLnBrk="1" latinLnBrk="0" hangingPunct="1">
      <a:defRPr sz="5759" kern="1200">
        <a:solidFill>
          <a:schemeClr val="tx1"/>
        </a:solidFill>
        <a:latin typeface="+mn-lt"/>
        <a:ea typeface="+mn-ea"/>
        <a:cs typeface="+mn-cs"/>
      </a:defRPr>
    </a:lvl5pPr>
    <a:lvl6pPr marL="10971798" algn="l" defTabSz="4388719" rtl="0" eaLnBrk="1" latinLnBrk="0" hangingPunct="1">
      <a:defRPr sz="5759" kern="1200">
        <a:solidFill>
          <a:schemeClr val="tx1"/>
        </a:solidFill>
        <a:latin typeface="+mn-lt"/>
        <a:ea typeface="+mn-ea"/>
        <a:cs typeface="+mn-cs"/>
      </a:defRPr>
    </a:lvl6pPr>
    <a:lvl7pPr marL="13166158" algn="l" defTabSz="4388719" rtl="0" eaLnBrk="1" latinLnBrk="0" hangingPunct="1">
      <a:defRPr sz="5759" kern="1200">
        <a:solidFill>
          <a:schemeClr val="tx1"/>
        </a:solidFill>
        <a:latin typeface="+mn-lt"/>
        <a:ea typeface="+mn-ea"/>
        <a:cs typeface="+mn-cs"/>
      </a:defRPr>
    </a:lvl7pPr>
    <a:lvl8pPr marL="15360518" algn="l" defTabSz="4388719" rtl="0" eaLnBrk="1" latinLnBrk="0" hangingPunct="1">
      <a:defRPr sz="5759" kern="1200">
        <a:solidFill>
          <a:schemeClr val="tx1"/>
        </a:solidFill>
        <a:latin typeface="+mn-lt"/>
        <a:ea typeface="+mn-ea"/>
        <a:cs typeface="+mn-cs"/>
      </a:defRPr>
    </a:lvl8pPr>
    <a:lvl9pPr marL="17554877" algn="l" defTabSz="4388719" rtl="0" eaLnBrk="1" latinLnBrk="0" hangingPunct="1">
      <a:defRPr sz="5759"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5_Benutzerdefiniertes Layout">
    <p:spTree>
      <p:nvGrpSpPr>
        <p:cNvPr id="1" name=""/>
        <p:cNvGrpSpPr/>
        <p:nvPr/>
      </p:nvGrpSpPr>
      <p:grpSpPr>
        <a:xfrm>
          <a:off x="0" y="0"/>
          <a:ext cx="0" cy="0"/>
          <a:chOff x="0" y="0"/>
          <a:chExt cx="0" cy="0"/>
        </a:xfrm>
      </p:grpSpPr>
      <p:sp>
        <p:nvSpPr>
          <p:cNvPr id="5" name="Rechteck 10">
            <a:extLst>
              <a:ext uri="{FF2B5EF4-FFF2-40B4-BE49-F238E27FC236}">
                <a16:creationId xmlns:a16="http://schemas.microsoft.com/office/drawing/2014/main" id="{1F35867E-CFD5-4350-8AC0-D91C81B78554}"/>
              </a:ext>
            </a:extLst>
          </p:cNvPr>
          <p:cNvSpPr/>
          <p:nvPr userDrawn="1"/>
        </p:nvSpPr>
        <p:spPr>
          <a:xfrm>
            <a:off x="1" y="1"/>
            <a:ext cx="32918400" cy="12291529"/>
          </a:xfrm>
          <a:prstGeom prst="rect">
            <a:avLst/>
          </a:prstGeom>
          <a:solidFill>
            <a:srgbClr val="E1EA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1857"/>
          </a:p>
        </p:txBody>
      </p:sp>
      <p:sp>
        <p:nvSpPr>
          <p:cNvPr id="8" name="Titel 7">
            <a:extLst>
              <a:ext uri="{FF2B5EF4-FFF2-40B4-BE49-F238E27FC236}">
                <a16:creationId xmlns:a16="http://schemas.microsoft.com/office/drawing/2014/main" id="{674256D9-FCC0-4B55-86D2-A64887390EF2}"/>
              </a:ext>
            </a:extLst>
          </p:cNvPr>
          <p:cNvSpPr>
            <a:spLocks noGrp="1"/>
          </p:cNvSpPr>
          <p:nvPr>
            <p:ph type="title" hasCustomPrompt="1"/>
          </p:nvPr>
        </p:nvSpPr>
        <p:spPr>
          <a:xfrm>
            <a:off x="14197441" y="1534000"/>
            <a:ext cx="17520673" cy="3907429"/>
          </a:xfrm>
        </p:spPr>
        <p:txBody>
          <a:bodyPr anchor="b">
            <a:normAutofit/>
          </a:bodyPr>
          <a:lstStyle>
            <a:lvl1pPr>
              <a:defRPr sz="9000" b="1">
                <a:latin typeface="Calibri" panose="020F0502020204030204" pitchFamily="34" charset="0"/>
                <a:cs typeface="Calibri" panose="020F0502020204030204" pitchFamily="34" charset="0"/>
              </a:defRPr>
            </a:lvl1pPr>
          </a:lstStyle>
          <a:p>
            <a:r>
              <a:rPr lang="zh-CN" altLang="en-US" noProof="0" dirty="0"/>
              <a:t>海报标题（尽量简短，字号 </a:t>
            </a:r>
            <a:r>
              <a:rPr lang="en-US" altLang="zh-CN" noProof="0" dirty="0"/>
              <a:t>90 – 120 </a:t>
            </a:r>
            <a:r>
              <a:rPr lang="en-US" altLang="zh-CN" noProof="0" dirty="0" err="1"/>
              <a:t>pt</a:t>
            </a:r>
            <a:r>
              <a:rPr lang="zh-CN" altLang="en-US" noProof="0" dirty="0"/>
              <a:t>）</a:t>
            </a:r>
            <a:endParaRPr lang="en-US" noProof="0" dirty="0"/>
          </a:p>
        </p:txBody>
      </p:sp>
      <p:sp>
        <p:nvSpPr>
          <p:cNvPr id="9" name="Inhaltsplatzhalter 11">
            <a:extLst>
              <a:ext uri="{FF2B5EF4-FFF2-40B4-BE49-F238E27FC236}">
                <a16:creationId xmlns:a16="http://schemas.microsoft.com/office/drawing/2014/main" id="{8483A2B3-B7B9-48C0-A5A7-3A80187EAE72}"/>
              </a:ext>
            </a:extLst>
          </p:cNvPr>
          <p:cNvSpPr>
            <a:spLocks noGrp="1"/>
          </p:cNvSpPr>
          <p:nvPr>
            <p:ph sz="quarter" idx="10" hasCustomPrompt="1"/>
          </p:nvPr>
        </p:nvSpPr>
        <p:spPr>
          <a:xfrm>
            <a:off x="14197297" y="9998690"/>
            <a:ext cx="17520817" cy="1984280"/>
          </a:xfrm>
        </p:spPr>
        <p:txBody>
          <a:bodyPr>
            <a:noAutofit/>
          </a:bodyPr>
          <a:lstStyle>
            <a:lvl1pPr marL="0" indent="0">
              <a:lnSpc>
                <a:spcPct val="100000"/>
              </a:lnSpc>
              <a:buNone/>
              <a:defRPr sz="4000">
                <a:solidFill>
                  <a:schemeClr val="bg1">
                    <a:lumMod val="50000"/>
                  </a:schemeClr>
                </a:solidFill>
                <a:latin typeface="Calibri" panose="020F0502020204030204" pitchFamily="34" charset="0"/>
                <a:cs typeface="Calibri" panose="020F0502020204030204" pitchFamily="34" charset="0"/>
              </a:defRPr>
            </a:lvl1pPr>
          </a:lstStyle>
          <a:p>
            <a:pPr lvl="0"/>
            <a:r>
              <a:rPr lang="zh-CN" altLang="en-US" noProof="0" dirty="0"/>
              <a:t>作者及共同作者，以及所属机构（字号 </a:t>
            </a:r>
            <a:r>
              <a:rPr lang="en-US" noProof="0" dirty="0"/>
              <a:t>30-40 </a:t>
            </a:r>
            <a:r>
              <a:rPr lang="en-US" noProof="0" dirty="0" err="1"/>
              <a:t>pt</a:t>
            </a:r>
            <a:r>
              <a:rPr lang="zh-CN" altLang="en-US" noProof="0" dirty="0"/>
              <a:t>）</a:t>
            </a:r>
            <a:endParaRPr lang="en-US" noProof="0" dirty="0"/>
          </a:p>
        </p:txBody>
      </p:sp>
      <p:sp>
        <p:nvSpPr>
          <p:cNvPr id="10" name="Bildplatzhalter 13">
            <a:extLst>
              <a:ext uri="{FF2B5EF4-FFF2-40B4-BE49-F238E27FC236}">
                <a16:creationId xmlns:a16="http://schemas.microsoft.com/office/drawing/2014/main" id="{02D8F859-32C3-4905-B166-FF22C3631CDD}"/>
              </a:ext>
            </a:extLst>
          </p:cNvPr>
          <p:cNvSpPr>
            <a:spLocks noGrp="1"/>
          </p:cNvSpPr>
          <p:nvPr>
            <p:ph type="pic" sz="quarter" idx="11" hasCustomPrompt="1"/>
          </p:nvPr>
        </p:nvSpPr>
        <p:spPr>
          <a:xfrm>
            <a:off x="0" y="-1"/>
            <a:ext cx="13414251" cy="12175479"/>
          </a:xfrm>
        </p:spPr>
        <p:txBody>
          <a:bodyPr anchor="ctr">
            <a:normAutofit/>
          </a:bodyPr>
          <a:lstStyle>
            <a:lvl1pPr marL="0" indent="0" algn="ctr">
              <a:lnSpc>
                <a:spcPct val="100000"/>
              </a:lnSpc>
              <a:buNone/>
              <a:defRPr sz="7200">
                <a:latin typeface="Calibri" panose="020F0502020204030204" pitchFamily="34" charset="0"/>
                <a:cs typeface="Calibri" panose="020F0502020204030204" pitchFamily="34" charset="0"/>
              </a:defRPr>
            </a:lvl1pPr>
          </a:lstStyle>
          <a:p>
            <a:r>
              <a:rPr lang="zh-CN" altLang="en-US" noProof="0" dirty="0"/>
              <a:t>您的仿真结果图</a:t>
            </a:r>
            <a:br>
              <a:rPr lang="en-US" altLang="zh-CN" noProof="0" dirty="0"/>
            </a:br>
            <a:r>
              <a:rPr lang="zh-CN" altLang="en-US" noProof="0" dirty="0"/>
              <a:t>（在 </a:t>
            </a:r>
            <a:r>
              <a:rPr lang="en-US" altLang="zh-CN" noProof="0" dirty="0"/>
              <a:t>COMSOL </a:t>
            </a:r>
            <a:r>
              <a:rPr lang="zh-CN" altLang="en-US" noProof="0" dirty="0"/>
              <a:t>软件中使用图片快照功能导出图片。图片格式：</a:t>
            </a:r>
            <a:r>
              <a:rPr lang="en-US" altLang="zh-CN" noProof="0" dirty="0"/>
              <a:t>PNG</a:t>
            </a:r>
            <a:r>
              <a:rPr lang="zh-CN" altLang="en-US" noProof="0" dirty="0"/>
              <a:t>，图片背景：透明）</a:t>
            </a:r>
            <a:endParaRPr lang="en-US" altLang="zh-CN" noProof="0" dirty="0"/>
          </a:p>
        </p:txBody>
      </p:sp>
      <p:sp>
        <p:nvSpPr>
          <p:cNvPr id="12" name="Rechteck 11">
            <a:extLst>
              <a:ext uri="{FF2B5EF4-FFF2-40B4-BE49-F238E27FC236}">
                <a16:creationId xmlns:a16="http://schemas.microsoft.com/office/drawing/2014/main" id="{C3ED77E3-7509-4003-A80E-3F7C7DF2DD73}"/>
              </a:ext>
            </a:extLst>
          </p:cNvPr>
          <p:cNvSpPr/>
          <p:nvPr userDrawn="1"/>
        </p:nvSpPr>
        <p:spPr>
          <a:xfrm>
            <a:off x="8588827" y="42714590"/>
            <a:ext cx="15764828" cy="723403"/>
          </a:xfrm>
          <a:prstGeom prst="rect">
            <a:avLst/>
          </a:prstGeom>
        </p:spPr>
        <p:txBody>
          <a:bodyPr wrap="none">
            <a:spAutoFit/>
          </a:bodyPr>
          <a:lstStyle/>
          <a:p>
            <a:r>
              <a:rPr lang="en-US" sz="4101" noProof="0" dirty="0">
                <a:solidFill>
                  <a:schemeClr val="tx1">
                    <a:lumMod val="50000"/>
                    <a:lumOff val="50000"/>
                  </a:schemeClr>
                </a:solidFill>
                <a:latin typeface="Calibri" panose="020F0502020204030204" pitchFamily="34" charset="0"/>
                <a:cs typeface="Calibri" panose="020F0502020204030204" pitchFamily="34" charset="0"/>
              </a:rPr>
              <a:t>Excerpt from the Proceedings of the COMSOL Conference 2024 </a:t>
            </a:r>
            <a:r>
              <a:rPr lang="en-US" altLang="zh-CN" sz="4101" noProof="0" dirty="0">
                <a:solidFill>
                  <a:schemeClr val="tx1">
                    <a:lumMod val="50000"/>
                    <a:lumOff val="50000"/>
                  </a:schemeClr>
                </a:solidFill>
                <a:latin typeface="Calibri" panose="020F0502020204030204" pitchFamily="34" charset="0"/>
                <a:cs typeface="Calibri" panose="020F0502020204030204" pitchFamily="34" charset="0"/>
              </a:rPr>
              <a:t>Shanghai</a:t>
            </a:r>
            <a:endParaRPr lang="en-US" sz="4101" noProof="0" dirty="0">
              <a:solidFill>
                <a:schemeClr val="tx1">
                  <a:lumMod val="50000"/>
                  <a:lumOff val="50000"/>
                </a:schemeClr>
              </a:solidFill>
              <a:latin typeface="Calibri" panose="020F0502020204030204" pitchFamily="34" charset="0"/>
              <a:cs typeface="Calibri" panose="020F0502020204030204" pitchFamily="34" charset="0"/>
            </a:endParaRPr>
          </a:p>
        </p:txBody>
      </p:sp>
      <p:sp>
        <p:nvSpPr>
          <p:cNvPr id="40" name="Textplatzhalter 34">
            <a:extLst>
              <a:ext uri="{FF2B5EF4-FFF2-40B4-BE49-F238E27FC236}">
                <a16:creationId xmlns:a16="http://schemas.microsoft.com/office/drawing/2014/main" id="{531D1A86-CE8F-414A-97E9-85E1D3C6E6B9}"/>
              </a:ext>
            </a:extLst>
          </p:cNvPr>
          <p:cNvSpPr>
            <a:spLocks noGrp="1"/>
          </p:cNvSpPr>
          <p:nvPr>
            <p:ph type="body" sz="quarter" idx="23" hasCustomPrompt="1"/>
          </p:nvPr>
        </p:nvSpPr>
        <p:spPr>
          <a:xfrm>
            <a:off x="15655929" y="21687824"/>
            <a:ext cx="16062185" cy="6856707"/>
          </a:xfrm>
        </p:spPr>
        <p:txBody>
          <a:bodyPr>
            <a:noAutofit/>
          </a:bodyPr>
          <a:lstStyle>
            <a:lvl1pPr marL="0" indent="0">
              <a:buNone/>
              <a:defRPr sz="4000"/>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zh-CN" altLang="en-US" noProof="0" dirty="0"/>
              <a:t>在此处介绍您使用的研究方法。</a:t>
            </a:r>
            <a:endParaRPr lang="en-US" noProof="0" dirty="0"/>
          </a:p>
        </p:txBody>
      </p:sp>
      <p:sp>
        <p:nvSpPr>
          <p:cNvPr id="43" name="Textplatzhalter 34">
            <a:extLst>
              <a:ext uri="{FF2B5EF4-FFF2-40B4-BE49-F238E27FC236}">
                <a16:creationId xmlns:a16="http://schemas.microsoft.com/office/drawing/2014/main" id="{2648CB1B-F9E8-4C08-931E-77382FA4639B}"/>
              </a:ext>
            </a:extLst>
          </p:cNvPr>
          <p:cNvSpPr>
            <a:spLocks noGrp="1"/>
          </p:cNvSpPr>
          <p:nvPr>
            <p:ph type="body" sz="quarter" idx="24" hasCustomPrompt="1"/>
          </p:nvPr>
        </p:nvSpPr>
        <p:spPr>
          <a:xfrm>
            <a:off x="1196912" y="39623894"/>
            <a:ext cx="15220541" cy="2315228"/>
          </a:xfrm>
        </p:spPr>
        <p:txBody>
          <a:bodyPr>
            <a:noAutofit/>
          </a:bodyPr>
          <a:lstStyle>
            <a:lvl1pPr marL="0" indent="0">
              <a:buNone/>
              <a:defRPr sz="3200">
                <a:solidFill>
                  <a:schemeClr val="bg1">
                    <a:lumMod val="65000"/>
                  </a:schemeClr>
                </a:solidFill>
                <a:latin typeface="Calibri" panose="020F0502020204030204" pitchFamily="34" charset="0"/>
                <a:cs typeface="Calibri" panose="020F0502020204030204" pitchFamily="34" charset="0"/>
              </a:defRPr>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zh-CN" altLang="en-US" noProof="0" dirty="0"/>
              <a:t>在此处添加参考文献。</a:t>
            </a:r>
            <a:endParaRPr lang="en-US" noProof="0" dirty="0"/>
          </a:p>
        </p:txBody>
      </p:sp>
      <p:sp>
        <p:nvSpPr>
          <p:cNvPr id="2" name="TextBox 1">
            <a:extLst>
              <a:ext uri="{FF2B5EF4-FFF2-40B4-BE49-F238E27FC236}">
                <a16:creationId xmlns:a16="http://schemas.microsoft.com/office/drawing/2014/main" id="{BB3FE651-3561-EEA9-C18E-2B30D856D7BF}"/>
              </a:ext>
            </a:extLst>
          </p:cNvPr>
          <p:cNvSpPr txBox="1"/>
          <p:nvPr userDrawn="1"/>
        </p:nvSpPr>
        <p:spPr>
          <a:xfrm>
            <a:off x="1196912" y="38648293"/>
            <a:ext cx="15919818" cy="923330"/>
          </a:xfrm>
          <a:prstGeom prst="rect">
            <a:avLst/>
          </a:prstGeom>
          <a:noFill/>
        </p:spPr>
        <p:txBody>
          <a:bodyPr wrap="square" rtlCol="0">
            <a:spAutoFit/>
          </a:bodyPr>
          <a:lstStyle/>
          <a:p>
            <a:r>
              <a:rPr lang="zh-CN" altLang="en-US" sz="5400" b="1" dirty="0">
                <a:solidFill>
                  <a:schemeClr val="bg1">
                    <a:lumMod val="65000"/>
                  </a:schemeClr>
                </a:solidFill>
                <a:latin typeface="Calibri" panose="020F0502020204030204" pitchFamily="34" charset="0"/>
                <a:cs typeface="Calibri" panose="020F0502020204030204" pitchFamily="34" charset="0"/>
              </a:rPr>
              <a:t>参考文献</a:t>
            </a:r>
            <a:endParaRPr lang="en-US" sz="5400" b="1" dirty="0">
              <a:solidFill>
                <a:schemeClr val="bg1">
                  <a:lumMod val="65000"/>
                </a:schemeClr>
              </a:solidFill>
              <a:latin typeface="Calibri" panose="020F0502020204030204" pitchFamily="34" charset="0"/>
              <a:cs typeface="Calibri" panose="020F0502020204030204" pitchFamily="34" charset="0"/>
            </a:endParaRPr>
          </a:p>
        </p:txBody>
      </p:sp>
      <p:sp>
        <p:nvSpPr>
          <p:cNvPr id="19" name="Inhaltsplatzhalter 11">
            <a:extLst>
              <a:ext uri="{FF2B5EF4-FFF2-40B4-BE49-F238E27FC236}">
                <a16:creationId xmlns:a16="http://schemas.microsoft.com/office/drawing/2014/main" id="{0FEE9028-BCA7-7F80-4BFC-2011458FF56E}"/>
              </a:ext>
            </a:extLst>
          </p:cNvPr>
          <p:cNvSpPr>
            <a:spLocks noGrp="1"/>
          </p:cNvSpPr>
          <p:nvPr>
            <p:ph sz="quarter" idx="26" hasCustomPrompt="1"/>
          </p:nvPr>
        </p:nvSpPr>
        <p:spPr>
          <a:xfrm>
            <a:off x="14197413" y="5683427"/>
            <a:ext cx="17520817" cy="4180360"/>
          </a:xfrm>
        </p:spPr>
        <p:txBody>
          <a:bodyPr>
            <a:noAutofit/>
          </a:bodyPr>
          <a:lstStyle>
            <a:lvl1pPr marL="0" indent="0">
              <a:lnSpc>
                <a:spcPct val="100000"/>
              </a:lnSpc>
              <a:buNone/>
              <a:defRPr sz="6000">
                <a:latin typeface="Calibri" panose="020F0502020204030204" pitchFamily="34" charset="0"/>
                <a:cs typeface="Calibri" panose="020F0502020204030204" pitchFamily="34" charset="0"/>
              </a:defRPr>
            </a:lvl1pPr>
          </a:lstStyle>
          <a:p>
            <a:pPr lvl="0"/>
            <a:r>
              <a:rPr lang="zh-CN" altLang="en-US" noProof="0" dirty="0"/>
              <a:t>关于研究项目的简短介绍（字号 </a:t>
            </a:r>
            <a:r>
              <a:rPr lang="en-US" altLang="zh-CN" noProof="0" dirty="0"/>
              <a:t>50-60 </a:t>
            </a:r>
            <a:r>
              <a:rPr lang="en-US" altLang="zh-CN" noProof="0" dirty="0" err="1"/>
              <a:t>pt</a:t>
            </a:r>
            <a:r>
              <a:rPr lang="zh-CN" altLang="en-US" noProof="0" dirty="0"/>
              <a:t>）</a:t>
            </a:r>
            <a:endParaRPr lang="en-US" noProof="0" dirty="0"/>
          </a:p>
        </p:txBody>
      </p:sp>
      <p:sp>
        <p:nvSpPr>
          <p:cNvPr id="20" name="Rectangle 19">
            <a:extLst>
              <a:ext uri="{FF2B5EF4-FFF2-40B4-BE49-F238E27FC236}">
                <a16:creationId xmlns:a16="http://schemas.microsoft.com/office/drawing/2014/main" id="{E8743DB6-C16F-C753-AC51-125C969FB452}"/>
              </a:ext>
            </a:extLst>
          </p:cNvPr>
          <p:cNvSpPr/>
          <p:nvPr userDrawn="1"/>
        </p:nvSpPr>
        <p:spPr>
          <a:xfrm>
            <a:off x="1196912" y="13272655"/>
            <a:ext cx="30521202" cy="6771752"/>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57" dirty="0"/>
          </a:p>
        </p:txBody>
      </p:sp>
      <p:cxnSp>
        <p:nvCxnSpPr>
          <p:cNvPr id="21" name="Straight Connector 20">
            <a:extLst>
              <a:ext uri="{FF2B5EF4-FFF2-40B4-BE49-F238E27FC236}">
                <a16:creationId xmlns:a16="http://schemas.microsoft.com/office/drawing/2014/main" id="{2B67C022-7BFE-F380-A829-75B3520A5EBC}"/>
              </a:ext>
            </a:extLst>
          </p:cNvPr>
          <p:cNvCxnSpPr>
            <a:cxnSpLocks/>
          </p:cNvCxnSpPr>
          <p:nvPr userDrawn="1"/>
        </p:nvCxnSpPr>
        <p:spPr>
          <a:xfrm>
            <a:off x="1196912" y="28951151"/>
            <a:ext cx="30521202"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02D6FE83-2FB2-B157-1E50-589737C01B62}"/>
              </a:ext>
            </a:extLst>
          </p:cNvPr>
          <p:cNvCxnSpPr>
            <a:cxnSpLocks/>
          </p:cNvCxnSpPr>
          <p:nvPr userDrawn="1"/>
        </p:nvCxnSpPr>
        <p:spPr>
          <a:xfrm>
            <a:off x="1196912" y="38379963"/>
            <a:ext cx="30521202"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35" name="Textplatzhalter 34">
            <a:extLst>
              <a:ext uri="{FF2B5EF4-FFF2-40B4-BE49-F238E27FC236}">
                <a16:creationId xmlns:a16="http://schemas.microsoft.com/office/drawing/2014/main" id="{6520E0EB-8EE0-4603-8D77-865D04DE6DA3}"/>
              </a:ext>
            </a:extLst>
          </p:cNvPr>
          <p:cNvSpPr>
            <a:spLocks noGrp="1"/>
          </p:cNvSpPr>
          <p:nvPr>
            <p:ph type="body" sz="quarter" idx="18" hasCustomPrompt="1"/>
          </p:nvPr>
        </p:nvSpPr>
        <p:spPr>
          <a:xfrm>
            <a:off x="1649531" y="14842766"/>
            <a:ext cx="29615963" cy="4714120"/>
          </a:xfrm>
        </p:spPr>
        <p:txBody>
          <a:bodyPr numCol="2" spcCol="914400">
            <a:noAutofit/>
          </a:bodyPr>
          <a:lstStyle>
            <a:lvl1pPr marL="0" marR="0" indent="0" algn="l" defTabSz="3049615" rtl="0" eaLnBrk="1" fontAlgn="auto" latinLnBrk="0" hangingPunct="1">
              <a:lnSpc>
                <a:spcPct val="100000"/>
              </a:lnSpc>
              <a:spcBef>
                <a:spcPts val="1000"/>
              </a:spcBef>
              <a:spcAft>
                <a:spcPts val="0"/>
              </a:spcAft>
              <a:buClrTx/>
              <a:buSzTx/>
              <a:buFont typeface="Arial" panose="020B0604020202020204" pitchFamily="34" charset="0"/>
              <a:buNone/>
              <a:tabLst/>
              <a:defRPr sz="4000"/>
            </a:lvl1pPr>
            <a:lvl2pPr marL="1552197" indent="0">
              <a:buNone/>
              <a:defRPr sz="3281"/>
            </a:lvl2pPr>
            <a:lvl3pPr marL="3104394" indent="0">
              <a:buNone/>
              <a:defRPr sz="2871"/>
            </a:lvl3pPr>
            <a:lvl4pPr marL="4656591" indent="0">
              <a:buNone/>
              <a:defRPr sz="2051"/>
            </a:lvl4pPr>
            <a:lvl5pPr marL="6208788" indent="0">
              <a:buNone/>
              <a:defRPr sz="2051"/>
            </a:lvl5pPr>
          </a:lstStyle>
          <a:p>
            <a:pPr marL="0" marR="0" lvl="0" indent="0" algn="l" defTabSz="3049615" rtl="0" eaLnBrk="1" fontAlgn="auto" latinLnBrk="0" hangingPunct="1">
              <a:lnSpc>
                <a:spcPct val="90000"/>
              </a:lnSpc>
              <a:spcBef>
                <a:spcPts val="3335"/>
              </a:spcBef>
              <a:spcAft>
                <a:spcPts val="0"/>
              </a:spcAft>
              <a:buClrTx/>
              <a:buSzTx/>
              <a:buFont typeface="Arial" panose="020B0604020202020204" pitchFamily="34" charset="0"/>
              <a:buNone/>
              <a:tabLst/>
              <a:defRPr/>
            </a:pPr>
            <a:r>
              <a:rPr lang="zh-CN" altLang="en-US" noProof="0" dirty="0"/>
              <a:t>在此处添加您的论文摘要</a:t>
            </a:r>
            <a:r>
              <a:rPr lang="en-US" altLang="zh-CN" noProof="0" dirty="0"/>
              <a:t>/</a:t>
            </a:r>
            <a:r>
              <a:rPr lang="zh-CN" altLang="en-US" noProof="0" dirty="0"/>
              <a:t>简介和结论。请勿在此处添加图片。</a:t>
            </a:r>
            <a:br>
              <a:rPr lang="en-US" altLang="zh-CN" noProof="0" dirty="0"/>
            </a:br>
            <a:r>
              <a:rPr lang="zh-CN" altLang="en-US" noProof="0" dirty="0"/>
              <a:t>请使用预设的两栏文本。</a:t>
            </a:r>
            <a:endParaRPr lang="en-US" altLang="zh-CN" noProof="0" dirty="0"/>
          </a:p>
        </p:txBody>
      </p:sp>
      <p:sp>
        <p:nvSpPr>
          <p:cNvPr id="30" name="Textplatzhalter 34">
            <a:extLst>
              <a:ext uri="{FF2B5EF4-FFF2-40B4-BE49-F238E27FC236}">
                <a16:creationId xmlns:a16="http://schemas.microsoft.com/office/drawing/2014/main" id="{719D5C0D-4440-BCE2-F347-0623BCCD6FEB}"/>
              </a:ext>
            </a:extLst>
          </p:cNvPr>
          <p:cNvSpPr>
            <a:spLocks noGrp="1"/>
          </p:cNvSpPr>
          <p:nvPr>
            <p:ph type="body" sz="quarter" idx="27" hasCustomPrompt="1"/>
          </p:nvPr>
        </p:nvSpPr>
        <p:spPr>
          <a:xfrm>
            <a:off x="1649531" y="13540266"/>
            <a:ext cx="29615963" cy="1302499"/>
          </a:xfrm>
        </p:spPr>
        <p:txBody>
          <a:bodyPr anchor="b">
            <a:noAutofit/>
          </a:bodyPr>
          <a:lstStyle>
            <a:lvl1pPr marL="0" indent="0">
              <a:buNone/>
              <a:defRPr sz="7000" b="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zh-CN" altLang="en-US" noProof="0" dirty="0"/>
              <a:t>副标题（可使用：摘要、简介、研究目的）</a:t>
            </a:r>
            <a:endParaRPr lang="en-US" noProof="0" dirty="0"/>
          </a:p>
        </p:txBody>
      </p:sp>
      <p:sp>
        <p:nvSpPr>
          <p:cNvPr id="31" name="Textplatzhalter 34">
            <a:extLst>
              <a:ext uri="{FF2B5EF4-FFF2-40B4-BE49-F238E27FC236}">
                <a16:creationId xmlns:a16="http://schemas.microsoft.com/office/drawing/2014/main" id="{467A5D6D-A306-3E8B-87A4-801F93BA8A92}"/>
              </a:ext>
            </a:extLst>
          </p:cNvPr>
          <p:cNvSpPr>
            <a:spLocks noGrp="1"/>
          </p:cNvSpPr>
          <p:nvPr>
            <p:ph type="body" sz="quarter" idx="28" hasCustomPrompt="1"/>
          </p:nvPr>
        </p:nvSpPr>
        <p:spPr>
          <a:xfrm>
            <a:off x="15655929" y="20398107"/>
            <a:ext cx="16062185" cy="1303795"/>
          </a:xfrm>
        </p:spPr>
        <p:txBody>
          <a:bodyPr anchor="b">
            <a:noAutofit/>
          </a:bodyPr>
          <a:lstStyle>
            <a:lvl1pPr marL="0" indent="0">
              <a:buNone/>
              <a:defRPr sz="7000" b="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zh-CN" altLang="en-US" noProof="0" dirty="0"/>
              <a:t>副标题（请使用：方法）</a:t>
            </a:r>
            <a:endParaRPr lang="en-US" noProof="0" dirty="0"/>
          </a:p>
        </p:txBody>
      </p:sp>
      <p:sp>
        <p:nvSpPr>
          <p:cNvPr id="32" name="Bildplatzhalter 13">
            <a:extLst>
              <a:ext uri="{FF2B5EF4-FFF2-40B4-BE49-F238E27FC236}">
                <a16:creationId xmlns:a16="http://schemas.microsoft.com/office/drawing/2014/main" id="{FB8DB097-72C5-C303-68ED-5E8941892225}"/>
              </a:ext>
            </a:extLst>
          </p:cNvPr>
          <p:cNvSpPr>
            <a:spLocks noGrp="1"/>
          </p:cNvSpPr>
          <p:nvPr>
            <p:ph type="pic" sz="quarter" idx="29" hasCustomPrompt="1"/>
          </p:nvPr>
        </p:nvSpPr>
        <p:spPr>
          <a:xfrm>
            <a:off x="1196912" y="20360447"/>
            <a:ext cx="13710909" cy="6256212"/>
          </a:xfrm>
        </p:spPr>
        <p:txBody>
          <a:bodyPr anchor="ctr">
            <a:normAutofit/>
          </a:bodyPr>
          <a:lstStyle>
            <a:lvl1pPr marL="0" indent="0" algn="ctr">
              <a:buNone/>
              <a:defRPr sz="7200">
                <a:latin typeface="Calibri" panose="020F0502020204030204" pitchFamily="34" charset="0"/>
                <a:cs typeface="Calibri" panose="020F0502020204030204" pitchFamily="34" charset="0"/>
              </a:defRPr>
            </a:lvl1pPr>
          </a:lstStyle>
          <a:p>
            <a:r>
              <a:rPr lang="zh-CN" altLang="en-US" noProof="0" dirty="0"/>
              <a:t>此处添加相关图片和图表</a:t>
            </a:r>
            <a:endParaRPr lang="en-US" noProof="0" dirty="0"/>
          </a:p>
        </p:txBody>
      </p:sp>
      <p:sp>
        <p:nvSpPr>
          <p:cNvPr id="33" name="Textplatzhalter 34">
            <a:extLst>
              <a:ext uri="{FF2B5EF4-FFF2-40B4-BE49-F238E27FC236}">
                <a16:creationId xmlns:a16="http://schemas.microsoft.com/office/drawing/2014/main" id="{AF3269C0-87D9-D492-3F42-2355418BC0E1}"/>
              </a:ext>
            </a:extLst>
          </p:cNvPr>
          <p:cNvSpPr>
            <a:spLocks noGrp="1"/>
          </p:cNvSpPr>
          <p:nvPr>
            <p:ph type="body" sz="quarter" idx="30" hasCustomPrompt="1"/>
          </p:nvPr>
        </p:nvSpPr>
        <p:spPr>
          <a:xfrm>
            <a:off x="1196912" y="27109281"/>
            <a:ext cx="13776431" cy="1468347"/>
          </a:xfrm>
        </p:spPr>
        <p:txBody>
          <a:bodyPr>
            <a:noAutofit/>
          </a:bodyPr>
          <a:lstStyle>
            <a:lvl1pPr marL="0" indent="0">
              <a:buNone/>
              <a:defRPr sz="4000"/>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zh-CN" altLang="en-US" noProof="0" dirty="0"/>
              <a:t>图表文字字号 </a:t>
            </a:r>
            <a:r>
              <a:rPr lang="en-US" altLang="zh-CN" noProof="0" dirty="0"/>
              <a:t>18-40 pt.</a:t>
            </a:r>
            <a:r>
              <a:rPr lang="zh-CN" altLang="en-US" noProof="0" dirty="0"/>
              <a:t> 请写为：“图 </a:t>
            </a:r>
            <a:r>
              <a:rPr lang="en-US" altLang="zh-CN" noProof="0" dirty="0"/>
              <a:t>1. </a:t>
            </a:r>
            <a:r>
              <a:rPr lang="zh-CN" altLang="en-US" noProof="0" dirty="0"/>
              <a:t>文本</a:t>
            </a:r>
            <a:r>
              <a:rPr lang="en-US" altLang="zh-CN" noProof="0" dirty="0"/>
              <a:t>......</a:t>
            </a:r>
            <a:r>
              <a:rPr lang="zh-CN" altLang="en-US" noProof="0" dirty="0"/>
              <a:t>”或“表 </a:t>
            </a:r>
            <a:r>
              <a:rPr lang="en-US" altLang="zh-CN" noProof="0" dirty="0"/>
              <a:t>1. </a:t>
            </a:r>
            <a:r>
              <a:rPr lang="zh-CN" altLang="en-US" noProof="0" dirty="0"/>
              <a:t>文本</a:t>
            </a:r>
            <a:r>
              <a:rPr lang="en-US" altLang="zh-CN" noProof="0" dirty="0"/>
              <a:t>……</a:t>
            </a:r>
            <a:r>
              <a:rPr lang="zh-CN" altLang="en-US" noProof="0" dirty="0"/>
              <a:t>”</a:t>
            </a:r>
            <a:endParaRPr lang="en-US" noProof="0" dirty="0"/>
          </a:p>
        </p:txBody>
      </p:sp>
      <p:sp>
        <p:nvSpPr>
          <p:cNvPr id="34" name="Bildplatzhalter 13">
            <a:extLst>
              <a:ext uri="{FF2B5EF4-FFF2-40B4-BE49-F238E27FC236}">
                <a16:creationId xmlns:a16="http://schemas.microsoft.com/office/drawing/2014/main" id="{C3DBDDF5-9C33-4416-35BE-74EB04D60E35}"/>
              </a:ext>
            </a:extLst>
          </p:cNvPr>
          <p:cNvSpPr>
            <a:spLocks noGrp="1"/>
          </p:cNvSpPr>
          <p:nvPr>
            <p:ph type="pic" sz="quarter" idx="31" hasCustomPrompt="1"/>
          </p:nvPr>
        </p:nvSpPr>
        <p:spPr>
          <a:xfrm>
            <a:off x="17116730" y="38786587"/>
            <a:ext cx="14653608" cy="3152536"/>
          </a:xfrm>
        </p:spPr>
        <p:txBody>
          <a:bodyPr anchor="ctr">
            <a:normAutofit/>
          </a:bodyPr>
          <a:lstStyle>
            <a:lvl1pPr marL="0" indent="0" algn="ctr">
              <a:buNone/>
              <a:defRPr sz="7200">
                <a:latin typeface="Calibri" panose="020F0502020204030204" pitchFamily="34" charset="0"/>
                <a:cs typeface="Calibri" panose="020F0502020204030204" pitchFamily="34" charset="0"/>
              </a:defRPr>
            </a:lvl1pPr>
          </a:lstStyle>
          <a:p>
            <a:r>
              <a:rPr lang="zh-CN" altLang="en-US" noProof="0" dirty="0"/>
              <a:t>您所属机构的 </a:t>
            </a:r>
            <a:r>
              <a:rPr lang="en-US" altLang="zh-CN" noProof="0" dirty="0"/>
              <a:t>logo</a:t>
            </a:r>
            <a:endParaRPr lang="en-US" noProof="0" dirty="0"/>
          </a:p>
        </p:txBody>
      </p:sp>
      <p:sp>
        <p:nvSpPr>
          <p:cNvPr id="37" name="Textplatzhalter 34">
            <a:extLst>
              <a:ext uri="{FF2B5EF4-FFF2-40B4-BE49-F238E27FC236}">
                <a16:creationId xmlns:a16="http://schemas.microsoft.com/office/drawing/2014/main" id="{14503A9F-A924-7C86-6B84-C9E02AA0D25E}"/>
              </a:ext>
            </a:extLst>
          </p:cNvPr>
          <p:cNvSpPr>
            <a:spLocks noGrp="1"/>
          </p:cNvSpPr>
          <p:nvPr>
            <p:ph type="body" sz="quarter" idx="32" hasCustomPrompt="1"/>
          </p:nvPr>
        </p:nvSpPr>
        <p:spPr>
          <a:xfrm>
            <a:off x="1196912" y="30943096"/>
            <a:ext cx="15434125" cy="7101577"/>
          </a:xfrm>
        </p:spPr>
        <p:txBody>
          <a:bodyPr>
            <a:noAutofit/>
          </a:bodyPr>
          <a:lstStyle>
            <a:lvl1pPr marL="0" indent="0">
              <a:buNone/>
              <a:defRPr sz="4000"/>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zh-CN" altLang="en-US" noProof="0" dirty="0"/>
              <a:t>在此处描述您的研究结果。</a:t>
            </a:r>
            <a:endParaRPr lang="en-US" noProof="0" dirty="0"/>
          </a:p>
        </p:txBody>
      </p:sp>
      <p:sp>
        <p:nvSpPr>
          <p:cNvPr id="38" name="Textplatzhalter 34">
            <a:extLst>
              <a:ext uri="{FF2B5EF4-FFF2-40B4-BE49-F238E27FC236}">
                <a16:creationId xmlns:a16="http://schemas.microsoft.com/office/drawing/2014/main" id="{84DA4397-F359-B76D-ACD2-183A6A8BAB74}"/>
              </a:ext>
            </a:extLst>
          </p:cNvPr>
          <p:cNvSpPr>
            <a:spLocks noGrp="1"/>
          </p:cNvSpPr>
          <p:nvPr>
            <p:ph type="body" sz="quarter" idx="33" hasCustomPrompt="1"/>
          </p:nvPr>
        </p:nvSpPr>
        <p:spPr>
          <a:xfrm>
            <a:off x="1196913" y="29529122"/>
            <a:ext cx="15362501" cy="1303795"/>
          </a:xfrm>
        </p:spPr>
        <p:txBody>
          <a:bodyPr anchor="b">
            <a:noAutofit/>
          </a:bodyPr>
          <a:lstStyle>
            <a:lvl1pPr marL="0" indent="0">
              <a:buNone/>
              <a:defRPr sz="7000" b="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zh-CN" altLang="en-US" noProof="0" dirty="0"/>
              <a:t>副标题（请使用：结果）</a:t>
            </a:r>
            <a:endParaRPr lang="en-US" noProof="0" dirty="0"/>
          </a:p>
        </p:txBody>
      </p:sp>
      <p:sp>
        <p:nvSpPr>
          <p:cNvPr id="41" name="Bildplatzhalter 13">
            <a:extLst>
              <a:ext uri="{FF2B5EF4-FFF2-40B4-BE49-F238E27FC236}">
                <a16:creationId xmlns:a16="http://schemas.microsoft.com/office/drawing/2014/main" id="{47503403-7792-1C5E-9D9C-3675C1494E30}"/>
              </a:ext>
            </a:extLst>
          </p:cNvPr>
          <p:cNvSpPr>
            <a:spLocks noGrp="1"/>
          </p:cNvSpPr>
          <p:nvPr>
            <p:ph type="pic" sz="quarter" idx="34" hasCustomPrompt="1"/>
          </p:nvPr>
        </p:nvSpPr>
        <p:spPr>
          <a:xfrm>
            <a:off x="17526117" y="29532851"/>
            <a:ext cx="14191997" cy="6565522"/>
          </a:xfrm>
        </p:spPr>
        <p:txBody>
          <a:bodyPr anchor="ctr">
            <a:normAutofit/>
          </a:bodyPr>
          <a:lstStyle>
            <a:lvl1pPr marL="0" marR="0" indent="0" algn="ctr" defTabSz="3049615" rtl="0" eaLnBrk="1" fontAlgn="auto" latinLnBrk="0" hangingPunct="1">
              <a:lnSpc>
                <a:spcPct val="90000"/>
              </a:lnSpc>
              <a:spcBef>
                <a:spcPts val="3335"/>
              </a:spcBef>
              <a:spcAft>
                <a:spcPts val="0"/>
              </a:spcAft>
              <a:buClrTx/>
              <a:buSzTx/>
              <a:buFont typeface="Arial" panose="020B0604020202020204" pitchFamily="34" charset="0"/>
              <a:buNone/>
              <a:tabLst/>
              <a:defRPr sz="7200">
                <a:latin typeface="Calibri" panose="020F0502020204030204" pitchFamily="34" charset="0"/>
                <a:cs typeface="Calibri" panose="020F0502020204030204" pitchFamily="34" charset="0"/>
              </a:defRPr>
            </a:lvl1pPr>
          </a:lstStyle>
          <a:p>
            <a:pPr marL="0" marR="0" lvl="0" indent="0" algn="ctr" defTabSz="3049615" rtl="0" eaLnBrk="1" fontAlgn="auto" latinLnBrk="0" hangingPunct="1">
              <a:lnSpc>
                <a:spcPct val="90000"/>
              </a:lnSpc>
              <a:spcBef>
                <a:spcPts val="3335"/>
              </a:spcBef>
              <a:spcAft>
                <a:spcPts val="0"/>
              </a:spcAft>
              <a:buClrTx/>
              <a:buSzTx/>
              <a:buFont typeface="Arial" panose="020B0604020202020204" pitchFamily="34" charset="0"/>
              <a:buNone/>
              <a:tabLst/>
              <a:defRPr/>
            </a:pPr>
            <a:r>
              <a:rPr lang="zh-CN" altLang="en-US" noProof="0" dirty="0"/>
              <a:t>此处添加相关图片和图表</a:t>
            </a:r>
            <a:endParaRPr lang="en-US" altLang="zh-CN" noProof="0" dirty="0"/>
          </a:p>
        </p:txBody>
      </p:sp>
      <p:sp>
        <p:nvSpPr>
          <p:cNvPr id="42" name="Textplatzhalter 34">
            <a:extLst>
              <a:ext uri="{FF2B5EF4-FFF2-40B4-BE49-F238E27FC236}">
                <a16:creationId xmlns:a16="http://schemas.microsoft.com/office/drawing/2014/main" id="{572A310B-C822-ED76-B778-B04B2C6EC0A6}"/>
              </a:ext>
            </a:extLst>
          </p:cNvPr>
          <p:cNvSpPr>
            <a:spLocks noGrp="1"/>
          </p:cNvSpPr>
          <p:nvPr>
            <p:ph type="body" sz="quarter" idx="35" hasCustomPrompt="1"/>
          </p:nvPr>
        </p:nvSpPr>
        <p:spPr>
          <a:xfrm>
            <a:off x="17545431" y="36504995"/>
            <a:ext cx="14224907" cy="1468347"/>
          </a:xfrm>
        </p:spPr>
        <p:txBody>
          <a:bodyPr>
            <a:noAutofit/>
          </a:bodyPr>
          <a:lstStyle>
            <a:lvl1pPr marL="0" indent="0">
              <a:buNone/>
              <a:defRPr sz="4000"/>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zh-CN" altLang="en-US" noProof="0" dirty="0"/>
              <a:t>图表文字字号 </a:t>
            </a:r>
            <a:r>
              <a:rPr lang="en-US" altLang="zh-CN" noProof="0" dirty="0"/>
              <a:t>18-40 pt.</a:t>
            </a:r>
            <a:r>
              <a:rPr lang="zh-CN" altLang="en-US" noProof="0" dirty="0"/>
              <a:t> 请写为：“图 </a:t>
            </a:r>
            <a:r>
              <a:rPr lang="en-US" altLang="zh-CN" noProof="0" dirty="0"/>
              <a:t>1. </a:t>
            </a:r>
            <a:r>
              <a:rPr lang="zh-CN" altLang="en-US" noProof="0" dirty="0"/>
              <a:t>文本</a:t>
            </a:r>
            <a:r>
              <a:rPr lang="en-US" altLang="zh-CN" noProof="0" dirty="0"/>
              <a:t>......</a:t>
            </a:r>
            <a:r>
              <a:rPr lang="zh-CN" altLang="en-US" noProof="0" dirty="0"/>
              <a:t>”或“表 </a:t>
            </a:r>
            <a:r>
              <a:rPr lang="en-US" altLang="zh-CN" noProof="0" dirty="0"/>
              <a:t>1. </a:t>
            </a:r>
            <a:r>
              <a:rPr lang="zh-CN" altLang="en-US" noProof="0" dirty="0"/>
              <a:t>文本</a:t>
            </a:r>
            <a:r>
              <a:rPr lang="en-US" altLang="zh-CN" noProof="0" dirty="0"/>
              <a:t>……</a:t>
            </a:r>
            <a:r>
              <a:rPr lang="zh-CN" altLang="en-US" noProof="0" dirty="0"/>
              <a:t>”</a:t>
            </a:r>
            <a:endParaRPr lang="en-US" noProof="0" dirty="0"/>
          </a:p>
        </p:txBody>
      </p:sp>
    </p:spTree>
    <p:extLst>
      <p:ext uri="{BB962C8B-B14F-4D97-AF65-F5344CB8AC3E}">
        <p14:creationId xmlns:p14="http://schemas.microsoft.com/office/powerpoint/2010/main" val="3533340077"/>
      </p:ext>
    </p:extLst>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263140" y="2336810"/>
            <a:ext cx="28392120" cy="848360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2263140" y="11684000"/>
            <a:ext cx="28392120" cy="2784856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2263140" y="40680650"/>
            <a:ext cx="7406640" cy="2336800"/>
          </a:xfrm>
          <a:prstGeom prst="rect">
            <a:avLst/>
          </a:prstGeom>
        </p:spPr>
        <p:txBody>
          <a:bodyPr vert="horz" lIns="91440" tIns="45720" rIns="91440" bIns="45720" rtlCol="0" anchor="ctr"/>
          <a:lstStyle>
            <a:lvl1pPr algn="l">
              <a:defRPr sz="4320">
                <a:solidFill>
                  <a:schemeClr val="tx1">
                    <a:tint val="75000"/>
                  </a:schemeClr>
                </a:solidFill>
              </a:defRPr>
            </a:lvl1pPr>
          </a:lstStyle>
          <a:p>
            <a:fld id="{A0C7885C-1B56-43D4-9483-3AAFF5FDFB8F}" type="datetimeFigureOut">
              <a:rPr lang="en-US" smtClean="0"/>
              <a:t>10/21/2024</a:t>
            </a:fld>
            <a:endParaRPr lang="en-US"/>
          </a:p>
        </p:txBody>
      </p:sp>
      <p:sp>
        <p:nvSpPr>
          <p:cNvPr id="5" name="Footer Placeholder 4"/>
          <p:cNvSpPr>
            <a:spLocks noGrp="1"/>
          </p:cNvSpPr>
          <p:nvPr>
            <p:ph type="ftr" sz="quarter" idx="3"/>
          </p:nvPr>
        </p:nvSpPr>
        <p:spPr>
          <a:xfrm>
            <a:off x="10904220" y="40680650"/>
            <a:ext cx="11109960" cy="2336800"/>
          </a:xfrm>
          <a:prstGeom prst="rect">
            <a:avLst/>
          </a:prstGeom>
        </p:spPr>
        <p:txBody>
          <a:bodyPr vert="horz" lIns="91440" tIns="45720" rIns="91440" bIns="45720" rtlCol="0" anchor="ctr"/>
          <a:lstStyle>
            <a:lvl1pPr algn="ctr">
              <a:defRPr sz="432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23248620" y="40680650"/>
            <a:ext cx="7406640" cy="2336800"/>
          </a:xfrm>
          <a:prstGeom prst="rect">
            <a:avLst/>
          </a:prstGeom>
        </p:spPr>
        <p:txBody>
          <a:bodyPr vert="horz" lIns="91440" tIns="45720" rIns="91440" bIns="45720" rtlCol="0" anchor="ctr"/>
          <a:lstStyle>
            <a:lvl1pPr algn="r">
              <a:defRPr sz="4320">
                <a:solidFill>
                  <a:schemeClr val="tx1">
                    <a:tint val="75000"/>
                  </a:schemeClr>
                </a:solidFill>
              </a:defRPr>
            </a:lvl1pPr>
          </a:lstStyle>
          <a:p>
            <a:fld id="{48F63A3B-78C7-47BE-AE5E-E10140E04643}" type="slidenum">
              <a:rPr lang="en-US" smtClean="0"/>
              <a:t>‹#›</a:t>
            </a:fld>
            <a:endParaRPr lang="en-US" dirty="0"/>
          </a:p>
        </p:txBody>
      </p:sp>
    </p:spTree>
    <p:extLst>
      <p:ext uri="{BB962C8B-B14F-4D97-AF65-F5344CB8AC3E}">
        <p14:creationId xmlns:p14="http://schemas.microsoft.com/office/powerpoint/2010/main" val="1442458591"/>
      </p:ext>
    </p:extLst>
  </p:cSld>
  <p:clrMap bg1="lt1" tx1="dk1" bg2="lt2" tx2="dk2" accent1="accent1" accent2="accent2" accent3="accent3" accent4="accent4" accent5="accent5" accent6="accent6" hlink="hlink" folHlink="folHlink"/>
  <p:sldLayoutIdLst>
    <p:sldLayoutId id="2147483707" r:id="rId1"/>
  </p:sldLayoutIdLst>
  <p:txStyles>
    <p:titleStyle>
      <a:lvl1pPr algn="l" defTabSz="3291840" rtl="0" eaLnBrk="1" latinLnBrk="0" hangingPunct="1">
        <a:lnSpc>
          <a:spcPct val="100000"/>
        </a:lnSpc>
        <a:spcBef>
          <a:spcPct val="0"/>
        </a:spcBef>
        <a:buNone/>
        <a:defRPr sz="15840" kern="1200">
          <a:solidFill>
            <a:schemeClr val="tx1"/>
          </a:solidFill>
          <a:latin typeface="+mj-lt"/>
          <a:ea typeface="+mj-ea"/>
          <a:cs typeface="+mj-cs"/>
        </a:defRPr>
      </a:lvl1pPr>
    </p:titleStyle>
    <p:bodyStyle>
      <a:lvl1pPr marL="822960" indent="-822960" algn="l" defTabSz="3291840" rtl="0" eaLnBrk="1" latinLnBrk="0" hangingPunct="1">
        <a:lnSpc>
          <a:spcPct val="100000"/>
        </a:lnSpc>
        <a:spcBef>
          <a:spcPts val="3600"/>
        </a:spcBef>
        <a:buFont typeface="Arial" panose="020B0604020202020204" pitchFamily="34" charset="0"/>
        <a:buChar char="•"/>
        <a:defRPr sz="10080" kern="1200">
          <a:solidFill>
            <a:schemeClr val="tx1"/>
          </a:solidFill>
          <a:latin typeface="+mn-lt"/>
          <a:ea typeface="+mn-ea"/>
          <a:cs typeface="+mn-cs"/>
        </a:defRPr>
      </a:lvl1pPr>
      <a:lvl2pPr marL="2468880" indent="-822960" algn="l" defTabSz="3291840" rtl="0" eaLnBrk="1" latinLnBrk="0" hangingPunct="1">
        <a:lnSpc>
          <a:spcPct val="100000"/>
        </a:lnSpc>
        <a:spcBef>
          <a:spcPts val="1800"/>
        </a:spcBef>
        <a:buFont typeface="Arial" panose="020B0604020202020204" pitchFamily="34" charset="0"/>
        <a:buChar char="•"/>
        <a:defRPr sz="8640" kern="1200">
          <a:solidFill>
            <a:schemeClr val="tx1"/>
          </a:solidFill>
          <a:latin typeface="+mn-lt"/>
          <a:ea typeface="+mn-ea"/>
          <a:cs typeface="+mn-cs"/>
        </a:defRPr>
      </a:lvl2pPr>
      <a:lvl3pPr marL="4114800" indent="-822960" algn="l" defTabSz="3291840" rtl="0" eaLnBrk="1" latinLnBrk="0" hangingPunct="1">
        <a:lnSpc>
          <a:spcPct val="100000"/>
        </a:lnSpc>
        <a:spcBef>
          <a:spcPts val="1800"/>
        </a:spcBef>
        <a:buFont typeface="Arial" panose="020B0604020202020204" pitchFamily="34" charset="0"/>
        <a:buChar char="•"/>
        <a:defRPr sz="7200" kern="1200">
          <a:solidFill>
            <a:schemeClr val="tx1"/>
          </a:solidFill>
          <a:latin typeface="+mn-lt"/>
          <a:ea typeface="+mn-ea"/>
          <a:cs typeface="+mn-cs"/>
        </a:defRPr>
      </a:lvl3pPr>
      <a:lvl4pPr marL="5760720" indent="-822960" algn="l" defTabSz="3291840" rtl="0" eaLnBrk="1" latinLnBrk="0" hangingPunct="1">
        <a:lnSpc>
          <a:spcPct val="100000"/>
        </a:lnSpc>
        <a:spcBef>
          <a:spcPts val="1800"/>
        </a:spcBef>
        <a:buFont typeface="Arial" panose="020B0604020202020204" pitchFamily="34" charset="0"/>
        <a:buChar char="•"/>
        <a:defRPr sz="6480" kern="1200">
          <a:solidFill>
            <a:schemeClr val="tx1"/>
          </a:solidFill>
          <a:latin typeface="+mn-lt"/>
          <a:ea typeface="+mn-ea"/>
          <a:cs typeface="+mn-cs"/>
        </a:defRPr>
      </a:lvl4pPr>
      <a:lvl5pPr marL="7406640" indent="-822960" algn="l" defTabSz="3291840" rtl="0" eaLnBrk="1" latinLnBrk="0" hangingPunct="1">
        <a:lnSpc>
          <a:spcPct val="100000"/>
        </a:lnSpc>
        <a:spcBef>
          <a:spcPts val="1800"/>
        </a:spcBef>
        <a:buFont typeface="Arial" panose="020B0604020202020204" pitchFamily="34" charset="0"/>
        <a:buChar char="•"/>
        <a:defRPr sz="6480" kern="1200">
          <a:solidFill>
            <a:schemeClr val="tx1"/>
          </a:solidFill>
          <a:latin typeface="+mn-lt"/>
          <a:ea typeface="+mn-ea"/>
          <a:cs typeface="+mn-cs"/>
        </a:defRPr>
      </a:lvl5pPr>
      <a:lvl6pPr marL="905256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6pPr>
      <a:lvl7pPr marL="1069848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7pPr>
      <a:lvl8pPr marL="1234440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8pPr>
      <a:lvl9pPr marL="1399032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9pPr>
    </p:bodyStyle>
    <p:otherStyle>
      <a:defPPr>
        <a:defRPr lang="en-US"/>
      </a:defPPr>
      <a:lvl1pPr marL="0" algn="l" defTabSz="3291840" rtl="0" eaLnBrk="1" latinLnBrk="0" hangingPunct="1">
        <a:defRPr sz="6480" kern="1200">
          <a:solidFill>
            <a:schemeClr val="tx1"/>
          </a:solidFill>
          <a:latin typeface="+mn-lt"/>
          <a:ea typeface="+mn-ea"/>
          <a:cs typeface="+mn-cs"/>
        </a:defRPr>
      </a:lvl1pPr>
      <a:lvl2pPr marL="1645920" algn="l" defTabSz="3291840" rtl="0" eaLnBrk="1" latinLnBrk="0" hangingPunct="1">
        <a:defRPr sz="6480" kern="1200">
          <a:solidFill>
            <a:schemeClr val="tx1"/>
          </a:solidFill>
          <a:latin typeface="+mn-lt"/>
          <a:ea typeface="+mn-ea"/>
          <a:cs typeface="+mn-cs"/>
        </a:defRPr>
      </a:lvl2pPr>
      <a:lvl3pPr marL="3291840" algn="l" defTabSz="3291840" rtl="0" eaLnBrk="1" latinLnBrk="0" hangingPunct="1">
        <a:defRPr sz="6480" kern="1200">
          <a:solidFill>
            <a:schemeClr val="tx1"/>
          </a:solidFill>
          <a:latin typeface="+mn-lt"/>
          <a:ea typeface="+mn-ea"/>
          <a:cs typeface="+mn-cs"/>
        </a:defRPr>
      </a:lvl3pPr>
      <a:lvl4pPr marL="4937760" algn="l" defTabSz="3291840" rtl="0" eaLnBrk="1" latinLnBrk="0" hangingPunct="1">
        <a:defRPr sz="6480" kern="1200">
          <a:solidFill>
            <a:schemeClr val="tx1"/>
          </a:solidFill>
          <a:latin typeface="+mn-lt"/>
          <a:ea typeface="+mn-ea"/>
          <a:cs typeface="+mn-cs"/>
        </a:defRPr>
      </a:lvl4pPr>
      <a:lvl5pPr marL="6583680" algn="l" defTabSz="3291840" rtl="0" eaLnBrk="1" latinLnBrk="0" hangingPunct="1">
        <a:defRPr sz="6480" kern="1200">
          <a:solidFill>
            <a:schemeClr val="tx1"/>
          </a:solidFill>
          <a:latin typeface="+mn-lt"/>
          <a:ea typeface="+mn-ea"/>
          <a:cs typeface="+mn-cs"/>
        </a:defRPr>
      </a:lvl5pPr>
      <a:lvl6pPr marL="8229600" algn="l" defTabSz="3291840" rtl="0" eaLnBrk="1" latinLnBrk="0" hangingPunct="1">
        <a:defRPr sz="6480" kern="1200">
          <a:solidFill>
            <a:schemeClr val="tx1"/>
          </a:solidFill>
          <a:latin typeface="+mn-lt"/>
          <a:ea typeface="+mn-ea"/>
          <a:cs typeface="+mn-cs"/>
        </a:defRPr>
      </a:lvl6pPr>
      <a:lvl7pPr marL="9875520" algn="l" defTabSz="3291840" rtl="0" eaLnBrk="1" latinLnBrk="0" hangingPunct="1">
        <a:defRPr sz="6480" kern="1200">
          <a:solidFill>
            <a:schemeClr val="tx1"/>
          </a:solidFill>
          <a:latin typeface="+mn-lt"/>
          <a:ea typeface="+mn-ea"/>
          <a:cs typeface="+mn-cs"/>
        </a:defRPr>
      </a:lvl7pPr>
      <a:lvl8pPr marL="11521440" algn="l" defTabSz="3291840" rtl="0" eaLnBrk="1" latinLnBrk="0" hangingPunct="1">
        <a:defRPr sz="6480" kern="1200">
          <a:solidFill>
            <a:schemeClr val="tx1"/>
          </a:solidFill>
          <a:latin typeface="+mn-lt"/>
          <a:ea typeface="+mn-ea"/>
          <a:cs typeface="+mn-cs"/>
        </a:defRPr>
      </a:lvl8pPr>
      <a:lvl9pPr marL="13167360" algn="l" defTabSz="3291840" rtl="0" eaLnBrk="1" latinLnBrk="0" hangingPunct="1">
        <a:defRPr sz="648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5.jpg"/><Relationship Id="rId5" Type="http://schemas.openxmlformats.org/officeDocument/2006/relationships/image" Target="../media/image4.jpg"/><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F7C72A-80C6-DF53-D59A-6372F001D397}"/>
              </a:ext>
            </a:extLst>
          </p:cNvPr>
          <p:cNvSpPr>
            <a:spLocks noGrp="1"/>
          </p:cNvSpPr>
          <p:nvPr>
            <p:ph type="title"/>
          </p:nvPr>
        </p:nvSpPr>
        <p:spPr>
          <a:xfrm>
            <a:off x="14197441" y="1534000"/>
            <a:ext cx="16191119" cy="3907429"/>
          </a:xfrm>
        </p:spPr>
        <p:txBody>
          <a:bodyPr>
            <a:normAutofit/>
          </a:bodyPr>
          <a:lstStyle/>
          <a:p>
            <a:r>
              <a:rPr lang="zh-CN" altLang="en-US" sz="9794" dirty="0">
                <a:latin typeface="+mn-lt"/>
                <a:ea typeface="+mn-ea"/>
              </a:rPr>
              <a:t>基于拓扑优化的电池模组液冷板性能研究</a:t>
            </a:r>
            <a:endParaRPr lang="en-US" sz="9794" dirty="0">
              <a:latin typeface="+mn-lt"/>
              <a:ea typeface="+mn-ea"/>
            </a:endParaRPr>
          </a:p>
        </p:txBody>
      </p:sp>
      <p:sp>
        <p:nvSpPr>
          <p:cNvPr id="5" name="Text Placeholder 4">
            <a:extLst>
              <a:ext uri="{FF2B5EF4-FFF2-40B4-BE49-F238E27FC236}">
                <a16:creationId xmlns:a16="http://schemas.microsoft.com/office/drawing/2014/main" id="{9B96147C-2941-3F04-70BC-B83FD3D19117}"/>
              </a:ext>
            </a:extLst>
          </p:cNvPr>
          <p:cNvSpPr>
            <a:spLocks noGrp="1"/>
          </p:cNvSpPr>
          <p:nvPr>
            <p:ph type="body" sz="quarter" idx="23"/>
          </p:nvPr>
        </p:nvSpPr>
        <p:spPr>
          <a:xfrm>
            <a:off x="15655929" y="21687824"/>
            <a:ext cx="15224571" cy="6856707"/>
          </a:xfrm>
        </p:spPr>
        <p:txBody>
          <a:bodyPr/>
          <a:lstStyle/>
          <a:p>
            <a:r>
              <a:rPr lang="zh-CN" altLang="en-US" sz="4400" dirty="0"/>
              <a:t>结构挖掘如图</a:t>
            </a:r>
            <a:r>
              <a:rPr lang="en-US" altLang="zh-CN" sz="4400" dirty="0"/>
              <a:t>1</a:t>
            </a:r>
            <a:r>
              <a:rPr lang="zh-CN" altLang="en-US" sz="4400" dirty="0"/>
              <a:t>所示，迭代过程中出现了如图所示的矩形、梯形、椭圆等简单流线，对该动力电池液冷板结构进行简单化、合理化的后处理改进，由此构建了图中所示的梯形和复合形结构流道。简单结构的液冷板厚度与拓扑结构保持一致。本研究使用</a:t>
            </a:r>
            <a:r>
              <a:rPr lang="en-US" altLang="zh-CN" sz="4400" dirty="0"/>
              <a:t>4</a:t>
            </a:r>
            <a:r>
              <a:rPr lang="zh-CN" altLang="en-US" sz="4400" dirty="0"/>
              <a:t>个单体电池并联搭建了简化电池模组并与传统的并联矩形结构液冷板去研究液冷板结构对电池模组散热性能的影响。</a:t>
            </a:r>
            <a:endParaRPr lang="en-US" sz="4400" dirty="0"/>
          </a:p>
          <a:p>
            <a:endParaRPr lang="en-US" sz="4400" dirty="0"/>
          </a:p>
          <a:p>
            <a:endParaRPr lang="en-US" sz="4400" dirty="0"/>
          </a:p>
        </p:txBody>
      </p:sp>
      <p:sp>
        <p:nvSpPr>
          <p:cNvPr id="7" name="Content Placeholder 6">
            <a:extLst>
              <a:ext uri="{FF2B5EF4-FFF2-40B4-BE49-F238E27FC236}">
                <a16:creationId xmlns:a16="http://schemas.microsoft.com/office/drawing/2014/main" id="{0ECFF10C-4A2D-46FE-FE9D-AFF41985D017}"/>
              </a:ext>
            </a:extLst>
          </p:cNvPr>
          <p:cNvSpPr>
            <a:spLocks noGrp="1"/>
          </p:cNvSpPr>
          <p:nvPr>
            <p:ph sz="quarter" idx="26"/>
          </p:nvPr>
        </p:nvSpPr>
        <p:spPr>
          <a:xfrm>
            <a:off x="14197414" y="5683427"/>
            <a:ext cx="17040836" cy="4180360"/>
          </a:xfrm>
        </p:spPr>
        <p:txBody>
          <a:bodyPr/>
          <a:lstStyle/>
          <a:p>
            <a:r>
              <a:rPr lang="zh-CN" altLang="en-US" dirty="0">
                <a:latin typeface="+mn-lt"/>
              </a:rPr>
              <a:t>基于拓扑优化设计，提出拓扑结构、矩形结构、梯形结构和复合结构的液冷板，探究液冷板的电池模组散热性能。</a:t>
            </a:r>
            <a:endParaRPr lang="en-US" dirty="0">
              <a:latin typeface="+mn-lt"/>
            </a:endParaRPr>
          </a:p>
        </p:txBody>
      </p:sp>
      <p:sp>
        <p:nvSpPr>
          <p:cNvPr id="8" name="Text Placeholder 7">
            <a:extLst>
              <a:ext uri="{FF2B5EF4-FFF2-40B4-BE49-F238E27FC236}">
                <a16:creationId xmlns:a16="http://schemas.microsoft.com/office/drawing/2014/main" id="{DA1BB53D-2E25-D875-FFA5-CFEC822C512D}"/>
              </a:ext>
            </a:extLst>
          </p:cNvPr>
          <p:cNvSpPr>
            <a:spLocks noGrp="1"/>
          </p:cNvSpPr>
          <p:nvPr>
            <p:ph type="body" sz="quarter" idx="18"/>
          </p:nvPr>
        </p:nvSpPr>
        <p:spPr/>
        <p:txBody>
          <a:bodyPr/>
          <a:lstStyle/>
          <a:p>
            <a:r>
              <a:rPr lang="zh-CN" altLang="en-US" sz="4400" dirty="0"/>
              <a:t>当前对于电动汽车锂离子电池液冷板结构的研究大多都基于主观尝试、直接形状优化和尺寸优化等方法。这几种设计方法主要依赖设计者的经验，不能保证得到最佳性能的液冷板结构。拓扑优化方法不受预先设计者经验的影响，可以弥补经验化设计上的不足。然而，拓扑优化结构流道复杂且细小分支众多，不利于</a:t>
            </a:r>
            <a:endParaRPr lang="en-US" altLang="zh-CN" sz="4400" dirty="0"/>
          </a:p>
          <a:p>
            <a:endParaRPr lang="en-US" altLang="zh-CN" sz="4400" dirty="0"/>
          </a:p>
          <a:p>
            <a:endParaRPr lang="en-US" altLang="zh-CN" sz="4400" dirty="0"/>
          </a:p>
          <a:p>
            <a:r>
              <a:rPr lang="zh-CN" altLang="en-US" sz="4400" dirty="0"/>
              <a:t>实际大规模的应用。因此，本研究基于拓扑优化结果，结合形状优化和尺寸优化等依托设计者经验的后处理优化方法，在保证其性能的前提下，挖掘迭代过程中出现的标准形状结构，提出了结构流道复杂程度远更低的梯形结构和复合结构。以电池模组为对象，对液冷板进行散热性能分析。</a:t>
            </a:r>
            <a:endParaRPr lang="en-US" sz="4400" dirty="0"/>
          </a:p>
          <a:p>
            <a:endParaRPr lang="en-US" sz="4400" dirty="0"/>
          </a:p>
          <a:p>
            <a:endParaRPr lang="en-US" sz="4400" dirty="0"/>
          </a:p>
        </p:txBody>
      </p:sp>
      <p:sp>
        <p:nvSpPr>
          <p:cNvPr id="9" name="Text Placeholder 8">
            <a:extLst>
              <a:ext uri="{FF2B5EF4-FFF2-40B4-BE49-F238E27FC236}">
                <a16:creationId xmlns:a16="http://schemas.microsoft.com/office/drawing/2014/main" id="{6D4523F0-041D-5E91-4A76-1D964A4582CF}"/>
              </a:ext>
            </a:extLst>
          </p:cNvPr>
          <p:cNvSpPr>
            <a:spLocks noGrp="1"/>
          </p:cNvSpPr>
          <p:nvPr>
            <p:ph type="body" sz="quarter" idx="27"/>
          </p:nvPr>
        </p:nvSpPr>
        <p:spPr/>
        <p:txBody>
          <a:bodyPr/>
          <a:lstStyle/>
          <a:p>
            <a:r>
              <a:rPr lang="zh-CN" altLang="en-US" dirty="0"/>
              <a:t>摘要</a:t>
            </a:r>
            <a:endParaRPr lang="en-US" dirty="0"/>
          </a:p>
        </p:txBody>
      </p:sp>
      <p:sp>
        <p:nvSpPr>
          <p:cNvPr id="10" name="Text Placeholder 9">
            <a:extLst>
              <a:ext uri="{FF2B5EF4-FFF2-40B4-BE49-F238E27FC236}">
                <a16:creationId xmlns:a16="http://schemas.microsoft.com/office/drawing/2014/main" id="{45A5164B-0579-C6F3-E359-DF0C0D254EBD}"/>
              </a:ext>
            </a:extLst>
          </p:cNvPr>
          <p:cNvSpPr>
            <a:spLocks noGrp="1"/>
          </p:cNvSpPr>
          <p:nvPr>
            <p:ph type="body" sz="quarter" idx="28"/>
          </p:nvPr>
        </p:nvSpPr>
        <p:spPr/>
        <p:txBody>
          <a:bodyPr/>
          <a:lstStyle/>
          <a:p>
            <a:r>
              <a:rPr lang="zh-CN" altLang="en-US" dirty="0"/>
              <a:t>方法</a:t>
            </a:r>
            <a:endParaRPr lang="en-US" dirty="0"/>
          </a:p>
        </p:txBody>
      </p:sp>
      <p:sp>
        <p:nvSpPr>
          <p:cNvPr id="50" name="Text Placeholder 49">
            <a:extLst>
              <a:ext uri="{FF2B5EF4-FFF2-40B4-BE49-F238E27FC236}">
                <a16:creationId xmlns:a16="http://schemas.microsoft.com/office/drawing/2014/main" id="{88169A2F-46BF-4EE2-836D-7F3D2AAD72E4}"/>
              </a:ext>
            </a:extLst>
          </p:cNvPr>
          <p:cNvSpPr>
            <a:spLocks noGrp="1"/>
          </p:cNvSpPr>
          <p:nvPr>
            <p:ph type="body" sz="quarter" idx="30"/>
          </p:nvPr>
        </p:nvSpPr>
        <p:spPr/>
        <p:txBody>
          <a:bodyPr/>
          <a:lstStyle/>
          <a:p>
            <a:r>
              <a:rPr lang="zh-CN" altLang="en-US" dirty="0"/>
              <a:t>图</a:t>
            </a:r>
            <a:r>
              <a:rPr lang="en-US" dirty="0"/>
              <a:t> 1. </a:t>
            </a:r>
            <a:r>
              <a:rPr lang="zh-CN" altLang="en-US" dirty="0"/>
              <a:t>梯形接合和复合结构液冷板的几何模型</a:t>
            </a:r>
            <a:endParaRPr lang="en-US" dirty="0"/>
          </a:p>
          <a:p>
            <a:endParaRPr lang="en-US" dirty="0"/>
          </a:p>
        </p:txBody>
      </p:sp>
      <p:sp>
        <p:nvSpPr>
          <p:cNvPr id="14" name="Text Placeholder 13">
            <a:extLst>
              <a:ext uri="{FF2B5EF4-FFF2-40B4-BE49-F238E27FC236}">
                <a16:creationId xmlns:a16="http://schemas.microsoft.com/office/drawing/2014/main" id="{D29AF2C0-2D7E-3F49-368B-8034C468BF46}"/>
              </a:ext>
            </a:extLst>
          </p:cNvPr>
          <p:cNvSpPr>
            <a:spLocks noGrp="1"/>
          </p:cNvSpPr>
          <p:nvPr>
            <p:ph type="body" sz="quarter" idx="32"/>
          </p:nvPr>
        </p:nvSpPr>
        <p:spPr/>
        <p:txBody>
          <a:bodyPr/>
          <a:lstStyle/>
          <a:p>
            <a:r>
              <a:rPr lang="zh-CN" altLang="en-US" sz="4400" dirty="0"/>
              <a:t>实验结果显示环境温度为</a:t>
            </a:r>
            <a:r>
              <a:rPr lang="en-US" altLang="zh-CN" sz="4400" dirty="0"/>
              <a:t>298.15K</a:t>
            </a:r>
            <a:r>
              <a:rPr lang="zh-CN" altLang="en-US" sz="4400" dirty="0"/>
              <a:t>、冷却液入口平均流速为</a:t>
            </a:r>
            <a:r>
              <a:rPr lang="en-US" altLang="zh-CN" sz="4400" dirty="0"/>
              <a:t>0.1m/s </a:t>
            </a:r>
            <a:r>
              <a:rPr lang="zh-CN" altLang="en-US" sz="4400" dirty="0"/>
              <a:t>的仿真环境下，拓扑结构模组的冷却能力和电池均匀性最好，同时对以上四种液冷板进行加工制作进行实验，仿真与实验数据最高温度差不超过</a:t>
            </a:r>
            <a:r>
              <a:rPr lang="en-US" altLang="zh-CN" sz="4400" dirty="0"/>
              <a:t>2.1K</a:t>
            </a:r>
            <a:r>
              <a:rPr lang="zh-CN" altLang="en-US" sz="4400" dirty="0"/>
              <a:t>，相对误差比例小于</a:t>
            </a:r>
            <a:r>
              <a:rPr lang="en-US" altLang="zh-CN" sz="4400" dirty="0"/>
              <a:t>1%</a:t>
            </a:r>
            <a:r>
              <a:rPr lang="zh-CN" altLang="en-US" sz="4400" dirty="0"/>
              <a:t>，平均误差值小于</a:t>
            </a:r>
            <a:r>
              <a:rPr lang="en-US" altLang="zh-CN" sz="4400" dirty="0"/>
              <a:t>1.6K</a:t>
            </a:r>
            <a:r>
              <a:rPr lang="zh-CN" altLang="en-US" sz="4400" dirty="0"/>
              <a:t>，皆在合理的温差范围内，验证了仿真计算结果的可靠性。</a:t>
            </a:r>
            <a:endParaRPr lang="en-US" altLang="zh-CN" sz="4400" dirty="0"/>
          </a:p>
          <a:p>
            <a:r>
              <a:rPr lang="zh-CN" altLang="en-US" sz="4400" dirty="0"/>
              <a:t>最后基于拓扑结构散热模型研究发现入口冷却液温度和环境温度对模组温差的影响强度要大于入口流速。</a:t>
            </a:r>
            <a:endParaRPr lang="en-US" sz="4400" dirty="0"/>
          </a:p>
        </p:txBody>
      </p:sp>
      <p:sp>
        <p:nvSpPr>
          <p:cNvPr id="15" name="Text Placeholder 14">
            <a:extLst>
              <a:ext uri="{FF2B5EF4-FFF2-40B4-BE49-F238E27FC236}">
                <a16:creationId xmlns:a16="http://schemas.microsoft.com/office/drawing/2014/main" id="{DB2E852A-C96F-A395-AA90-23ECABBA6D8D}"/>
              </a:ext>
            </a:extLst>
          </p:cNvPr>
          <p:cNvSpPr>
            <a:spLocks noGrp="1"/>
          </p:cNvSpPr>
          <p:nvPr>
            <p:ph type="body" sz="quarter" idx="33"/>
          </p:nvPr>
        </p:nvSpPr>
        <p:spPr/>
        <p:txBody>
          <a:bodyPr/>
          <a:lstStyle/>
          <a:p>
            <a:r>
              <a:rPr lang="zh-CN" altLang="en-US" dirty="0"/>
              <a:t>结果</a:t>
            </a:r>
            <a:endParaRPr lang="en-US" dirty="0"/>
          </a:p>
        </p:txBody>
      </p:sp>
      <p:sp>
        <p:nvSpPr>
          <p:cNvPr id="70" name="Text Placeholder 69">
            <a:extLst>
              <a:ext uri="{FF2B5EF4-FFF2-40B4-BE49-F238E27FC236}">
                <a16:creationId xmlns:a16="http://schemas.microsoft.com/office/drawing/2014/main" id="{2138EC37-6188-40A6-99A3-4FCC7CA620A4}"/>
              </a:ext>
            </a:extLst>
          </p:cNvPr>
          <p:cNvSpPr>
            <a:spLocks noGrp="1"/>
          </p:cNvSpPr>
          <p:nvPr>
            <p:ph type="body" sz="quarter" idx="35"/>
          </p:nvPr>
        </p:nvSpPr>
        <p:spPr>
          <a:xfrm>
            <a:off x="17750395" y="35979703"/>
            <a:ext cx="12278915" cy="1468347"/>
          </a:xfrm>
        </p:spPr>
        <p:txBody>
          <a:bodyPr/>
          <a:lstStyle/>
          <a:p>
            <a:r>
              <a:rPr lang="zh-CN" altLang="en-US" dirty="0"/>
              <a:t>图</a:t>
            </a:r>
            <a:r>
              <a:rPr lang="en-US" altLang="zh-CN" dirty="0"/>
              <a:t> </a:t>
            </a:r>
            <a:r>
              <a:rPr lang="en-US" dirty="0"/>
              <a:t>2. </a:t>
            </a:r>
            <a:r>
              <a:rPr lang="zh-CN" altLang="en-US" dirty="0"/>
              <a:t>左：电池模组的最大温度和温度分布。右：拓扑结构液冷板的最大温度和温度分布。</a:t>
            </a:r>
            <a:endParaRPr lang="en-US" altLang="zh-CN" dirty="0"/>
          </a:p>
          <a:p>
            <a:endParaRPr lang="en-US" dirty="0"/>
          </a:p>
          <a:p>
            <a:endParaRPr lang="en-US" dirty="0"/>
          </a:p>
        </p:txBody>
      </p:sp>
      <p:pic>
        <p:nvPicPr>
          <p:cNvPr id="6" name="图片占位符 5">
            <a:extLst>
              <a:ext uri="{FF2B5EF4-FFF2-40B4-BE49-F238E27FC236}">
                <a16:creationId xmlns:a16="http://schemas.microsoft.com/office/drawing/2014/main" id="{77266A37-0C94-C229-B162-C518AE2862EF}"/>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l="7921" r="7921"/>
          <a:stretch>
            <a:fillRect/>
          </a:stretch>
        </p:blipFill>
        <p:spPr>
          <a:xfrm rot="21003467">
            <a:off x="0" y="-1"/>
            <a:ext cx="13414251" cy="12175479"/>
          </a:xfrm>
        </p:spPr>
      </p:pic>
      <p:sp>
        <p:nvSpPr>
          <p:cNvPr id="13" name="图片占位符 12">
            <a:extLst>
              <a:ext uri="{FF2B5EF4-FFF2-40B4-BE49-F238E27FC236}">
                <a16:creationId xmlns:a16="http://schemas.microsoft.com/office/drawing/2014/main" id="{ECF6E6DF-3AE1-1325-3782-6DA8A66368A6}"/>
              </a:ext>
            </a:extLst>
          </p:cNvPr>
          <p:cNvSpPr>
            <a:spLocks noGrp="1"/>
          </p:cNvSpPr>
          <p:nvPr>
            <p:ph type="pic" sz="quarter" idx="29"/>
          </p:nvPr>
        </p:nvSpPr>
        <p:spPr/>
      </p:sp>
      <p:pic>
        <p:nvPicPr>
          <p:cNvPr id="16" name="图片 15">
            <a:extLst>
              <a:ext uri="{FF2B5EF4-FFF2-40B4-BE49-F238E27FC236}">
                <a16:creationId xmlns:a16="http://schemas.microsoft.com/office/drawing/2014/main" id="{57A5746A-7F03-3AF4-48F8-317F4E39BC39}"/>
              </a:ext>
            </a:extLst>
          </p:cNvPr>
          <p:cNvPicPr>
            <a:picLocks noChangeAspect="1"/>
          </p:cNvPicPr>
          <p:nvPr/>
        </p:nvPicPr>
        <p:blipFill>
          <a:blip r:embed="rId3"/>
          <a:stretch>
            <a:fillRect/>
          </a:stretch>
        </p:blipFill>
        <p:spPr>
          <a:xfrm>
            <a:off x="1028948" y="20274315"/>
            <a:ext cx="13960723" cy="6524542"/>
          </a:xfrm>
          <a:prstGeom prst="rect">
            <a:avLst/>
          </a:prstGeom>
        </p:spPr>
      </p:pic>
      <p:pic>
        <p:nvPicPr>
          <p:cNvPr id="4" name="图片占位符 3">
            <a:extLst>
              <a:ext uri="{FF2B5EF4-FFF2-40B4-BE49-F238E27FC236}">
                <a16:creationId xmlns:a16="http://schemas.microsoft.com/office/drawing/2014/main" id="{417B2DDF-6628-7360-2061-4D937E3895EF}"/>
              </a:ext>
            </a:extLst>
          </p:cNvPr>
          <p:cNvPicPr>
            <a:picLocks noGrp="1" noChangeAspect="1"/>
          </p:cNvPicPr>
          <p:nvPr>
            <p:ph type="pic" sz="quarter" idx="31"/>
          </p:nvPr>
        </p:nvPicPr>
        <p:blipFill rotWithShape="1">
          <a:blip r:embed="rId4">
            <a:extLst>
              <a:ext uri="{28A0092B-C50C-407E-A947-70E740481C1C}">
                <a14:useLocalDpi xmlns:a14="http://schemas.microsoft.com/office/drawing/2010/main" val="0"/>
              </a:ext>
            </a:extLst>
          </a:blip>
          <a:srcRect l="-10726" t="453" r="-11528" b="-352"/>
          <a:stretch/>
        </p:blipFill>
        <p:spPr>
          <a:xfrm>
            <a:off x="18173700" y="38786587"/>
            <a:ext cx="13596638" cy="2925142"/>
          </a:xfrm>
        </p:spPr>
      </p:pic>
      <p:sp>
        <p:nvSpPr>
          <p:cNvPr id="22" name="文本占位符 21">
            <a:extLst>
              <a:ext uri="{FF2B5EF4-FFF2-40B4-BE49-F238E27FC236}">
                <a16:creationId xmlns:a16="http://schemas.microsoft.com/office/drawing/2014/main" id="{A4D28285-C1EC-97B1-DC80-3450E20BBFD4}"/>
              </a:ext>
            </a:extLst>
          </p:cNvPr>
          <p:cNvSpPr>
            <a:spLocks noGrp="1"/>
          </p:cNvSpPr>
          <p:nvPr>
            <p:ph type="body" sz="quarter" idx="24"/>
          </p:nvPr>
        </p:nvSpPr>
        <p:spPr/>
        <p:txBody>
          <a:bodyPr/>
          <a:lstStyle/>
          <a:p>
            <a:pPr>
              <a:spcBef>
                <a:spcPts val="0"/>
              </a:spcBef>
              <a:buAutoNum type="arabicPeriod"/>
            </a:pPr>
            <a:r>
              <a:rPr lang="en-US" altLang="zh-CN" kern="100" dirty="0" err="1">
                <a:effectLst/>
                <a:latin typeface="+mn-lt"/>
                <a:cs typeface="Times New Roman" panose="02020603050405020304" pitchFamily="18" charset="0"/>
              </a:rPr>
              <a:t>Amalesh</a:t>
            </a:r>
            <a:r>
              <a:rPr lang="en-US" altLang="zh-CN" kern="100" dirty="0">
                <a:effectLst/>
                <a:latin typeface="+mn-lt"/>
                <a:cs typeface="Times New Roman" panose="02020603050405020304" pitchFamily="18" charset="0"/>
              </a:rPr>
              <a:t> T, Narasimhan N L. Introducing new designs of mini channel cold plates for the cooling of Lithium-ion batteries[J]. Journal of Power Sources, 2020, 479: 228775.</a:t>
            </a:r>
          </a:p>
          <a:p>
            <a:pPr>
              <a:spcBef>
                <a:spcPts val="0"/>
              </a:spcBef>
              <a:buFont typeface="Arial" panose="020B0604020202020204" pitchFamily="34" charset="0"/>
              <a:buAutoNum type="arabicPeriod"/>
            </a:pPr>
            <a:r>
              <a:rPr lang="en-US" altLang="zh-CN" kern="100" dirty="0">
                <a:effectLst/>
                <a:latin typeface="+mn-lt"/>
                <a:cs typeface="Times New Roman" panose="02020603050405020304" pitchFamily="18" charset="0"/>
              </a:rPr>
              <a:t>Chen S, Bao N, Gar A, et al. A fast charging–cooling coupled scheduling method for a liquid cooling-based thermal management system for lithium-ion batteries[J]. Engineering, 2021, 7(8): 1165-1176.</a:t>
            </a:r>
            <a:endParaRPr lang="zh-CN" altLang="zh-CN" kern="100" dirty="0">
              <a:effectLst/>
              <a:latin typeface="+mn-lt"/>
              <a:cs typeface="Times New Roman" panose="02020603050405020304" pitchFamily="18" charset="0"/>
            </a:endParaRPr>
          </a:p>
        </p:txBody>
      </p:sp>
      <p:sp>
        <p:nvSpPr>
          <p:cNvPr id="24" name="内容占位符 23">
            <a:extLst>
              <a:ext uri="{FF2B5EF4-FFF2-40B4-BE49-F238E27FC236}">
                <a16:creationId xmlns:a16="http://schemas.microsoft.com/office/drawing/2014/main" id="{7C0A09D3-9F0D-F187-3E52-FB4BA9DB2883}"/>
              </a:ext>
            </a:extLst>
          </p:cNvPr>
          <p:cNvSpPr>
            <a:spLocks noGrp="1"/>
          </p:cNvSpPr>
          <p:nvPr>
            <p:ph sz="quarter" idx="10"/>
          </p:nvPr>
        </p:nvSpPr>
        <p:spPr/>
        <p:txBody>
          <a:bodyPr/>
          <a:lstStyle/>
          <a:p>
            <a:r>
              <a:rPr lang="zh-CN" altLang="en-US" dirty="0">
                <a:latin typeface="+mn-lt"/>
              </a:rPr>
              <a:t>栗欢欢</a:t>
            </a:r>
            <a:r>
              <a:rPr lang="en-US" altLang="zh-CN" baseline="30000" dirty="0">
                <a:latin typeface="+mn-lt"/>
              </a:rPr>
              <a:t>1</a:t>
            </a:r>
            <a:r>
              <a:rPr lang="en-US" altLang="zh-CN" dirty="0">
                <a:latin typeface="+mn-lt"/>
              </a:rPr>
              <a:t>,</a:t>
            </a:r>
            <a:r>
              <a:rPr lang="zh-CN" altLang="en-US" dirty="0">
                <a:latin typeface="+mn-lt"/>
              </a:rPr>
              <a:t>曹阳阳</a:t>
            </a:r>
            <a:r>
              <a:rPr lang="en-US" altLang="zh-CN" baseline="30000" dirty="0">
                <a:latin typeface="+mn-lt"/>
              </a:rPr>
              <a:t>1</a:t>
            </a:r>
            <a:r>
              <a:rPr lang="en-US" altLang="zh-CN" dirty="0">
                <a:latin typeface="+mn-lt"/>
              </a:rPr>
              <a:t>,</a:t>
            </a:r>
            <a:r>
              <a:rPr lang="zh-CN" altLang="en-US" dirty="0">
                <a:latin typeface="+mn-lt"/>
              </a:rPr>
              <a:t>袁继枫</a:t>
            </a:r>
            <a:r>
              <a:rPr lang="en-US" altLang="zh-CN" baseline="30000" dirty="0">
                <a:latin typeface="+mn-lt"/>
              </a:rPr>
              <a:t>1</a:t>
            </a:r>
          </a:p>
          <a:p>
            <a:r>
              <a:rPr lang="en-US" altLang="zh-CN" dirty="0">
                <a:latin typeface="+mn-lt"/>
              </a:rPr>
              <a:t>1. </a:t>
            </a:r>
            <a:r>
              <a:rPr lang="zh-CN" altLang="en-US" dirty="0">
                <a:latin typeface="+mn-lt"/>
              </a:rPr>
              <a:t>江苏大学汽车工程研究院 江苏镇江 </a:t>
            </a:r>
            <a:endParaRPr lang="en-US" altLang="zh-CN" dirty="0">
              <a:latin typeface="+mn-lt"/>
            </a:endParaRPr>
          </a:p>
          <a:p>
            <a:endParaRPr lang="zh-CN" altLang="en-US" dirty="0">
              <a:latin typeface="+mn-lt"/>
            </a:endParaRPr>
          </a:p>
        </p:txBody>
      </p:sp>
      <p:pic>
        <p:nvPicPr>
          <p:cNvPr id="25" name="图片 24">
            <a:extLst>
              <a:ext uri="{FF2B5EF4-FFF2-40B4-BE49-F238E27FC236}">
                <a16:creationId xmlns:a16="http://schemas.microsoft.com/office/drawing/2014/main" id="{655B88E7-4FB0-01A6-695A-0F1138827E27}"/>
              </a:ext>
            </a:extLst>
          </p:cNvPr>
          <p:cNvPicPr>
            <a:picLocks noChangeAspect="1"/>
          </p:cNvPicPr>
          <p:nvPr/>
        </p:nvPicPr>
        <p:blipFill>
          <a:blip r:embed="rId5"/>
          <a:stretch>
            <a:fillRect/>
          </a:stretch>
        </p:blipFill>
        <p:spPr>
          <a:xfrm>
            <a:off x="17153512" y="29633764"/>
            <a:ext cx="7290022" cy="5007401"/>
          </a:xfrm>
          <a:prstGeom prst="rect">
            <a:avLst/>
          </a:prstGeom>
        </p:spPr>
      </p:pic>
      <p:pic>
        <p:nvPicPr>
          <p:cNvPr id="26" name="图片 25">
            <a:extLst>
              <a:ext uri="{FF2B5EF4-FFF2-40B4-BE49-F238E27FC236}">
                <a16:creationId xmlns:a16="http://schemas.microsoft.com/office/drawing/2014/main" id="{F5B632BC-F687-5BEA-ED10-0EA24C6417C2}"/>
              </a:ext>
            </a:extLst>
          </p:cNvPr>
          <p:cNvPicPr>
            <a:picLocks noChangeAspect="1"/>
          </p:cNvPicPr>
          <p:nvPr/>
        </p:nvPicPr>
        <p:blipFill>
          <a:blip r:embed="rId6"/>
          <a:stretch>
            <a:fillRect/>
          </a:stretch>
        </p:blipFill>
        <p:spPr>
          <a:xfrm>
            <a:off x="24195829" y="29402010"/>
            <a:ext cx="7350705" cy="5239155"/>
          </a:xfrm>
          <a:prstGeom prst="rect">
            <a:avLst/>
          </a:prstGeom>
        </p:spPr>
      </p:pic>
    </p:spTree>
    <p:extLst>
      <p:ext uri="{BB962C8B-B14F-4D97-AF65-F5344CB8AC3E}">
        <p14:creationId xmlns:p14="http://schemas.microsoft.com/office/powerpoint/2010/main" val="3721907996"/>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2013 - 2022 Theme" id="{62F939B6-93AF-4DB8-9C6B-D6C7DFDC589F}" vid="{4A3C46E8-61CC-4603-A589-7422A47A8E4A}"/>
    </a:ext>
  </a:extLst>
</a:theme>
</file>

<file path=ppt/theme/theme2.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2013 - 2022 Theme</Template>
  <TotalTime>738</TotalTime>
  <Words>542</Words>
  <Application>Microsoft Office PowerPoint</Application>
  <PresentationFormat>自定义</PresentationFormat>
  <Paragraphs>18</Paragraphs>
  <Slides>1</Slides>
  <Notes>0</Notes>
  <HiddenSlides>0</HiddenSlides>
  <MMClips>0</MMClips>
  <ScaleCrop>false</ScaleCrop>
  <HeadingPairs>
    <vt:vector size="6" baseType="variant">
      <vt:variant>
        <vt:lpstr>已用的字体</vt:lpstr>
      </vt:variant>
      <vt:variant>
        <vt:i4>6</vt:i4>
      </vt:variant>
      <vt:variant>
        <vt:lpstr>主题</vt:lpstr>
      </vt:variant>
      <vt:variant>
        <vt:i4>1</vt:i4>
      </vt:variant>
      <vt:variant>
        <vt:lpstr>幻灯片标题</vt:lpstr>
      </vt:variant>
      <vt:variant>
        <vt:i4>1</vt:i4>
      </vt:variant>
    </vt:vector>
  </HeadingPairs>
  <TitlesOfParts>
    <vt:vector size="8" baseType="lpstr">
      <vt:lpstr>等线</vt:lpstr>
      <vt:lpstr>等线 Light</vt:lpstr>
      <vt:lpstr>Arial</vt:lpstr>
      <vt:lpstr>Calibri</vt:lpstr>
      <vt:lpstr>Calibri Light</vt:lpstr>
      <vt:lpstr>Times New Roman</vt:lpstr>
      <vt:lpstr>Office Theme</vt:lpstr>
      <vt:lpstr>基于拓扑优化的电池模组液冷板性能研究</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Phillip Oberdorfer</dc:creator>
  <cp:lastModifiedBy>Xiting (Sophia) Hao</cp:lastModifiedBy>
  <cp:revision>133</cp:revision>
  <cp:lastPrinted>2023-01-06T15:48:30Z</cp:lastPrinted>
  <dcterms:created xsi:type="dcterms:W3CDTF">2023-01-03T14:57:49Z</dcterms:created>
  <dcterms:modified xsi:type="dcterms:W3CDTF">2024-10-21T03:36:27Z</dcterms:modified>
</cp:coreProperties>
</file>