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57" r:id="rId3"/>
    <p:sldId id="258" r:id="rId4"/>
    <p:sldId id="314" r:id="rId5"/>
    <p:sldId id="318" r:id="rId6"/>
    <p:sldId id="351" r:id="rId7"/>
    <p:sldId id="311" r:id="rId8"/>
    <p:sldId id="312" r:id="rId9"/>
    <p:sldId id="302" r:id="rId10"/>
    <p:sldId id="313" r:id="rId11"/>
    <p:sldId id="352" r:id="rId12"/>
    <p:sldId id="262" r:id="rId13"/>
    <p:sldId id="320" r:id="rId14"/>
    <p:sldId id="315" r:id="rId15"/>
    <p:sldId id="297" r:id="rId16"/>
    <p:sldId id="283" r:id="rId17"/>
    <p:sldId id="276" r:id="rId18"/>
    <p:sldId id="279" r:id="rId19"/>
    <p:sldId id="321" r:id="rId20"/>
    <p:sldId id="285" r:id="rId21"/>
    <p:sldId id="284" r:id="rId22"/>
    <p:sldId id="286" r:id="rId23"/>
    <p:sldId id="288" r:id="rId24"/>
    <p:sldId id="322" r:id="rId25"/>
    <p:sldId id="287" r:id="rId26"/>
    <p:sldId id="289" r:id="rId27"/>
    <p:sldId id="323" r:id="rId28"/>
    <p:sldId id="350" r:id="rId29"/>
    <p:sldId id="326" r:id="rId30"/>
    <p:sldId id="354" r:id="rId31"/>
    <p:sldId id="327"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葛 浩楠" initials="葛" lastIdx="3" clrIdx="0">
    <p:extLst>
      <p:ext uri="{19B8F6BF-5375-455C-9EA6-DF929625EA0E}">
        <p15:presenceInfo xmlns:p15="http://schemas.microsoft.com/office/powerpoint/2012/main" userId="02b46a001f0ae83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DCC7"/>
    <a:srgbClr val="3B3BFF"/>
    <a:srgbClr val="0000FE"/>
    <a:srgbClr val="0000CC"/>
    <a:srgbClr val="3333FF"/>
    <a:srgbClr val="FFFFFF"/>
    <a:srgbClr val="B2B2B2"/>
    <a:srgbClr val="03B0F0"/>
    <a:srgbClr val="B9B398"/>
    <a:srgbClr val="AB38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75" autoAdjust="0"/>
    <p:restoredTop sz="91676" autoAdjust="0"/>
  </p:normalViewPr>
  <p:slideViewPr>
    <p:cSldViewPr snapToGrid="0">
      <p:cViewPr varScale="1">
        <p:scale>
          <a:sx n="77" d="100"/>
          <a:sy n="77" d="100"/>
        </p:scale>
        <p:origin x="464" y="4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1.wmf"/><Relationship Id="rId4"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37.wmf"/><Relationship Id="rId7" Type="http://schemas.openxmlformats.org/officeDocument/2006/relationships/image" Target="../media/image41.wmf"/><Relationship Id="rId12" Type="http://schemas.openxmlformats.org/officeDocument/2006/relationships/image" Target="../media/image45.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11" Type="http://schemas.openxmlformats.org/officeDocument/2006/relationships/image" Target="../media/image44.wmf"/><Relationship Id="rId5" Type="http://schemas.openxmlformats.org/officeDocument/2006/relationships/image" Target="../media/image39.wmf"/><Relationship Id="rId10" Type="http://schemas.openxmlformats.org/officeDocument/2006/relationships/image" Target="../media/image43.wmf"/><Relationship Id="rId4" Type="http://schemas.openxmlformats.org/officeDocument/2006/relationships/image" Target="../media/image38.wmf"/><Relationship Id="rId9"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image" Target="../media/image8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4F231E05-632C-4F5E-8DDB-97DDE3DD98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2D3ABFEE-AF1A-4130-B024-5720BDFC64F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FBD93D-3F58-4E95-98FD-DFC014D2B210}" type="datetimeFigureOut">
              <a:rPr lang="zh-CN" altLang="en-US" smtClean="0"/>
              <a:t>2024/10/31</a:t>
            </a:fld>
            <a:endParaRPr lang="zh-CN" altLang="en-US"/>
          </a:p>
        </p:txBody>
      </p:sp>
      <p:sp>
        <p:nvSpPr>
          <p:cNvPr id="4" name="页脚占位符 3">
            <a:extLst>
              <a:ext uri="{FF2B5EF4-FFF2-40B4-BE49-F238E27FC236}">
                <a16:creationId xmlns:a16="http://schemas.microsoft.com/office/drawing/2014/main" id="{6018197D-0527-444F-8C56-08CC9F81095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72BD93E4-6035-41E3-B371-D82A079CD2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F720B5-BD95-4FC7-A320-8EE3D151044A}" type="slidenum">
              <a:rPr lang="zh-CN" altLang="en-US" smtClean="0"/>
              <a:t>‹#›</a:t>
            </a:fld>
            <a:endParaRPr lang="zh-CN" altLang="en-US"/>
          </a:p>
        </p:txBody>
      </p:sp>
    </p:spTree>
    <p:extLst>
      <p:ext uri="{BB962C8B-B14F-4D97-AF65-F5344CB8AC3E}">
        <p14:creationId xmlns:p14="http://schemas.microsoft.com/office/powerpoint/2010/main" val="386476433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804985-5CEE-4F47-89AC-005A12E6BD02}" type="datetimeFigureOut">
              <a:rPr lang="zh-CN" altLang="en-US" smtClean="0"/>
              <a:t>2024/10/31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940CBF-1016-4C63-B55B-2B13ADD64DDF}" type="slidenum">
              <a:rPr lang="zh-CN" altLang="en-US" smtClean="0"/>
              <a:t>‹#›</a:t>
            </a:fld>
            <a:endParaRPr lang="zh-CN" altLang="en-US"/>
          </a:p>
        </p:txBody>
      </p:sp>
    </p:spTree>
    <p:extLst>
      <p:ext uri="{BB962C8B-B14F-4D97-AF65-F5344CB8AC3E}">
        <p14:creationId xmlns:p14="http://schemas.microsoft.com/office/powerpoint/2010/main" val="120357031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4950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979611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我的答辩内容主要分为三个部分，第一部分</a:t>
            </a:r>
            <a:endParaRPr lang="en-US" dirty="0"/>
          </a:p>
        </p:txBody>
      </p:sp>
    </p:spTree>
    <p:extLst>
      <p:ext uri="{BB962C8B-B14F-4D97-AF65-F5344CB8AC3E}">
        <p14:creationId xmlns:p14="http://schemas.microsoft.com/office/powerpoint/2010/main" val="2416623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光电作用是一个连续过程，研究有侧重：半导体输运，另一些研究光场局域，偏振电场强度，背后所涉及的方程不尽相同。因此本文需要对</a:t>
            </a:r>
          </a:p>
        </p:txBody>
      </p:sp>
    </p:spTree>
    <p:extLst>
      <p:ext uri="{BB962C8B-B14F-4D97-AF65-F5344CB8AC3E}">
        <p14:creationId xmlns:p14="http://schemas.microsoft.com/office/powerpoint/2010/main" val="1852168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波动方程：抛物方程</a:t>
            </a:r>
            <a:endParaRPr lang="en-US" altLang="zh-CN" dirty="0"/>
          </a:p>
          <a:p>
            <a:r>
              <a:rPr lang="zh-CN" altLang="en-US" dirty="0"/>
              <a:t>电学方程：双曲方程</a:t>
            </a:r>
          </a:p>
        </p:txBody>
      </p:sp>
    </p:spTree>
    <p:extLst>
      <p:ext uri="{BB962C8B-B14F-4D97-AF65-F5344CB8AC3E}">
        <p14:creationId xmlns:p14="http://schemas.microsoft.com/office/powerpoint/2010/main" val="4137882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734601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376520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893068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基于一维的结构，指导梯形陷光结构的设计，陷光结构的横向尺寸与一维模型保持一致。</a:t>
            </a:r>
          </a:p>
        </p:txBody>
      </p:sp>
    </p:spTree>
    <p:extLst>
      <p:ext uri="{BB962C8B-B14F-4D97-AF65-F5344CB8AC3E}">
        <p14:creationId xmlns:p14="http://schemas.microsoft.com/office/powerpoint/2010/main" val="4216899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2947575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613999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我的答辩内容主要分为三个部分，第一部分</a:t>
            </a:r>
            <a:endParaRPr lang="en-US" dirty="0"/>
          </a:p>
        </p:txBody>
      </p:sp>
    </p:spTree>
    <p:extLst>
      <p:ext uri="{BB962C8B-B14F-4D97-AF65-F5344CB8AC3E}">
        <p14:creationId xmlns:p14="http://schemas.microsoft.com/office/powerpoint/2010/main" val="202561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637981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94805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5409898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795743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5062420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pPr>
            <a:r>
              <a:rPr lang="zh-CN" altLang="en-US" sz="12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最小束腰半径：</a:t>
            </a:r>
            <a:r>
              <a:rPr lang="en-US" altLang="zh-CN" sz="12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9.73 μm</a:t>
            </a:r>
          </a:p>
          <a:p>
            <a:pPr>
              <a:lnSpc>
                <a:spcPct val="130000"/>
              </a:lnSpc>
            </a:pPr>
            <a:r>
              <a:rPr lang="zh-CN" altLang="en-US" sz="12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入射光波长：</a:t>
            </a:r>
            <a:r>
              <a:rPr lang="en-US" altLang="zh-CN" sz="12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9.73 μm</a:t>
            </a:r>
            <a:endParaRPr lang="zh-CN" altLang="en-US" sz="12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4949137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7742388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1059199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0039090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共开展了哪些研究内容，哪些成果，创新点、对红外探测器解决了哪些问题。展望另起一页，</a:t>
            </a:r>
          </a:p>
        </p:txBody>
      </p:sp>
    </p:spTree>
    <p:extLst>
      <p:ext uri="{BB962C8B-B14F-4D97-AF65-F5344CB8AC3E}">
        <p14:creationId xmlns:p14="http://schemas.microsoft.com/office/powerpoint/2010/main" val="3701013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红外探测器在 ********等多个领域有着重要应用，当前红外探测器已发展到了第三代，对于当前新一代红外探测系统的发展的主要指标为</a:t>
            </a:r>
            <a:r>
              <a:rPr lang="en-US" altLang="zh-CN" dirty="0"/>
              <a:t>SWAP3</a:t>
            </a:r>
            <a:endParaRPr lang="zh-CN" altLang="en-US" dirty="0"/>
          </a:p>
        </p:txBody>
      </p:sp>
    </p:spTree>
    <p:extLst>
      <p:ext uri="{BB962C8B-B14F-4D97-AF65-F5344CB8AC3E}">
        <p14:creationId xmlns:p14="http://schemas.microsoft.com/office/powerpoint/2010/main" val="2820612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然而，当前传统红外探测器任存在，高量子效率和高响应速度难以兼容的问题。传统电学调控手段如增大反偏电压可一定程度改善响应时间长的问题，但偏压增大探测器暗电流也相应增大，特别是窄禁带半导体材料在大偏压下，与偏压相关的隧穿电流急剧增大。针对上述的问题，可通过光场调控的手段来提高材料与光的耦合效率，从而实现红外探测器的高量子效率和高响应速度。</a:t>
            </a:r>
          </a:p>
        </p:txBody>
      </p:sp>
    </p:spTree>
    <p:extLst>
      <p:ext uri="{BB962C8B-B14F-4D97-AF65-F5344CB8AC3E}">
        <p14:creationId xmlns:p14="http://schemas.microsoft.com/office/powerpoint/2010/main" val="3669222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目前，已有基于表面等离子激元、局域等离子激元等增强机制设计的人工维纳结构。</a:t>
            </a:r>
          </a:p>
        </p:txBody>
      </p:sp>
    </p:spTree>
    <p:extLst>
      <p:ext uri="{BB962C8B-B14F-4D97-AF65-F5344CB8AC3E}">
        <p14:creationId xmlns:p14="http://schemas.microsoft.com/office/powerpoint/2010/main" val="2146791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我的答辩内容主要分为三个部分，第一部分</a:t>
            </a:r>
            <a:endParaRPr lang="en-US" dirty="0"/>
          </a:p>
        </p:txBody>
      </p:sp>
    </p:spTree>
    <p:extLst>
      <p:ext uri="{BB962C8B-B14F-4D97-AF65-F5344CB8AC3E}">
        <p14:creationId xmlns:p14="http://schemas.microsoft.com/office/powerpoint/2010/main" val="202561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上述维纳结构尺寸相对较大，单元结构内容纳的微结构数量有限。此外，焦平面像元尺寸大小不断减小获得更高的空间分辨率。像元尺寸的减小导致容纳微结构数量更少，增强效果远低于理解值。</a:t>
            </a:r>
          </a:p>
        </p:txBody>
      </p:sp>
    </p:spTree>
    <p:extLst>
      <p:ext uri="{BB962C8B-B14F-4D97-AF65-F5344CB8AC3E}">
        <p14:creationId xmlns:p14="http://schemas.microsoft.com/office/powerpoint/2010/main" val="542888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小周期的维纳结构所带来强局域光场分布，会导致探测器中的光生载流子分布不均匀。</a:t>
            </a:r>
          </a:p>
        </p:txBody>
      </p:sp>
    </p:spTree>
    <p:extLst>
      <p:ext uri="{BB962C8B-B14F-4D97-AF65-F5344CB8AC3E}">
        <p14:creationId xmlns:p14="http://schemas.microsoft.com/office/powerpoint/2010/main" val="1453659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720089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36A420-E86B-4426-A360-6057F66B9D5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48600DA-994A-4B72-91FE-6725145A9FC3}"/>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F8B220F-E316-4FE1-BA75-4A5CEDC21A63}"/>
              </a:ext>
            </a:extLst>
          </p:cNvPr>
          <p:cNvSpPr>
            <a:spLocks noGrp="1"/>
          </p:cNvSpPr>
          <p:nvPr>
            <p:ph type="dt" sz="half" idx="10"/>
          </p:nvPr>
        </p:nvSpPr>
        <p:spPr/>
        <p:txBody>
          <a:bodyPr/>
          <a:lstStyle/>
          <a:p>
            <a:fld id="{0630EBD3-A7C1-40B7-AFFB-029C16DBAD2E}"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DE9297A5-E5FD-4506-9883-170269B778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160BCEC-E7E3-42B8-8F55-74EED0CAFED4}"/>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1429143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E61697-638E-42C9-97DE-A9A401299EA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DF4D125-C2AA-4379-A6C8-F1F50C3799A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ACDA8B-FBD4-4875-B4A9-CF3466B424E0}"/>
              </a:ext>
            </a:extLst>
          </p:cNvPr>
          <p:cNvSpPr>
            <a:spLocks noGrp="1"/>
          </p:cNvSpPr>
          <p:nvPr>
            <p:ph type="dt" sz="half" idx="10"/>
          </p:nvPr>
        </p:nvSpPr>
        <p:spPr/>
        <p:txBody>
          <a:bodyPr/>
          <a:lstStyle/>
          <a:p>
            <a:fld id="{BDC08CAF-8983-4863-86AA-85000BB41C36}"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01074A19-5956-43E3-A9EE-11A8B81203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DC4F1C3-1A23-43B2-9A27-71E5F6D7C876}"/>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115941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A7B794A-0180-47FC-9BC9-F31B114773D2}"/>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59C2629C-308D-4B71-AF2B-53D073738BBC}"/>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42BE275-B249-488F-996B-DA571D51B24A}"/>
              </a:ext>
            </a:extLst>
          </p:cNvPr>
          <p:cNvSpPr>
            <a:spLocks noGrp="1"/>
          </p:cNvSpPr>
          <p:nvPr>
            <p:ph type="dt" sz="half" idx="10"/>
          </p:nvPr>
        </p:nvSpPr>
        <p:spPr/>
        <p:txBody>
          <a:bodyPr/>
          <a:lstStyle/>
          <a:p>
            <a:fld id="{192108E4-501B-40F4-9B0A-B493ABBA8702}"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E0C40333-F3F1-432C-87B4-AD9641EA40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9661656-E094-4DEA-8817-889DDB57E876}"/>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1675218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6D2474-AB14-419D-BDB9-C95AECD5B1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4B25284-E287-49A0-A9DF-0A4BB01E9F1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BD2E555-631A-4D61-8559-ED7CA509D584}"/>
              </a:ext>
            </a:extLst>
          </p:cNvPr>
          <p:cNvSpPr>
            <a:spLocks noGrp="1"/>
          </p:cNvSpPr>
          <p:nvPr>
            <p:ph type="dt" sz="half" idx="10"/>
          </p:nvPr>
        </p:nvSpPr>
        <p:spPr/>
        <p:txBody>
          <a:bodyPr/>
          <a:lstStyle/>
          <a:p>
            <a:fld id="{43BB5D7A-11D5-43AC-94BD-B25FD5C1F8CE}"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6797757C-CA6B-4243-86A8-181DD9C272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B7FC9D8-2AF0-496F-92C8-F017CC1D2E57}"/>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3000267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8AE20A-1286-4A76-A433-F5639EE36243}"/>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7E80AA2-0A7C-45CB-9D16-9B13ACD58E47}"/>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E1F32125-64E2-43D6-A6E7-B5BD98FDCD2D}"/>
              </a:ext>
            </a:extLst>
          </p:cNvPr>
          <p:cNvSpPr>
            <a:spLocks noGrp="1"/>
          </p:cNvSpPr>
          <p:nvPr>
            <p:ph type="dt" sz="half" idx="10"/>
          </p:nvPr>
        </p:nvSpPr>
        <p:spPr/>
        <p:txBody>
          <a:bodyPr/>
          <a:lstStyle/>
          <a:p>
            <a:fld id="{9BEA7837-17A7-468D-9DE8-C68AEA7D61A5}"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13F8D78B-08E7-48EE-B911-2D924C781D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DF22E6-053A-450A-A41E-BEE5C95AA782}"/>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943324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3EC808-9CCF-4B7B-82E1-9FB82EC8E51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E8092B3-8AE9-4B18-92CF-B72EDA2B1BC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AAFC5267-E63F-4185-BA42-EAF6C430118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3D42229-2AE9-4742-AFEF-1626DCCEC19B}"/>
              </a:ext>
            </a:extLst>
          </p:cNvPr>
          <p:cNvSpPr>
            <a:spLocks noGrp="1"/>
          </p:cNvSpPr>
          <p:nvPr>
            <p:ph type="dt" sz="half" idx="10"/>
          </p:nvPr>
        </p:nvSpPr>
        <p:spPr/>
        <p:txBody>
          <a:bodyPr/>
          <a:lstStyle/>
          <a:p>
            <a:fld id="{166920C4-A7A4-43AC-A5EF-30C7AC5AB212}" type="datetime1">
              <a:rPr lang="zh-CN" altLang="en-US" smtClean="0"/>
              <a:t>2024/10/31</a:t>
            </a:fld>
            <a:endParaRPr lang="zh-CN" altLang="en-US"/>
          </a:p>
        </p:txBody>
      </p:sp>
      <p:sp>
        <p:nvSpPr>
          <p:cNvPr id="6" name="页脚占位符 5">
            <a:extLst>
              <a:ext uri="{FF2B5EF4-FFF2-40B4-BE49-F238E27FC236}">
                <a16:creationId xmlns:a16="http://schemas.microsoft.com/office/drawing/2014/main" id="{6D8EF7D2-30AC-406F-91C7-38F36BCFE85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CF64071-3D90-4DB0-8F2F-18D933C89A32}"/>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2316300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9AB262-AFED-4372-8F95-698C72B66B57}"/>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A13C4BE-4F47-4640-A927-14E10408D935}"/>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EE81BE52-568A-4316-9B0F-4156690FBA18}"/>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4B5AD362-48B6-45E3-A030-E0A934A12DE1}"/>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BF2C7F76-77EB-4D77-87B6-42687DDACEF4}"/>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5375A5C-9594-47B2-BB99-E71ED197D08C}"/>
              </a:ext>
            </a:extLst>
          </p:cNvPr>
          <p:cNvSpPr>
            <a:spLocks noGrp="1"/>
          </p:cNvSpPr>
          <p:nvPr>
            <p:ph type="dt" sz="half" idx="10"/>
          </p:nvPr>
        </p:nvSpPr>
        <p:spPr/>
        <p:txBody>
          <a:bodyPr/>
          <a:lstStyle/>
          <a:p>
            <a:fld id="{335FECE8-2DEE-4F81-BAAB-86A3AC4EC508}" type="datetime1">
              <a:rPr lang="zh-CN" altLang="en-US" smtClean="0"/>
              <a:t>2024/10/31</a:t>
            </a:fld>
            <a:endParaRPr lang="zh-CN" altLang="en-US"/>
          </a:p>
        </p:txBody>
      </p:sp>
      <p:sp>
        <p:nvSpPr>
          <p:cNvPr id="8" name="页脚占位符 7">
            <a:extLst>
              <a:ext uri="{FF2B5EF4-FFF2-40B4-BE49-F238E27FC236}">
                <a16:creationId xmlns:a16="http://schemas.microsoft.com/office/drawing/2014/main" id="{05FC2EA5-ED78-4C9C-97BC-386C2BEBB78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51A40CD-5B0C-40ED-AF27-F632EE73AF73}"/>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4107884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2D4496-8D42-48B0-8B16-A1CAB5D7A83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824F5A2-9DBA-484B-8EB5-BF314207E2CD}"/>
              </a:ext>
            </a:extLst>
          </p:cNvPr>
          <p:cNvSpPr>
            <a:spLocks noGrp="1"/>
          </p:cNvSpPr>
          <p:nvPr>
            <p:ph type="dt" sz="half" idx="10"/>
          </p:nvPr>
        </p:nvSpPr>
        <p:spPr/>
        <p:txBody>
          <a:bodyPr/>
          <a:lstStyle/>
          <a:p>
            <a:fld id="{A7E6970C-183B-41EF-AFD5-60419074952D}" type="datetime1">
              <a:rPr lang="zh-CN" altLang="en-US" smtClean="0"/>
              <a:t>2024/10/31</a:t>
            </a:fld>
            <a:endParaRPr lang="zh-CN" altLang="en-US"/>
          </a:p>
        </p:txBody>
      </p:sp>
      <p:sp>
        <p:nvSpPr>
          <p:cNvPr id="4" name="页脚占位符 3">
            <a:extLst>
              <a:ext uri="{FF2B5EF4-FFF2-40B4-BE49-F238E27FC236}">
                <a16:creationId xmlns:a16="http://schemas.microsoft.com/office/drawing/2014/main" id="{C247E160-AD00-4747-828F-298CB24E929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27877CCE-6B23-4637-8039-43C57C68FA3E}"/>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2736467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FC5825F-C0CD-475D-B87D-0D62862B338D}"/>
              </a:ext>
            </a:extLst>
          </p:cNvPr>
          <p:cNvSpPr>
            <a:spLocks noGrp="1"/>
          </p:cNvSpPr>
          <p:nvPr>
            <p:ph type="dt" sz="half" idx="10"/>
          </p:nvPr>
        </p:nvSpPr>
        <p:spPr/>
        <p:txBody>
          <a:bodyPr/>
          <a:lstStyle/>
          <a:p>
            <a:fld id="{C979A829-E7C5-45A2-B1EA-4B486C3AFCE6}" type="datetime1">
              <a:rPr lang="zh-CN" altLang="en-US" smtClean="0"/>
              <a:t>2024/10/31</a:t>
            </a:fld>
            <a:endParaRPr lang="zh-CN" altLang="en-US"/>
          </a:p>
        </p:txBody>
      </p:sp>
      <p:sp>
        <p:nvSpPr>
          <p:cNvPr id="3" name="页脚占位符 2">
            <a:extLst>
              <a:ext uri="{FF2B5EF4-FFF2-40B4-BE49-F238E27FC236}">
                <a16:creationId xmlns:a16="http://schemas.microsoft.com/office/drawing/2014/main" id="{84A4BA31-5288-4071-AD54-2FCF2636C72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59C1059-A8B2-4F78-A939-279E7D3EBBBB}"/>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384195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292498-00EF-4567-9E6D-2D6A49CD6D5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8DE5B505-3EEC-44B0-BD3A-D2B108C15D6B}"/>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1E5B4FB-072A-4A25-B029-E7A3F2998A1E}"/>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8AE4915-AF18-422F-BC5C-D9353128C467}"/>
              </a:ext>
            </a:extLst>
          </p:cNvPr>
          <p:cNvSpPr>
            <a:spLocks noGrp="1"/>
          </p:cNvSpPr>
          <p:nvPr>
            <p:ph type="dt" sz="half" idx="10"/>
          </p:nvPr>
        </p:nvSpPr>
        <p:spPr/>
        <p:txBody>
          <a:bodyPr/>
          <a:lstStyle/>
          <a:p>
            <a:fld id="{605BC46B-AA2A-4515-BEC5-341AF9532EAC}" type="datetime1">
              <a:rPr lang="zh-CN" altLang="en-US" smtClean="0"/>
              <a:t>2024/10/31</a:t>
            </a:fld>
            <a:endParaRPr lang="zh-CN" altLang="en-US"/>
          </a:p>
        </p:txBody>
      </p:sp>
      <p:sp>
        <p:nvSpPr>
          <p:cNvPr id="6" name="页脚占位符 5">
            <a:extLst>
              <a:ext uri="{FF2B5EF4-FFF2-40B4-BE49-F238E27FC236}">
                <a16:creationId xmlns:a16="http://schemas.microsoft.com/office/drawing/2014/main" id="{4325CCB5-09D3-4FCF-BE89-2E88FDC7C7F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43F0AE7-AD73-496E-8BED-272E1401D87E}"/>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4002403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AA9344-4383-4DBC-8F3C-04DCC38D0DA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62E1A5E-9BBF-4E78-B02D-FA4DCEDF546E}"/>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a:extLst>
              <a:ext uri="{FF2B5EF4-FFF2-40B4-BE49-F238E27FC236}">
                <a16:creationId xmlns:a16="http://schemas.microsoft.com/office/drawing/2014/main" id="{143E5697-C822-4BBD-B087-697040BDB6BB}"/>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7945786-52E9-4C9E-83FE-F6E04A3E9BB9}"/>
              </a:ext>
            </a:extLst>
          </p:cNvPr>
          <p:cNvSpPr>
            <a:spLocks noGrp="1"/>
          </p:cNvSpPr>
          <p:nvPr>
            <p:ph type="dt" sz="half" idx="10"/>
          </p:nvPr>
        </p:nvSpPr>
        <p:spPr/>
        <p:txBody>
          <a:bodyPr/>
          <a:lstStyle/>
          <a:p>
            <a:fld id="{38DE5664-79A8-43E5-91D3-F7F9A33E2164}" type="datetime1">
              <a:rPr lang="zh-CN" altLang="en-US" smtClean="0"/>
              <a:t>2024/10/31</a:t>
            </a:fld>
            <a:endParaRPr lang="zh-CN" altLang="en-US"/>
          </a:p>
        </p:txBody>
      </p:sp>
      <p:sp>
        <p:nvSpPr>
          <p:cNvPr id="6" name="页脚占位符 5">
            <a:extLst>
              <a:ext uri="{FF2B5EF4-FFF2-40B4-BE49-F238E27FC236}">
                <a16:creationId xmlns:a16="http://schemas.microsoft.com/office/drawing/2014/main" id="{48300CB4-498B-4015-987E-878D340CC0E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8B14493-EA55-4362-B1E7-16BD56D8461E}"/>
              </a:ext>
            </a:extLst>
          </p:cNvPr>
          <p:cNvSpPr>
            <a:spLocks noGrp="1"/>
          </p:cNvSpPr>
          <p:nvPr>
            <p:ph type="sldNum" sz="quarter" idx="12"/>
          </p:nvPr>
        </p:nvSpPr>
        <p:spPr/>
        <p:txBody>
          <a:body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3837931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359E8FCA-F6F4-4CC6-A160-ACBDC2805CE8}"/>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6BE13DF-D841-4A23-866E-BB94DB3E1D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58C1418-0A1C-4277-B652-8EFAC9A65A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6F39F-DFAA-4834-9996-7E0AD73BEA87}" type="datetime1">
              <a:rPr lang="zh-CN" altLang="en-US" smtClean="0"/>
              <a:t>2024/10/31</a:t>
            </a:fld>
            <a:endParaRPr lang="zh-CN" altLang="en-US"/>
          </a:p>
        </p:txBody>
      </p:sp>
      <p:sp>
        <p:nvSpPr>
          <p:cNvPr id="5" name="页脚占位符 4">
            <a:extLst>
              <a:ext uri="{FF2B5EF4-FFF2-40B4-BE49-F238E27FC236}">
                <a16:creationId xmlns:a16="http://schemas.microsoft.com/office/drawing/2014/main" id="{BB9904D3-1EE8-44A1-8CDB-9E8232036B7B}"/>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345E309-A875-457B-83E8-42AF53C8ADC2}"/>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ABE916-53E3-44F1-B6B6-798695F64A31}" type="slidenum">
              <a:rPr lang="zh-CN" altLang="en-US" smtClean="0"/>
              <a:t>‹#›</a:t>
            </a:fld>
            <a:endParaRPr lang="zh-CN" altLang="en-US"/>
          </a:p>
        </p:txBody>
      </p:sp>
    </p:spTree>
    <p:extLst>
      <p:ext uri="{BB962C8B-B14F-4D97-AF65-F5344CB8AC3E}">
        <p14:creationId xmlns:p14="http://schemas.microsoft.com/office/powerpoint/2010/main" val="1700722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4.bin"/><Relationship Id="rId3" Type="http://schemas.openxmlformats.org/officeDocument/2006/relationships/notesSlide" Target="../notesSlides/notesSlide13.xml"/><Relationship Id="rId7" Type="http://schemas.openxmlformats.org/officeDocument/2006/relationships/oleObject" Target="../embeddings/oleObject1.bin"/><Relationship Id="rId12" Type="http://schemas.openxmlformats.org/officeDocument/2006/relationships/image" Target="../media/image29.wmf"/><Relationship Id="rId2" Type="http://schemas.openxmlformats.org/officeDocument/2006/relationships/slideLayout" Target="../slideLayouts/slideLayout1.xml"/><Relationship Id="rId16" Type="http://schemas.openxmlformats.org/officeDocument/2006/relationships/image" Target="../media/image31.wmf"/><Relationship Id="rId1" Type="http://schemas.openxmlformats.org/officeDocument/2006/relationships/vmlDrawing" Target="../drawings/vmlDrawing1.vml"/><Relationship Id="rId6" Type="http://schemas.openxmlformats.org/officeDocument/2006/relationships/image" Target="../media/image34.emf"/><Relationship Id="rId11" Type="http://schemas.openxmlformats.org/officeDocument/2006/relationships/oleObject" Target="../embeddings/oleObject3.bin"/><Relationship Id="rId5" Type="http://schemas.openxmlformats.org/officeDocument/2006/relationships/image" Target="../media/image33.png"/><Relationship Id="rId15" Type="http://schemas.openxmlformats.org/officeDocument/2006/relationships/oleObject" Target="../embeddings/oleObject5.bin"/><Relationship Id="rId10" Type="http://schemas.openxmlformats.org/officeDocument/2006/relationships/image" Target="../media/image28.wmf"/><Relationship Id="rId4" Type="http://schemas.openxmlformats.org/officeDocument/2006/relationships/image" Target="../media/image32.emf"/><Relationship Id="rId9" Type="http://schemas.openxmlformats.org/officeDocument/2006/relationships/oleObject" Target="../embeddings/oleObject2.bin"/><Relationship Id="rId14" Type="http://schemas.openxmlformats.org/officeDocument/2006/relationships/image" Target="../media/image30.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39.wmf"/><Relationship Id="rId18" Type="http://schemas.openxmlformats.org/officeDocument/2006/relationships/oleObject" Target="../embeddings/oleObject13.bin"/><Relationship Id="rId26" Type="http://schemas.openxmlformats.org/officeDocument/2006/relationships/oleObject" Target="../embeddings/oleObject17.bin"/><Relationship Id="rId3" Type="http://schemas.openxmlformats.org/officeDocument/2006/relationships/notesSlide" Target="../notesSlides/notesSlide14.xml"/><Relationship Id="rId21" Type="http://schemas.openxmlformats.org/officeDocument/2006/relationships/image" Target="../media/image30.wmf"/><Relationship Id="rId7" Type="http://schemas.openxmlformats.org/officeDocument/2006/relationships/image" Target="../media/image36.wmf"/><Relationship Id="rId12" Type="http://schemas.openxmlformats.org/officeDocument/2006/relationships/oleObject" Target="../embeddings/oleObject10.bin"/><Relationship Id="rId17" Type="http://schemas.openxmlformats.org/officeDocument/2006/relationships/image" Target="../media/image41.wmf"/><Relationship Id="rId25" Type="http://schemas.openxmlformats.org/officeDocument/2006/relationships/image" Target="../media/image44.wmf"/><Relationship Id="rId2" Type="http://schemas.openxmlformats.org/officeDocument/2006/relationships/slideLayout" Target="../slideLayouts/slideLayout1.xml"/><Relationship Id="rId16" Type="http://schemas.openxmlformats.org/officeDocument/2006/relationships/oleObject" Target="../embeddings/oleObject12.bin"/><Relationship Id="rId20" Type="http://schemas.openxmlformats.org/officeDocument/2006/relationships/oleObject" Target="../embeddings/oleObject14.bin"/><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38.wmf"/><Relationship Id="rId24" Type="http://schemas.openxmlformats.org/officeDocument/2006/relationships/oleObject" Target="../embeddings/oleObject16.bin"/><Relationship Id="rId5" Type="http://schemas.openxmlformats.org/officeDocument/2006/relationships/image" Target="../media/image35.wmf"/><Relationship Id="rId15" Type="http://schemas.openxmlformats.org/officeDocument/2006/relationships/image" Target="../media/image40.wmf"/><Relationship Id="rId23" Type="http://schemas.openxmlformats.org/officeDocument/2006/relationships/image" Target="../media/image43.wmf"/><Relationship Id="rId10" Type="http://schemas.openxmlformats.org/officeDocument/2006/relationships/oleObject" Target="../embeddings/oleObject9.bin"/><Relationship Id="rId19" Type="http://schemas.openxmlformats.org/officeDocument/2006/relationships/image" Target="../media/image42.wmf"/><Relationship Id="rId4" Type="http://schemas.openxmlformats.org/officeDocument/2006/relationships/oleObject" Target="../embeddings/oleObject6.bin"/><Relationship Id="rId9" Type="http://schemas.openxmlformats.org/officeDocument/2006/relationships/image" Target="../media/image37.wmf"/><Relationship Id="rId14" Type="http://schemas.openxmlformats.org/officeDocument/2006/relationships/oleObject" Target="../embeddings/oleObject11.bin"/><Relationship Id="rId22" Type="http://schemas.openxmlformats.org/officeDocument/2006/relationships/oleObject" Target="../embeddings/oleObject15.bin"/><Relationship Id="rId27" Type="http://schemas.openxmlformats.org/officeDocument/2006/relationships/image" Target="../media/image4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emf"/></Relationships>
</file>

<file path=ppt/slides/_rels/slide19.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4.png"/><Relationship Id="rId5" Type="http://schemas.openxmlformats.org/officeDocument/2006/relationships/image" Target="../media/image63.emf"/><Relationship Id="rId4" Type="http://schemas.openxmlformats.org/officeDocument/2006/relationships/image" Target="../media/image62.png"/></Relationships>
</file>

<file path=ppt/slides/_rels/slide2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75.emf"/><Relationship Id="rId5" Type="http://schemas.openxmlformats.org/officeDocument/2006/relationships/image" Target="../media/image74.emf"/><Relationship Id="rId4" Type="http://schemas.openxmlformats.org/officeDocument/2006/relationships/image" Target="../media/image73.emf"/></Relationships>
</file>

<file path=ppt/slides/_rels/slide24.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76.emf"/><Relationship Id="rId7"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3.png"/><Relationship Id="rId4" Type="http://schemas.openxmlformats.org/officeDocument/2006/relationships/image" Target="../media/image82.png"/></Relationships>
</file>

<file path=ppt/slides/_rels/slide27.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notesSlide" Target="../notesSlides/notesSlide26.xml"/><Relationship Id="rId7" Type="http://schemas.openxmlformats.org/officeDocument/2006/relationships/image" Target="../media/image85.wmf"/><Relationship Id="rId12" Type="http://schemas.openxmlformats.org/officeDocument/2006/relationships/image" Target="../media/image90.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9.bin"/><Relationship Id="rId11" Type="http://schemas.openxmlformats.org/officeDocument/2006/relationships/image" Target="../media/image89.emf"/><Relationship Id="rId5" Type="http://schemas.openxmlformats.org/officeDocument/2006/relationships/image" Target="../media/image84.wmf"/><Relationship Id="rId10" Type="http://schemas.openxmlformats.org/officeDocument/2006/relationships/image" Target="../media/image88.emf"/><Relationship Id="rId4" Type="http://schemas.openxmlformats.org/officeDocument/2006/relationships/oleObject" Target="../embeddings/oleObject18.bin"/><Relationship Id="rId9" Type="http://schemas.openxmlformats.org/officeDocument/2006/relationships/image" Target="../media/image87.png"/></Relationships>
</file>

<file path=ppt/slides/_rels/slide2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94.emf"/><Relationship Id="rId5" Type="http://schemas.openxmlformats.org/officeDocument/2006/relationships/image" Target="../media/image93.emf"/><Relationship Id="rId4" Type="http://schemas.openxmlformats.org/officeDocument/2006/relationships/image" Target="../media/image92.emf"/></Relationships>
</file>

<file path=ppt/slides/_rels/slide2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98.emf"/><Relationship Id="rId5" Type="http://schemas.openxmlformats.org/officeDocument/2006/relationships/image" Target="../media/image97.emf"/><Relationship Id="rId4" Type="http://schemas.openxmlformats.org/officeDocument/2006/relationships/image" Target="../media/image96.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00F734D9-6021-41CB-A7C0-6861AABDC26E}"/>
              </a:ext>
            </a:extLst>
          </p:cNvPr>
          <p:cNvSpPr txBox="1"/>
          <p:nvPr/>
        </p:nvSpPr>
        <p:spPr>
          <a:xfrm>
            <a:off x="3416531" y="3915600"/>
            <a:ext cx="5733011" cy="1221938"/>
          </a:xfrm>
          <a:prstGeom prst="rect">
            <a:avLst/>
          </a:prstGeom>
          <a:noFill/>
        </p:spPr>
        <p:txBody>
          <a:bodyPr wrap="square" rtlCol="0">
            <a:spAutoFit/>
          </a:bodyPr>
          <a:lstStyle/>
          <a:p>
            <a:pPr>
              <a:lnSpc>
                <a:spcPct val="150000"/>
              </a:lnSpc>
            </a:pPr>
            <a:r>
              <a:rPr lang="zh-CN" altLang="en-US" sz="2600" b="1" dirty="0">
                <a:latin typeface="微软雅黑" panose="020B0503020204020204" pitchFamily="34" charset="-122"/>
                <a:ea typeface="微软雅黑" panose="020B0503020204020204" pitchFamily="34" charset="-122"/>
                <a:cs typeface="Times New Roman" panose="02020603050405020304" pitchFamily="18" charset="0"/>
              </a:rPr>
              <a:t>汇报人：葛浩楠</a:t>
            </a:r>
            <a:r>
              <a:rPr lang="en-US" altLang="zh-CN" sz="2600" b="1"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600" b="1" dirty="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2600" b="1" dirty="0" err="1">
                <a:latin typeface="微软雅黑" panose="020B0503020204020204" pitchFamily="34" charset="-122"/>
                <a:ea typeface="微软雅黑" panose="020B0503020204020204" pitchFamily="34" charset="-122"/>
                <a:cs typeface="Times New Roman" panose="02020603050405020304" pitchFamily="18" charset="0"/>
              </a:rPr>
              <a:t>Xie</a:t>
            </a:r>
            <a:r>
              <a:rPr lang="en-US" altLang="zh-CN" sz="2600" b="1" dirty="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2600" b="1" dirty="0" err="1">
                <a:latin typeface="微软雅黑" panose="020B0503020204020204" pitchFamily="34" charset="-122"/>
                <a:ea typeface="微软雅黑" panose="020B0503020204020204" pitchFamily="34" charset="-122"/>
                <a:cs typeface="Times New Roman" panose="02020603050405020304" pitchFamily="18" charset="0"/>
              </a:rPr>
              <a:t>Runzhang</a:t>
            </a:r>
            <a:endParaRPr lang="en-US" altLang="zh-CN" sz="2600" b="1" dirty="0">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en-US" altLang="zh-CN" sz="2600" b="1" dirty="0">
                <a:latin typeface="微软雅黑" panose="020B0503020204020204" pitchFamily="34" charset="-122"/>
                <a:ea typeface="微软雅黑" panose="020B0503020204020204" pitchFamily="34" charset="-122"/>
                <a:cs typeface="Times New Roman" panose="02020603050405020304" pitchFamily="18" charset="0"/>
              </a:rPr>
              <a:t>SITP</a:t>
            </a:r>
          </a:p>
        </p:txBody>
      </p:sp>
      <p:sp>
        <p:nvSpPr>
          <p:cNvPr id="5" name="文本框 4">
            <a:extLst>
              <a:ext uri="{FF2B5EF4-FFF2-40B4-BE49-F238E27FC236}">
                <a16:creationId xmlns:a16="http://schemas.microsoft.com/office/drawing/2014/main" id="{9C0967ED-C37D-4C9C-920E-ED213902F9FD}"/>
              </a:ext>
            </a:extLst>
          </p:cNvPr>
          <p:cNvSpPr txBox="1"/>
          <p:nvPr/>
        </p:nvSpPr>
        <p:spPr>
          <a:xfrm>
            <a:off x="722544" y="1871053"/>
            <a:ext cx="10564013" cy="707886"/>
          </a:xfrm>
          <a:prstGeom prst="rect">
            <a:avLst/>
          </a:prstGeom>
          <a:noFill/>
        </p:spPr>
        <p:txBody>
          <a:bodyPr wrap="square" rtlCol="0">
            <a:spAutoFit/>
          </a:bodyPr>
          <a:lstStyle/>
          <a:p>
            <a:pPr algn="ctr"/>
            <a:r>
              <a:rPr lang="zh-CN" altLang="en-US" sz="4000" b="1" dirty="0">
                <a:latin typeface="Times New Roman" panose="02020603050405020304" pitchFamily="18" charset="0"/>
                <a:ea typeface="微软雅黑" panose="020B0503020204020204" pitchFamily="34" charset="-122"/>
                <a:cs typeface="Times New Roman" panose="02020603050405020304" pitchFamily="18" charset="0"/>
              </a:rPr>
              <a:t>光电局域场调控下窄禁带半导体光电特性模拟</a:t>
            </a:r>
            <a:endParaRPr lang="en-US" altLang="zh-CN" sz="4000" b="1"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a:extLst>
              <a:ext uri="{FF2B5EF4-FFF2-40B4-BE49-F238E27FC236}">
                <a16:creationId xmlns:a16="http://schemas.microsoft.com/office/drawing/2014/main" id="{09424F82-141C-4CB8-9741-948EC134EB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 y="1371"/>
            <a:ext cx="12195482" cy="1047957"/>
          </a:xfrm>
          <a:prstGeom prst="rect">
            <a:avLst/>
          </a:prstGeom>
        </p:spPr>
      </p:pic>
      <p:sp>
        <p:nvSpPr>
          <p:cNvPr id="10" name="灯片编号占位符 9">
            <a:extLst>
              <a:ext uri="{FF2B5EF4-FFF2-40B4-BE49-F238E27FC236}">
                <a16:creationId xmlns:a16="http://schemas.microsoft.com/office/drawing/2014/main" id="{D4EFA0E8-FB34-5290-74D5-CA572EFD6987}"/>
              </a:ext>
            </a:extLst>
          </p:cNvPr>
          <p:cNvSpPr>
            <a:spLocks noGrp="1"/>
          </p:cNvSpPr>
          <p:nvPr>
            <p:ph type="sldNum" sz="quarter" idx="12"/>
          </p:nvPr>
        </p:nvSpPr>
        <p:spPr>
          <a:xfrm>
            <a:off x="9448800" y="6474199"/>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a:t>
            </a:fld>
            <a:endParaRPr lang="zh-CN" altLang="en-US" sz="1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4927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id="{A959C5CF-7512-4539-8474-5542F7A4BE16}"/>
              </a:ext>
            </a:extLst>
          </p:cNvPr>
          <p:cNvSpPr/>
          <p:nvPr/>
        </p:nvSpPr>
        <p:spPr>
          <a:xfrm>
            <a:off x="778190" y="1019537"/>
            <a:ext cx="4739490" cy="1022815"/>
          </a:xfrm>
          <a:prstGeom prst="rect">
            <a:avLst/>
          </a:prstGeom>
          <a:solidFill>
            <a:srgbClr val="FADCC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2" y="38846"/>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研究目的</a:t>
            </a:r>
            <a:endParaRPr lang="en-US" altLang="zh-CN" sz="2800" b="1" dirty="0">
              <a:ea typeface="微软雅黑" panose="020B0503020204020204" pitchFamily="34" charset="-122"/>
            </a:endParaRPr>
          </a:p>
        </p:txBody>
      </p:sp>
      <p:sp>
        <p:nvSpPr>
          <p:cNvPr id="7" name="文本框 7">
            <a:extLst>
              <a:ext uri="{FF2B5EF4-FFF2-40B4-BE49-F238E27FC236}">
                <a16:creationId xmlns:a16="http://schemas.microsoft.com/office/drawing/2014/main" id="{29EBF092-C732-4BEA-B38A-0765838453C6}"/>
              </a:ext>
            </a:extLst>
          </p:cNvPr>
          <p:cNvSpPr txBox="1">
            <a:spLocks noChangeArrowheads="1"/>
          </p:cNvSpPr>
          <p:nvPr/>
        </p:nvSpPr>
        <p:spPr bwMode="auto">
          <a:xfrm>
            <a:off x="731069" y="1115544"/>
            <a:ext cx="4786611" cy="883703"/>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科学问题</a:t>
            </a:r>
            <a:r>
              <a:rPr lang="en-US" altLang="zh-CN" sz="2400" b="1" dirty="0">
                <a:solidFill>
                  <a:srgbClr val="3333FF"/>
                </a:solidFill>
                <a:latin typeface="微软雅黑" panose="020B0503020204020204" pitchFamily="34" charset="-122"/>
                <a:ea typeface="微软雅黑" panose="020B0503020204020204" pitchFamily="34" charset="-122"/>
              </a:rPr>
              <a:t>1</a:t>
            </a:r>
            <a:r>
              <a:rPr lang="zh-CN" altLang="en-US" sz="2400" b="1" dirty="0">
                <a:solidFill>
                  <a:srgbClr val="3333FF"/>
                </a:solidFill>
                <a:latin typeface="微软雅黑" panose="020B0503020204020204" pitchFamily="34" charset="-122"/>
                <a:ea typeface="微软雅黑" panose="020B0503020204020204" pitchFamily="34" charset="-122"/>
              </a:rPr>
              <a:t>：窄禁带半导材料的低态密度导致的</a:t>
            </a:r>
            <a:r>
              <a:rPr lang="zh-CN" altLang="en-US" sz="2400" b="1" dirty="0">
                <a:solidFill>
                  <a:srgbClr val="FF0000"/>
                </a:solidFill>
                <a:latin typeface="微软雅黑" panose="020B0503020204020204" pitchFamily="34" charset="-122"/>
                <a:ea typeface="微软雅黑" panose="020B0503020204020204" pitchFamily="34" charset="-122"/>
              </a:rPr>
              <a:t>非线性吸收难以分析</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pic>
        <p:nvPicPr>
          <p:cNvPr id="17" name="图片 16">
            <a:extLst>
              <a:ext uri="{FF2B5EF4-FFF2-40B4-BE49-F238E27FC236}">
                <a16:creationId xmlns:a16="http://schemas.microsoft.com/office/drawing/2014/main" id="{F7C8F4A9-9919-427A-994A-FC94C0017EE9}"/>
              </a:ext>
            </a:extLst>
          </p:cNvPr>
          <p:cNvPicPr>
            <a:picLocks noChangeAspect="1"/>
          </p:cNvPicPr>
          <p:nvPr/>
        </p:nvPicPr>
        <p:blipFill>
          <a:blip r:embed="rId3"/>
          <a:stretch>
            <a:fillRect/>
          </a:stretch>
        </p:blipFill>
        <p:spPr>
          <a:xfrm>
            <a:off x="1551327" y="2758816"/>
            <a:ext cx="3011709" cy="2678405"/>
          </a:xfrm>
          <a:prstGeom prst="rect">
            <a:avLst/>
          </a:prstGeom>
        </p:spPr>
      </p:pic>
      <p:sp>
        <p:nvSpPr>
          <p:cNvPr id="22" name="文本框 21">
            <a:extLst>
              <a:ext uri="{FF2B5EF4-FFF2-40B4-BE49-F238E27FC236}">
                <a16:creationId xmlns:a16="http://schemas.microsoft.com/office/drawing/2014/main" id="{E74F3BD8-56D5-46ED-AA4B-B87478242F54}"/>
              </a:ext>
            </a:extLst>
          </p:cNvPr>
          <p:cNvSpPr txBox="1"/>
          <p:nvPr/>
        </p:nvSpPr>
        <p:spPr>
          <a:xfrm>
            <a:off x="1166254" y="2278317"/>
            <a:ext cx="3916243" cy="400110"/>
          </a:xfrm>
          <a:prstGeom prst="rect">
            <a:avLst/>
          </a:prstGeom>
          <a:solidFill>
            <a:srgbClr val="FADCC7"/>
          </a:solidFill>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联立求解</a:t>
            </a:r>
            <a:r>
              <a:rPr lang="zh-CN" altLang="en-US" sz="2000" b="1" dirty="0">
                <a:solidFill>
                  <a:srgbClr val="3333FF"/>
                </a:solidFill>
                <a:latin typeface="微软雅黑" panose="020B0503020204020204" pitchFamily="34" charset="-122"/>
                <a:ea typeface="微软雅黑" panose="020B0503020204020204" pitchFamily="34" charset="-122"/>
              </a:rPr>
              <a:t>波动方程与半导体方程</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13" name="灯片编号占位符 12">
            <a:extLst>
              <a:ext uri="{FF2B5EF4-FFF2-40B4-BE49-F238E27FC236}">
                <a16:creationId xmlns:a16="http://schemas.microsoft.com/office/drawing/2014/main" id="{83916E11-FD3F-DD8E-3385-43BECA95B92C}"/>
              </a:ext>
            </a:extLst>
          </p:cNvPr>
          <p:cNvSpPr>
            <a:spLocks noGrp="1"/>
          </p:cNvSpPr>
          <p:nvPr>
            <p:ph type="sldNum" sz="quarter" idx="12"/>
          </p:nvPr>
        </p:nvSpPr>
        <p:spPr>
          <a:xfrm>
            <a:off x="9446784" y="6480470"/>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10</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1" name="矩形: 圆角 30">
            <a:extLst>
              <a:ext uri="{FF2B5EF4-FFF2-40B4-BE49-F238E27FC236}">
                <a16:creationId xmlns:a16="http://schemas.microsoft.com/office/drawing/2014/main" id="{6BD1A1D1-369E-4FA5-9B6A-D5647823AB83}"/>
              </a:ext>
            </a:extLst>
          </p:cNvPr>
          <p:cNvSpPr/>
          <p:nvPr/>
        </p:nvSpPr>
        <p:spPr>
          <a:xfrm>
            <a:off x="778190" y="2187365"/>
            <a:ext cx="4739490" cy="3743622"/>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文本框 31">
            <a:extLst>
              <a:ext uri="{FF2B5EF4-FFF2-40B4-BE49-F238E27FC236}">
                <a16:creationId xmlns:a16="http://schemas.microsoft.com/office/drawing/2014/main" id="{852B7041-1682-440C-B985-6E774F9E9C69}"/>
              </a:ext>
            </a:extLst>
          </p:cNvPr>
          <p:cNvSpPr txBox="1"/>
          <p:nvPr/>
        </p:nvSpPr>
        <p:spPr>
          <a:xfrm>
            <a:off x="1779710" y="5428241"/>
            <a:ext cx="2429435" cy="400110"/>
          </a:xfrm>
          <a:prstGeom prst="rect">
            <a:avLst/>
          </a:prstGeom>
          <a:no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建立光电</a:t>
            </a:r>
            <a:r>
              <a:rPr lang="zh-CN" altLang="en-US" sz="2000" b="1" dirty="0">
                <a:solidFill>
                  <a:srgbClr val="FF0000"/>
                </a:solidFill>
                <a:latin typeface="微软雅黑" panose="020B0503020204020204" pitchFamily="34" charset="-122"/>
                <a:ea typeface="微软雅黑" panose="020B0503020204020204" pitchFamily="34" charset="-122"/>
              </a:rPr>
              <a:t>耦合模型</a:t>
            </a:r>
            <a:endParaRPr lang="en-US" sz="2000" dirty="0">
              <a:solidFill>
                <a:srgbClr val="FF0000"/>
              </a:solidFill>
            </a:endParaRPr>
          </a:p>
        </p:txBody>
      </p:sp>
      <p:sp>
        <p:nvSpPr>
          <p:cNvPr id="33" name="矩形 32">
            <a:extLst>
              <a:ext uri="{FF2B5EF4-FFF2-40B4-BE49-F238E27FC236}">
                <a16:creationId xmlns:a16="http://schemas.microsoft.com/office/drawing/2014/main" id="{9DDC5A30-2093-4152-A135-2CA61973A132}"/>
              </a:ext>
            </a:extLst>
          </p:cNvPr>
          <p:cNvSpPr/>
          <p:nvPr/>
        </p:nvSpPr>
        <p:spPr>
          <a:xfrm>
            <a:off x="6478670" y="1033818"/>
            <a:ext cx="4814536" cy="1022815"/>
          </a:xfrm>
          <a:prstGeom prst="rect">
            <a:avLst/>
          </a:prstGeom>
          <a:solidFill>
            <a:schemeClr val="accent2">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rgbClr val="FADCC7"/>
              </a:solidFill>
              <a:latin typeface="微软雅黑" panose="020B0503020204020204" pitchFamily="34" charset="-122"/>
              <a:ea typeface="微软雅黑" panose="020B0503020204020204" pitchFamily="34" charset="-122"/>
            </a:endParaRPr>
          </a:p>
        </p:txBody>
      </p:sp>
      <p:sp>
        <p:nvSpPr>
          <p:cNvPr id="34" name="文本框 7">
            <a:extLst>
              <a:ext uri="{FF2B5EF4-FFF2-40B4-BE49-F238E27FC236}">
                <a16:creationId xmlns:a16="http://schemas.microsoft.com/office/drawing/2014/main" id="{C59363CB-2481-4428-95DF-ABA9DC4CBF8D}"/>
              </a:ext>
            </a:extLst>
          </p:cNvPr>
          <p:cNvSpPr txBox="1">
            <a:spLocks noChangeArrowheads="1"/>
          </p:cNvSpPr>
          <p:nvPr/>
        </p:nvSpPr>
        <p:spPr bwMode="auto">
          <a:xfrm>
            <a:off x="6491639" y="1097268"/>
            <a:ext cx="4814536" cy="883703"/>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科学问题</a:t>
            </a:r>
            <a:r>
              <a:rPr lang="en-US" altLang="zh-CN" sz="2400" b="1" dirty="0">
                <a:solidFill>
                  <a:srgbClr val="3333FF"/>
                </a:solidFill>
                <a:latin typeface="微软雅黑" panose="020B0503020204020204" pitchFamily="34" charset="-122"/>
                <a:ea typeface="微软雅黑" panose="020B0503020204020204" pitchFamily="34" charset="-122"/>
              </a:rPr>
              <a:t>2</a:t>
            </a:r>
            <a:r>
              <a:rPr lang="zh-CN" altLang="en-US" sz="2400" b="1" dirty="0">
                <a:solidFill>
                  <a:srgbClr val="3333FF"/>
                </a:solidFill>
                <a:latin typeface="微软雅黑" panose="020B0503020204020204" pitchFamily="34" charset="-122"/>
                <a:ea typeface="微软雅黑" panose="020B0503020204020204" pitchFamily="34" charset="-122"/>
              </a:rPr>
              <a:t>：如何实现对周期性边界条件</a:t>
            </a:r>
            <a:r>
              <a:rPr lang="zh-CN" altLang="en-US" sz="2400" b="1" dirty="0">
                <a:solidFill>
                  <a:srgbClr val="FF0000"/>
                </a:solidFill>
                <a:latin typeface="微软雅黑" panose="020B0503020204020204" pitchFamily="34" charset="-122"/>
                <a:ea typeface="微软雅黑" panose="020B0503020204020204" pitchFamily="34" charset="-122"/>
              </a:rPr>
              <a:t>依赖较弱</a:t>
            </a:r>
            <a:r>
              <a:rPr lang="zh-CN" altLang="en-US" sz="2400" b="1" dirty="0">
                <a:solidFill>
                  <a:srgbClr val="3333FF"/>
                </a:solidFill>
                <a:latin typeface="微软雅黑" panose="020B0503020204020204" pitchFamily="34" charset="-122"/>
                <a:ea typeface="微软雅黑" panose="020B0503020204020204" pitchFamily="34" charset="-122"/>
              </a:rPr>
              <a:t>的人工微纳结构</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35" name="文本框 34">
            <a:extLst>
              <a:ext uri="{FF2B5EF4-FFF2-40B4-BE49-F238E27FC236}">
                <a16:creationId xmlns:a16="http://schemas.microsoft.com/office/drawing/2014/main" id="{024B5A7E-F1A4-44F5-A6AA-5E54EB911D6D}"/>
              </a:ext>
            </a:extLst>
          </p:cNvPr>
          <p:cNvSpPr txBox="1"/>
          <p:nvPr/>
        </p:nvSpPr>
        <p:spPr>
          <a:xfrm>
            <a:off x="7102406" y="2283907"/>
            <a:ext cx="3323732" cy="400110"/>
          </a:xfrm>
          <a:prstGeom prst="rect">
            <a:avLst/>
          </a:prstGeom>
          <a:solidFill>
            <a:srgbClr val="FADCC7"/>
          </a:solid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利用金属</a:t>
            </a:r>
            <a:r>
              <a:rPr lang="zh-CN" altLang="en-US" sz="2000" b="1" dirty="0">
                <a:solidFill>
                  <a:srgbClr val="FF0000"/>
                </a:solidFill>
                <a:latin typeface="微软雅黑" panose="020B0503020204020204" pitchFamily="34" charset="-122"/>
                <a:ea typeface="微软雅黑" panose="020B0503020204020204" pitchFamily="34" charset="-122"/>
              </a:rPr>
              <a:t>趋肤效应</a:t>
            </a:r>
            <a:r>
              <a:rPr lang="zh-CN" altLang="en-US" sz="2000" b="1" dirty="0">
                <a:solidFill>
                  <a:srgbClr val="3333FF"/>
                </a:solidFill>
                <a:latin typeface="微软雅黑" panose="020B0503020204020204" pitchFamily="34" charset="-122"/>
                <a:ea typeface="微软雅黑" panose="020B0503020204020204" pitchFamily="34" charset="-122"/>
              </a:rPr>
              <a:t>调控光场</a:t>
            </a:r>
            <a:endParaRPr lang="en-US" sz="2000" dirty="0">
              <a:solidFill>
                <a:srgbClr val="3333FF"/>
              </a:solidFill>
            </a:endParaRPr>
          </a:p>
        </p:txBody>
      </p:sp>
      <p:pic>
        <p:nvPicPr>
          <p:cNvPr id="36" name="图片 35">
            <a:extLst>
              <a:ext uri="{FF2B5EF4-FFF2-40B4-BE49-F238E27FC236}">
                <a16:creationId xmlns:a16="http://schemas.microsoft.com/office/drawing/2014/main" id="{AA63E3C3-0D9D-44D4-AEE1-88C7FB00AB80}"/>
              </a:ext>
            </a:extLst>
          </p:cNvPr>
          <p:cNvPicPr>
            <a:picLocks noChangeAspect="1"/>
          </p:cNvPicPr>
          <p:nvPr/>
        </p:nvPicPr>
        <p:blipFill>
          <a:blip r:embed="rId4"/>
          <a:stretch>
            <a:fillRect/>
          </a:stretch>
        </p:blipFill>
        <p:spPr>
          <a:xfrm>
            <a:off x="8885938" y="3098316"/>
            <a:ext cx="1930934" cy="1647952"/>
          </a:xfrm>
          <a:prstGeom prst="rect">
            <a:avLst/>
          </a:prstGeom>
        </p:spPr>
      </p:pic>
      <p:pic>
        <p:nvPicPr>
          <p:cNvPr id="37" name="图片 36">
            <a:extLst>
              <a:ext uri="{FF2B5EF4-FFF2-40B4-BE49-F238E27FC236}">
                <a16:creationId xmlns:a16="http://schemas.microsoft.com/office/drawing/2014/main" id="{C338F4DC-FAD9-48B6-AD61-003C33B1F15C}"/>
              </a:ext>
            </a:extLst>
          </p:cNvPr>
          <p:cNvPicPr>
            <a:picLocks noChangeAspect="1"/>
          </p:cNvPicPr>
          <p:nvPr/>
        </p:nvPicPr>
        <p:blipFill>
          <a:blip r:embed="rId5"/>
          <a:stretch>
            <a:fillRect/>
          </a:stretch>
        </p:blipFill>
        <p:spPr>
          <a:xfrm>
            <a:off x="6876124" y="3147324"/>
            <a:ext cx="1759684" cy="1598944"/>
          </a:xfrm>
          <a:prstGeom prst="rect">
            <a:avLst/>
          </a:prstGeom>
        </p:spPr>
      </p:pic>
      <p:sp>
        <p:nvSpPr>
          <p:cNvPr id="38" name="矩形: 圆角 37">
            <a:extLst>
              <a:ext uri="{FF2B5EF4-FFF2-40B4-BE49-F238E27FC236}">
                <a16:creationId xmlns:a16="http://schemas.microsoft.com/office/drawing/2014/main" id="{8CFB89BB-2966-4555-9A50-B24D6FFCBF34}"/>
              </a:ext>
            </a:extLst>
          </p:cNvPr>
          <p:cNvSpPr/>
          <p:nvPr/>
        </p:nvSpPr>
        <p:spPr>
          <a:xfrm>
            <a:off x="6491638" y="2201646"/>
            <a:ext cx="4801567" cy="3743622"/>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文本框 19">
            <a:extLst>
              <a:ext uri="{FF2B5EF4-FFF2-40B4-BE49-F238E27FC236}">
                <a16:creationId xmlns:a16="http://schemas.microsoft.com/office/drawing/2014/main" id="{19BB8841-9A4E-4B84-8AA6-48B6D3138EB1}"/>
              </a:ext>
            </a:extLst>
          </p:cNvPr>
          <p:cNvSpPr txBox="1"/>
          <p:nvPr/>
        </p:nvSpPr>
        <p:spPr>
          <a:xfrm>
            <a:off x="7361746" y="5360622"/>
            <a:ext cx="3323732" cy="400110"/>
          </a:xfrm>
          <a:prstGeom prst="rect">
            <a:avLst/>
          </a:prstGeom>
          <a:no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设计</a:t>
            </a:r>
            <a:r>
              <a:rPr lang="zh-CN" altLang="en-US" sz="2000" b="1" dirty="0">
                <a:solidFill>
                  <a:srgbClr val="FF0000"/>
                </a:solidFill>
                <a:latin typeface="微软雅黑" panose="020B0503020204020204" pitchFamily="34" charset="-122"/>
                <a:ea typeface="微软雅黑" panose="020B0503020204020204" pitchFamily="34" charset="-122"/>
              </a:rPr>
              <a:t>小周期</a:t>
            </a:r>
            <a:r>
              <a:rPr lang="zh-CN" altLang="en-US" sz="2000" b="1" dirty="0">
                <a:solidFill>
                  <a:srgbClr val="3333FF"/>
                </a:solidFill>
                <a:latin typeface="微软雅黑" panose="020B0503020204020204" pitchFamily="34" charset="-122"/>
                <a:ea typeface="微软雅黑" panose="020B0503020204020204" pitchFamily="34" charset="-122"/>
              </a:rPr>
              <a:t>的人工微纳结构</a:t>
            </a:r>
            <a:endParaRPr lang="en-US" sz="2000" dirty="0">
              <a:solidFill>
                <a:srgbClr val="3333FF"/>
              </a:solidFill>
            </a:endParaRPr>
          </a:p>
        </p:txBody>
      </p:sp>
    </p:spTree>
    <p:extLst>
      <p:ext uri="{BB962C8B-B14F-4D97-AF65-F5344CB8AC3E}">
        <p14:creationId xmlns:p14="http://schemas.microsoft.com/office/powerpoint/2010/main" val="2973650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提纲</a:t>
            </a:r>
            <a:endParaRPr lang="en-US" altLang="zh-CN" sz="2800" b="1" dirty="0">
              <a:ea typeface="微软雅黑" panose="020B0503020204020204" pitchFamily="34" charset="-122"/>
            </a:endParaRPr>
          </a:p>
        </p:txBody>
      </p:sp>
      <p:sp>
        <p:nvSpPr>
          <p:cNvPr id="6" name="灯片编号占位符 5">
            <a:extLst>
              <a:ext uri="{FF2B5EF4-FFF2-40B4-BE49-F238E27FC236}">
                <a16:creationId xmlns:a16="http://schemas.microsoft.com/office/drawing/2014/main" id="{21C0FD7D-84DE-3C3D-2DAC-5936DFC5898F}"/>
              </a:ext>
            </a:extLst>
          </p:cNvPr>
          <p:cNvSpPr>
            <a:spLocks noGrp="1"/>
          </p:cNvSpPr>
          <p:nvPr>
            <p:ph type="sldNum" sz="quarter" idx="12"/>
          </p:nvPr>
        </p:nvSpPr>
        <p:spPr>
          <a:xfrm>
            <a:off x="9419616" y="6492875"/>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11</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565882B4-19A8-9D95-4391-93F29523EDD1}"/>
              </a:ext>
            </a:extLst>
          </p:cNvPr>
          <p:cNvGrpSpPr/>
          <p:nvPr/>
        </p:nvGrpSpPr>
        <p:grpSpPr>
          <a:xfrm>
            <a:off x="1369187" y="1230950"/>
            <a:ext cx="3187411" cy="3902021"/>
            <a:chOff x="1369187" y="1230950"/>
            <a:chExt cx="3187411" cy="3902021"/>
          </a:xfrm>
        </p:grpSpPr>
        <p:sp>
          <p:nvSpPr>
            <p:cNvPr id="10" name="TextBox 4">
              <a:extLst>
                <a:ext uri="{FF2B5EF4-FFF2-40B4-BE49-F238E27FC236}">
                  <a16:creationId xmlns:a16="http://schemas.microsoft.com/office/drawing/2014/main" id="{4D7F3BC7-0A89-40E9-830A-668CE147965D}"/>
                </a:ext>
              </a:extLst>
            </p:cNvPr>
            <p:cNvSpPr txBox="1"/>
            <p:nvPr/>
          </p:nvSpPr>
          <p:spPr>
            <a:xfrm>
              <a:off x="1417597" y="1230950"/>
              <a:ext cx="3139001"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1.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研究背景介绍</a:t>
              </a:r>
            </a:p>
          </p:txBody>
        </p:sp>
        <p:sp>
          <p:nvSpPr>
            <p:cNvPr id="11" name="TextBox 6">
              <a:extLst>
                <a:ext uri="{FF2B5EF4-FFF2-40B4-BE49-F238E27FC236}">
                  <a16:creationId xmlns:a16="http://schemas.microsoft.com/office/drawing/2014/main" id="{C3900016-8989-4ACE-9F3A-22F19ADE2D98}"/>
                </a:ext>
              </a:extLst>
            </p:cNvPr>
            <p:cNvSpPr txBox="1"/>
            <p:nvPr/>
          </p:nvSpPr>
          <p:spPr>
            <a:xfrm>
              <a:off x="1369187" y="4548196"/>
              <a:ext cx="1497527"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5.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结论</a:t>
              </a:r>
            </a:p>
          </p:txBody>
        </p:sp>
        <p:sp>
          <p:nvSpPr>
            <p:cNvPr id="13" name="TextBox 7">
              <a:extLst>
                <a:ext uri="{FF2B5EF4-FFF2-40B4-BE49-F238E27FC236}">
                  <a16:creationId xmlns:a16="http://schemas.microsoft.com/office/drawing/2014/main" id="{FA48D492-9491-4F11-823F-039C7E0834E7}"/>
                </a:ext>
              </a:extLst>
            </p:cNvPr>
            <p:cNvSpPr txBox="1"/>
            <p:nvPr/>
          </p:nvSpPr>
          <p:spPr>
            <a:xfrm>
              <a:off x="1417597" y="2060261"/>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2.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研究目的</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3" name="TextBox 7">
              <a:extLst>
                <a:ext uri="{FF2B5EF4-FFF2-40B4-BE49-F238E27FC236}">
                  <a16:creationId xmlns:a16="http://schemas.microsoft.com/office/drawing/2014/main" id="{226E9657-DB95-9380-C0CA-1C00959B0564}"/>
                </a:ext>
              </a:extLst>
            </p:cNvPr>
            <p:cNvSpPr txBox="1"/>
            <p:nvPr/>
          </p:nvSpPr>
          <p:spPr>
            <a:xfrm>
              <a:off x="1417597" y="2889572"/>
              <a:ext cx="2318263" cy="584775"/>
            </a:xfrm>
            <a:prstGeom prst="rect">
              <a:avLst/>
            </a:prstGeom>
            <a:noFill/>
            <a:effectLst/>
          </p:spPr>
          <p:txBody>
            <a:bodyPr wrap="none" rtlCol="0">
              <a:spAutoFit/>
            </a:bodyPr>
            <a:lstStyle/>
            <a:p>
              <a:r>
                <a:rPr lang="en-US" altLang="zh-CN" sz="3200" b="1" dirty="0">
                  <a:latin typeface="微软雅黑" panose="020B0503020204020204" pitchFamily="34" charset="-122"/>
                  <a:ea typeface="微软雅黑" panose="020B0503020204020204" pitchFamily="34" charset="-122"/>
                  <a:cs typeface="Times New Roman" pitchFamily="18" charset="0"/>
                </a:rPr>
                <a:t>3. </a:t>
              </a:r>
              <a:r>
                <a:rPr lang="zh-CN" altLang="en-US" sz="3200" b="1" dirty="0">
                  <a:latin typeface="微软雅黑" panose="020B0503020204020204" pitchFamily="34" charset="-122"/>
                  <a:ea typeface="微软雅黑" panose="020B0503020204020204" pitchFamily="34" charset="-122"/>
                  <a:cs typeface="Times New Roman" pitchFamily="18" charset="0"/>
                </a:rPr>
                <a:t>研究方法</a:t>
              </a:r>
              <a:endParaRPr lang="en-US" altLang="zh-CN" sz="3200" b="1" dirty="0">
                <a:latin typeface="微软雅黑" panose="020B0503020204020204" pitchFamily="34" charset="-122"/>
                <a:ea typeface="微软雅黑" panose="020B0503020204020204" pitchFamily="34" charset="-122"/>
                <a:cs typeface="Times New Roman" pitchFamily="18" charset="0"/>
              </a:endParaRPr>
            </a:p>
          </p:txBody>
        </p:sp>
        <p:sp>
          <p:nvSpPr>
            <p:cNvPr id="4" name="TextBox 7">
              <a:extLst>
                <a:ext uri="{FF2B5EF4-FFF2-40B4-BE49-F238E27FC236}">
                  <a16:creationId xmlns:a16="http://schemas.microsoft.com/office/drawing/2014/main" id="{BED8E0B7-CC46-C8A3-8CF5-8E7CABECA2B0}"/>
                </a:ext>
              </a:extLst>
            </p:cNvPr>
            <p:cNvSpPr txBox="1"/>
            <p:nvPr/>
          </p:nvSpPr>
          <p:spPr>
            <a:xfrm>
              <a:off x="1417597" y="3718883"/>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4.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仿真结果</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grpSp>
    </p:spTree>
    <p:extLst>
      <p:ext uri="{BB962C8B-B14F-4D97-AF65-F5344CB8AC3E}">
        <p14:creationId xmlns:p14="http://schemas.microsoft.com/office/powerpoint/2010/main" val="3596006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3345961" y="27303"/>
            <a:ext cx="61674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研究方法</a:t>
            </a:r>
          </a:p>
        </p:txBody>
      </p:sp>
      <p:sp>
        <p:nvSpPr>
          <p:cNvPr id="33" name="文本框 7">
            <a:extLst>
              <a:ext uri="{FF2B5EF4-FFF2-40B4-BE49-F238E27FC236}">
                <a16:creationId xmlns:a16="http://schemas.microsoft.com/office/drawing/2014/main" id="{F940CD4F-D30D-481E-AB62-5D9E439D170F}"/>
              </a:ext>
            </a:extLst>
          </p:cNvPr>
          <p:cNvSpPr txBox="1">
            <a:spLocks noChangeArrowheads="1"/>
          </p:cNvSpPr>
          <p:nvPr/>
        </p:nvSpPr>
        <p:spPr bwMode="auto">
          <a:xfrm>
            <a:off x="3345961" y="5847866"/>
            <a:ext cx="2135098"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3333FF"/>
                </a:solidFill>
                <a:latin typeface="微软雅黑" panose="020B0503020204020204" pitchFamily="34" charset="-122"/>
                <a:ea typeface="微软雅黑" panose="020B0503020204020204" pitchFamily="34" charset="-122"/>
              </a:rPr>
              <a:t>光电联合调控</a:t>
            </a:r>
            <a:endParaRPr lang="en-US" altLang="zh-CN" sz="2400" b="1" dirty="0">
              <a:solidFill>
                <a:srgbClr val="3333FF"/>
              </a:solidFill>
              <a:latin typeface="微软雅黑" panose="020B0503020204020204" pitchFamily="34" charset="-122"/>
              <a:ea typeface="微软雅黑" panose="020B0503020204020204" pitchFamily="34" charset="-122"/>
            </a:endParaRPr>
          </a:p>
        </p:txBody>
      </p:sp>
      <p:sp>
        <p:nvSpPr>
          <p:cNvPr id="8" name="灯片编号占位符 7">
            <a:extLst>
              <a:ext uri="{FF2B5EF4-FFF2-40B4-BE49-F238E27FC236}">
                <a16:creationId xmlns:a16="http://schemas.microsoft.com/office/drawing/2014/main" id="{381A7A46-81BC-7677-3A8B-D11CCABC9A17}"/>
              </a:ext>
            </a:extLst>
          </p:cNvPr>
          <p:cNvSpPr>
            <a:spLocks noGrp="1"/>
          </p:cNvSpPr>
          <p:nvPr>
            <p:ph type="sldNum" sz="quarter" idx="12"/>
          </p:nvPr>
        </p:nvSpPr>
        <p:spPr>
          <a:xfrm>
            <a:off x="9437453" y="6492543"/>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12</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50" name="文本框 49">
            <a:extLst>
              <a:ext uri="{FF2B5EF4-FFF2-40B4-BE49-F238E27FC236}">
                <a16:creationId xmlns:a16="http://schemas.microsoft.com/office/drawing/2014/main" id="{9917E772-3461-4E79-8224-198E55747F52}"/>
              </a:ext>
            </a:extLst>
          </p:cNvPr>
          <p:cNvSpPr txBox="1"/>
          <p:nvPr/>
        </p:nvSpPr>
        <p:spPr>
          <a:xfrm>
            <a:off x="1373723" y="4718956"/>
            <a:ext cx="3944470" cy="369332"/>
          </a:xfrm>
          <a:prstGeom prst="rect">
            <a:avLst/>
          </a:prstGeom>
          <a:noFill/>
        </p:spPr>
        <p:txBody>
          <a:bodyPr wrap="square">
            <a:spAutoFit/>
          </a:bodyPr>
          <a:lstStyle/>
          <a:p>
            <a:pPr algn="just"/>
            <a:r>
              <a:rPr lang="fr-FR" altLang="zh-CN" sz="1800" i="1" dirty="0">
                <a:latin typeface="Times New Roman" panose="02020603050405020304" pitchFamily="18" charset="0"/>
                <a:cs typeface="Times New Roman" panose="02020603050405020304" pitchFamily="18" charset="0"/>
              </a:rPr>
              <a:t>Appl. Phys. Lett. </a:t>
            </a:r>
            <a:r>
              <a:rPr lang="fr-FR" altLang="zh-CN" sz="1800" dirty="0">
                <a:latin typeface="Times New Roman" panose="02020603050405020304" pitchFamily="18" charset="0"/>
                <a:cs typeface="Times New Roman" panose="02020603050405020304" pitchFamily="18" charset="0"/>
              </a:rPr>
              <a:t>2006</a:t>
            </a:r>
            <a:r>
              <a:rPr lang="en-US" altLang="zh-CN" dirty="0">
                <a:latin typeface="Times New Roman" panose="02020603050405020304" pitchFamily="18" charset="0"/>
                <a:cs typeface="Times New Roman" panose="02020603050405020304" pitchFamily="18" charset="0"/>
              </a:rPr>
              <a:t>, </a:t>
            </a:r>
            <a:r>
              <a:rPr lang="fr-FR" altLang="zh-CN" sz="1800" dirty="0">
                <a:latin typeface="Times New Roman" panose="02020603050405020304" pitchFamily="18" charset="0"/>
                <a:cs typeface="Times New Roman" panose="02020603050405020304" pitchFamily="18" charset="0"/>
              </a:rPr>
              <a:t>89, 151109 </a:t>
            </a:r>
            <a:endParaRPr lang="zh-CN" altLang="en-US" sz="1800" dirty="0">
              <a:latin typeface="Times New Roman" panose="02020603050405020304" pitchFamily="18" charset="0"/>
              <a:cs typeface="Times New Roman" panose="02020603050405020304" pitchFamily="18" charset="0"/>
            </a:endParaRPr>
          </a:p>
        </p:txBody>
      </p:sp>
      <p:sp>
        <p:nvSpPr>
          <p:cNvPr id="52" name="文本框 51">
            <a:extLst>
              <a:ext uri="{FF2B5EF4-FFF2-40B4-BE49-F238E27FC236}">
                <a16:creationId xmlns:a16="http://schemas.microsoft.com/office/drawing/2014/main" id="{19447960-FA9E-4F0F-A630-0F7D07EE0308}"/>
              </a:ext>
            </a:extLst>
          </p:cNvPr>
          <p:cNvSpPr txBox="1"/>
          <p:nvPr/>
        </p:nvSpPr>
        <p:spPr>
          <a:xfrm>
            <a:off x="1179576" y="1969614"/>
            <a:ext cx="3579665" cy="400110"/>
          </a:xfrm>
          <a:prstGeom prst="rect">
            <a:avLst/>
          </a:prstGeom>
          <a:solidFill>
            <a:srgbClr val="FADCC7"/>
          </a:solid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设计</a:t>
            </a:r>
            <a:r>
              <a:rPr lang="en-US" altLang="zh-CN" sz="2000" b="1" dirty="0">
                <a:solidFill>
                  <a:srgbClr val="3333FF"/>
                </a:solidFill>
                <a:latin typeface="微软雅黑" panose="020B0503020204020204" pitchFamily="34" charset="-122"/>
                <a:ea typeface="微软雅黑" panose="020B0503020204020204" pitchFamily="34" charset="-122"/>
              </a:rPr>
              <a:t>nBn</a:t>
            </a:r>
            <a:r>
              <a:rPr lang="zh-CN" altLang="en-US" sz="2000" b="1" dirty="0">
                <a:solidFill>
                  <a:srgbClr val="3333FF"/>
                </a:solidFill>
                <a:latin typeface="微软雅黑" panose="020B0503020204020204" pitchFamily="34" charset="-122"/>
                <a:ea typeface="微软雅黑" panose="020B0503020204020204" pitchFamily="34" charset="-122"/>
              </a:rPr>
              <a:t>阻挡层实现高温工作</a:t>
            </a:r>
            <a:endParaRPr lang="en-US" sz="2000" dirty="0">
              <a:solidFill>
                <a:srgbClr val="3333FF"/>
              </a:solidFill>
            </a:endParaRPr>
          </a:p>
        </p:txBody>
      </p:sp>
      <p:sp>
        <p:nvSpPr>
          <p:cNvPr id="53" name="文本框 52">
            <a:extLst>
              <a:ext uri="{FF2B5EF4-FFF2-40B4-BE49-F238E27FC236}">
                <a16:creationId xmlns:a16="http://schemas.microsoft.com/office/drawing/2014/main" id="{DB6D453D-56F4-4B21-9ECD-C5CB69043BD0}"/>
              </a:ext>
            </a:extLst>
          </p:cNvPr>
          <p:cNvSpPr txBox="1"/>
          <p:nvPr/>
        </p:nvSpPr>
        <p:spPr>
          <a:xfrm>
            <a:off x="2441131" y="5111845"/>
            <a:ext cx="1817104" cy="400110"/>
          </a:xfrm>
          <a:prstGeom prst="rect">
            <a:avLst/>
          </a:prstGeom>
          <a:noFill/>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电学输运</a:t>
            </a:r>
            <a:r>
              <a:rPr lang="zh-CN" altLang="en-US" sz="2000" b="1" dirty="0">
                <a:solidFill>
                  <a:srgbClr val="3333FF"/>
                </a:solidFill>
                <a:latin typeface="微软雅黑" panose="020B0503020204020204" pitchFamily="34" charset="-122"/>
                <a:ea typeface="微软雅黑" panose="020B0503020204020204" pitchFamily="34" charset="-122"/>
              </a:rPr>
              <a:t>调控</a:t>
            </a:r>
            <a:endParaRPr lang="en-US" sz="2000" dirty="0">
              <a:solidFill>
                <a:srgbClr val="3333FF"/>
              </a:solidFill>
            </a:endParaRPr>
          </a:p>
        </p:txBody>
      </p:sp>
      <p:sp>
        <p:nvSpPr>
          <p:cNvPr id="54" name="文本框 53">
            <a:extLst>
              <a:ext uri="{FF2B5EF4-FFF2-40B4-BE49-F238E27FC236}">
                <a16:creationId xmlns:a16="http://schemas.microsoft.com/office/drawing/2014/main" id="{CE4729FC-36CD-4F05-95CE-78006D54A73E}"/>
              </a:ext>
            </a:extLst>
          </p:cNvPr>
          <p:cNvSpPr txBox="1"/>
          <p:nvPr/>
        </p:nvSpPr>
        <p:spPr>
          <a:xfrm>
            <a:off x="7062581" y="4742513"/>
            <a:ext cx="3944470" cy="369332"/>
          </a:xfrm>
          <a:prstGeom prst="rect">
            <a:avLst/>
          </a:prstGeom>
          <a:noFill/>
        </p:spPr>
        <p:txBody>
          <a:bodyPr wrap="square">
            <a:spAutoFit/>
          </a:bodyPr>
          <a:lstStyle/>
          <a:p>
            <a:pPr algn="just"/>
            <a:r>
              <a:rPr lang="en-US" altLang="zh-CN" sz="1800" i="1" dirty="0">
                <a:latin typeface="Times New Roman" panose="02020603050405020304" pitchFamily="18" charset="0"/>
                <a:cs typeface="Times New Roman" panose="02020603050405020304" pitchFamily="18" charset="0"/>
              </a:rPr>
              <a:t>Science</a:t>
            </a:r>
            <a:r>
              <a:rPr lang="en-US" altLang="zh-CN" sz="1800" dirty="0">
                <a:latin typeface="Times New Roman" panose="02020603050405020304" pitchFamily="18" charset="0"/>
                <a:cs typeface="Times New Roman" panose="02020603050405020304" pitchFamily="18" charset="0"/>
              </a:rPr>
              <a:t>, 2015, 347</a:t>
            </a:r>
            <a:r>
              <a:rPr lang="en-US" altLang="zh-CN"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 1342-1345</a:t>
            </a:r>
            <a:endParaRPr lang="zh-CN" altLang="en-US" sz="1800" dirty="0">
              <a:latin typeface="Times New Roman" panose="02020603050405020304" pitchFamily="18" charset="0"/>
              <a:cs typeface="Times New Roman" panose="02020603050405020304" pitchFamily="18" charset="0"/>
            </a:endParaRPr>
          </a:p>
        </p:txBody>
      </p:sp>
      <p:sp>
        <p:nvSpPr>
          <p:cNvPr id="56" name="文本框 55">
            <a:extLst>
              <a:ext uri="{FF2B5EF4-FFF2-40B4-BE49-F238E27FC236}">
                <a16:creationId xmlns:a16="http://schemas.microsoft.com/office/drawing/2014/main" id="{0CF50AC3-328C-42A7-8049-0F721EC6AD18}"/>
              </a:ext>
            </a:extLst>
          </p:cNvPr>
          <p:cNvSpPr txBox="1"/>
          <p:nvPr/>
        </p:nvSpPr>
        <p:spPr>
          <a:xfrm>
            <a:off x="6614357" y="1973544"/>
            <a:ext cx="4342318" cy="400110"/>
          </a:xfrm>
          <a:prstGeom prst="rect">
            <a:avLst/>
          </a:prstGeom>
          <a:solidFill>
            <a:srgbClr val="FADCC7"/>
          </a:solid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设计微纳结构实现对光场波前的调控</a:t>
            </a:r>
            <a:endParaRPr lang="en-US" sz="2000" b="1" dirty="0">
              <a:solidFill>
                <a:srgbClr val="3333FF"/>
              </a:solidFill>
              <a:latin typeface="微软雅黑" panose="020B0503020204020204" pitchFamily="34" charset="-122"/>
              <a:ea typeface="微软雅黑" panose="020B0503020204020204" pitchFamily="34" charset="-122"/>
            </a:endParaRPr>
          </a:p>
        </p:txBody>
      </p:sp>
      <p:sp>
        <p:nvSpPr>
          <p:cNvPr id="57" name="文本框 56">
            <a:extLst>
              <a:ext uri="{FF2B5EF4-FFF2-40B4-BE49-F238E27FC236}">
                <a16:creationId xmlns:a16="http://schemas.microsoft.com/office/drawing/2014/main" id="{507864E8-2E44-47BC-91E4-6DD71A0F1246}"/>
              </a:ext>
            </a:extLst>
          </p:cNvPr>
          <p:cNvSpPr txBox="1"/>
          <p:nvPr/>
        </p:nvSpPr>
        <p:spPr>
          <a:xfrm>
            <a:off x="8095393" y="5087307"/>
            <a:ext cx="1418061" cy="400110"/>
          </a:xfrm>
          <a:prstGeom prst="rect">
            <a:avLst/>
          </a:prstGeom>
          <a:noFill/>
        </p:spPr>
        <p:txBody>
          <a:bodyPr wrap="square">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光场</a:t>
            </a:r>
            <a:r>
              <a:rPr lang="zh-CN" altLang="en-US" sz="2000" b="1" dirty="0">
                <a:solidFill>
                  <a:srgbClr val="3333FF"/>
                </a:solidFill>
                <a:latin typeface="微软雅黑" panose="020B0503020204020204" pitchFamily="34" charset="-122"/>
                <a:ea typeface="微软雅黑" panose="020B0503020204020204" pitchFamily="34" charset="-122"/>
              </a:rPr>
              <a:t>调控</a:t>
            </a:r>
            <a:endParaRPr lang="en-US" sz="2000" dirty="0">
              <a:solidFill>
                <a:srgbClr val="3333FF"/>
              </a:solidFill>
            </a:endParaRPr>
          </a:p>
        </p:txBody>
      </p:sp>
      <p:sp>
        <p:nvSpPr>
          <p:cNvPr id="63" name="矩形: 圆角 62">
            <a:extLst>
              <a:ext uri="{FF2B5EF4-FFF2-40B4-BE49-F238E27FC236}">
                <a16:creationId xmlns:a16="http://schemas.microsoft.com/office/drawing/2014/main" id="{70680748-EEF8-4D79-9174-D536B94BB597}"/>
              </a:ext>
            </a:extLst>
          </p:cNvPr>
          <p:cNvSpPr/>
          <p:nvPr/>
        </p:nvSpPr>
        <p:spPr>
          <a:xfrm>
            <a:off x="326322" y="1858444"/>
            <a:ext cx="5493648" cy="3743622"/>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矩形: 圆角 63">
            <a:extLst>
              <a:ext uri="{FF2B5EF4-FFF2-40B4-BE49-F238E27FC236}">
                <a16:creationId xmlns:a16="http://schemas.microsoft.com/office/drawing/2014/main" id="{B5ECC044-4526-43B7-A67D-B3B31AD167F4}"/>
              </a:ext>
            </a:extLst>
          </p:cNvPr>
          <p:cNvSpPr/>
          <p:nvPr/>
        </p:nvSpPr>
        <p:spPr>
          <a:xfrm>
            <a:off x="6167103" y="1857569"/>
            <a:ext cx="5038779" cy="3743622"/>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箭头: 右 64">
            <a:extLst>
              <a:ext uri="{FF2B5EF4-FFF2-40B4-BE49-F238E27FC236}">
                <a16:creationId xmlns:a16="http://schemas.microsoft.com/office/drawing/2014/main" id="{8552B2C4-156C-44D2-AFB6-1CF1D9750702}"/>
              </a:ext>
            </a:extLst>
          </p:cNvPr>
          <p:cNvSpPr/>
          <p:nvPr/>
        </p:nvSpPr>
        <p:spPr>
          <a:xfrm>
            <a:off x="5424273" y="6060307"/>
            <a:ext cx="610601" cy="319089"/>
          </a:xfrm>
          <a:prstGeom prst="rightArrow">
            <a:avLst/>
          </a:prstGeom>
          <a:solidFill>
            <a:srgbClr val="33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FF"/>
              </a:solidFill>
            </a:endParaRPr>
          </a:p>
        </p:txBody>
      </p:sp>
      <p:sp>
        <p:nvSpPr>
          <p:cNvPr id="66" name="文本框 7">
            <a:extLst>
              <a:ext uri="{FF2B5EF4-FFF2-40B4-BE49-F238E27FC236}">
                <a16:creationId xmlns:a16="http://schemas.microsoft.com/office/drawing/2014/main" id="{3E4D94AE-1361-440A-A4E7-1305693DC907}"/>
              </a:ext>
            </a:extLst>
          </p:cNvPr>
          <p:cNvSpPr txBox="1">
            <a:spLocks noChangeArrowheads="1"/>
          </p:cNvSpPr>
          <p:nvPr/>
        </p:nvSpPr>
        <p:spPr bwMode="auto">
          <a:xfrm>
            <a:off x="6123077" y="5855844"/>
            <a:ext cx="3747890"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FF0000"/>
                </a:solidFill>
                <a:latin typeface="微软雅黑" panose="020B0503020204020204" pitchFamily="34" charset="-122"/>
                <a:ea typeface="微软雅黑" panose="020B0503020204020204" pitchFamily="34" charset="-122"/>
              </a:rPr>
              <a:t>耦合</a:t>
            </a:r>
            <a:r>
              <a:rPr lang="zh-CN" altLang="en-US" sz="2400" b="1" dirty="0">
                <a:solidFill>
                  <a:srgbClr val="3333FF"/>
                </a:solidFill>
                <a:latin typeface="微软雅黑" panose="020B0503020204020204" pitchFamily="34" charset="-122"/>
                <a:ea typeface="微软雅黑" panose="020B0503020204020204" pitchFamily="34" charset="-122"/>
              </a:rPr>
              <a:t>光学模型和电学模型</a:t>
            </a:r>
            <a:endParaRPr lang="en-US" altLang="zh-CN" sz="2400" b="1" dirty="0">
              <a:solidFill>
                <a:srgbClr val="3333FF"/>
              </a:solidFill>
              <a:latin typeface="微软雅黑" panose="020B0503020204020204" pitchFamily="34" charset="-122"/>
              <a:ea typeface="微软雅黑" panose="020B0503020204020204" pitchFamily="34" charset="-122"/>
            </a:endParaRPr>
          </a:p>
        </p:txBody>
      </p:sp>
      <p:sp>
        <p:nvSpPr>
          <p:cNvPr id="68" name="文本框 67">
            <a:extLst>
              <a:ext uri="{FF2B5EF4-FFF2-40B4-BE49-F238E27FC236}">
                <a16:creationId xmlns:a16="http://schemas.microsoft.com/office/drawing/2014/main" id="{2D793006-B66D-41D4-AA11-E05E7149DE37}"/>
              </a:ext>
            </a:extLst>
          </p:cNvPr>
          <p:cNvSpPr txBox="1"/>
          <p:nvPr/>
        </p:nvSpPr>
        <p:spPr>
          <a:xfrm>
            <a:off x="161541" y="749501"/>
            <a:ext cx="8408717" cy="473335"/>
          </a:xfrm>
          <a:prstGeom prst="rect">
            <a:avLst/>
          </a:prstGeom>
          <a:noFill/>
        </p:spPr>
        <p:txBody>
          <a:bodyPr wrap="square">
            <a:spAutoFit/>
          </a:bodyPr>
          <a:lstStyle/>
          <a:p>
            <a:pPr eaLnBrk="1" hangingPunct="1">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光场调控和电学调控的研究方式</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8BF5C62B-7A1B-4677-903A-F558649FBD4F}"/>
              </a:ext>
            </a:extLst>
          </p:cNvPr>
          <p:cNvPicPr>
            <a:picLocks noChangeAspect="1"/>
          </p:cNvPicPr>
          <p:nvPr/>
        </p:nvPicPr>
        <p:blipFill>
          <a:blip r:embed="rId3"/>
          <a:stretch>
            <a:fillRect/>
          </a:stretch>
        </p:blipFill>
        <p:spPr>
          <a:xfrm>
            <a:off x="498178" y="2706571"/>
            <a:ext cx="2847780" cy="1782499"/>
          </a:xfrm>
          <a:prstGeom prst="rect">
            <a:avLst/>
          </a:prstGeom>
        </p:spPr>
      </p:pic>
      <p:pic>
        <p:nvPicPr>
          <p:cNvPr id="5" name="图片 4">
            <a:extLst>
              <a:ext uri="{FF2B5EF4-FFF2-40B4-BE49-F238E27FC236}">
                <a16:creationId xmlns:a16="http://schemas.microsoft.com/office/drawing/2014/main" id="{B8313B33-ECF1-44F6-A084-DAF6AB60D534}"/>
              </a:ext>
            </a:extLst>
          </p:cNvPr>
          <p:cNvPicPr>
            <a:picLocks noChangeAspect="1"/>
          </p:cNvPicPr>
          <p:nvPr/>
        </p:nvPicPr>
        <p:blipFill>
          <a:blip r:embed="rId4"/>
          <a:stretch>
            <a:fillRect/>
          </a:stretch>
        </p:blipFill>
        <p:spPr>
          <a:xfrm>
            <a:off x="3366460" y="2890240"/>
            <a:ext cx="2094099" cy="1478188"/>
          </a:xfrm>
          <a:prstGeom prst="rect">
            <a:avLst/>
          </a:prstGeom>
        </p:spPr>
      </p:pic>
      <p:pic>
        <p:nvPicPr>
          <p:cNvPr id="7" name="图片 6">
            <a:extLst>
              <a:ext uri="{FF2B5EF4-FFF2-40B4-BE49-F238E27FC236}">
                <a16:creationId xmlns:a16="http://schemas.microsoft.com/office/drawing/2014/main" id="{A48C843B-B4D5-4301-BF10-F52252969F7C}"/>
              </a:ext>
            </a:extLst>
          </p:cNvPr>
          <p:cNvPicPr>
            <a:picLocks noChangeAspect="1"/>
          </p:cNvPicPr>
          <p:nvPr/>
        </p:nvPicPr>
        <p:blipFill>
          <a:blip r:embed="rId5"/>
          <a:stretch>
            <a:fillRect/>
          </a:stretch>
        </p:blipFill>
        <p:spPr>
          <a:xfrm>
            <a:off x="6715448" y="2481769"/>
            <a:ext cx="3944470" cy="2273583"/>
          </a:xfrm>
          <a:prstGeom prst="rect">
            <a:avLst/>
          </a:prstGeom>
        </p:spPr>
      </p:pic>
    </p:spTree>
    <p:extLst>
      <p:ext uri="{BB962C8B-B14F-4D97-AF65-F5344CB8AC3E}">
        <p14:creationId xmlns:p14="http://schemas.microsoft.com/office/powerpoint/2010/main" val="3052245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3345961" y="27303"/>
            <a:ext cx="61674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研究方法</a:t>
            </a:r>
          </a:p>
        </p:txBody>
      </p:sp>
      <p:sp>
        <p:nvSpPr>
          <p:cNvPr id="11" name="文本框 7">
            <a:extLst>
              <a:ext uri="{FF2B5EF4-FFF2-40B4-BE49-F238E27FC236}">
                <a16:creationId xmlns:a16="http://schemas.microsoft.com/office/drawing/2014/main" id="{0C5BA7E4-1541-4266-8A19-341ED44C8D92}"/>
              </a:ext>
            </a:extLst>
          </p:cNvPr>
          <p:cNvSpPr txBox="1">
            <a:spLocks noChangeArrowheads="1"/>
          </p:cNvSpPr>
          <p:nvPr/>
        </p:nvSpPr>
        <p:spPr bwMode="auto">
          <a:xfrm>
            <a:off x="203555" y="625089"/>
            <a:ext cx="7063033"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3B3BFF"/>
                </a:solidFill>
                <a:latin typeface="微软雅黑" panose="020B0503020204020204" pitchFamily="34" charset="-122"/>
                <a:ea typeface="微软雅黑" panose="020B0503020204020204" pitchFamily="34" charset="-122"/>
              </a:rPr>
              <a:t>光学波动方程与电学控制方程的</a:t>
            </a:r>
            <a:r>
              <a:rPr lang="zh-CN" altLang="en-US" sz="2400" b="1" dirty="0">
                <a:solidFill>
                  <a:srgbClr val="FF0000"/>
                </a:solidFill>
                <a:latin typeface="微软雅黑" panose="020B0503020204020204" pitchFamily="34" charset="-122"/>
                <a:ea typeface="微软雅黑" panose="020B0503020204020204" pitchFamily="34" charset="-122"/>
              </a:rPr>
              <a:t>方程类型不同</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12" name="文本框 7">
            <a:extLst>
              <a:ext uri="{FF2B5EF4-FFF2-40B4-BE49-F238E27FC236}">
                <a16:creationId xmlns:a16="http://schemas.microsoft.com/office/drawing/2014/main" id="{DBDE9110-14BF-4079-8ED7-9546B5F50C17}"/>
              </a:ext>
            </a:extLst>
          </p:cNvPr>
          <p:cNvSpPr txBox="1">
            <a:spLocks noChangeArrowheads="1"/>
          </p:cNvSpPr>
          <p:nvPr/>
        </p:nvSpPr>
        <p:spPr bwMode="auto">
          <a:xfrm>
            <a:off x="2382071" y="1247459"/>
            <a:ext cx="1240294" cy="499624"/>
          </a:xfrm>
          <a:prstGeom prst="rect">
            <a:avLst/>
          </a:prstGeom>
          <a:solidFill>
            <a:srgbClr val="FADCC7"/>
          </a:solid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光学模拟</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13" name="文本框 7">
            <a:extLst>
              <a:ext uri="{FF2B5EF4-FFF2-40B4-BE49-F238E27FC236}">
                <a16:creationId xmlns:a16="http://schemas.microsoft.com/office/drawing/2014/main" id="{F509C31B-4532-4B59-8B16-B47E7683D68E}"/>
              </a:ext>
            </a:extLst>
          </p:cNvPr>
          <p:cNvSpPr txBox="1">
            <a:spLocks noChangeArrowheads="1"/>
          </p:cNvSpPr>
          <p:nvPr/>
        </p:nvSpPr>
        <p:spPr bwMode="auto">
          <a:xfrm>
            <a:off x="8424482" y="1266743"/>
            <a:ext cx="1240294" cy="499624"/>
          </a:xfrm>
          <a:prstGeom prst="rect">
            <a:avLst/>
          </a:prstGeom>
          <a:solidFill>
            <a:srgbClr val="FADCC7"/>
          </a:solid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电学模拟</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id="{C7380D49-B87B-47E4-8CB8-45A7DD49C41D}"/>
              </a:ext>
            </a:extLst>
          </p:cNvPr>
          <p:cNvSpPr/>
          <p:nvPr/>
        </p:nvSpPr>
        <p:spPr>
          <a:xfrm>
            <a:off x="518442" y="2482516"/>
            <a:ext cx="2497016" cy="1981180"/>
          </a:xfrm>
          <a:prstGeom prst="rect">
            <a:avLst/>
          </a:prstGeom>
          <a:gradFill>
            <a:gsLst>
              <a:gs pos="100000">
                <a:srgbClr val="2E9EF9">
                  <a:alpha val="50000"/>
                  <a:lumMod val="90000"/>
                  <a:lumOff val="10000"/>
                </a:srgbClr>
              </a:gs>
              <a:gs pos="0">
                <a:schemeClr val="accent4">
                  <a:alpha val="50000"/>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Arial" panose="020B0604020202020204" pitchFamily="34" charset="0"/>
            </a:endParaRPr>
          </a:p>
        </p:txBody>
      </p:sp>
      <p:pic>
        <p:nvPicPr>
          <p:cNvPr id="10" name="图片 9">
            <a:extLst>
              <a:ext uri="{FF2B5EF4-FFF2-40B4-BE49-F238E27FC236}">
                <a16:creationId xmlns:a16="http://schemas.microsoft.com/office/drawing/2014/main" id="{5ABE773A-2534-4C34-82D5-85B8D09F0FE2}"/>
              </a:ext>
            </a:extLst>
          </p:cNvPr>
          <p:cNvPicPr>
            <a:picLocks noChangeAspect="1"/>
          </p:cNvPicPr>
          <p:nvPr/>
        </p:nvPicPr>
        <p:blipFill rotWithShape="1">
          <a:blip r:embed="rId4"/>
          <a:srcRect l="13460" t="10966" r="28074" b="17130"/>
          <a:stretch/>
        </p:blipFill>
        <p:spPr>
          <a:xfrm>
            <a:off x="3156860" y="2482515"/>
            <a:ext cx="2139884" cy="1981181"/>
          </a:xfrm>
          <a:prstGeom prst="rect">
            <a:avLst/>
          </a:prstGeom>
        </p:spPr>
      </p:pic>
      <p:sp>
        <p:nvSpPr>
          <p:cNvPr id="14" name="矩形 13">
            <a:extLst>
              <a:ext uri="{FF2B5EF4-FFF2-40B4-BE49-F238E27FC236}">
                <a16:creationId xmlns:a16="http://schemas.microsoft.com/office/drawing/2014/main" id="{46BE3324-C8C9-44E1-A3AA-3A0658DE79E3}"/>
              </a:ext>
            </a:extLst>
          </p:cNvPr>
          <p:cNvSpPr/>
          <p:nvPr/>
        </p:nvSpPr>
        <p:spPr>
          <a:xfrm>
            <a:off x="6547613" y="2482516"/>
            <a:ext cx="2497016" cy="1981180"/>
          </a:xfrm>
          <a:prstGeom prst="rect">
            <a:avLst/>
          </a:prstGeom>
          <a:gradFill>
            <a:gsLst>
              <a:gs pos="100000">
                <a:srgbClr val="2E9EF9">
                  <a:alpha val="50000"/>
                  <a:lumMod val="90000"/>
                  <a:lumOff val="10000"/>
                </a:srgbClr>
              </a:gs>
              <a:gs pos="0">
                <a:schemeClr val="accent4">
                  <a:alpha val="50000"/>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Arial" panose="020B0604020202020204" pitchFamily="34" charset="0"/>
            </a:endParaRPr>
          </a:p>
        </p:txBody>
      </p:sp>
      <p:sp>
        <p:nvSpPr>
          <p:cNvPr id="15" name="文本框 7">
            <a:extLst>
              <a:ext uri="{FF2B5EF4-FFF2-40B4-BE49-F238E27FC236}">
                <a16:creationId xmlns:a16="http://schemas.microsoft.com/office/drawing/2014/main" id="{5A5ACF2D-BF04-4ADD-9B27-49F5B38FB4C9}"/>
              </a:ext>
            </a:extLst>
          </p:cNvPr>
          <p:cNvSpPr txBox="1">
            <a:spLocks noChangeArrowheads="1"/>
          </p:cNvSpPr>
          <p:nvPr/>
        </p:nvSpPr>
        <p:spPr bwMode="auto">
          <a:xfrm>
            <a:off x="7392967" y="2492347"/>
            <a:ext cx="841584" cy="499432"/>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000" b="1" dirty="0">
                <a:solidFill>
                  <a:srgbClr val="3333FF"/>
                </a:solidFill>
                <a:latin typeface="微软雅黑" panose="020B0503020204020204" pitchFamily="34" charset="-122"/>
                <a:ea typeface="微软雅黑" panose="020B0503020204020204" pitchFamily="34" charset="-122"/>
              </a:rPr>
              <a:t>-</a:t>
            </a:r>
            <a:r>
              <a:rPr lang="zh-CN" altLang="en-US" sz="2000" b="1" dirty="0">
                <a:solidFill>
                  <a:srgbClr val="3333FF"/>
                </a:solidFill>
                <a:latin typeface="微软雅黑" panose="020B0503020204020204" pitchFamily="34" charset="-122"/>
                <a:ea typeface="微软雅黑" panose="020B0503020204020204" pitchFamily="34" charset="-122"/>
              </a:rPr>
              <a:t>型</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16" name="文本框 7">
            <a:extLst>
              <a:ext uri="{FF2B5EF4-FFF2-40B4-BE49-F238E27FC236}">
                <a16:creationId xmlns:a16="http://schemas.microsoft.com/office/drawing/2014/main" id="{18429F04-4564-4841-9580-4916EFB69496}"/>
              </a:ext>
            </a:extLst>
          </p:cNvPr>
          <p:cNvSpPr txBox="1">
            <a:spLocks noChangeArrowheads="1"/>
          </p:cNvSpPr>
          <p:nvPr/>
        </p:nvSpPr>
        <p:spPr bwMode="auto">
          <a:xfrm>
            <a:off x="7392967" y="3782703"/>
            <a:ext cx="841584" cy="499432"/>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型</a:t>
            </a:r>
            <a:endPar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矩形 1">
            <a:extLst>
              <a:ext uri="{FF2B5EF4-FFF2-40B4-BE49-F238E27FC236}">
                <a16:creationId xmlns:a16="http://schemas.microsoft.com/office/drawing/2014/main" id="{8AB43461-30AA-4463-BDC5-F88BE35BECA3}"/>
              </a:ext>
            </a:extLst>
          </p:cNvPr>
          <p:cNvSpPr/>
          <p:nvPr/>
        </p:nvSpPr>
        <p:spPr>
          <a:xfrm>
            <a:off x="6547613" y="2396231"/>
            <a:ext cx="2497016" cy="9611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id="{19D3224E-52FC-4FF6-8E8C-725794F671FD}"/>
              </a:ext>
            </a:extLst>
          </p:cNvPr>
          <p:cNvGrpSpPr/>
          <p:nvPr/>
        </p:nvGrpSpPr>
        <p:grpSpPr>
          <a:xfrm>
            <a:off x="967954" y="1850030"/>
            <a:ext cx="1528405" cy="700621"/>
            <a:chOff x="1026682" y="1982962"/>
            <a:chExt cx="1528405" cy="700621"/>
          </a:xfrm>
        </p:grpSpPr>
        <p:pic>
          <p:nvPicPr>
            <p:cNvPr id="24" name="图片 23">
              <a:extLst>
                <a:ext uri="{FF2B5EF4-FFF2-40B4-BE49-F238E27FC236}">
                  <a16:creationId xmlns:a16="http://schemas.microsoft.com/office/drawing/2014/main" id="{01F939C3-6D47-44B0-A4CA-64F4D86FCD7B}"/>
                </a:ext>
              </a:extLst>
            </p:cNvPr>
            <p:cNvPicPr>
              <a:picLocks noChangeAspect="1"/>
            </p:cNvPicPr>
            <p:nvPr/>
          </p:nvPicPr>
          <p:blipFill rotWithShape="1">
            <a:blip r:embed="rId5"/>
            <a:srcRect t="1" r="-1904" b="5012"/>
            <a:stretch/>
          </p:blipFill>
          <p:spPr>
            <a:xfrm rot="10800000">
              <a:off x="1026682" y="1982963"/>
              <a:ext cx="221987" cy="692291"/>
            </a:xfrm>
            <a:prstGeom prst="rect">
              <a:avLst/>
            </a:prstGeom>
          </p:spPr>
        </p:pic>
        <p:pic>
          <p:nvPicPr>
            <p:cNvPr id="30" name="图片 29">
              <a:extLst>
                <a:ext uri="{FF2B5EF4-FFF2-40B4-BE49-F238E27FC236}">
                  <a16:creationId xmlns:a16="http://schemas.microsoft.com/office/drawing/2014/main" id="{E6B1E1BB-8A9F-4C5E-8FCA-DDAFFAA17204}"/>
                </a:ext>
              </a:extLst>
            </p:cNvPr>
            <p:cNvPicPr>
              <a:picLocks noChangeAspect="1"/>
            </p:cNvPicPr>
            <p:nvPr/>
          </p:nvPicPr>
          <p:blipFill rotWithShape="1">
            <a:blip r:embed="rId5"/>
            <a:srcRect t="1" r="-1904" b="5012"/>
            <a:stretch/>
          </p:blipFill>
          <p:spPr>
            <a:xfrm rot="10800000">
              <a:off x="1461759" y="1982962"/>
              <a:ext cx="221987" cy="692291"/>
            </a:xfrm>
            <a:prstGeom prst="rect">
              <a:avLst/>
            </a:prstGeom>
          </p:spPr>
        </p:pic>
        <p:pic>
          <p:nvPicPr>
            <p:cNvPr id="31" name="图片 30">
              <a:extLst>
                <a:ext uri="{FF2B5EF4-FFF2-40B4-BE49-F238E27FC236}">
                  <a16:creationId xmlns:a16="http://schemas.microsoft.com/office/drawing/2014/main" id="{E4868070-EEDF-45E4-82C2-AD3471C531F5}"/>
                </a:ext>
              </a:extLst>
            </p:cNvPr>
            <p:cNvPicPr>
              <a:picLocks noChangeAspect="1"/>
            </p:cNvPicPr>
            <p:nvPr/>
          </p:nvPicPr>
          <p:blipFill rotWithShape="1">
            <a:blip r:embed="rId5"/>
            <a:srcRect t="1" r="-1904" b="5012"/>
            <a:stretch/>
          </p:blipFill>
          <p:spPr>
            <a:xfrm rot="10800000">
              <a:off x="1898023" y="1991292"/>
              <a:ext cx="221987" cy="692291"/>
            </a:xfrm>
            <a:prstGeom prst="rect">
              <a:avLst/>
            </a:prstGeom>
          </p:spPr>
        </p:pic>
        <p:pic>
          <p:nvPicPr>
            <p:cNvPr id="32" name="图片 31">
              <a:extLst>
                <a:ext uri="{FF2B5EF4-FFF2-40B4-BE49-F238E27FC236}">
                  <a16:creationId xmlns:a16="http://schemas.microsoft.com/office/drawing/2014/main" id="{5E17CB78-938C-41D0-8D87-021071C63796}"/>
                </a:ext>
              </a:extLst>
            </p:cNvPr>
            <p:cNvPicPr>
              <a:picLocks noChangeAspect="1"/>
            </p:cNvPicPr>
            <p:nvPr/>
          </p:nvPicPr>
          <p:blipFill rotWithShape="1">
            <a:blip r:embed="rId5"/>
            <a:srcRect t="1" r="-1904" b="5012"/>
            <a:stretch/>
          </p:blipFill>
          <p:spPr>
            <a:xfrm rot="10800000">
              <a:off x="2333100" y="1991291"/>
              <a:ext cx="221987" cy="692291"/>
            </a:xfrm>
            <a:prstGeom prst="rect">
              <a:avLst/>
            </a:prstGeom>
          </p:spPr>
        </p:pic>
      </p:grpSp>
      <p:sp>
        <p:nvSpPr>
          <p:cNvPr id="33" name="文本框 7">
            <a:extLst>
              <a:ext uri="{FF2B5EF4-FFF2-40B4-BE49-F238E27FC236}">
                <a16:creationId xmlns:a16="http://schemas.microsoft.com/office/drawing/2014/main" id="{F940CD4F-D30D-481E-AB62-5D9E439D170F}"/>
              </a:ext>
            </a:extLst>
          </p:cNvPr>
          <p:cNvSpPr txBox="1">
            <a:spLocks noChangeArrowheads="1"/>
          </p:cNvSpPr>
          <p:nvPr/>
        </p:nvSpPr>
        <p:spPr bwMode="auto">
          <a:xfrm>
            <a:off x="3302422" y="6052469"/>
            <a:ext cx="6135031"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3B3BFF"/>
                </a:solidFill>
                <a:latin typeface="微软雅黑" panose="020B0503020204020204" pitchFamily="34" charset="-122"/>
                <a:ea typeface="微软雅黑" panose="020B0503020204020204" pitchFamily="34" charset="-122"/>
              </a:rPr>
              <a:t>光学模拟与电学模拟的耦合模型</a:t>
            </a:r>
            <a:r>
              <a:rPr lang="zh-CN" altLang="en-US" sz="2400" b="1" dirty="0">
                <a:solidFill>
                  <a:srgbClr val="FF0000"/>
                </a:solidFill>
                <a:latin typeface="微软雅黑" panose="020B0503020204020204" pitchFamily="34" charset="-122"/>
                <a:ea typeface="微软雅黑" panose="020B0503020204020204" pitchFamily="34" charset="-122"/>
              </a:rPr>
              <a:t>难以收敛</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26" name="文本框 7">
            <a:extLst>
              <a:ext uri="{FF2B5EF4-FFF2-40B4-BE49-F238E27FC236}">
                <a16:creationId xmlns:a16="http://schemas.microsoft.com/office/drawing/2014/main" id="{069D9C52-C05B-468A-BA58-63B431309DCF}"/>
              </a:ext>
            </a:extLst>
          </p:cNvPr>
          <p:cNvSpPr txBox="1">
            <a:spLocks noChangeArrowheads="1"/>
          </p:cNvSpPr>
          <p:nvPr/>
        </p:nvSpPr>
        <p:spPr bwMode="auto">
          <a:xfrm>
            <a:off x="3607489" y="1992723"/>
            <a:ext cx="1535033"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光场分布</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27" name="文本框 7">
            <a:extLst>
              <a:ext uri="{FF2B5EF4-FFF2-40B4-BE49-F238E27FC236}">
                <a16:creationId xmlns:a16="http://schemas.microsoft.com/office/drawing/2014/main" id="{475E4757-14D6-4CE8-8A9E-3A7DC9D0A957}"/>
              </a:ext>
            </a:extLst>
          </p:cNvPr>
          <p:cNvSpPr txBox="1">
            <a:spLocks noChangeArrowheads="1"/>
          </p:cNvSpPr>
          <p:nvPr/>
        </p:nvSpPr>
        <p:spPr bwMode="auto">
          <a:xfrm>
            <a:off x="9323717" y="1982095"/>
            <a:ext cx="1774589"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内建电场分布</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pic>
        <p:nvPicPr>
          <p:cNvPr id="37" name="图片 36">
            <a:extLst>
              <a:ext uri="{FF2B5EF4-FFF2-40B4-BE49-F238E27FC236}">
                <a16:creationId xmlns:a16="http://schemas.microsoft.com/office/drawing/2014/main" id="{8A3BA501-EF7B-43A0-96E0-935D0B3BB598}"/>
              </a:ext>
            </a:extLst>
          </p:cNvPr>
          <p:cNvPicPr>
            <a:picLocks noChangeAspect="1"/>
          </p:cNvPicPr>
          <p:nvPr/>
        </p:nvPicPr>
        <p:blipFill rotWithShape="1">
          <a:blip r:embed="rId6"/>
          <a:srcRect l="13158" t="11010" r="28198" b="17661"/>
          <a:stretch/>
        </p:blipFill>
        <p:spPr>
          <a:xfrm>
            <a:off x="9200142" y="2518067"/>
            <a:ext cx="2139884" cy="1962769"/>
          </a:xfrm>
          <a:prstGeom prst="rect">
            <a:avLst/>
          </a:prstGeom>
        </p:spPr>
      </p:pic>
      <p:graphicFrame>
        <p:nvGraphicFramePr>
          <p:cNvPr id="40" name="对象 39">
            <a:extLst>
              <a:ext uri="{FF2B5EF4-FFF2-40B4-BE49-F238E27FC236}">
                <a16:creationId xmlns:a16="http://schemas.microsoft.com/office/drawing/2014/main" id="{AC91AA59-D860-40AC-8B51-4E4EA438D2C8}"/>
              </a:ext>
            </a:extLst>
          </p:cNvPr>
          <p:cNvGraphicFramePr>
            <a:graphicFrameLocks noChangeAspect="1"/>
          </p:cNvGraphicFramePr>
          <p:nvPr>
            <p:extLst>
              <p:ext uri="{D42A27DB-BD31-4B8C-83A1-F6EECF244321}">
                <p14:modId xmlns:p14="http://schemas.microsoft.com/office/powerpoint/2010/main" val="2099863214"/>
              </p:ext>
            </p:extLst>
          </p:nvPr>
        </p:nvGraphicFramePr>
        <p:xfrm>
          <a:off x="367442" y="4571576"/>
          <a:ext cx="2819400" cy="1295400"/>
        </p:xfrm>
        <a:graphic>
          <a:graphicData uri="http://schemas.openxmlformats.org/presentationml/2006/ole">
            <mc:AlternateContent xmlns:mc="http://schemas.openxmlformats.org/markup-compatibility/2006">
              <mc:Choice xmlns:v="urn:schemas-microsoft-com:vml" Requires="v">
                <p:oleObj spid="_x0000_s1026" name="Equation" r:id="rId7" imgW="2819160" imgH="1295280" progId="Equation.DSMT4">
                  <p:embed/>
                </p:oleObj>
              </mc:Choice>
              <mc:Fallback>
                <p:oleObj name="Equation" r:id="rId7" imgW="2819160" imgH="1295280" progId="Equation.DSMT4">
                  <p:embed/>
                  <p:pic>
                    <p:nvPicPr>
                      <p:cNvPr id="40" name="对象 39">
                        <a:extLst>
                          <a:ext uri="{FF2B5EF4-FFF2-40B4-BE49-F238E27FC236}">
                            <a16:creationId xmlns:a16="http://schemas.microsoft.com/office/drawing/2014/main" id="{AC91AA59-D860-40AC-8B51-4E4EA438D2C8}"/>
                          </a:ext>
                        </a:extLst>
                      </p:cNvPr>
                      <p:cNvPicPr/>
                      <p:nvPr/>
                    </p:nvPicPr>
                    <p:blipFill>
                      <a:blip r:embed="rId8"/>
                      <a:stretch>
                        <a:fillRect/>
                      </a:stretch>
                    </p:blipFill>
                    <p:spPr>
                      <a:xfrm>
                        <a:off x="367442" y="4571576"/>
                        <a:ext cx="2819400" cy="1295400"/>
                      </a:xfrm>
                      <a:prstGeom prst="rect">
                        <a:avLst/>
                      </a:prstGeom>
                    </p:spPr>
                  </p:pic>
                </p:oleObj>
              </mc:Fallback>
            </mc:AlternateContent>
          </a:graphicData>
        </a:graphic>
      </p:graphicFrame>
      <p:sp>
        <p:nvSpPr>
          <p:cNvPr id="8" name="灯片编号占位符 7">
            <a:extLst>
              <a:ext uri="{FF2B5EF4-FFF2-40B4-BE49-F238E27FC236}">
                <a16:creationId xmlns:a16="http://schemas.microsoft.com/office/drawing/2014/main" id="{381A7A46-81BC-7677-3A8B-D11CCABC9A17}"/>
              </a:ext>
            </a:extLst>
          </p:cNvPr>
          <p:cNvSpPr>
            <a:spLocks noGrp="1"/>
          </p:cNvSpPr>
          <p:nvPr>
            <p:ph type="sldNum" sz="quarter" idx="12"/>
          </p:nvPr>
        </p:nvSpPr>
        <p:spPr>
          <a:xfrm>
            <a:off x="9437453" y="6492543"/>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13</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4" name="文本框 7">
            <a:extLst>
              <a:ext uri="{FF2B5EF4-FFF2-40B4-BE49-F238E27FC236}">
                <a16:creationId xmlns:a16="http://schemas.microsoft.com/office/drawing/2014/main" id="{29C5EE99-FD30-476D-8438-650908C2ECCA}"/>
              </a:ext>
            </a:extLst>
          </p:cNvPr>
          <p:cNvSpPr txBox="1">
            <a:spLocks noChangeArrowheads="1"/>
          </p:cNvSpPr>
          <p:nvPr/>
        </p:nvSpPr>
        <p:spPr bwMode="auto">
          <a:xfrm>
            <a:off x="1373527" y="2481719"/>
            <a:ext cx="841584" cy="499432"/>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000" b="1" dirty="0">
                <a:solidFill>
                  <a:srgbClr val="3333FF"/>
                </a:solidFill>
                <a:latin typeface="微软雅黑" panose="020B0503020204020204" pitchFamily="34" charset="-122"/>
                <a:ea typeface="微软雅黑" panose="020B0503020204020204" pitchFamily="34" charset="-122"/>
              </a:rPr>
              <a:t>-</a:t>
            </a:r>
            <a:r>
              <a:rPr lang="zh-CN" altLang="en-US" sz="2000" b="1" dirty="0">
                <a:solidFill>
                  <a:srgbClr val="3333FF"/>
                </a:solidFill>
                <a:latin typeface="微软雅黑" panose="020B0503020204020204" pitchFamily="34" charset="-122"/>
                <a:ea typeface="微软雅黑" panose="020B0503020204020204" pitchFamily="34" charset="-122"/>
              </a:rPr>
              <a:t>型</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35" name="文本框 7">
            <a:extLst>
              <a:ext uri="{FF2B5EF4-FFF2-40B4-BE49-F238E27FC236}">
                <a16:creationId xmlns:a16="http://schemas.microsoft.com/office/drawing/2014/main" id="{A203A198-5DB4-4078-98CA-307962F3B2AA}"/>
              </a:ext>
            </a:extLst>
          </p:cNvPr>
          <p:cNvSpPr txBox="1">
            <a:spLocks noChangeArrowheads="1"/>
          </p:cNvSpPr>
          <p:nvPr/>
        </p:nvSpPr>
        <p:spPr bwMode="auto">
          <a:xfrm>
            <a:off x="1373527" y="3772075"/>
            <a:ext cx="841584" cy="499432"/>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型</a:t>
            </a:r>
            <a:endPar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8" name="矩形: 圆角 37">
            <a:extLst>
              <a:ext uri="{FF2B5EF4-FFF2-40B4-BE49-F238E27FC236}">
                <a16:creationId xmlns:a16="http://schemas.microsoft.com/office/drawing/2014/main" id="{F420CCEE-D9B9-414E-9679-1462D170A290}"/>
              </a:ext>
            </a:extLst>
          </p:cNvPr>
          <p:cNvSpPr/>
          <p:nvPr/>
        </p:nvSpPr>
        <p:spPr>
          <a:xfrm>
            <a:off x="203555" y="1793501"/>
            <a:ext cx="5272687" cy="4115207"/>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矩形 44">
            <a:extLst>
              <a:ext uri="{FF2B5EF4-FFF2-40B4-BE49-F238E27FC236}">
                <a16:creationId xmlns:a16="http://schemas.microsoft.com/office/drawing/2014/main" id="{E4B5A4A7-A88E-49BC-B2B7-03FD2C27E3AB}"/>
              </a:ext>
            </a:extLst>
          </p:cNvPr>
          <p:cNvSpPr/>
          <p:nvPr/>
        </p:nvSpPr>
        <p:spPr>
          <a:xfrm>
            <a:off x="6547613" y="4458603"/>
            <a:ext cx="2497016" cy="9611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6" name="对象 45">
            <a:extLst>
              <a:ext uri="{FF2B5EF4-FFF2-40B4-BE49-F238E27FC236}">
                <a16:creationId xmlns:a16="http://schemas.microsoft.com/office/drawing/2014/main" id="{70C17F7A-A2FC-4DA8-AAFA-31125E605445}"/>
              </a:ext>
            </a:extLst>
          </p:cNvPr>
          <p:cNvGraphicFramePr>
            <a:graphicFrameLocks noChangeAspect="1"/>
          </p:cNvGraphicFramePr>
          <p:nvPr>
            <p:extLst>
              <p:ext uri="{D42A27DB-BD31-4B8C-83A1-F6EECF244321}">
                <p14:modId xmlns:p14="http://schemas.microsoft.com/office/powerpoint/2010/main" val="1426400610"/>
              </p:ext>
            </p:extLst>
          </p:nvPr>
        </p:nvGraphicFramePr>
        <p:xfrm>
          <a:off x="7983482" y="5373079"/>
          <a:ext cx="3708400" cy="431800"/>
        </p:xfrm>
        <a:graphic>
          <a:graphicData uri="http://schemas.openxmlformats.org/presentationml/2006/ole">
            <mc:AlternateContent xmlns:mc="http://schemas.openxmlformats.org/markup-compatibility/2006">
              <mc:Choice xmlns:v="urn:schemas-microsoft-com:vml" Requires="v">
                <p:oleObj spid="_x0000_s1027" name="Equation" r:id="rId9" imgW="3708360" imgH="431640" progId="Equation.DSMT4">
                  <p:embed/>
                </p:oleObj>
              </mc:Choice>
              <mc:Fallback>
                <p:oleObj name="Equation" r:id="rId9" imgW="3708360" imgH="431640" progId="Equation.DSMT4">
                  <p:embed/>
                  <p:pic>
                    <p:nvPicPr>
                      <p:cNvPr id="36" name="对象 35">
                        <a:extLst>
                          <a:ext uri="{FF2B5EF4-FFF2-40B4-BE49-F238E27FC236}">
                            <a16:creationId xmlns:a16="http://schemas.microsoft.com/office/drawing/2014/main" id="{50CBECFF-CF33-4A1A-ACB9-A57E13153417}"/>
                          </a:ext>
                        </a:extLst>
                      </p:cNvPr>
                      <p:cNvPicPr/>
                      <p:nvPr/>
                    </p:nvPicPr>
                    <p:blipFill>
                      <a:blip r:embed="rId10"/>
                      <a:stretch>
                        <a:fillRect/>
                      </a:stretch>
                    </p:blipFill>
                    <p:spPr>
                      <a:xfrm>
                        <a:off x="7983482" y="5373079"/>
                        <a:ext cx="3708400" cy="431800"/>
                      </a:xfrm>
                      <a:prstGeom prst="rect">
                        <a:avLst/>
                      </a:prstGeom>
                    </p:spPr>
                  </p:pic>
                </p:oleObj>
              </mc:Fallback>
            </mc:AlternateContent>
          </a:graphicData>
        </a:graphic>
      </p:graphicFrame>
      <p:graphicFrame>
        <p:nvGraphicFramePr>
          <p:cNvPr id="47" name="对象 46">
            <a:extLst>
              <a:ext uri="{FF2B5EF4-FFF2-40B4-BE49-F238E27FC236}">
                <a16:creationId xmlns:a16="http://schemas.microsoft.com/office/drawing/2014/main" id="{914F9FE9-AE3B-426F-BDAE-F21D5AB07A34}"/>
              </a:ext>
            </a:extLst>
          </p:cNvPr>
          <p:cNvGraphicFramePr>
            <a:graphicFrameLocks noChangeAspect="1"/>
          </p:cNvGraphicFramePr>
          <p:nvPr>
            <p:extLst>
              <p:ext uri="{D42A27DB-BD31-4B8C-83A1-F6EECF244321}">
                <p14:modId xmlns:p14="http://schemas.microsoft.com/office/powerpoint/2010/main" val="342194084"/>
              </p:ext>
            </p:extLst>
          </p:nvPr>
        </p:nvGraphicFramePr>
        <p:xfrm>
          <a:off x="9110663" y="4492625"/>
          <a:ext cx="2451100" cy="736600"/>
        </p:xfrm>
        <a:graphic>
          <a:graphicData uri="http://schemas.openxmlformats.org/presentationml/2006/ole">
            <mc:AlternateContent xmlns:mc="http://schemas.openxmlformats.org/markup-compatibility/2006">
              <mc:Choice xmlns:v="urn:schemas-microsoft-com:vml" Requires="v">
                <p:oleObj spid="_x0000_s1028" name="Equation" r:id="rId11" imgW="2450880" imgH="736560" progId="Equation.DSMT4">
                  <p:embed/>
                </p:oleObj>
              </mc:Choice>
              <mc:Fallback>
                <p:oleObj name="Equation" r:id="rId11" imgW="2450880" imgH="736560" progId="Equation.DSMT4">
                  <p:embed/>
                  <p:pic>
                    <p:nvPicPr>
                      <p:cNvPr id="3" name="对象 2">
                        <a:extLst>
                          <a:ext uri="{FF2B5EF4-FFF2-40B4-BE49-F238E27FC236}">
                            <a16:creationId xmlns:a16="http://schemas.microsoft.com/office/drawing/2014/main" id="{091B3FA2-A05D-ECB4-EE57-8D15B48BF710}"/>
                          </a:ext>
                        </a:extLst>
                      </p:cNvPr>
                      <p:cNvPicPr/>
                      <p:nvPr/>
                    </p:nvPicPr>
                    <p:blipFill>
                      <a:blip r:embed="rId12"/>
                      <a:stretch>
                        <a:fillRect/>
                      </a:stretch>
                    </p:blipFill>
                    <p:spPr>
                      <a:xfrm>
                        <a:off x="9110663" y="4492625"/>
                        <a:ext cx="2451100" cy="736600"/>
                      </a:xfrm>
                      <a:prstGeom prst="rect">
                        <a:avLst/>
                      </a:prstGeom>
                    </p:spPr>
                  </p:pic>
                </p:oleObj>
              </mc:Fallback>
            </mc:AlternateContent>
          </a:graphicData>
        </a:graphic>
      </p:graphicFrame>
      <p:sp>
        <p:nvSpPr>
          <p:cNvPr id="48" name="矩形: 圆角 47">
            <a:extLst>
              <a:ext uri="{FF2B5EF4-FFF2-40B4-BE49-F238E27FC236}">
                <a16:creationId xmlns:a16="http://schemas.microsoft.com/office/drawing/2014/main" id="{97D4DF30-A2CB-47D3-A2D0-7D99498F9D13}"/>
              </a:ext>
            </a:extLst>
          </p:cNvPr>
          <p:cNvSpPr/>
          <p:nvPr/>
        </p:nvSpPr>
        <p:spPr>
          <a:xfrm>
            <a:off x="6163526" y="1834033"/>
            <a:ext cx="5661032" cy="4074675"/>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6" name="对象 35">
            <a:extLst>
              <a:ext uri="{FF2B5EF4-FFF2-40B4-BE49-F238E27FC236}">
                <a16:creationId xmlns:a16="http://schemas.microsoft.com/office/drawing/2014/main" id="{4722C3E9-B699-4D9F-B9CC-EE3BF2796CF3}"/>
              </a:ext>
            </a:extLst>
          </p:cNvPr>
          <p:cNvGraphicFramePr>
            <a:graphicFrameLocks noChangeAspect="1"/>
          </p:cNvGraphicFramePr>
          <p:nvPr>
            <p:extLst>
              <p:ext uri="{D42A27DB-BD31-4B8C-83A1-F6EECF244321}">
                <p14:modId xmlns:p14="http://schemas.microsoft.com/office/powerpoint/2010/main" val="1283288421"/>
              </p:ext>
            </p:extLst>
          </p:nvPr>
        </p:nvGraphicFramePr>
        <p:xfrm>
          <a:off x="6429707" y="5157812"/>
          <a:ext cx="1003300" cy="419100"/>
        </p:xfrm>
        <a:graphic>
          <a:graphicData uri="http://schemas.openxmlformats.org/presentationml/2006/ole">
            <mc:AlternateContent xmlns:mc="http://schemas.openxmlformats.org/markup-compatibility/2006">
              <mc:Choice xmlns:v="urn:schemas-microsoft-com:vml" Requires="v">
                <p:oleObj spid="_x0000_s1029" name="Equation" r:id="rId13" imgW="1002960" imgH="419040" progId="Equation.DSMT4">
                  <p:embed/>
                </p:oleObj>
              </mc:Choice>
              <mc:Fallback>
                <p:oleObj name="Equation" r:id="rId13" imgW="1002960" imgH="419040" progId="Equation.DSMT4">
                  <p:embed/>
                  <p:pic>
                    <p:nvPicPr>
                      <p:cNvPr id="36" name="对象 35">
                        <a:extLst>
                          <a:ext uri="{FF2B5EF4-FFF2-40B4-BE49-F238E27FC236}">
                            <a16:creationId xmlns:a16="http://schemas.microsoft.com/office/drawing/2014/main" id="{B00D65E1-4BB3-46BB-8099-61365F2D614A}"/>
                          </a:ext>
                        </a:extLst>
                      </p:cNvPr>
                      <p:cNvPicPr/>
                      <p:nvPr/>
                    </p:nvPicPr>
                    <p:blipFill>
                      <a:blip r:embed="rId14"/>
                      <a:stretch>
                        <a:fillRect/>
                      </a:stretch>
                    </p:blipFill>
                    <p:spPr>
                      <a:xfrm>
                        <a:off x="6429707" y="5157812"/>
                        <a:ext cx="1003300" cy="419100"/>
                      </a:xfrm>
                      <a:prstGeom prst="rect">
                        <a:avLst/>
                      </a:prstGeom>
                    </p:spPr>
                  </p:pic>
                </p:oleObj>
              </mc:Fallback>
            </mc:AlternateContent>
          </a:graphicData>
        </a:graphic>
      </p:graphicFrame>
      <p:graphicFrame>
        <p:nvGraphicFramePr>
          <p:cNvPr id="39" name="对象 38">
            <a:extLst>
              <a:ext uri="{FF2B5EF4-FFF2-40B4-BE49-F238E27FC236}">
                <a16:creationId xmlns:a16="http://schemas.microsoft.com/office/drawing/2014/main" id="{5BE43811-3FF1-441D-9D1D-23260035EF52}"/>
              </a:ext>
            </a:extLst>
          </p:cNvPr>
          <p:cNvGraphicFramePr>
            <a:graphicFrameLocks noChangeAspect="1"/>
          </p:cNvGraphicFramePr>
          <p:nvPr>
            <p:extLst>
              <p:ext uri="{D42A27DB-BD31-4B8C-83A1-F6EECF244321}">
                <p14:modId xmlns:p14="http://schemas.microsoft.com/office/powerpoint/2010/main" val="1320258988"/>
              </p:ext>
            </p:extLst>
          </p:nvPr>
        </p:nvGraphicFramePr>
        <p:xfrm>
          <a:off x="3874344" y="5068912"/>
          <a:ext cx="1422400" cy="508000"/>
        </p:xfrm>
        <a:graphic>
          <a:graphicData uri="http://schemas.openxmlformats.org/presentationml/2006/ole">
            <mc:AlternateContent xmlns:mc="http://schemas.openxmlformats.org/markup-compatibility/2006">
              <mc:Choice xmlns:v="urn:schemas-microsoft-com:vml" Requires="v">
                <p:oleObj spid="_x0000_s1030" name="Equation" r:id="rId15" imgW="1422360" imgH="507960" progId="Equation.DSMT4">
                  <p:embed/>
                </p:oleObj>
              </mc:Choice>
              <mc:Fallback>
                <p:oleObj name="Equation" r:id="rId15" imgW="1422360" imgH="507960" progId="Equation.DSMT4">
                  <p:embed/>
                  <p:pic>
                    <p:nvPicPr>
                      <p:cNvPr id="39" name="对象 38">
                        <a:extLst>
                          <a:ext uri="{FF2B5EF4-FFF2-40B4-BE49-F238E27FC236}">
                            <a16:creationId xmlns:a16="http://schemas.microsoft.com/office/drawing/2014/main" id="{653589CF-28F2-4F5F-B079-C3685B89F63E}"/>
                          </a:ext>
                        </a:extLst>
                      </p:cNvPr>
                      <p:cNvPicPr/>
                      <p:nvPr/>
                    </p:nvPicPr>
                    <p:blipFill>
                      <a:blip r:embed="rId16"/>
                      <a:stretch>
                        <a:fillRect/>
                      </a:stretch>
                    </p:blipFill>
                    <p:spPr>
                      <a:xfrm>
                        <a:off x="3874344" y="5068912"/>
                        <a:ext cx="1422400" cy="508000"/>
                      </a:xfrm>
                      <a:prstGeom prst="rect">
                        <a:avLst/>
                      </a:prstGeom>
                    </p:spPr>
                  </p:pic>
                </p:oleObj>
              </mc:Fallback>
            </mc:AlternateContent>
          </a:graphicData>
        </a:graphic>
      </p:graphicFrame>
      <p:sp>
        <p:nvSpPr>
          <p:cNvPr id="41" name="文本框 7">
            <a:extLst>
              <a:ext uri="{FF2B5EF4-FFF2-40B4-BE49-F238E27FC236}">
                <a16:creationId xmlns:a16="http://schemas.microsoft.com/office/drawing/2014/main" id="{7D5239B5-2F0E-4136-9181-77CFE9D522A4}"/>
              </a:ext>
            </a:extLst>
          </p:cNvPr>
          <p:cNvSpPr txBox="1">
            <a:spLocks noChangeArrowheads="1"/>
          </p:cNvSpPr>
          <p:nvPr/>
        </p:nvSpPr>
        <p:spPr bwMode="auto">
          <a:xfrm>
            <a:off x="3818027" y="4585224"/>
            <a:ext cx="1535033"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光学参数</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42" name="文本框 7">
            <a:extLst>
              <a:ext uri="{FF2B5EF4-FFF2-40B4-BE49-F238E27FC236}">
                <a16:creationId xmlns:a16="http://schemas.microsoft.com/office/drawing/2014/main" id="{775CCCF8-B7EA-4D5D-836E-33ACD5DDEF9F}"/>
              </a:ext>
            </a:extLst>
          </p:cNvPr>
          <p:cNvSpPr txBox="1">
            <a:spLocks noChangeArrowheads="1"/>
          </p:cNvSpPr>
          <p:nvPr/>
        </p:nvSpPr>
        <p:spPr bwMode="auto">
          <a:xfrm>
            <a:off x="6352308" y="4589836"/>
            <a:ext cx="1535033"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电学参数</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3" name="箭头: 左右 2">
            <a:extLst>
              <a:ext uri="{FF2B5EF4-FFF2-40B4-BE49-F238E27FC236}">
                <a16:creationId xmlns:a16="http://schemas.microsoft.com/office/drawing/2014/main" id="{32C3DEB4-FB9B-4F3D-9CF1-280BF199573E}"/>
              </a:ext>
            </a:extLst>
          </p:cNvPr>
          <p:cNvSpPr/>
          <p:nvPr/>
        </p:nvSpPr>
        <p:spPr>
          <a:xfrm>
            <a:off x="5217427" y="4763038"/>
            <a:ext cx="1144025" cy="244047"/>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000" b="1" dirty="0">
              <a:solidFill>
                <a:schemeClr val="tx1"/>
              </a:solidFill>
              <a:latin typeface="微软雅黑" panose="020B0503020204020204" pitchFamily="34" charset="-122"/>
              <a:ea typeface="微软雅黑" panose="020B0503020204020204" pitchFamily="34" charset="-122"/>
            </a:endParaRPr>
          </a:p>
        </p:txBody>
      </p:sp>
      <p:sp>
        <p:nvSpPr>
          <p:cNvPr id="44" name="文本框 7">
            <a:extLst>
              <a:ext uri="{FF2B5EF4-FFF2-40B4-BE49-F238E27FC236}">
                <a16:creationId xmlns:a16="http://schemas.microsoft.com/office/drawing/2014/main" id="{366E1850-BAAD-4C2E-87C6-88D5E7F6C077}"/>
              </a:ext>
            </a:extLst>
          </p:cNvPr>
          <p:cNvSpPr txBox="1">
            <a:spLocks noChangeArrowheads="1"/>
          </p:cNvSpPr>
          <p:nvPr/>
        </p:nvSpPr>
        <p:spPr bwMode="auto">
          <a:xfrm>
            <a:off x="5215250" y="4247596"/>
            <a:ext cx="1349352"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相互影响</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2839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箭头连接符 46">
            <a:extLst>
              <a:ext uri="{FF2B5EF4-FFF2-40B4-BE49-F238E27FC236}">
                <a16:creationId xmlns:a16="http://schemas.microsoft.com/office/drawing/2014/main" id="{142EEB8F-BCA0-C094-D508-615FA580F4CD}"/>
              </a:ext>
            </a:extLst>
          </p:cNvPr>
          <p:cNvCxnSpPr>
            <a:cxnSpLocks/>
          </p:cNvCxnSpPr>
          <p:nvPr/>
        </p:nvCxnSpPr>
        <p:spPr>
          <a:xfrm flipV="1">
            <a:off x="10498425" y="1590671"/>
            <a:ext cx="0" cy="1654845"/>
          </a:xfrm>
          <a:prstGeom prst="straightConnector1">
            <a:avLst/>
          </a:prstGeom>
          <a:ln w="101600">
            <a:solidFill>
              <a:srgbClr val="FF0000"/>
            </a:solidFill>
            <a:tailEnd type="stealth"/>
          </a:ln>
        </p:spPr>
        <p:style>
          <a:lnRef idx="1">
            <a:schemeClr val="dk1"/>
          </a:lnRef>
          <a:fillRef idx="0">
            <a:schemeClr val="dk1"/>
          </a:fillRef>
          <a:effectRef idx="0">
            <a:schemeClr val="dk1"/>
          </a:effectRef>
          <a:fontRef idx="minor">
            <a:schemeClr val="tx1"/>
          </a:fontRef>
        </p:style>
      </p:cxnSp>
      <p:sp>
        <p:nvSpPr>
          <p:cNvPr id="23" name="矩形 22">
            <a:extLst>
              <a:ext uri="{FF2B5EF4-FFF2-40B4-BE49-F238E27FC236}">
                <a16:creationId xmlns:a16="http://schemas.microsoft.com/office/drawing/2014/main" id="{F9C50B48-32A4-FCE0-F4D2-8FF53FBEAB53}"/>
              </a:ext>
            </a:extLst>
          </p:cNvPr>
          <p:cNvSpPr/>
          <p:nvPr/>
        </p:nvSpPr>
        <p:spPr>
          <a:xfrm>
            <a:off x="8927292" y="949157"/>
            <a:ext cx="2207691" cy="618613"/>
          </a:xfrm>
          <a:prstGeom prst="rect">
            <a:avLst/>
          </a:prstGeom>
          <a:solidFill>
            <a:srgbClr val="FAD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3345961" y="27303"/>
            <a:ext cx="61674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研究方法</a:t>
            </a:r>
          </a:p>
        </p:txBody>
      </p:sp>
      <p:sp>
        <p:nvSpPr>
          <p:cNvPr id="34" name="文本框 7">
            <a:extLst>
              <a:ext uri="{FF2B5EF4-FFF2-40B4-BE49-F238E27FC236}">
                <a16:creationId xmlns:a16="http://schemas.microsoft.com/office/drawing/2014/main" id="{3FA882CE-491C-4980-AFB6-2CD207898B63}"/>
              </a:ext>
            </a:extLst>
          </p:cNvPr>
          <p:cNvSpPr txBox="1">
            <a:spLocks noChangeArrowheads="1"/>
          </p:cNvSpPr>
          <p:nvPr/>
        </p:nvSpPr>
        <p:spPr bwMode="auto">
          <a:xfrm>
            <a:off x="87364" y="674110"/>
            <a:ext cx="3361594"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3B3BFF"/>
                </a:solidFill>
                <a:latin typeface="微软雅黑" panose="020B0503020204020204" pitchFamily="34" charset="-122"/>
                <a:ea typeface="微软雅黑" panose="020B0503020204020204" pitchFamily="34" charset="-122"/>
              </a:rPr>
              <a:t>波动方程</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graphicFrame>
        <p:nvGraphicFramePr>
          <p:cNvPr id="7" name="对象 6">
            <a:extLst>
              <a:ext uri="{FF2B5EF4-FFF2-40B4-BE49-F238E27FC236}">
                <a16:creationId xmlns:a16="http://schemas.microsoft.com/office/drawing/2014/main" id="{F4335FAB-2EF2-4096-BC93-9306CF3D5705}"/>
              </a:ext>
            </a:extLst>
          </p:cNvPr>
          <p:cNvGraphicFramePr>
            <a:graphicFrameLocks noChangeAspect="1"/>
          </p:cNvGraphicFramePr>
          <p:nvPr>
            <p:extLst>
              <p:ext uri="{D42A27DB-BD31-4B8C-83A1-F6EECF244321}">
                <p14:modId xmlns:p14="http://schemas.microsoft.com/office/powerpoint/2010/main" val="2584225824"/>
              </p:ext>
            </p:extLst>
          </p:nvPr>
        </p:nvGraphicFramePr>
        <p:xfrm>
          <a:off x="204810" y="1222650"/>
          <a:ext cx="2489200" cy="647700"/>
        </p:xfrm>
        <a:graphic>
          <a:graphicData uri="http://schemas.openxmlformats.org/presentationml/2006/ole">
            <mc:AlternateContent xmlns:mc="http://schemas.openxmlformats.org/markup-compatibility/2006">
              <mc:Choice xmlns:v="urn:schemas-microsoft-com:vml" Requires="v">
                <p:oleObj spid="_x0000_s2050" name="Equation" r:id="rId4" imgW="2489040" imgH="647640" progId="Equation.DSMT4">
                  <p:embed/>
                </p:oleObj>
              </mc:Choice>
              <mc:Fallback>
                <p:oleObj name="Equation" r:id="rId4" imgW="2489040" imgH="647640" progId="Equation.DSMT4">
                  <p:embed/>
                  <p:pic>
                    <p:nvPicPr>
                      <p:cNvPr id="0" name=""/>
                      <p:cNvPicPr/>
                      <p:nvPr/>
                    </p:nvPicPr>
                    <p:blipFill>
                      <a:blip r:embed="rId5"/>
                      <a:stretch>
                        <a:fillRect/>
                      </a:stretch>
                    </p:blipFill>
                    <p:spPr>
                      <a:xfrm>
                        <a:off x="204810" y="1222650"/>
                        <a:ext cx="2489200" cy="647700"/>
                      </a:xfrm>
                      <a:prstGeom prst="rect">
                        <a:avLst/>
                      </a:prstGeom>
                    </p:spPr>
                  </p:pic>
                </p:oleObj>
              </mc:Fallback>
            </mc:AlternateContent>
          </a:graphicData>
        </a:graphic>
      </p:graphicFrame>
      <p:sp>
        <p:nvSpPr>
          <p:cNvPr id="37" name="文本框 7">
            <a:extLst>
              <a:ext uri="{FF2B5EF4-FFF2-40B4-BE49-F238E27FC236}">
                <a16:creationId xmlns:a16="http://schemas.microsoft.com/office/drawing/2014/main" id="{A1BCEC57-D373-42C7-B39B-1E2665AF71B1}"/>
              </a:ext>
            </a:extLst>
          </p:cNvPr>
          <p:cNvSpPr txBox="1">
            <a:spLocks noChangeArrowheads="1"/>
          </p:cNvSpPr>
          <p:nvPr/>
        </p:nvSpPr>
        <p:spPr bwMode="auto">
          <a:xfrm>
            <a:off x="157102" y="3452589"/>
            <a:ext cx="2584616"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400" b="1" dirty="0">
                <a:solidFill>
                  <a:srgbClr val="3B3BFF"/>
                </a:solidFill>
                <a:latin typeface="微软雅黑" panose="020B0503020204020204" pitchFamily="34" charset="-122"/>
                <a:ea typeface="微软雅黑" panose="020B0503020204020204" pitchFamily="34" charset="-122"/>
              </a:rPr>
              <a:t>半导体控制方程</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graphicFrame>
        <p:nvGraphicFramePr>
          <p:cNvPr id="17" name="对象 16">
            <a:extLst>
              <a:ext uri="{FF2B5EF4-FFF2-40B4-BE49-F238E27FC236}">
                <a16:creationId xmlns:a16="http://schemas.microsoft.com/office/drawing/2014/main" id="{58C844CB-1A5E-4B7F-B2AE-7124E2E05E2B}"/>
              </a:ext>
            </a:extLst>
          </p:cNvPr>
          <p:cNvGraphicFramePr>
            <a:graphicFrameLocks noChangeAspect="1"/>
          </p:cNvGraphicFramePr>
          <p:nvPr>
            <p:extLst>
              <p:ext uri="{D42A27DB-BD31-4B8C-83A1-F6EECF244321}">
                <p14:modId xmlns:p14="http://schemas.microsoft.com/office/powerpoint/2010/main" val="135524412"/>
              </p:ext>
            </p:extLst>
          </p:nvPr>
        </p:nvGraphicFramePr>
        <p:xfrm>
          <a:off x="227386" y="4033059"/>
          <a:ext cx="2844800" cy="1295400"/>
        </p:xfrm>
        <a:graphic>
          <a:graphicData uri="http://schemas.openxmlformats.org/presentationml/2006/ole">
            <mc:AlternateContent xmlns:mc="http://schemas.openxmlformats.org/markup-compatibility/2006">
              <mc:Choice xmlns:v="urn:schemas-microsoft-com:vml" Requires="v">
                <p:oleObj spid="_x0000_s2051" name="Equation" r:id="rId6" imgW="2844720" imgH="1295280" progId="Equation.DSMT4">
                  <p:embed/>
                </p:oleObj>
              </mc:Choice>
              <mc:Fallback>
                <p:oleObj name="Equation" r:id="rId6" imgW="2844720" imgH="1295280" progId="Equation.DSMT4">
                  <p:embed/>
                  <p:pic>
                    <p:nvPicPr>
                      <p:cNvPr id="0" name=""/>
                      <p:cNvPicPr/>
                      <p:nvPr/>
                    </p:nvPicPr>
                    <p:blipFill>
                      <a:blip r:embed="rId7"/>
                      <a:stretch>
                        <a:fillRect/>
                      </a:stretch>
                    </p:blipFill>
                    <p:spPr>
                      <a:xfrm>
                        <a:off x="227386" y="4033059"/>
                        <a:ext cx="2844800" cy="1295400"/>
                      </a:xfrm>
                      <a:prstGeom prst="rect">
                        <a:avLst/>
                      </a:prstGeom>
                    </p:spPr>
                  </p:pic>
                </p:oleObj>
              </mc:Fallback>
            </mc:AlternateContent>
          </a:graphicData>
        </a:graphic>
      </p:graphicFrame>
      <p:graphicFrame>
        <p:nvGraphicFramePr>
          <p:cNvPr id="18" name="对象 17">
            <a:extLst>
              <a:ext uri="{FF2B5EF4-FFF2-40B4-BE49-F238E27FC236}">
                <a16:creationId xmlns:a16="http://schemas.microsoft.com/office/drawing/2014/main" id="{C32CDD57-F186-45BE-AA96-8AA2BD9D8660}"/>
              </a:ext>
            </a:extLst>
          </p:cNvPr>
          <p:cNvGraphicFramePr>
            <a:graphicFrameLocks noChangeAspect="1"/>
          </p:cNvGraphicFramePr>
          <p:nvPr>
            <p:extLst>
              <p:ext uri="{D42A27DB-BD31-4B8C-83A1-F6EECF244321}">
                <p14:modId xmlns:p14="http://schemas.microsoft.com/office/powerpoint/2010/main" val="261014489"/>
              </p:ext>
            </p:extLst>
          </p:nvPr>
        </p:nvGraphicFramePr>
        <p:xfrm>
          <a:off x="319814" y="2030254"/>
          <a:ext cx="1803400" cy="609600"/>
        </p:xfrm>
        <a:graphic>
          <a:graphicData uri="http://schemas.openxmlformats.org/presentationml/2006/ole">
            <mc:AlternateContent xmlns:mc="http://schemas.openxmlformats.org/markup-compatibility/2006">
              <mc:Choice xmlns:v="urn:schemas-microsoft-com:vml" Requires="v">
                <p:oleObj spid="_x0000_s2052" name="Equation" r:id="rId8" imgW="1803240" imgH="609480" progId="Equation.DSMT4">
                  <p:embed/>
                </p:oleObj>
              </mc:Choice>
              <mc:Fallback>
                <p:oleObj name="Equation" r:id="rId8" imgW="1803240" imgH="609480" progId="Equation.DSMT4">
                  <p:embed/>
                  <p:pic>
                    <p:nvPicPr>
                      <p:cNvPr id="0" name=""/>
                      <p:cNvPicPr/>
                      <p:nvPr/>
                    </p:nvPicPr>
                    <p:blipFill>
                      <a:blip r:embed="rId9"/>
                      <a:stretch>
                        <a:fillRect/>
                      </a:stretch>
                    </p:blipFill>
                    <p:spPr>
                      <a:xfrm>
                        <a:off x="319814" y="2030254"/>
                        <a:ext cx="1803400" cy="609600"/>
                      </a:xfrm>
                      <a:prstGeom prst="rect">
                        <a:avLst/>
                      </a:prstGeom>
                    </p:spPr>
                  </p:pic>
                </p:oleObj>
              </mc:Fallback>
            </mc:AlternateContent>
          </a:graphicData>
        </a:graphic>
      </p:graphicFrame>
      <p:graphicFrame>
        <p:nvGraphicFramePr>
          <p:cNvPr id="25" name="对象 24">
            <a:extLst>
              <a:ext uri="{FF2B5EF4-FFF2-40B4-BE49-F238E27FC236}">
                <a16:creationId xmlns:a16="http://schemas.microsoft.com/office/drawing/2014/main" id="{95C0E4D1-516B-4A76-9AA2-A1A0E6CDA445}"/>
              </a:ext>
            </a:extLst>
          </p:cNvPr>
          <p:cNvGraphicFramePr>
            <a:graphicFrameLocks noChangeAspect="1"/>
          </p:cNvGraphicFramePr>
          <p:nvPr>
            <p:extLst>
              <p:ext uri="{D42A27DB-BD31-4B8C-83A1-F6EECF244321}">
                <p14:modId xmlns:p14="http://schemas.microsoft.com/office/powerpoint/2010/main" val="2378087465"/>
              </p:ext>
            </p:extLst>
          </p:nvPr>
        </p:nvGraphicFramePr>
        <p:xfrm>
          <a:off x="246891" y="5289656"/>
          <a:ext cx="3708400" cy="431800"/>
        </p:xfrm>
        <a:graphic>
          <a:graphicData uri="http://schemas.openxmlformats.org/presentationml/2006/ole">
            <mc:AlternateContent xmlns:mc="http://schemas.openxmlformats.org/markup-compatibility/2006">
              <mc:Choice xmlns:v="urn:schemas-microsoft-com:vml" Requires="v">
                <p:oleObj spid="_x0000_s2053" name="Equation" r:id="rId10" imgW="3708360" imgH="431640" progId="Equation.DSMT4">
                  <p:embed/>
                </p:oleObj>
              </mc:Choice>
              <mc:Fallback>
                <p:oleObj name="Equation" r:id="rId10" imgW="3708360" imgH="431640" progId="Equation.DSMT4">
                  <p:embed/>
                  <p:pic>
                    <p:nvPicPr>
                      <p:cNvPr id="0" name=""/>
                      <p:cNvPicPr/>
                      <p:nvPr/>
                    </p:nvPicPr>
                    <p:blipFill>
                      <a:blip r:embed="rId11"/>
                      <a:stretch>
                        <a:fillRect/>
                      </a:stretch>
                    </p:blipFill>
                    <p:spPr>
                      <a:xfrm>
                        <a:off x="246891" y="5289656"/>
                        <a:ext cx="3708400" cy="431800"/>
                      </a:xfrm>
                      <a:prstGeom prst="rect">
                        <a:avLst/>
                      </a:prstGeom>
                    </p:spPr>
                  </p:pic>
                </p:oleObj>
              </mc:Fallback>
            </mc:AlternateContent>
          </a:graphicData>
        </a:graphic>
      </p:graphicFrame>
      <p:sp>
        <p:nvSpPr>
          <p:cNvPr id="39" name="左大括号 38">
            <a:extLst>
              <a:ext uri="{FF2B5EF4-FFF2-40B4-BE49-F238E27FC236}">
                <a16:creationId xmlns:a16="http://schemas.microsoft.com/office/drawing/2014/main" id="{DFDF1792-F804-4BAA-BF28-96ABE4DABDE6}"/>
              </a:ext>
            </a:extLst>
          </p:cNvPr>
          <p:cNvSpPr/>
          <p:nvPr/>
        </p:nvSpPr>
        <p:spPr>
          <a:xfrm rot="10800000">
            <a:off x="4033081" y="1053476"/>
            <a:ext cx="368543" cy="5558872"/>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aphicFrame>
        <p:nvGraphicFramePr>
          <p:cNvPr id="42" name="对象 41">
            <a:extLst>
              <a:ext uri="{FF2B5EF4-FFF2-40B4-BE49-F238E27FC236}">
                <a16:creationId xmlns:a16="http://schemas.microsoft.com/office/drawing/2014/main" id="{689021FA-1E2D-4C90-94D7-586F88244C48}"/>
              </a:ext>
            </a:extLst>
          </p:cNvPr>
          <p:cNvGraphicFramePr>
            <a:graphicFrameLocks noChangeAspect="1"/>
          </p:cNvGraphicFramePr>
          <p:nvPr>
            <p:extLst>
              <p:ext uri="{D42A27DB-BD31-4B8C-83A1-F6EECF244321}">
                <p14:modId xmlns:p14="http://schemas.microsoft.com/office/powerpoint/2010/main" val="2949048685"/>
              </p:ext>
            </p:extLst>
          </p:nvPr>
        </p:nvGraphicFramePr>
        <p:xfrm>
          <a:off x="4575507" y="1504462"/>
          <a:ext cx="3708400" cy="2514600"/>
        </p:xfrm>
        <a:graphic>
          <a:graphicData uri="http://schemas.openxmlformats.org/presentationml/2006/ole">
            <mc:AlternateContent xmlns:mc="http://schemas.openxmlformats.org/markup-compatibility/2006">
              <mc:Choice xmlns:v="urn:schemas-microsoft-com:vml" Requires="v">
                <p:oleObj spid="_x0000_s2054" name="Equation" r:id="rId12" imgW="3708360" imgH="2514600" progId="Equation.DSMT4">
                  <p:embed/>
                </p:oleObj>
              </mc:Choice>
              <mc:Fallback>
                <p:oleObj name="Equation" r:id="rId12" imgW="3708360" imgH="2514600" progId="Equation.DSMT4">
                  <p:embed/>
                  <p:pic>
                    <p:nvPicPr>
                      <p:cNvPr id="0" name=""/>
                      <p:cNvPicPr/>
                      <p:nvPr/>
                    </p:nvPicPr>
                    <p:blipFill>
                      <a:blip r:embed="rId13"/>
                      <a:stretch>
                        <a:fillRect/>
                      </a:stretch>
                    </p:blipFill>
                    <p:spPr>
                      <a:xfrm>
                        <a:off x="4575507" y="1504462"/>
                        <a:ext cx="3708400" cy="2514600"/>
                      </a:xfrm>
                      <a:prstGeom prst="rect">
                        <a:avLst/>
                      </a:prstGeom>
                    </p:spPr>
                  </p:pic>
                </p:oleObj>
              </mc:Fallback>
            </mc:AlternateContent>
          </a:graphicData>
        </a:graphic>
      </p:graphicFrame>
      <p:sp>
        <p:nvSpPr>
          <p:cNvPr id="2" name="矩形 1">
            <a:extLst>
              <a:ext uri="{FF2B5EF4-FFF2-40B4-BE49-F238E27FC236}">
                <a16:creationId xmlns:a16="http://schemas.microsoft.com/office/drawing/2014/main" id="{43F6964E-C175-4523-852C-DCC92179EFCA}"/>
              </a:ext>
            </a:extLst>
          </p:cNvPr>
          <p:cNvSpPr/>
          <p:nvPr/>
        </p:nvSpPr>
        <p:spPr>
          <a:xfrm>
            <a:off x="223263" y="1957752"/>
            <a:ext cx="1996502" cy="76950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椭圆 2">
            <a:extLst>
              <a:ext uri="{FF2B5EF4-FFF2-40B4-BE49-F238E27FC236}">
                <a16:creationId xmlns:a16="http://schemas.microsoft.com/office/drawing/2014/main" id="{2BD84092-C485-48EC-A006-0521F94DE480}"/>
              </a:ext>
            </a:extLst>
          </p:cNvPr>
          <p:cNvSpPr/>
          <p:nvPr/>
        </p:nvSpPr>
        <p:spPr>
          <a:xfrm rot="20906547">
            <a:off x="1650974" y="3934952"/>
            <a:ext cx="667881" cy="1418101"/>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文本框 7">
            <a:extLst>
              <a:ext uri="{FF2B5EF4-FFF2-40B4-BE49-F238E27FC236}">
                <a16:creationId xmlns:a16="http://schemas.microsoft.com/office/drawing/2014/main" id="{64E5581A-51D0-43C3-BA4B-97BE14887857}"/>
              </a:ext>
            </a:extLst>
          </p:cNvPr>
          <p:cNvSpPr txBox="1">
            <a:spLocks noChangeArrowheads="1"/>
          </p:cNvSpPr>
          <p:nvPr/>
        </p:nvSpPr>
        <p:spPr bwMode="auto">
          <a:xfrm>
            <a:off x="4430770" y="6208235"/>
            <a:ext cx="7330493"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ts val="3200"/>
              </a:lnSpc>
              <a:defRPr/>
            </a:pPr>
            <a:r>
              <a:rPr lang="zh-CN" altLang="en-US" sz="2400" b="1" dirty="0">
                <a:solidFill>
                  <a:srgbClr val="3B3BFF"/>
                </a:solidFill>
                <a:latin typeface="微软雅黑" panose="020B0503020204020204" pitchFamily="34" charset="-122"/>
                <a:ea typeface="微软雅黑" panose="020B0503020204020204" pitchFamily="34" charset="-122"/>
              </a:rPr>
              <a:t>实现光学波动方程和半导体控制方程之间的耦合</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graphicFrame>
        <p:nvGraphicFramePr>
          <p:cNvPr id="20" name="对象 19">
            <a:extLst>
              <a:ext uri="{FF2B5EF4-FFF2-40B4-BE49-F238E27FC236}">
                <a16:creationId xmlns:a16="http://schemas.microsoft.com/office/drawing/2014/main" id="{F844510A-E263-522F-7286-CA4205AF922D}"/>
              </a:ext>
            </a:extLst>
          </p:cNvPr>
          <p:cNvGraphicFramePr>
            <a:graphicFrameLocks noChangeAspect="1"/>
          </p:cNvGraphicFramePr>
          <p:nvPr>
            <p:extLst>
              <p:ext uri="{D42A27DB-BD31-4B8C-83A1-F6EECF244321}">
                <p14:modId xmlns:p14="http://schemas.microsoft.com/office/powerpoint/2010/main" val="1989839652"/>
              </p:ext>
            </p:extLst>
          </p:nvPr>
        </p:nvGraphicFramePr>
        <p:xfrm>
          <a:off x="198438" y="5875338"/>
          <a:ext cx="2451100" cy="736600"/>
        </p:xfrm>
        <a:graphic>
          <a:graphicData uri="http://schemas.openxmlformats.org/presentationml/2006/ole">
            <mc:AlternateContent xmlns:mc="http://schemas.openxmlformats.org/markup-compatibility/2006">
              <mc:Choice xmlns:v="urn:schemas-microsoft-com:vml" Requires="v">
                <p:oleObj spid="_x0000_s2055" name="Equation" r:id="rId14" imgW="2450880" imgH="736560" progId="Equation.DSMT4">
                  <p:embed/>
                </p:oleObj>
              </mc:Choice>
              <mc:Fallback>
                <p:oleObj name="Equation" r:id="rId14" imgW="2450880" imgH="736560" progId="Equation.DSMT4">
                  <p:embed/>
                  <p:pic>
                    <p:nvPicPr>
                      <p:cNvPr id="3" name="对象 2">
                        <a:extLst>
                          <a:ext uri="{FF2B5EF4-FFF2-40B4-BE49-F238E27FC236}">
                            <a16:creationId xmlns:a16="http://schemas.microsoft.com/office/drawing/2014/main" id="{091B3FA2-A05D-ECB4-EE57-8D15B48BF710}"/>
                          </a:ext>
                        </a:extLst>
                      </p:cNvPr>
                      <p:cNvPicPr/>
                      <p:nvPr/>
                    </p:nvPicPr>
                    <p:blipFill>
                      <a:blip r:embed="rId15"/>
                      <a:stretch>
                        <a:fillRect/>
                      </a:stretch>
                    </p:blipFill>
                    <p:spPr>
                      <a:xfrm>
                        <a:off x="198438" y="5875338"/>
                        <a:ext cx="2451100" cy="736600"/>
                      </a:xfrm>
                      <a:prstGeom prst="rect">
                        <a:avLst/>
                      </a:prstGeom>
                    </p:spPr>
                  </p:pic>
                </p:oleObj>
              </mc:Fallback>
            </mc:AlternateContent>
          </a:graphicData>
        </a:graphic>
      </p:graphicFrame>
      <p:graphicFrame>
        <p:nvGraphicFramePr>
          <p:cNvPr id="21" name="对象 20">
            <a:extLst>
              <a:ext uri="{FF2B5EF4-FFF2-40B4-BE49-F238E27FC236}">
                <a16:creationId xmlns:a16="http://schemas.microsoft.com/office/drawing/2014/main" id="{5770EED2-56BA-E9D8-C4F4-EA4277904516}"/>
              </a:ext>
            </a:extLst>
          </p:cNvPr>
          <p:cNvGraphicFramePr>
            <a:graphicFrameLocks noChangeAspect="1"/>
          </p:cNvGraphicFramePr>
          <p:nvPr>
            <p:extLst>
              <p:ext uri="{D42A27DB-BD31-4B8C-83A1-F6EECF244321}">
                <p14:modId xmlns:p14="http://schemas.microsoft.com/office/powerpoint/2010/main" val="1605759816"/>
              </p:ext>
            </p:extLst>
          </p:nvPr>
        </p:nvGraphicFramePr>
        <p:xfrm>
          <a:off x="4643077" y="4210483"/>
          <a:ext cx="2400300" cy="736600"/>
        </p:xfrm>
        <a:graphic>
          <a:graphicData uri="http://schemas.openxmlformats.org/presentationml/2006/ole">
            <mc:AlternateContent xmlns:mc="http://schemas.openxmlformats.org/markup-compatibility/2006">
              <mc:Choice xmlns:v="urn:schemas-microsoft-com:vml" Requires="v">
                <p:oleObj spid="_x0000_s2056" name="Equation" r:id="rId16" imgW="2400120" imgH="736560" progId="Equation.DSMT4">
                  <p:embed/>
                </p:oleObj>
              </mc:Choice>
              <mc:Fallback>
                <p:oleObj name="Equation" r:id="rId16" imgW="2400120" imgH="736560" progId="Equation.DSMT4">
                  <p:embed/>
                  <p:pic>
                    <p:nvPicPr>
                      <p:cNvPr id="20" name="对象 19">
                        <a:extLst>
                          <a:ext uri="{FF2B5EF4-FFF2-40B4-BE49-F238E27FC236}">
                            <a16:creationId xmlns:a16="http://schemas.microsoft.com/office/drawing/2014/main" id="{F844510A-E263-522F-7286-CA4205AF922D}"/>
                          </a:ext>
                        </a:extLst>
                      </p:cNvPr>
                      <p:cNvPicPr/>
                      <p:nvPr/>
                    </p:nvPicPr>
                    <p:blipFill>
                      <a:blip r:embed="rId17"/>
                      <a:stretch>
                        <a:fillRect/>
                      </a:stretch>
                    </p:blipFill>
                    <p:spPr>
                      <a:xfrm>
                        <a:off x="4643077" y="4210483"/>
                        <a:ext cx="2400300" cy="736600"/>
                      </a:xfrm>
                      <a:prstGeom prst="rect">
                        <a:avLst/>
                      </a:prstGeom>
                    </p:spPr>
                  </p:pic>
                </p:oleObj>
              </mc:Fallback>
            </mc:AlternateContent>
          </a:graphicData>
        </a:graphic>
      </p:graphicFrame>
      <p:sp>
        <p:nvSpPr>
          <p:cNvPr id="22" name="文本框 7">
            <a:extLst>
              <a:ext uri="{FF2B5EF4-FFF2-40B4-BE49-F238E27FC236}">
                <a16:creationId xmlns:a16="http://schemas.microsoft.com/office/drawing/2014/main" id="{0180F186-FDC6-55E1-E99F-7F10F85F18EF}"/>
              </a:ext>
            </a:extLst>
          </p:cNvPr>
          <p:cNvSpPr txBox="1">
            <a:spLocks noChangeArrowheads="1"/>
          </p:cNvSpPr>
          <p:nvPr/>
        </p:nvSpPr>
        <p:spPr bwMode="auto">
          <a:xfrm>
            <a:off x="9033791" y="932370"/>
            <a:ext cx="2012617"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400" b="1" dirty="0">
                <a:solidFill>
                  <a:srgbClr val="3B3BFF"/>
                </a:solidFill>
                <a:latin typeface="微软雅黑" panose="020B0503020204020204" pitchFamily="34" charset="-122"/>
                <a:ea typeface="微软雅黑" panose="020B0503020204020204" pitchFamily="34" charset="-122"/>
              </a:rPr>
              <a:t>COMSOL </a:t>
            </a:r>
            <a:r>
              <a:rPr lang="zh-CN" altLang="en-US" sz="2400" b="1" dirty="0">
                <a:solidFill>
                  <a:srgbClr val="3B3BFF"/>
                </a:solidFill>
                <a:latin typeface="微软雅黑" panose="020B0503020204020204" pitchFamily="34" charset="-122"/>
                <a:ea typeface="微软雅黑" panose="020B0503020204020204" pitchFamily="34" charset="-122"/>
              </a:rPr>
              <a:t>光</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cxnSp>
        <p:nvCxnSpPr>
          <p:cNvPr id="24" name="直接箭头连接符 23">
            <a:extLst>
              <a:ext uri="{FF2B5EF4-FFF2-40B4-BE49-F238E27FC236}">
                <a16:creationId xmlns:a16="http://schemas.microsoft.com/office/drawing/2014/main" id="{38E86B4A-23CB-22BF-C5AE-3EB5C5A023D9}"/>
              </a:ext>
            </a:extLst>
          </p:cNvPr>
          <p:cNvCxnSpPr>
            <a:cxnSpLocks/>
          </p:cNvCxnSpPr>
          <p:nvPr/>
        </p:nvCxnSpPr>
        <p:spPr>
          <a:xfrm>
            <a:off x="9466974" y="1652468"/>
            <a:ext cx="9714" cy="1612276"/>
          </a:xfrm>
          <a:prstGeom prst="straightConnector1">
            <a:avLst/>
          </a:prstGeom>
          <a:ln w="101600">
            <a:solidFill>
              <a:srgbClr val="3333FF"/>
            </a:solidFill>
            <a:tailEnd type="stealth"/>
          </a:ln>
        </p:spPr>
        <p:style>
          <a:lnRef idx="1">
            <a:schemeClr val="dk1"/>
          </a:lnRef>
          <a:fillRef idx="0">
            <a:schemeClr val="dk1"/>
          </a:fillRef>
          <a:effectRef idx="0">
            <a:schemeClr val="dk1"/>
          </a:effectRef>
          <a:fontRef idx="minor">
            <a:schemeClr val="tx1"/>
          </a:fontRef>
        </p:style>
      </p:cxnSp>
      <p:graphicFrame>
        <p:nvGraphicFramePr>
          <p:cNvPr id="6" name="对象 5">
            <a:extLst>
              <a:ext uri="{FF2B5EF4-FFF2-40B4-BE49-F238E27FC236}">
                <a16:creationId xmlns:a16="http://schemas.microsoft.com/office/drawing/2014/main" id="{63E4A1C1-41E7-B1B0-6C2B-237BB38B4A3F}"/>
              </a:ext>
            </a:extLst>
          </p:cNvPr>
          <p:cNvGraphicFramePr>
            <a:graphicFrameLocks noChangeAspect="1"/>
          </p:cNvGraphicFramePr>
          <p:nvPr>
            <p:extLst>
              <p:ext uri="{D42A27DB-BD31-4B8C-83A1-F6EECF244321}">
                <p14:modId xmlns:p14="http://schemas.microsoft.com/office/powerpoint/2010/main" val="918596462"/>
              </p:ext>
            </p:extLst>
          </p:nvPr>
        </p:nvGraphicFramePr>
        <p:xfrm>
          <a:off x="157102" y="2755900"/>
          <a:ext cx="3479800" cy="673100"/>
        </p:xfrm>
        <a:graphic>
          <a:graphicData uri="http://schemas.openxmlformats.org/presentationml/2006/ole">
            <mc:AlternateContent xmlns:mc="http://schemas.openxmlformats.org/markup-compatibility/2006">
              <mc:Choice xmlns:v="urn:schemas-microsoft-com:vml" Requires="v">
                <p:oleObj spid="_x0000_s2057" name="Equation" r:id="rId18" imgW="3479760" imgH="672840" progId="Equation.DSMT4">
                  <p:embed/>
                </p:oleObj>
              </mc:Choice>
              <mc:Fallback>
                <p:oleObj name="Equation" r:id="rId18" imgW="3479760" imgH="672840" progId="Equation.DSMT4">
                  <p:embed/>
                  <p:pic>
                    <p:nvPicPr>
                      <p:cNvPr id="0" name=""/>
                      <p:cNvPicPr/>
                      <p:nvPr/>
                    </p:nvPicPr>
                    <p:blipFill>
                      <a:blip r:embed="rId19"/>
                      <a:stretch>
                        <a:fillRect/>
                      </a:stretch>
                    </p:blipFill>
                    <p:spPr>
                      <a:xfrm>
                        <a:off x="157102" y="2755900"/>
                        <a:ext cx="3479800" cy="673100"/>
                      </a:xfrm>
                      <a:prstGeom prst="rect">
                        <a:avLst/>
                      </a:prstGeom>
                    </p:spPr>
                  </p:pic>
                </p:oleObj>
              </mc:Fallback>
            </mc:AlternateContent>
          </a:graphicData>
        </a:graphic>
      </p:graphicFrame>
      <p:graphicFrame>
        <p:nvGraphicFramePr>
          <p:cNvPr id="8" name="对象 7">
            <a:extLst>
              <a:ext uri="{FF2B5EF4-FFF2-40B4-BE49-F238E27FC236}">
                <a16:creationId xmlns:a16="http://schemas.microsoft.com/office/drawing/2014/main" id="{31620F1F-FDA5-8EA2-9E48-774A013C3F78}"/>
              </a:ext>
            </a:extLst>
          </p:cNvPr>
          <p:cNvGraphicFramePr>
            <a:graphicFrameLocks noChangeAspect="1"/>
          </p:cNvGraphicFramePr>
          <p:nvPr>
            <p:extLst>
              <p:ext uri="{D42A27DB-BD31-4B8C-83A1-F6EECF244321}">
                <p14:modId xmlns:p14="http://schemas.microsoft.com/office/powerpoint/2010/main" val="1262807124"/>
              </p:ext>
            </p:extLst>
          </p:nvPr>
        </p:nvGraphicFramePr>
        <p:xfrm>
          <a:off x="10697018" y="5031601"/>
          <a:ext cx="1003300" cy="419100"/>
        </p:xfrm>
        <a:graphic>
          <a:graphicData uri="http://schemas.openxmlformats.org/presentationml/2006/ole">
            <mc:AlternateContent xmlns:mc="http://schemas.openxmlformats.org/markup-compatibility/2006">
              <mc:Choice xmlns:v="urn:schemas-microsoft-com:vml" Requires="v">
                <p:oleObj spid="_x0000_s2058" name="Equation" r:id="rId20" imgW="1002960" imgH="419040" progId="Equation.DSMT4">
                  <p:embed/>
                </p:oleObj>
              </mc:Choice>
              <mc:Fallback>
                <p:oleObj name="Equation" r:id="rId20" imgW="1002960" imgH="419040" progId="Equation.DSMT4">
                  <p:embed/>
                  <p:pic>
                    <p:nvPicPr>
                      <p:cNvPr id="0" name=""/>
                      <p:cNvPicPr/>
                      <p:nvPr/>
                    </p:nvPicPr>
                    <p:blipFill>
                      <a:blip r:embed="rId21"/>
                      <a:stretch>
                        <a:fillRect/>
                      </a:stretch>
                    </p:blipFill>
                    <p:spPr>
                      <a:xfrm>
                        <a:off x="10697018" y="5031601"/>
                        <a:ext cx="1003300" cy="419100"/>
                      </a:xfrm>
                      <a:prstGeom prst="rect">
                        <a:avLst/>
                      </a:prstGeom>
                    </p:spPr>
                  </p:pic>
                </p:oleObj>
              </mc:Fallback>
            </mc:AlternateContent>
          </a:graphicData>
        </a:graphic>
      </p:graphicFrame>
      <p:sp>
        <p:nvSpPr>
          <p:cNvPr id="28" name="矩形 27">
            <a:extLst>
              <a:ext uri="{FF2B5EF4-FFF2-40B4-BE49-F238E27FC236}">
                <a16:creationId xmlns:a16="http://schemas.microsoft.com/office/drawing/2014/main" id="{623E5CBD-E9E9-F3E6-AFFB-94AB52B2B020}"/>
              </a:ext>
            </a:extLst>
          </p:cNvPr>
          <p:cNvSpPr/>
          <p:nvPr/>
        </p:nvSpPr>
        <p:spPr>
          <a:xfrm>
            <a:off x="8878621" y="2104128"/>
            <a:ext cx="2176816" cy="675501"/>
          </a:xfrm>
          <a:prstGeom prst="rect">
            <a:avLst/>
          </a:prstGeom>
          <a:solidFill>
            <a:srgbClr val="FADCC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29" name="文本框 7">
            <a:extLst>
              <a:ext uri="{FF2B5EF4-FFF2-40B4-BE49-F238E27FC236}">
                <a16:creationId xmlns:a16="http://schemas.microsoft.com/office/drawing/2014/main" id="{F3783168-91E1-B712-17C5-410D41ACA0E0}"/>
              </a:ext>
            </a:extLst>
          </p:cNvPr>
          <p:cNvSpPr txBox="1">
            <a:spLocks noChangeArrowheads="1"/>
          </p:cNvSpPr>
          <p:nvPr/>
        </p:nvSpPr>
        <p:spPr bwMode="auto">
          <a:xfrm>
            <a:off x="9098096" y="2114173"/>
            <a:ext cx="1920976"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400" b="1" dirty="0">
                <a:solidFill>
                  <a:srgbClr val="3B3BFF"/>
                </a:solidFill>
                <a:effectLst>
                  <a:glow rad="127000">
                    <a:schemeClr val="accent1">
                      <a:alpha val="0"/>
                    </a:schemeClr>
                  </a:glow>
                  <a:outerShdw blurRad="1257300" dist="50800" dir="5400000" algn="ctr" rotWithShape="0">
                    <a:srgbClr val="000000">
                      <a:alpha val="0"/>
                    </a:srgbClr>
                  </a:outerShdw>
                </a:effectLst>
                <a:latin typeface="微软雅黑" panose="020B0503020204020204" pitchFamily="34" charset="-122"/>
                <a:ea typeface="微软雅黑" panose="020B0503020204020204" pitchFamily="34" charset="-122"/>
              </a:rPr>
              <a:t>SIMULINK</a:t>
            </a:r>
          </a:p>
        </p:txBody>
      </p:sp>
      <p:sp>
        <p:nvSpPr>
          <p:cNvPr id="33" name="矩形 32">
            <a:extLst>
              <a:ext uri="{FF2B5EF4-FFF2-40B4-BE49-F238E27FC236}">
                <a16:creationId xmlns:a16="http://schemas.microsoft.com/office/drawing/2014/main" id="{244B1C66-964F-DD13-CAB9-1E2C13EFB35A}"/>
              </a:ext>
            </a:extLst>
          </p:cNvPr>
          <p:cNvSpPr/>
          <p:nvPr/>
        </p:nvSpPr>
        <p:spPr>
          <a:xfrm>
            <a:off x="8885770" y="3262111"/>
            <a:ext cx="2207691" cy="618613"/>
          </a:xfrm>
          <a:prstGeom prst="rect">
            <a:avLst/>
          </a:prstGeom>
          <a:solidFill>
            <a:srgbClr val="FAD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36" name="文本框 7">
            <a:extLst>
              <a:ext uri="{FF2B5EF4-FFF2-40B4-BE49-F238E27FC236}">
                <a16:creationId xmlns:a16="http://schemas.microsoft.com/office/drawing/2014/main" id="{7BDAD356-3DC4-D41F-E181-F33EB409A268}"/>
              </a:ext>
            </a:extLst>
          </p:cNvPr>
          <p:cNvSpPr txBox="1">
            <a:spLocks noChangeArrowheads="1"/>
          </p:cNvSpPr>
          <p:nvPr/>
        </p:nvSpPr>
        <p:spPr bwMode="auto">
          <a:xfrm>
            <a:off x="9177923" y="3247690"/>
            <a:ext cx="1688749"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400" b="1" dirty="0">
                <a:solidFill>
                  <a:srgbClr val="3B3BFF"/>
                </a:solidFill>
                <a:latin typeface="微软雅黑" panose="020B0503020204020204" pitchFamily="34" charset="-122"/>
                <a:ea typeface="微软雅黑" panose="020B0503020204020204" pitchFamily="34" charset="-122"/>
              </a:rPr>
              <a:t>MATLAB</a:t>
            </a:r>
          </a:p>
        </p:txBody>
      </p:sp>
      <p:sp>
        <p:nvSpPr>
          <p:cNvPr id="43" name="矩形 42">
            <a:extLst>
              <a:ext uri="{FF2B5EF4-FFF2-40B4-BE49-F238E27FC236}">
                <a16:creationId xmlns:a16="http://schemas.microsoft.com/office/drawing/2014/main" id="{9186C001-3F64-86D1-3567-67798AB31CD1}"/>
              </a:ext>
            </a:extLst>
          </p:cNvPr>
          <p:cNvSpPr/>
          <p:nvPr/>
        </p:nvSpPr>
        <p:spPr>
          <a:xfrm>
            <a:off x="8927292" y="5458034"/>
            <a:ext cx="2207691" cy="618613"/>
          </a:xfrm>
          <a:prstGeom prst="rect">
            <a:avLst/>
          </a:prstGeom>
          <a:solidFill>
            <a:srgbClr val="FAD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45" name="文本框 7">
            <a:extLst>
              <a:ext uri="{FF2B5EF4-FFF2-40B4-BE49-F238E27FC236}">
                <a16:creationId xmlns:a16="http://schemas.microsoft.com/office/drawing/2014/main" id="{FB7E4020-ACCC-94DF-2552-391B0A02149F}"/>
              </a:ext>
            </a:extLst>
          </p:cNvPr>
          <p:cNvSpPr txBox="1">
            <a:spLocks noChangeArrowheads="1"/>
          </p:cNvSpPr>
          <p:nvPr/>
        </p:nvSpPr>
        <p:spPr bwMode="auto">
          <a:xfrm>
            <a:off x="9088869" y="5464586"/>
            <a:ext cx="1948222"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400" b="1" dirty="0">
                <a:solidFill>
                  <a:srgbClr val="3B3BFF"/>
                </a:solidFill>
                <a:latin typeface="微软雅黑" panose="020B0503020204020204" pitchFamily="34" charset="-122"/>
                <a:ea typeface="微软雅黑" panose="020B0503020204020204" pitchFamily="34" charset="-122"/>
              </a:rPr>
              <a:t>COMSOL </a:t>
            </a:r>
            <a:r>
              <a:rPr lang="zh-CN" altLang="en-US" sz="2400" b="1" dirty="0">
                <a:solidFill>
                  <a:srgbClr val="3B3BFF"/>
                </a:solidFill>
                <a:latin typeface="微软雅黑" panose="020B0503020204020204" pitchFamily="34" charset="-122"/>
                <a:ea typeface="微软雅黑" panose="020B0503020204020204" pitchFamily="34" charset="-122"/>
              </a:rPr>
              <a:t>电</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graphicFrame>
        <p:nvGraphicFramePr>
          <p:cNvPr id="48" name="对象 47">
            <a:extLst>
              <a:ext uri="{FF2B5EF4-FFF2-40B4-BE49-F238E27FC236}">
                <a16:creationId xmlns:a16="http://schemas.microsoft.com/office/drawing/2014/main" id="{1C55EFCD-7547-50DF-7D78-C80BF4FF5E98}"/>
              </a:ext>
            </a:extLst>
          </p:cNvPr>
          <p:cNvGraphicFramePr>
            <a:graphicFrameLocks noChangeAspect="1"/>
          </p:cNvGraphicFramePr>
          <p:nvPr>
            <p:extLst>
              <p:ext uri="{D42A27DB-BD31-4B8C-83A1-F6EECF244321}">
                <p14:modId xmlns:p14="http://schemas.microsoft.com/office/powerpoint/2010/main" val="4283272435"/>
              </p:ext>
            </p:extLst>
          </p:nvPr>
        </p:nvGraphicFramePr>
        <p:xfrm>
          <a:off x="8850453" y="1603056"/>
          <a:ext cx="431800" cy="495300"/>
        </p:xfrm>
        <a:graphic>
          <a:graphicData uri="http://schemas.openxmlformats.org/presentationml/2006/ole">
            <mc:AlternateContent xmlns:mc="http://schemas.openxmlformats.org/markup-compatibility/2006">
              <mc:Choice xmlns:v="urn:schemas-microsoft-com:vml" Requires="v">
                <p:oleObj spid="_x0000_s2059" name="Equation" r:id="rId22" imgW="431640" imgH="495000" progId="Equation.DSMT4">
                  <p:embed/>
                </p:oleObj>
              </mc:Choice>
              <mc:Fallback>
                <p:oleObj name="Equation" r:id="rId22" imgW="431640" imgH="495000" progId="Equation.DSMT4">
                  <p:embed/>
                  <p:pic>
                    <p:nvPicPr>
                      <p:cNvPr id="15" name="对象 14">
                        <a:extLst>
                          <a:ext uri="{FF2B5EF4-FFF2-40B4-BE49-F238E27FC236}">
                            <a16:creationId xmlns:a16="http://schemas.microsoft.com/office/drawing/2014/main" id="{1EB85F6D-6575-7D49-9B0F-660383C0290A}"/>
                          </a:ext>
                        </a:extLst>
                      </p:cNvPr>
                      <p:cNvPicPr/>
                      <p:nvPr/>
                    </p:nvPicPr>
                    <p:blipFill>
                      <a:blip r:embed="rId23"/>
                      <a:stretch>
                        <a:fillRect/>
                      </a:stretch>
                    </p:blipFill>
                    <p:spPr>
                      <a:xfrm>
                        <a:off x="8850453" y="1603056"/>
                        <a:ext cx="431800" cy="495300"/>
                      </a:xfrm>
                      <a:prstGeom prst="rect">
                        <a:avLst/>
                      </a:prstGeom>
                    </p:spPr>
                  </p:pic>
                </p:oleObj>
              </mc:Fallback>
            </mc:AlternateContent>
          </a:graphicData>
        </a:graphic>
      </p:graphicFrame>
      <p:cxnSp>
        <p:nvCxnSpPr>
          <p:cNvPr id="49" name="直接箭头连接符 48">
            <a:extLst>
              <a:ext uri="{FF2B5EF4-FFF2-40B4-BE49-F238E27FC236}">
                <a16:creationId xmlns:a16="http://schemas.microsoft.com/office/drawing/2014/main" id="{D43A0A85-3B5B-8489-66AF-7B4207585C7D}"/>
              </a:ext>
            </a:extLst>
          </p:cNvPr>
          <p:cNvCxnSpPr>
            <a:cxnSpLocks/>
          </p:cNvCxnSpPr>
          <p:nvPr/>
        </p:nvCxnSpPr>
        <p:spPr>
          <a:xfrm>
            <a:off x="9547181" y="3913541"/>
            <a:ext cx="0" cy="1492041"/>
          </a:xfrm>
          <a:prstGeom prst="straightConnector1">
            <a:avLst/>
          </a:prstGeom>
          <a:ln w="101600">
            <a:solidFill>
              <a:srgbClr val="3333FF"/>
            </a:solidFill>
            <a:tailEnd type="stealth"/>
          </a:ln>
        </p:spPr>
        <p:style>
          <a:lnRef idx="1">
            <a:schemeClr val="dk1"/>
          </a:lnRef>
          <a:fillRef idx="0">
            <a:schemeClr val="dk1"/>
          </a:fillRef>
          <a:effectRef idx="0">
            <a:schemeClr val="dk1"/>
          </a:effectRef>
          <a:fontRef idx="minor">
            <a:schemeClr val="tx1"/>
          </a:fontRef>
        </p:style>
      </p:cxnSp>
      <p:cxnSp>
        <p:nvCxnSpPr>
          <p:cNvPr id="50" name="直接箭头连接符 49">
            <a:extLst>
              <a:ext uri="{FF2B5EF4-FFF2-40B4-BE49-F238E27FC236}">
                <a16:creationId xmlns:a16="http://schemas.microsoft.com/office/drawing/2014/main" id="{B9273176-4B33-D025-B493-EDD45F1864ED}"/>
              </a:ext>
            </a:extLst>
          </p:cNvPr>
          <p:cNvCxnSpPr>
            <a:cxnSpLocks/>
          </p:cNvCxnSpPr>
          <p:nvPr/>
        </p:nvCxnSpPr>
        <p:spPr>
          <a:xfrm flipV="1">
            <a:off x="10498425" y="3871832"/>
            <a:ext cx="0" cy="1533750"/>
          </a:xfrm>
          <a:prstGeom prst="straightConnector1">
            <a:avLst/>
          </a:prstGeom>
          <a:ln w="101600">
            <a:solidFill>
              <a:srgbClr val="FF0000"/>
            </a:solidFill>
            <a:tailEnd type="stealth"/>
          </a:ln>
        </p:spPr>
        <p:style>
          <a:lnRef idx="1">
            <a:schemeClr val="dk1"/>
          </a:lnRef>
          <a:fillRef idx="0">
            <a:schemeClr val="dk1"/>
          </a:fillRef>
          <a:effectRef idx="0">
            <a:schemeClr val="dk1"/>
          </a:effectRef>
          <a:fontRef idx="minor">
            <a:schemeClr val="tx1"/>
          </a:fontRef>
        </p:style>
      </p:cxnSp>
      <p:sp>
        <p:nvSpPr>
          <p:cNvPr id="52" name="矩形 51">
            <a:extLst>
              <a:ext uri="{FF2B5EF4-FFF2-40B4-BE49-F238E27FC236}">
                <a16:creationId xmlns:a16="http://schemas.microsoft.com/office/drawing/2014/main" id="{1CDF3E72-7309-5427-8B8C-3AAB1046E688}"/>
              </a:ext>
            </a:extLst>
          </p:cNvPr>
          <p:cNvSpPr/>
          <p:nvPr/>
        </p:nvSpPr>
        <p:spPr>
          <a:xfrm>
            <a:off x="8927290" y="4379159"/>
            <a:ext cx="2207691" cy="618613"/>
          </a:xfrm>
          <a:prstGeom prst="rect">
            <a:avLst/>
          </a:prstGeom>
          <a:solidFill>
            <a:srgbClr val="FADCC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54" name="文本框 7">
            <a:extLst>
              <a:ext uri="{FF2B5EF4-FFF2-40B4-BE49-F238E27FC236}">
                <a16:creationId xmlns:a16="http://schemas.microsoft.com/office/drawing/2014/main" id="{F0FF32F4-892F-F1D9-65E5-C83EF0D758C1}"/>
              </a:ext>
            </a:extLst>
          </p:cNvPr>
          <p:cNvSpPr txBox="1">
            <a:spLocks noChangeArrowheads="1"/>
          </p:cNvSpPr>
          <p:nvPr/>
        </p:nvSpPr>
        <p:spPr bwMode="auto">
          <a:xfrm>
            <a:off x="9107215" y="4354893"/>
            <a:ext cx="1948222" cy="581057"/>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2400" b="1" dirty="0">
                <a:solidFill>
                  <a:srgbClr val="3B3BFF"/>
                </a:solidFill>
                <a:latin typeface="微软雅黑" panose="020B0503020204020204" pitchFamily="34" charset="-122"/>
                <a:ea typeface="微软雅黑" panose="020B0503020204020204" pitchFamily="34" charset="-122"/>
              </a:rPr>
              <a:t>SIMULINK</a:t>
            </a:r>
          </a:p>
        </p:txBody>
      </p:sp>
      <p:graphicFrame>
        <p:nvGraphicFramePr>
          <p:cNvPr id="57" name="对象 56">
            <a:extLst>
              <a:ext uri="{FF2B5EF4-FFF2-40B4-BE49-F238E27FC236}">
                <a16:creationId xmlns:a16="http://schemas.microsoft.com/office/drawing/2014/main" id="{10DADE64-8AA8-A3FD-A139-2E1BF66C5B20}"/>
              </a:ext>
            </a:extLst>
          </p:cNvPr>
          <p:cNvGraphicFramePr>
            <a:graphicFrameLocks noChangeAspect="1"/>
          </p:cNvGraphicFramePr>
          <p:nvPr>
            <p:extLst>
              <p:ext uri="{D42A27DB-BD31-4B8C-83A1-F6EECF244321}">
                <p14:modId xmlns:p14="http://schemas.microsoft.com/office/powerpoint/2010/main" val="287832046"/>
              </p:ext>
            </p:extLst>
          </p:nvPr>
        </p:nvGraphicFramePr>
        <p:xfrm>
          <a:off x="8885770" y="3963786"/>
          <a:ext cx="482600" cy="419100"/>
        </p:xfrm>
        <a:graphic>
          <a:graphicData uri="http://schemas.openxmlformats.org/presentationml/2006/ole">
            <mc:AlternateContent xmlns:mc="http://schemas.openxmlformats.org/markup-compatibility/2006">
              <mc:Choice xmlns:v="urn:schemas-microsoft-com:vml" Requires="v">
                <p:oleObj spid="_x0000_s2060" name="Equation" r:id="rId24" imgW="482400" imgH="419040" progId="Equation.DSMT4">
                  <p:embed/>
                </p:oleObj>
              </mc:Choice>
              <mc:Fallback>
                <p:oleObj name="Equation" r:id="rId24" imgW="482400" imgH="419040" progId="Equation.DSMT4">
                  <p:embed/>
                  <p:pic>
                    <p:nvPicPr>
                      <p:cNvPr id="51" name="对象 50">
                        <a:extLst>
                          <a:ext uri="{FF2B5EF4-FFF2-40B4-BE49-F238E27FC236}">
                            <a16:creationId xmlns:a16="http://schemas.microsoft.com/office/drawing/2014/main" id="{C4876444-668E-2850-B2FA-9CA1AE9A40B6}"/>
                          </a:ext>
                        </a:extLst>
                      </p:cNvPr>
                      <p:cNvPicPr/>
                      <p:nvPr/>
                    </p:nvPicPr>
                    <p:blipFill>
                      <a:blip r:embed="rId25"/>
                      <a:stretch>
                        <a:fillRect/>
                      </a:stretch>
                    </p:blipFill>
                    <p:spPr>
                      <a:xfrm>
                        <a:off x="8885770" y="3963786"/>
                        <a:ext cx="482600" cy="419100"/>
                      </a:xfrm>
                      <a:prstGeom prst="rect">
                        <a:avLst/>
                      </a:prstGeom>
                    </p:spPr>
                  </p:pic>
                </p:oleObj>
              </mc:Fallback>
            </mc:AlternateContent>
          </a:graphicData>
        </a:graphic>
      </p:graphicFrame>
      <p:graphicFrame>
        <p:nvGraphicFramePr>
          <p:cNvPr id="59" name="对象 58">
            <a:extLst>
              <a:ext uri="{FF2B5EF4-FFF2-40B4-BE49-F238E27FC236}">
                <a16:creationId xmlns:a16="http://schemas.microsoft.com/office/drawing/2014/main" id="{EE6D09D3-2BA5-0397-5604-B28812A59024}"/>
              </a:ext>
            </a:extLst>
          </p:cNvPr>
          <p:cNvGraphicFramePr>
            <a:graphicFrameLocks noChangeAspect="1"/>
          </p:cNvGraphicFramePr>
          <p:nvPr>
            <p:extLst>
              <p:ext uri="{D42A27DB-BD31-4B8C-83A1-F6EECF244321}">
                <p14:modId xmlns:p14="http://schemas.microsoft.com/office/powerpoint/2010/main" val="3878179861"/>
              </p:ext>
            </p:extLst>
          </p:nvPr>
        </p:nvGraphicFramePr>
        <p:xfrm>
          <a:off x="10682716" y="2918609"/>
          <a:ext cx="304800" cy="292100"/>
        </p:xfrm>
        <a:graphic>
          <a:graphicData uri="http://schemas.openxmlformats.org/presentationml/2006/ole">
            <mc:AlternateContent xmlns:mc="http://schemas.openxmlformats.org/markup-compatibility/2006">
              <mc:Choice xmlns:v="urn:schemas-microsoft-com:vml" Requires="v">
                <p:oleObj spid="_x0000_s2061" name="Equation" r:id="rId26" imgW="304560" imgH="291960" progId="Equation.DSMT4">
                  <p:embed/>
                </p:oleObj>
              </mc:Choice>
              <mc:Fallback>
                <p:oleObj name="Equation" r:id="rId26" imgW="304560" imgH="291960" progId="Equation.DSMT4">
                  <p:embed/>
                  <p:pic>
                    <p:nvPicPr>
                      <p:cNvPr id="41" name="对象 40">
                        <a:extLst>
                          <a:ext uri="{FF2B5EF4-FFF2-40B4-BE49-F238E27FC236}">
                            <a16:creationId xmlns:a16="http://schemas.microsoft.com/office/drawing/2014/main" id="{79EAA8A5-D2CA-1897-AF7A-CA858BA4FDA7}"/>
                          </a:ext>
                        </a:extLst>
                      </p:cNvPr>
                      <p:cNvPicPr/>
                      <p:nvPr/>
                    </p:nvPicPr>
                    <p:blipFill>
                      <a:blip r:embed="rId27"/>
                      <a:stretch>
                        <a:fillRect/>
                      </a:stretch>
                    </p:blipFill>
                    <p:spPr>
                      <a:xfrm>
                        <a:off x="10682716" y="2918609"/>
                        <a:ext cx="304800" cy="292100"/>
                      </a:xfrm>
                      <a:prstGeom prst="rect">
                        <a:avLst/>
                      </a:prstGeom>
                    </p:spPr>
                  </p:pic>
                </p:oleObj>
              </mc:Fallback>
            </mc:AlternateContent>
          </a:graphicData>
        </a:graphic>
      </p:graphicFrame>
      <p:sp>
        <p:nvSpPr>
          <p:cNvPr id="11" name="灯片编号占位符 10">
            <a:extLst>
              <a:ext uri="{FF2B5EF4-FFF2-40B4-BE49-F238E27FC236}">
                <a16:creationId xmlns:a16="http://schemas.microsoft.com/office/drawing/2014/main" id="{93193D70-00A2-78A1-3BD3-B64E688FFF37}"/>
              </a:ext>
            </a:extLst>
          </p:cNvPr>
          <p:cNvSpPr>
            <a:spLocks noGrp="1"/>
          </p:cNvSpPr>
          <p:nvPr>
            <p:ph type="sldNum" sz="quarter" idx="12"/>
          </p:nvPr>
        </p:nvSpPr>
        <p:spPr>
          <a:xfrm>
            <a:off x="9447183" y="6482813"/>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14</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2919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提纲</a:t>
            </a:r>
            <a:endParaRPr lang="en-US" altLang="zh-CN" sz="2800" b="1" dirty="0">
              <a:ea typeface="微软雅黑" panose="020B0503020204020204" pitchFamily="34" charset="-122"/>
            </a:endParaRPr>
          </a:p>
        </p:txBody>
      </p:sp>
      <p:sp>
        <p:nvSpPr>
          <p:cNvPr id="5" name="灯片编号占位符 4">
            <a:extLst>
              <a:ext uri="{FF2B5EF4-FFF2-40B4-BE49-F238E27FC236}">
                <a16:creationId xmlns:a16="http://schemas.microsoft.com/office/drawing/2014/main" id="{47874EFE-6D5A-C4CE-1520-132B11F97AC2}"/>
              </a:ext>
            </a:extLst>
          </p:cNvPr>
          <p:cNvSpPr>
            <a:spLocks noGrp="1"/>
          </p:cNvSpPr>
          <p:nvPr>
            <p:ph type="sldNum" sz="quarter" idx="12"/>
          </p:nvPr>
        </p:nvSpPr>
        <p:spPr>
          <a:xfrm>
            <a:off x="9447180" y="6473086"/>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15</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grpSp>
        <p:nvGrpSpPr>
          <p:cNvPr id="3" name="组合 2">
            <a:extLst>
              <a:ext uri="{FF2B5EF4-FFF2-40B4-BE49-F238E27FC236}">
                <a16:creationId xmlns:a16="http://schemas.microsoft.com/office/drawing/2014/main" id="{61FC7CEA-E4EA-0351-0DD6-BE9BD1E0C19C}"/>
              </a:ext>
            </a:extLst>
          </p:cNvPr>
          <p:cNvGrpSpPr/>
          <p:nvPr/>
        </p:nvGrpSpPr>
        <p:grpSpPr>
          <a:xfrm>
            <a:off x="1369187" y="1230950"/>
            <a:ext cx="3187411" cy="3902021"/>
            <a:chOff x="1369187" y="1230950"/>
            <a:chExt cx="3187411" cy="3902021"/>
          </a:xfrm>
        </p:grpSpPr>
        <p:sp>
          <p:nvSpPr>
            <p:cNvPr id="4" name="TextBox 4">
              <a:extLst>
                <a:ext uri="{FF2B5EF4-FFF2-40B4-BE49-F238E27FC236}">
                  <a16:creationId xmlns:a16="http://schemas.microsoft.com/office/drawing/2014/main" id="{918C4D74-1E86-3CAF-61CC-CD811CE3D74E}"/>
                </a:ext>
              </a:extLst>
            </p:cNvPr>
            <p:cNvSpPr txBox="1"/>
            <p:nvPr/>
          </p:nvSpPr>
          <p:spPr>
            <a:xfrm>
              <a:off x="1417597" y="1230950"/>
              <a:ext cx="3139001"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1.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研究背景介绍</a:t>
              </a:r>
            </a:p>
          </p:txBody>
        </p:sp>
        <p:sp>
          <p:nvSpPr>
            <p:cNvPr id="6" name="TextBox 6">
              <a:extLst>
                <a:ext uri="{FF2B5EF4-FFF2-40B4-BE49-F238E27FC236}">
                  <a16:creationId xmlns:a16="http://schemas.microsoft.com/office/drawing/2014/main" id="{1831C811-0055-8681-C3BD-081AE6CBD751}"/>
                </a:ext>
              </a:extLst>
            </p:cNvPr>
            <p:cNvSpPr txBox="1"/>
            <p:nvPr/>
          </p:nvSpPr>
          <p:spPr>
            <a:xfrm>
              <a:off x="1369187" y="4548196"/>
              <a:ext cx="1497527"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5.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结论</a:t>
              </a:r>
            </a:p>
          </p:txBody>
        </p:sp>
        <p:sp>
          <p:nvSpPr>
            <p:cNvPr id="7" name="TextBox 7">
              <a:extLst>
                <a:ext uri="{FF2B5EF4-FFF2-40B4-BE49-F238E27FC236}">
                  <a16:creationId xmlns:a16="http://schemas.microsoft.com/office/drawing/2014/main" id="{444A77B3-6E9C-13C8-4CEB-CDC05DFB8098}"/>
                </a:ext>
              </a:extLst>
            </p:cNvPr>
            <p:cNvSpPr txBox="1"/>
            <p:nvPr/>
          </p:nvSpPr>
          <p:spPr>
            <a:xfrm>
              <a:off x="1417597" y="2060261"/>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2.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研究目的</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8" name="TextBox 7">
              <a:extLst>
                <a:ext uri="{FF2B5EF4-FFF2-40B4-BE49-F238E27FC236}">
                  <a16:creationId xmlns:a16="http://schemas.microsoft.com/office/drawing/2014/main" id="{5D83AFD2-631D-6F1C-72A1-5B8CC467DEE2}"/>
                </a:ext>
              </a:extLst>
            </p:cNvPr>
            <p:cNvSpPr txBox="1"/>
            <p:nvPr/>
          </p:nvSpPr>
          <p:spPr>
            <a:xfrm>
              <a:off x="1417597" y="2889572"/>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3.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研究方法</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12" name="TextBox 7">
              <a:extLst>
                <a:ext uri="{FF2B5EF4-FFF2-40B4-BE49-F238E27FC236}">
                  <a16:creationId xmlns:a16="http://schemas.microsoft.com/office/drawing/2014/main" id="{3DFD963D-C78D-E5E0-8E51-B8CDD579C863}"/>
                </a:ext>
              </a:extLst>
            </p:cNvPr>
            <p:cNvSpPr txBox="1"/>
            <p:nvPr/>
          </p:nvSpPr>
          <p:spPr>
            <a:xfrm>
              <a:off x="1417597" y="3718883"/>
              <a:ext cx="2318263" cy="584775"/>
            </a:xfrm>
            <a:prstGeom prst="rect">
              <a:avLst/>
            </a:prstGeom>
            <a:noFill/>
            <a:effectLst/>
          </p:spPr>
          <p:txBody>
            <a:bodyPr wrap="none" rtlCol="0">
              <a:spAutoFit/>
            </a:bodyPr>
            <a:lstStyle/>
            <a:p>
              <a:r>
                <a:rPr lang="en-US" altLang="zh-CN" sz="3200" b="1" dirty="0">
                  <a:latin typeface="微软雅黑" panose="020B0503020204020204" pitchFamily="34" charset="-122"/>
                  <a:ea typeface="微软雅黑" panose="020B0503020204020204" pitchFamily="34" charset="-122"/>
                  <a:cs typeface="Times New Roman" pitchFamily="18" charset="0"/>
                </a:rPr>
                <a:t>4. </a:t>
              </a:r>
              <a:r>
                <a:rPr lang="zh-CN" altLang="en-US" sz="3200" b="1" dirty="0">
                  <a:latin typeface="微软雅黑" panose="020B0503020204020204" pitchFamily="34" charset="-122"/>
                  <a:ea typeface="微软雅黑" panose="020B0503020204020204" pitchFamily="34" charset="-122"/>
                  <a:cs typeface="Times New Roman" pitchFamily="18" charset="0"/>
                </a:rPr>
                <a:t>仿真结果</a:t>
              </a:r>
              <a:endParaRPr lang="en-US" altLang="zh-CN" sz="3200" b="1" dirty="0">
                <a:latin typeface="微软雅黑" panose="020B0503020204020204" pitchFamily="34" charset="-122"/>
                <a:ea typeface="微软雅黑" panose="020B0503020204020204" pitchFamily="34" charset="-122"/>
                <a:cs typeface="Times New Roman" pitchFamily="18" charset="0"/>
              </a:endParaRPr>
            </a:p>
          </p:txBody>
        </p:sp>
      </p:grpSp>
    </p:spTree>
    <p:extLst>
      <p:ext uri="{BB962C8B-B14F-4D97-AF65-F5344CB8AC3E}">
        <p14:creationId xmlns:p14="http://schemas.microsoft.com/office/powerpoint/2010/main" val="2505872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0" name="灯片编号占位符 6">
            <a:extLst>
              <a:ext uri="{FF2B5EF4-FFF2-40B4-BE49-F238E27FC236}">
                <a16:creationId xmlns:a16="http://schemas.microsoft.com/office/drawing/2014/main" id="{6EE24F5D-57ED-CDB7-D3E3-AB7EF3F67647}"/>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16</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pic>
        <p:nvPicPr>
          <p:cNvPr id="2" name="图片 1">
            <a:extLst>
              <a:ext uri="{FF2B5EF4-FFF2-40B4-BE49-F238E27FC236}">
                <a16:creationId xmlns:a16="http://schemas.microsoft.com/office/drawing/2014/main" id="{6A9CADFD-1BED-41F7-9304-575630CFA6AC}"/>
              </a:ext>
            </a:extLst>
          </p:cNvPr>
          <p:cNvPicPr>
            <a:picLocks noChangeAspect="1"/>
          </p:cNvPicPr>
          <p:nvPr/>
        </p:nvPicPr>
        <p:blipFill>
          <a:blip r:embed="rId3"/>
          <a:stretch>
            <a:fillRect/>
          </a:stretch>
        </p:blipFill>
        <p:spPr>
          <a:xfrm>
            <a:off x="1323157" y="1857739"/>
            <a:ext cx="4863426" cy="2518419"/>
          </a:xfrm>
          <a:prstGeom prst="rect">
            <a:avLst/>
          </a:prstGeom>
        </p:spPr>
      </p:pic>
      <p:pic>
        <p:nvPicPr>
          <p:cNvPr id="12" name="图片 11">
            <a:extLst>
              <a:ext uri="{FF2B5EF4-FFF2-40B4-BE49-F238E27FC236}">
                <a16:creationId xmlns:a16="http://schemas.microsoft.com/office/drawing/2014/main" id="{6B88A2E8-A615-4B65-8CB2-8FCECC082507}"/>
              </a:ext>
            </a:extLst>
          </p:cNvPr>
          <p:cNvPicPr>
            <a:picLocks noChangeAspect="1"/>
          </p:cNvPicPr>
          <p:nvPr/>
        </p:nvPicPr>
        <p:blipFill>
          <a:blip r:embed="rId4"/>
          <a:stretch>
            <a:fillRect/>
          </a:stretch>
        </p:blipFill>
        <p:spPr>
          <a:xfrm>
            <a:off x="1232574" y="4788776"/>
            <a:ext cx="4863426" cy="1475452"/>
          </a:xfrm>
          <a:prstGeom prst="rect">
            <a:avLst/>
          </a:prstGeom>
        </p:spPr>
      </p:pic>
      <p:sp>
        <p:nvSpPr>
          <p:cNvPr id="67" name="文本框 66">
            <a:extLst>
              <a:ext uri="{FF2B5EF4-FFF2-40B4-BE49-F238E27FC236}">
                <a16:creationId xmlns:a16="http://schemas.microsoft.com/office/drawing/2014/main" id="{EF1DB93C-A4A5-4544-9105-FFCB23C4ACE2}"/>
              </a:ext>
            </a:extLst>
          </p:cNvPr>
          <p:cNvSpPr txBox="1"/>
          <p:nvPr/>
        </p:nvSpPr>
        <p:spPr>
          <a:xfrm>
            <a:off x="1615046" y="1346789"/>
            <a:ext cx="4202976"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横向模式增强的</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HgCdTe</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半导体器件</a:t>
            </a:r>
          </a:p>
        </p:txBody>
      </p:sp>
      <p:pic>
        <p:nvPicPr>
          <p:cNvPr id="5" name="图片 4">
            <a:extLst>
              <a:ext uri="{FF2B5EF4-FFF2-40B4-BE49-F238E27FC236}">
                <a16:creationId xmlns:a16="http://schemas.microsoft.com/office/drawing/2014/main" id="{D9D2718F-F008-4FAF-B98E-D6A364641DCA}"/>
              </a:ext>
            </a:extLst>
          </p:cNvPr>
          <p:cNvPicPr>
            <a:picLocks noChangeAspect="1"/>
          </p:cNvPicPr>
          <p:nvPr/>
        </p:nvPicPr>
        <p:blipFill>
          <a:blip r:embed="rId5"/>
          <a:stretch>
            <a:fillRect/>
          </a:stretch>
        </p:blipFill>
        <p:spPr>
          <a:xfrm>
            <a:off x="6785964" y="2090823"/>
            <a:ext cx="1484716" cy="2452652"/>
          </a:xfrm>
          <a:prstGeom prst="rect">
            <a:avLst/>
          </a:prstGeom>
        </p:spPr>
      </p:pic>
      <p:pic>
        <p:nvPicPr>
          <p:cNvPr id="6" name="图片 5">
            <a:extLst>
              <a:ext uri="{FF2B5EF4-FFF2-40B4-BE49-F238E27FC236}">
                <a16:creationId xmlns:a16="http://schemas.microsoft.com/office/drawing/2014/main" id="{CDD5DF35-91F0-4DC3-AAD3-C9BAB4261E6C}"/>
              </a:ext>
            </a:extLst>
          </p:cNvPr>
          <p:cNvPicPr>
            <a:picLocks noChangeAspect="1"/>
          </p:cNvPicPr>
          <p:nvPr/>
        </p:nvPicPr>
        <p:blipFill>
          <a:blip r:embed="rId6"/>
          <a:stretch>
            <a:fillRect/>
          </a:stretch>
        </p:blipFill>
        <p:spPr>
          <a:xfrm>
            <a:off x="8907398" y="2135651"/>
            <a:ext cx="1706813" cy="2342776"/>
          </a:xfrm>
          <a:prstGeom prst="rect">
            <a:avLst/>
          </a:prstGeom>
        </p:spPr>
      </p:pic>
      <p:pic>
        <p:nvPicPr>
          <p:cNvPr id="7" name="图片 6">
            <a:extLst>
              <a:ext uri="{FF2B5EF4-FFF2-40B4-BE49-F238E27FC236}">
                <a16:creationId xmlns:a16="http://schemas.microsoft.com/office/drawing/2014/main" id="{1F849870-BDAF-4172-8945-4AA83CDFCEED}"/>
              </a:ext>
            </a:extLst>
          </p:cNvPr>
          <p:cNvPicPr>
            <a:picLocks noChangeAspect="1"/>
          </p:cNvPicPr>
          <p:nvPr/>
        </p:nvPicPr>
        <p:blipFill rotWithShape="1">
          <a:blip r:embed="rId7"/>
          <a:srcRect t="1" b="2911"/>
          <a:stretch/>
        </p:blipFill>
        <p:spPr>
          <a:xfrm>
            <a:off x="6808249" y="4728237"/>
            <a:ext cx="1578933" cy="1524515"/>
          </a:xfrm>
          <a:prstGeom prst="rect">
            <a:avLst/>
          </a:prstGeom>
        </p:spPr>
      </p:pic>
      <p:pic>
        <p:nvPicPr>
          <p:cNvPr id="68" name="图片 67">
            <a:extLst>
              <a:ext uri="{FF2B5EF4-FFF2-40B4-BE49-F238E27FC236}">
                <a16:creationId xmlns:a16="http://schemas.microsoft.com/office/drawing/2014/main" id="{B5CCE37C-BCC5-4709-ADC5-D2C5701CCF64}"/>
              </a:ext>
            </a:extLst>
          </p:cNvPr>
          <p:cNvPicPr>
            <a:picLocks noChangeAspect="1"/>
          </p:cNvPicPr>
          <p:nvPr/>
        </p:nvPicPr>
        <p:blipFill>
          <a:blip r:embed="rId8"/>
          <a:stretch>
            <a:fillRect/>
          </a:stretch>
        </p:blipFill>
        <p:spPr>
          <a:xfrm>
            <a:off x="8963562" y="4679667"/>
            <a:ext cx="1650649" cy="1609837"/>
          </a:xfrm>
          <a:prstGeom prst="rect">
            <a:avLst/>
          </a:prstGeom>
        </p:spPr>
      </p:pic>
      <p:sp>
        <p:nvSpPr>
          <p:cNvPr id="69" name="文本框 68">
            <a:extLst>
              <a:ext uri="{FF2B5EF4-FFF2-40B4-BE49-F238E27FC236}">
                <a16:creationId xmlns:a16="http://schemas.microsoft.com/office/drawing/2014/main" id="{131FAC0E-AEBB-4112-B007-3885AC583836}"/>
              </a:ext>
            </a:extLst>
          </p:cNvPr>
          <p:cNvSpPr txBox="1"/>
          <p:nvPr/>
        </p:nvSpPr>
        <p:spPr>
          <a:xfrm>
            <a:off x="2068138" y="4376158"/>
            <a:ext cx="3940594"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对照的</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HgCdTe</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半导体器件</a:t>
            </a:r>
          </a:p>
        </p:txBody>
      </p:sp>
      <p:sp>
        <p:nvSpPr>
          <p:cNvPr id="70" name="文本框 69">
            <a:extLst>
              <a:ext uri="{FF2B5EF4-FFF2-40B4-BE49-F238E27FC236}">
                <a16:creationId xmlns:a16="http://schemas.microsoft.com/office/drawing/2014/main" id="{6C1E1779-BA35-4C4F-8DF0-538772435E5C}"/>
              </a:ext>
            </a:extLst>
          </p:cNvPr>
          <p:cNvSpPr txBox="1"/>
          <p:nvPr/>
        </p:nvSpPr>
        <p:spPr>
          <a:xfrm>
            <a:off x="6920271" y="1625794"/>
            <a:ext cx="1578933"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光学模拟</a:t>
            </a:r>
          </a:p>
        </p:txBody>
      </p:sp>
      <p:sp>
        <p:nvSpPr>
          <p:cNvPr id="71" name="文本框 70">
            <a:extLst>
              <a:ext uri="{FF2B5EF4-FFF2-40B4-BE49-F238E27FC236}">
                <a16:creationId xmlns:a16="http://schemas.microsoft.com/office/drawing/2014/main" id="{58AAA11B-A6AA-42AB-A4E3-BFE8950C39A6}"/>
              </a:ext>
            </a:extLst>
          </p:cNvPr>
          <p:cNvSpPr txBox="1"/>
          <p:nvPr/>
        </p:nvSpPr>
        <p:spPr>
          <a:xfrm>
            <a:off x="9115208" y="1640492"/>
            <a:ext cx="1274887"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电学模拟</a:t>
            </a:r>
          </a:p>
        </p:txBody>
      </p:sp>
      <p:sp>
        <p:nvSpPr>
          <p:cNvPr id="72" name="矩形: 圆角 71">
            <a:extLst>
              <a:ext uri="{FF2B5EF4-FFF2-40B4-BE49-F238E27FC236}">
                <a16:creationId xmlns:a16="http://schemas.microsoft.com/office/drawing/2014/main" id="{A9BB8C73-1C4E-4E7D-A079-378F42D9A1FA}"/>
              </a:ext>
            </a:extLst>
          </p:cNvPr>
          <p:cNvSpPr/>
          <p:nvPr/>
        </p:nvSpPr>
        <p:spPr>
          <a:xfrm>
            <a:off x="1021976" y="1346732"/>
            <a:ext cx="5389116" cy="508848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矩形: 圆角 72">
            <a:extLst>
              <a:ext uri="{FF2B5EF4-FFF2-40B4-BE49-F238E27FC236}">
                <a16:creationId xmlns:a16="http://schemas.microsoft.com/office/drawing/2014/main" id="{447695EE-C40B-49F2-B43B-4C9137B0FEA2}"/>
              </a:ext>
            </a:extLst>
          </p:cNvPr>
          <p:cNvSpPr/>
          <p:nvPr/>
        </p:nvSpPr>
        <p:spPr>
          <a:xfrm>
            <a:off x="6740587" y="1709342"/>
            <a:ext cx="1635848" cy="4725217"/>
          </a:xfrm>
          <a:prstGeom prst="roundRect">
            <a:avLst>
              <a:gd name="adj" fmla="val 281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矩形: 圆角 73">
            <a:extLst>
              <a:ext uri="{FF2B5EF4-FFF2-40B4-BE49-F238E27FC236}">
                <a16:creationId xmlns:a16="http://schemas.microsoft.com/office/drawing/2014/main" id="{0219F9A5-FEF4-48A8-AD77-B30C7417B785}"/>
              </a:ext>
            </a:extLst>
          </p:cNvPr>
          <p:cNvSpPr/>
          <p:nvPr/>
        </p:nvSpPr>
        <p:spPr>
          <a:xfrm>
            <a:off x="8951468" y="1709342"/>
            <a:ext cx="1635848" cy="4725217"/>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左大括号 74">
            <a:extLst>
              <a:ext uri="{FF2B5EF4-FFF2-40B4-BE49-F238E27FC236}">
                <a16:creationId xmlns:a16="http://schemas.microsoft.com/office/drawing/2014/main" id="{9E73E10A-4D84-4E5C-8C28-C3BD020F5BBF}"/>
              </a:ext>
            </a:extLst>
          </p:cNvPr>
          <p:cNvSpPr/>
          <p:nvPr/>
        </p:nvSpPr>
        <p:spPr>
          <a:xfrm rot="5400000">
            <a:off x="8474497" y="-434355"/>
            <a:ext cx="368543" cy="3836368"/>
          </a:xfrm>
          <a:prstGeom prst="leftBrace">
            <a:avLst>
              <a:gd name="adj1" fmla="val 42388"/>
              <a:gd name="adj2" fmla="val 50000"/>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6" name="文本框 75">
            <a:extLst>
              <a:ext uri="{FF2B5EF4-FFF2-40B4-BE49-F238E27FC236}">
                <a16:creationId xmlns:a16="http://schemas.microsoft.com/office/drawing/2014/main" id="{BDC7C5AE-6B10-4EA8-966A-E6BF67C54C52}"/>
              </a:ext>
            </a:extLst>
          </p:cNvPr>
          <p:cNvSpPr txBox="1"/>
          <p:nvPr/>
        </p:nvSpPr>
        <p:spPr>
          <a:xfrm>
            <a:off x="8071991" y="845836"/>
            <a:ext cx="1330869"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光电联合</a:t>
            </a:r>
          </a:p>
        </p:txBody>
      </p:sp>
      <p:sp>
        <p:nvSpPr>
          <p:cNvPr id="77" name="Rectangle 71">
            <a:extLst>
              <a:ext uri="{FF2B5EF4-FFF2-40B4-BE49-F238E27FC236}">
                <a16:creationId xmlns:a16="http://schemas.microsoft.com/office/drawing/2014/main" id="{440975DF-0AE2-49D2-A314-9BB9D9B379AA}"/>
              </a:ext>
            </a:extLst>
          </p:cNvPr>
          <p:cNvSpPr>
            <a:spLocks noChangeArrowheads="1"/>
          </p:cNvSpPr>
          <p:nvPr/>
        </p:nvSpPr>
        <p:spPr bwMode="auto">
          <a:xfrm>
            <a:off x="77231" y="724372"/>
            <a:ext cx="723796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r>
              <a:rPr lang="zh-CN" altLang="en-US" sz="2400" b="1" dirty="0">
                <a:solidFill>
                  <a:srgbClr val="3B3BFF"/>
                </a:solidFill>
                <a:latin typeface="微软雅黑" panose="020B0503020204020204" pitchFamily="34" charset="-122"/>
                <a:ea typeface="微软雅黑" panose="020B0503020204020204" pitchFamily="34" charset="-122"/>
                <a:cs typeface="Times New Roman" pitchFamily="18" charset="0"/>
              </a:rPr>
              <a:t>光电联合仿真模型验证横向传输模式的增强效果</a:t>
            </a:r>
            <a:endParaRPr lang="en-US" altLang="zh-CN" sz="2400" b="1" dirty="0">
              <a:solidFill>
                <a:srgbClr val="3B3BFF"/>
              </a:solidFill>
              <a:ea typeface="微软雅黑" panose="020B0503020204020204" pitchFamily="34" charset="-122"/>
            </a:endParaRPr>
          </a:p>
        </p:txBody>
      </p:sp>
      <p:sp>
        <p:nvSpPr>
          <p:cNvPr id="22" name="文本框 21">
            <a:extLst>
              <a:ext uri="{FF2B5EF4-FFF2-40B4-BE49-F238E27FC236}">
                <a16:creationId xmlns:a16="http://schemas.microsoft.com/office/drawing/2014/main" id="{966FEE6B-B0DE-40AC-A4C3-EE773BACBFB2}"/>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1815926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1938034" y="85139"/>
            <a:ext cx="91218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pic>
        <p:nvPicPr>
          <p:cNvPr id="23" name="图片 22">
            <a:extLst>
              <a:ext uri="{FF2B5EF4-FFF2-40B4-BE49-F238E27FC236}">
                <a16:creationId xmlns:a16="http://schemas.microsoft.com/office/drawing/2014/main" id="{C05CB541-CB3C-4FA6-989E-C12794D86BF0}"/>
              </a:ext>
            </a:extLst>
          </p:cNvPr>
          <p:cNvPicPr>
            <a:picLocks noChangeAspect="1"/>
          </p:cNvPicPr>
          <p:nvPr/>
        </p:nvPicPr>
        <p:blipFill>
          <a:blip r:embed="rId3"/>
          <a:stretch>
            <a:fillRect/>
          </a:stretch>
        </p:blipFill>
        <p:spPr>
          <a:xfrm>
            <a:off x="4602377" y="1218906"/>
            <a:ext cx="7136706" cy="4752710"/>
          </a:xfrm>
          <a:prstGeom prst="rect">
            <a:avLst/>
          </a:prstGeom>
        </p:spPr>
      </p:pic>
      <p:sp>
        <p:nvSpPr>
          <p:cNvPr id="24" name="文本框 23">
            <a:extLst>
              <a:ext uri="{FF2B5EF4-FFF2-40B4-BE49-F238E27FC236}">
                <a16:creationId xmlns:a16="http://schemas.microsoft.com/office/drawing/2014/main" id="{75CD6BA5-A5D5-44F7-8CAB-5FFF98984F0D}"/>
              </a:ext>
            </a:extLst>
          </p:cNvPr>
          <p:cNvSpPr txBox="1"/>
          <p:nvPr/>
        </p:nvSpPr>
        <p:spPr>
          <a:xfrm>
            <a:off x="6096000" y="606839"/>
            <a:ext cx="6008770" cy="580865"/>
          </a:xfrm>
          <a:prstGeom prst="rect">
            <a:avLst/>
          </a:prstGeom>
          <a:noFill/>
        </p:spPr>
        <p:txBody>
          <a:bodyPr wrap="square" rtlCol="0">
            <a:spAutoFit/>
          </a:bodyPr>
          <a:lstStyle/>
          <a:p>
            <a:pPr>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几种常见红外材料体系下的优化结果</a:t>
            </a:r>
          </a:p>
        </p:txBody>
      </p:sp>
      <p:pic>
        <p:nvPicPr>
          <p:cNvPr id="3" name="图片 2">
            <a:extLst>
              <a:ext uri="{FF2B5EF4-FFF2-40B4-BE49-F238E27FC236}">
                <a16:creationId xmlns:a16="http://schemas.microsoft.com/office/drawing/2014/main" id="{C5CBA061-5AFF-465C-B266-96DC43DAA36B}"/>
              </a:ext>
            </a:extLst>
          </p:cNvPr>
          <p:cNvPicPr>
            <a:picLocks noChangeAspect="1"/>
          </p:cNvPicPr>
          <p:nvPr/>
        </p:nvPicPr>
        <p:blipFill>
          <a:blip r:embed="rId4"/>
          <a:stretch>
            <a:fillRect/>
          </a:stretch>
        </p:blipFill>
        <p:spPr>
          <a:xfrm>
            <a:off x="528381" y="3993127"/>
            <a:ext cx="3228298" cy="2354811"/>
          </a:xfrm>
          <a:prstGeom prst="rect">
            <a:avLst/>
          </a:prstGeom>
        </p:spPr>
      </p:pic>
      <p:pic>
        <p:nvPicPr>
          <p:cNvPr id="25" name="图片 24">
            <a:extLst>
              <a:ext uri="{FF2B5EF4-FFF2-40B4-BE49-F238E27FC236}">
                <a16:creationId xmlns:a16="http://schemas.microsoft.com/office/drawing/2014/main" id="{BF4C66C9-7851-4846-A48B-F58B45AB64A0}"/>
              </a:ext>
            </a:extLst>
          </p:cNvPr>
          <p:cNvPicPr>
            <a:picLocks noChangeAspect="1"/>
          </p:cNvPicPr>
          <p:nvPr/>
        </p:nvPicPr>
        <p:blipFill>
          <a:blip r:embed="rId5"/>
          <a:stretch>
            <a:fillRect/>
          </a:stretch>
        </p:blipFill>
        <p:spPr>
          <a:xfrm>
            <a:off x="614940" y="1075084"/>
            <a:ext cx="3141739" cy="2353916"/>
          </a:xfrm>
          <a:prstGeom prst="rect">
            <a:avLst/>
          </a:prstGeom>
        </p:spPr>
      </p:pic>
      <p:sp>
        <p:nvSpPr>
          <p:cNvPr id="6" name="灯片编号占位符 5">
            <a:extLst>
              <a:ext uri="{FF2B5EF4-FFF2-40B4-BE49-F238E27FC236}">
                <a16:creationId xmlns:a16="http://schemas.microsoft.com/office/drawing/2014/main" id="{66A7B6BB-9995-2158-4106-B64CB6DBEA83}"/>
              </a:ext>
            </a:extLst>
          </p:cNvPr>
          <p:cNvSpPr>
            <a:spLocks noGrp="1"/>
          </p:cNvSpPr>
          <p:nvPr>
            <p:ph type="sldNum" sz="quarter" idx="12"/>
          </p:nvPr>
        </p:nvSpPr>
        <p:spPr>
          <a:xfrm>
            <a:off x="9448800" y="6475608"/>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17</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AC288145-5C2B-4F0B-8901-0E344CD5F43D}"/>
              </a:ext>
            </a:extLst>
          </p:cNvPr>
          <p:cNvSpPr txBox="1"/>
          <p:nvPr/>
        </p:nvSpPr>
        <p:spPr>
          <a:xfrm>
            <a:off x="548153" y="3429000"/>
            <a:ext cx="3427961"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场分布在金属内呈指数衰减</a:t>
            </a:r>
          </a:p>
        </p:txBody>
      </p:sp>
      <p:sp>
        <p:nvSpPr>
          <p:cNvPr id="12" name="文本框 11">
            <a:extLst>
              <a:ext uri="{FF2B5EF4-FFF2-40B4-BE49-F238E27FC236}">
                <a16:creationId xmlns:a16="http://schemas.microsoft.com/office/drawing/2014/main" id="{2CAD77E8-93D9-493E-9E14-4A38DC65C85D}"/>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
        <p:nvSpPr>
          <p:cNvPr id="11" name="文本框 10">
            <a:extLst>
              <a:ext uri="{FF2B5EF4-FFF2-40B4-BE49-F238E27FC236}">
                <a16:creationId xmlns:a16="http://schemas.microsoft.com/office/drawing/2014/main" id="{0FA75ED4-6CD0-4A1C-8C58-A495E9C50EA0}"/>
              </a:ext>
            </a:extLst>
          </p:cNvPr>
          <p:cNvSpPr txBox="1"/>
          <p:nvPr/>
        </p:nvSpPr>
        <p:spPr>
          <a:xfrm>
            <a:off x="1608977" y="6249641"/>
            <a:ext cx="1306311" cy="499432"/>
          </a:xfrm>
          <a:prstGeom prst="rect">
            <a:avLst/>
          </a:prstGeom>
          <a:noFill/>
        </p:spPr>
        <p:txBody>
          <a:bodyPr wrap="square" rtlCol="0">
            <a:spAutoFit/>
          </a:bodyPr>
          <a:lstStyle/>
          <a:p>
            <a:pPr>
              <a:lnSpc>
                <a:spcPct val="15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本征模式</a:t>
            </a:r>
          </a:p>
        </p:txBody>
      </p:sp>
    </p:spTree>
    <p:extLst>
      <p:ext uri="{BB962C8B-B14F-4D97-AF65-F5344CB8AC3E}">
        <p14:creationId xmlns:p14="http://schemas.microsoft.com/office/powerpoint/2010/main" val="1382548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1938034" y="85139"/>
            <a:ext cx="91218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第二章 </a:t>
            </a:r>
            <a:r>
              <a:rPr lang="zh-CN" altLang="en-US" sz="2800" b="1" dirty="0">
                <a:latin typeface="微软雅黑" panose="020B0503020204020204" pitchFamily="34" charset="-122"/>
                <a:ea typeface="微软雅黑" panose="020B0503020204020204" pitchFamily="34" charset="-122"/>
                <a:cs typeface="Times New Roman" pitchFamily="18" charset="0"/>
              </a:rPr>
              <a:t>基于金属趋肤效应的新型横向传输模式</a:t>
            </a:r>
            <a:endParaRPr lang="en-US" altLang="zh-CN" sz="2800" b="1" dirty="0">
              <a:ea typeface="微软雅黑" panose="020B0503020204020204" pitchFamily="34" charset="-122"/>
            </a:endParaRPr>
          </a:p>
        </p:txBody>
      </p:sp>
      <p:pic>
        <p:nvPicPr>
          <p:cNvPr id="11" name="图片 10">
            <a:extLst>
              <a:ext uri="{FF2B5EF4-FFF2-40B4-BE49-F238E27FC236}">
                <a16:creationId xmlns:a16="http://schemas.microsoft.com/office/drawing/2014/main" id="{BAE6E370-2C6D-48A9-83A2-8D3EAF14FA81}"/>
              </a:ext>
            </a:extLst>
          </p:cNvPr>
          <p:cNvPicPr>
            <a:picLocks noChangeAspect="1"/>
          </p:cNvPicPr>
          <p:nvPr/>
        </p:nvPicPr>
        <p:blipFill>
          <a:blip r:embed="rId3"/>
          <a:stretch>
            <a:fillRect/>
          </a:stretch>
        </p:blipFill>
        <p:spPr>
          <a:xfrm>
            <a:off x="654593" y="835824"/>
            <a:ext cx="10026520" cy="2363078"/>
          </a:xfrm>
          <a:prstGeom prst="rect">
            <a:avLst/>
          </a:prstGeom>
        </p:spPr>
      </p:pic>
      <p:pic>
        <p:nvPicPr>
          <p:cNvPr id="14" name="图片 13">
            <a:extLst>
              <a:ext uri="{FF2B5EF4-FFF2-40B4-BE49-F238E27FC236}">
                <a16:creationId xmlns:a16="http://schemas.microsoft.com/office/drawing/2014/main" id="{DF4FCE76-DF3A-4BC2-A057-782AC306B8C6}"/>
              </a:ext>
            </a:extLst>
          </p:cNvPr>
          <p:cNvPicPr>
            <a:picLocks noChangeAspect="1"/>
          </p:cNvPicPr>
          <p:nvPr/>
        </p:nvPicPr>
        <p:blipFill rotWithShape="1">
          <a:blip r:embed="rId4"/>
          <a:srcRect l="3758" t="8700" r="3761" b="3154"/>
          <a:stretch/>
        </p:blipFill>
        <p:spPr>
          <a:xfrm>
            <a:off x="4589657" y="3380648"/>
            <a:ext cx="3935778" cy="2876574"/>
          </a:xfrm>
          <a:prstGeom prst="rect">
            <a:avLst/>
          </a:prstGeom>
        </p:spPr>
      </p:pic>
      <p:pic>
        <p:nvPicPr>
          <p:cNvPr id="12" name="图片 11">
            <a:extLst>
              <a:ext uri="{FF2B5EF4-FFF2-40B4-BE49-F238E27FC236}">
                <a16:creationId xmlns:a16="http://schemas.microsoft.com/office/drawing/2014/main" id="{3A3C4A46-2C4E-48D7-93A7-094308A9D86E}"/>
              </a:ext>
            </a:extLst>
          </p:cNvPr>
          <p:cNvPicPr>
            <a:picLocks noChangeAspect="1"/>
          </p:cNvPicPr>
          <p:nvPr/>
        </p:nvPicPr>
        <p:blipFill>
          <a:blip r:embed="rId5"/>
          <a:stretch>
            <a:fillRect/>
          </a:stretch>
        </p:blipFill>
        <p:spPr>
          <a:xfrm>
            <a:off x="286598" y="3453279"/>
            <a:ext cx="4007222" cy="2398388"/>
          </a:xfrm>
          <a:prstGeom prst="rect">
            <a:avLst/>
          </a:prstGeom>
        </p:spPr>
      </p:pic>
      <p:sp>
        <p:nvSpPr>
          <p:cNvPr id="10" name="文本框 9">
            <a:extLst>
              <a:ext uri="{FF2B5EF4-FFF2-40B4-BE49-F238E27FC236}">
                <a16:creationId xmlns:a16="http://schemas.microsoft.com/office/drawing/2014/main" id="{20E0093C-8189-4C54-A7A7-219AF23269CA}"/>
              </a:ext>
            </a:extLst>
          </p:cNvPr>
          <p:cNvSpPr txBox="1"/>
          <p:nvPr/>
        </p:nvSpPr>
        <p:spPr>
          <a:xfrm>
            <a:off x="8453991" y="4005533"/>
            <a:ext cx="3451411" cy="1253485"/>
          </a:xfrm>
          <a:prstGeom prst="rect">
            <a:avLst/>
          </a:prstGeom>
          <a:noFill/>
        </p:spPr>
        <p:txBody>
          <a:bodyPr wrap="square" rtlCol="0">
            <a:spAutoFit/>
          </a:bodyPr>
          <a:lstStyle/>
          <a:p>
            <a:pPr algn="just">
              <a:lnSpc>
                <a:spcPct val="13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基于横向传输模式设计的微纳结构，在不同红外波段获得高吸收</a:t>
            </a:r>
          </a:p>
        </p:txBody>
      </p:sp>
      <p:sp>
        <p:nvSpPr>
          <p:cNvPr id="16" name="灯片编号占位符 5">
            <a:extLst>
              <a:ext uri="{FF2B5EF4-FFF2-40B4-BE49-F238E27FC236}">
                <a16:creationId xmlns:a16="http://schemas.microsoft.com/office/drawing/2014/main" id="{F8CE326D-3155-42AF-9206-5894CD4DB765}"/>
              </a:ext>
            </a:extLst>
          </p:cNvPr>
          <p:cNvSpPr>
            <a:spLocks noGrp="1"/>
          </p:cNvSpPr>
          <p:nvPr>
            <p:ph type="sldNum" sz="quarter" idx="12"/>
          </p:nvPr>
        </p:nvSpPr>
        <p:spPr>
          <a:xfrm>
            <a:off x="9448800" y="6475608"/>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18</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796C89CF-7F5B-48B3-B177-C9DA77FB121D}"/>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2293535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6" name="图片 5">
            <a:extLst>
              <a:ext uri="{FF2B5EF4-FFF2-40B4-BE49-F238E27FC236}">
                <a16:creationId xmlns:a16="http://schemas.microsoft.com/office/drawing/2014/main" id="{E38B41CD-093D-4226-B267-4D9CDEFE49C0}"/>
              </a:ext>
            </a:extLst>
          </p:cNvPr>
          <p:cNvPicPr>
            <a:picLocks noChangeAspect="1"/>
          </p:cNvPicPr>
          <p:nvPr/>
        </p:nvPicPr>
        <p:blipFill rotWithShape="1">
          <a:blip r:embed="rId3"/>
          <a:srcRect r="8998" b="9980"/>
          <a:stretch/>
        </p:blipFill>
        <p:spPr>
          <a:xfrm>
            <a:off x="140084" y="2225746"/>
            <a:ext cx="3773359" cy="2804350"/>
          </a:xfrm>
          <a:prstGeom prst="rect">
            <a:avLst/>
          </a:prstGeom>
        </p:spPr>
      </p:pic>
      <p:sp>
        <p:nvSpPr>
          <p:cNvPr id="21" name="矩形 8">
            <a:extLst>
              <a:ext uri="{FF2B5EF4-FFF2-40B4-BE49-F238E27FC236}">
                <a16:creationId xmlns:a16="http://schemas.microsoft.com/office/drawing/2014/main" id="{3F7E0366-6199-48DF-8284-94FC42817B6B}"/>
              </a:ext>
            </a:extLst>
          </p:cNvPr>
          <p:cNvSpPr>
            <a:spLocks noChangeArrowheads="1"/>
          </p:cNvSpPr>
          <p:nvPr/>
        </p:nvSpPr>
        <p:spPr bwMode="auto">
          <a:xfrm>
            <a:off x="1166946" y="1825636"/>
            <a:ext cx="20962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光电流与暗电流</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 name="Rectangle 71">
            <a:extLst>
              <a:ext uri="{FF2B5EF4-FFF2-40B4-BE49-F238E27FC236}">
                <a16:creationId xmlns:a16="http://schemas.microsoft.com/office/drawing/2014/main" id="{5CDE156E-C6ED-4BE5-B98E-FAE961178BE6}"/>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第二章 </a:t>
            </a:r>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itchFamily="18" charset="0"/>
              </a:rPr>
              <a:t>新型横向传输模式增强长波红外探测器</a:t>
            </a:r>
            <a:endParaRPr lang="en-US" altLang="zh-CN" sz="2800" b="1" dirty="0">
              <a:ea typeface="微软雅黑" panose="020B0503020204020204" pitchFamily="34" charset="-122"/>
            </a:endParaRPr>
          </a:p>
        </p:txBody>
      </p:sp>
      <p:sp>
        <p:nvSpPr>
          <p:cNvPr id="20" name="灯片编号占位符 6">
            <a:extLst>
              <a:ext uri="{FF2B5EF4-FFF2-40B4-BE49-F238E27FC236}">
                <a16:creationId xmlns:a16="http://schemas.microsoft.com/office/drawing/2014/main" id="{7AD46ED1-DE53-ED9F-8FF1-2CDE9CE3E925}"/>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19</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pic>
        <p:nvPicPr>
          <p:cNvPr id="30" name="图片 29">
            <a:extLst>
              <a:ext uri="{FF2B5EF4-FFF2-40B4-BE49-F238E27FC236}">
                <a16:creationId xmlns:a16="http://schemas.microsoft.com/office/drawing/2014/main" id="{B27F48D7-B63D-41C5-9D2C-199F88543C1E}"/>
              </a:ext>
            </a:extLst>
          </p:cNvPr>
          <p:cNvPicPr>
            <a:picLocks noChangeAspect="1"/>
          </p:cNvPicPr>
          <p:nvPr/>
        </p:nvPicPr>
        <p:blipFill rotWithShape="1">
          <a:blip r:embed="rId4"/>
          <a:srcRect t="5057" r="3772"/>
          <a:stretch/>
        </p:blipFill>
        <p:spPr>
          <a:xfrm>
            <a:off x="4056000" y="2160777"/>
            <a:ext cx="3996000" cy="2956971"/>
          </a:xfrm>
          <a:prstGeom prst="rect">
            <a:avLst/>
          </a:prstGeom>
        </p:spPr>
      </p:pic>
      <p:pic>
        <p:nvPicPr>
          <p:cNvPr id="2" name="图片 1">
            <a:extLst>
              <a:ext uri="{FF2B5EF4-FFF2-40B4-BE49-F238E27FC236}">
                <a16:creationId xmlns:a16="http://schemas.microsoft.com/office/drawing/2014/main" id="{81B94790-2915-403E-B9CD-CC0483742D73}"/>
              </a:ext>
            </a:extLst>
          </p:cNvPr>
          <p:cNvPicPr>
            <a:picLocks noChangeAspect="1"/>
          </p:cNvPicPr>
          <p:nvPr/>
        </p:nvPicPr>
        <p:blipFill>
          <a:blip r:embed="rId5"/>
          <a:stretch>
            <a:fillRect/>
          </a:stretch>
        </p:blipFill>
        <p:spPr>
          <a:xfrm>
            <a:off x="8052000" y="1968628"/>
            <a:ext cx="4140000" cy="3106293"/>
          </a:xfrm>
          <a:prstGeom prst="rect">
            <a:avLst/>
          </a:prstGeom>
        </p:spPr>
      </p:pic>
      <p:sp>
        <p:nvSpPr>
          <p:cNvPr id="32" name="文本框 31">
            <a:extLst>
              <a:ext uri="{FF2B5EF4-FFF2-40B4-BE49-F238E27FC236}">
                <a16:creationId xmlns:a16="http://schemas.microsoft.com/office/drawing/2014/main" id="{79D84733-28C2-4CD2-9B56-B2E251891685}"/>
              </a:ext>
            </a:extLst>
          </p:cNvPr>
          <p:cNvSpPr txBox="1"/>
          <p:nvPr/>
        </p:nvSpPr>
        <p:spPr>
          <a:xfrm>
            <a:off x="140084" y="676704"/>
            <a:ext cx="3996000" cy="580865"/>
          </a:xfrm>
          <a:prstGeom prst="rect">
            <a:avLst/>
          </a:prstGeom>
          <a:noFill/>
        </p:spPr>
        <p:txBody>
          <a:bodyPr wrap="square" rtlCol="0">
            <a:spAutoFit/>
          </a:bodyPr>
          <a:lstStyle/>
          <a:p>
            <a:pPr>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横向传输模式的增强效果</a:t>
            </a:r>
          </a:p>
        </p:txBody>
      </p:sp>
      <p:sp>
        <p:nvSpPr>
          <p:cNvPr id="33" name="矩形 8">
            <a:extLst>
              <a:ext uri="{FF2B5EF4-FFF2-40B4-BE49-F238E27FC236}">
                <a16:creationId xmlns:a16="http://schemas.microsoft.com/office/drawing/2014/main" id="{0AA13E1F-58AE-439B-B0D3-21E0682E0B63}"/>
              </a:ext>
            </a:extLst>
          </p:cNvPr>
          <p:cNvSpPr>
            <a:spLocks noChangeArrowheads="1"/>
          </p:cNvSpPr>
          <p:nvPr/>
        </p:nvSpPr>
        <p:spPr bwMode="auto">
          <a:xfrm>
            <a:off x="5522233" y="1831997"/>
            <a:ext cx="12991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响应率</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4" name="矩形 8">
            <a:extLst>
              <a:ext uri="{FF2B5EF4-FFF2-40B4-BE49-F238E27FC236}">
                <a16:creationId xmlns:a16="http://schemas.microsoft.com/office/drawing/2014/main" id="{226CBB82-0C28-4B01-88D1-B4B522C0DA9A}"/>
              </a:ext>
            </a:extLst>
          </p:cNvPr>
          <p:cNvSpPr>
            <a:spLocks noChangeArrowheads="1"/>
          </p:cNvSpPr>
          <p:nvPr/>
        </p:nvSpPr>
        <p:spPr bwMode="auto">
          <a:xfrm>
            <a:off x="9662233" y="1825636"/>
            <a:ext cx="12991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探测率</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5" name="矩形 8">
            <a:extLst>
              <a:ext uri="{FF2B5EF4-FFF2-40B4-BE49-F238E27FC236}">
                <a16:creationId xmlns:a16="http://schemas.microsoft.com/office/drawing/2014/main" id="{62292FD8-BBC5-49B9-AAE2-908F58BB80AA}"/>
              </a:ext>
            </a:extLst>
          </p:cNvPr>
          <p:cNvSpPr>
            <a:spLocks noChangeArrowheads="1"/>
          </p:cNvSpPr>
          <p:nvPr/>
        </p:nvSpPr>
        <p:spPr bwMode="auto">
          <a:xfrm>
            <a:off x="4964268" y="5061718"/>
            <a:ext cx="26104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最大增强倍数</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4.5</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倍</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6" name="矩形 8">
            <a:extLst>
              <a:ext uri="{FF2B5EF4-FFF2-40B4-BE49-F238E27FC236}">
                <a16:creationId xmlns:a16="http://schemas.microsoft.com/office/drawing/2014/main" id="{6D0F6AFF-6DE0-4507-835E-0CC1ECFA9B62}"/>
              </a:ext>
            </a:extLst>
          </p:cNvPr>
          <p:cNvSpPr>
            <a:spLocks noChangeArrowheads="1"/>
          </p:cNvSpPr>
          <p:nvPr/>
        </p:nvSpPr>
        <p:spPr bwMode="auto">
          <a:xfrm>
            <a:off x="9087248" y="5036655"/>
            <a:ext cx="26104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最大增强倍数</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4.0</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倍</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8" name="矩形 8">
            <a:extLst>
              <a:ext uri="{FF2B5EF4-FFF2-40B4-BE49-F238E27FC236}">
                <a16:creationId xmlns:a16="http://schemas.microsoft.com/office/drawing/2014/main" id="{EBACA417-77D5-4A85-B1FE-6EEE4A823667}"/>
              </a:ext>
            </a:extLst>
          </p:cNvPr>
          <p:cNvSpPr>
            <a:spLocks noChangeArrowheads="1"/>
          </p:cNvSpPr>
          <p:nvPr/>
        </p:nvSpPr>
        <p:spPr bwMode="auto">
          <a:xfrm>
            <a:off x="984076" y="5075476"/>
            <a:ext cx="24676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反向偏压：</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100 mV</a:t>
            </a:r>
          </a:p>
        </p:txBody>
      </p:sp>
      <p:sp>
        <p:nvSpPr>
          <p:cNvPr id="39" name="矩形 8">
            <a:extLst>
              <a:ext uri="{FF2B5EF4-FFF2-40B4-BE49-F238E27FC236}">
                <a16:creationId xmlns:a16="http://schemas.microsoft.com/office/drawing/2014/main" id="{F954931A-1618-4330-B523-FEC0CD6D6660}"/>
              </a:ext>
            </a:extLst>
          </p:cNvPr>
          <p:cNvSpPr>
            <a:spLocks noChangeArrowheads="1"/>
          </p:cNvSpPr>
          <p:nvPr/>
        </p:nvSpPr>
        <p:spPr bwMode="auto">
          <a:xfrm>
            <a:off x="984076" y="5490753"/>
            <a:ext cx="2664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光功率密度：</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1 W/cm</a:t>
            </a:r>
            <a:r>
              <a:rPr lang="en-US" altLang="zh-CN" sz="2000" b="1" baseline="30000"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2</a:t>
            </a:r>
          </a:p>
        </p:txBody>
      </p:sp>
      <p:sp>
        <p:nvSpPr>
          <p:cNvPr id="17" name="文本框 16">
            <a:extLst>
              <a:ext uri="{FF2B5EF4-FFF2-40B4-BE49-F238E27FC236}">
                <a16:creationId xmlns:a16="http://schemas.microsoft.com/office/drawing/2014/main" id="{67EFEAFE-8BC6-4CE8-80F4-F4D29585AADF}"/>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451205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0" name="TextBox 4">
            <a:extLst>
              <a:ext uri="{FF2B5EF4-FFF2-40B4-BE49-F238E27FC236}">
                <a16:creationId xmlns:a16="http://schemas.microsoft.com/office/drawing/2014/main" id="{4D7F3BC7-0A89-40E9-830A-668CE147965D}"/>
              </a:ext>
            </a:extLst>
          </p:cNvPr>
          <p:cNvSpPr txBox="1"/>
          <p:nvPr/>
        </p:nvSpPr>
        <p:spPr>
          <a:xfrm>
            <a:off x="1417597" y="1230950"/>
            <a:ext cx="8560121" cy="584775"/>
          </a:xfrm>
          <a:prstGeom prst="rect">
            <a:avLst/>
          </a:prstGeom>
          <a:noFill/>
          <a:effectLst/>
        </p:spPr>
        <p:txBody>
          <a:bodyPr wrap="none" rtlCol="0">
            <a:spAutoFit/>
          </a:bodyPr>
          <a:lstStyle/>
          <a:p>
            <a:r>
              <a:rPr lang="en-US" altLang="zh-CN" sz="3200" b="1" dirty="0">
                <a:latin typeface="微软雅黑" panose="020B0503020204020204" pitchFamily="34" charset="-122"/>
                <a:ea typeface="微软雅黑" panose="020B0503020204020204" pitchFamily="34" charset="-122"/>
                <a:cs typeface="Times New Roman" pitchFamily="18" charset="0"/>
              </a:rPr>
              <a:t>1. </a:t>
            </a:r>
            <a:r>
              <a:rPr lang="zh-CN" altLang="en-US" sz="3200" b="1" dirty="0">
                <a:latin typeface="微软雅黑" panose="020B0503020204020204" pitchFamily="34" charset="-122"/>
                <a:ea typeface="微软雅黑" panose="020B0503020204020204" pitchFamily="34" charset="-122"/>
                <a:cs typeface="Times New Roman" pitchFamily="18" charset="0"/>
              </a:rPr>
              <a:t>研究背景介绍</a:t>
            </a:r>
          </a:p>
        </p:txBody>
      </p:sp>
      <p:sp>
        <p:nvSpPr>
          <p:cNvPr id="11" name="TextBox 6">
            <a:extLst>
              <a:ext uri="{FF2B5EF4-FFF2-40B4-BE49-F238E27FC236}">
                <a16:creationId xmlns:a16="http://schemas.microsoft.com/office/drawing/2014/main" id="{C3900016-8989-4ACE-9F3A-22F19ADE2D98}"/>
              </a:ext>
            </a:extLst>
          </p:cNvPr>
          <p:cNvSpPr txBox="1"/>
          <p:nvPr/>
        </p:nvSpPr>
        <p:spPr>
          <a:xfrm>
            <a:off x="1369187" y="4548196"/>
            <a:ext cx="1497527"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5.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结论</a:t>
            </a:r>
          </a:p>
        </p:txBody>
      </p:sp>
      <p:sp>
        <p:nvSpPr>
          <p:cNvPr id="13" name="TextBox 7">
            <a:extLst>
              <a:ext uri="{FF2B5EF4-FFF2-40B4-BE49-F238E27FC236}">
                <a16:creationId xmlns:a16="http://schemas.microsoft.com/office/drawing/2014/main" id="{FA48D492-9491-4F11-823F-039C7E0834E7}"/>
              </a:ext>
            </a:extLst>
          </p:cNvPr>
          <p:cNvSpPr txBox="1"/>
          <p:nvPr/>
        </p:nvSpPr>
        <p:spPr>
          <a:xfrm>
            <a:off x="1417597" y="2060261"/>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2.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研究目的</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提纲</a:t>
            </a:r>
            <a:endParaRPr lang="en-US" altLang="zh-CN" sz="2800" b="1" dirty="0">
              <a:ea typeface="微软雅黑" panose="020B0503020204020204" pitchFamily="34" charset="-122"/>
            </a:endParaRPr>
          </a:p>
        </p:txBody>
      </p:sp>
      <p:sp>
        <p:nvSpPr>
          <p:cNvPr id="6" name="灯片编号占位符 5">
            <a:extLst>
              <a:ext uri="{FF2B5EF4-FFF2-40B4-BE49-F238E27FC236}">
                <a16:creationId xmlns:a16="http://schemas.microsoft.com/office/drawing/2014/main" id="{21C0FD7D-84DE-3C3D-2DAC-5936DFC5898F}"/>
              </a:ext>
            </a:extLst>
          </p:cNvPr>
          <p:cNvSpPr>
            <a:spLocks noGrp="1"/>
          </p:cNvSpPr>
          <p:nvPr>
            <p:ph type="sldNum" sz="quarter" idx="12"/>
          </p:nvPr>
        </p:nvSpPr>
        <p:spPr>
          <a:xfrm>
            <a:off x="9419616" y="6492875"/>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 name="TextBox 7">
            <a:extLst>
              <a:ext uri="{FF2B5EF4-FFF2-40B4-BE49-F238E27FC236}">
                <a16:creationId xmlns:a16="http://schemas.microsoft.com/office/drawing/2014/main" id="{226E9657-DB95-9380-C0CA-1C00959B0564}"/>
              </a:ext>
            </a:extLst>
          </p:cNvPr>
          <p:cNvSpPr txBox="1"/>
          <p:nvPr/>
        </p:nvSpPr>
        <p:spPr>
          <a:xfrm>
            <a:off x="1417597" y="2889572"/>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3.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研究方法</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4" name="TextBox 7">
            <a:extLst>
              <a:ext uri="{FF2B5EF4-FFF2-40B4-BE49-F238E27FC236}">
                <a16:creationId xmlns:a16="http://schemas.microsoft.com/office/drawing/2014/main" id="{BED8E0B7-CC46-C8A3-8CF5-8E7CABECA2B0}"/>
              </a:ext>
            </a:extLst>
          </p:cNvPr>
          <p:cNvSpPr txBox="1"/>
          <p:nvPr/>
        </p:nvSpPr>
        <p:spPr>
          <a:xfrm>
            <a:off x="1417597" y="3718883"/>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4.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仿真结果</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2813679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8" name="Rectangle 71">
            <a:extLst>
              <a:ext uri="{FF2B5EF4-FFF2-40B4-BE49-F238E27FC236}">
                <a16:creationId xmlns:a16="http://schemas.microsoft.com/office/drawing/2014/main" id="{0ACDD83D-1B2B-4FB9-AFC1-F77AFEFE0CFB}"/>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6" name="灯片编号占位符 6">
            <a:extLst>
              <a:ext uri="{FF2B5EF4-FFF2-40B4-BE49-F238E27FC236}">
                <a16:creationId xmlns:a16="http://schemas.microsoft.com/office/drawing/2014/main" id="{A38A1491-2E4C-105B-7162-F82E6891C46C}"/>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20</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5C057693-37E3-4300-8507-8A49978C18EA}"/>
              </a:ext>
            </a:extLst>
          </p:cNvPr>
          <p:cNvSpPr txBox="1"/>
          <p:nvPr/>
        </p:nvSpPr>
        <p:spPr>
          <a:xfrm>
            <a:off x="1339877" y="4555242"/>
            <a:ext cx="2380129" cy="777264"/>
          </a:xfrm>
          <a:prstGeom prst="rect">
            <a:avLst/>
          </a:prstGeom>
          <a:noFill/>
        </p:spPr>
        <p:txBody>
          <a:bodyPr wrap="square">
            <a:spAutoFit/>
          </a:bodyPr>
          <a:lstStyle/>
          <a:p>
            <a:pPr>
              <a:lnSpc>
                <a:spcPct val="130000"/>
              </a:lnSpc>
            </a:pPr>
            <a:r>
              <a:rPr lang="zh-CN"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上升时间</a:t>
            </a:r>
            <a:r>
              <a:rPr lang="zh-CN" altLang="en-US"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0.05 ns</a:t>
            </a:r>
          </a:p>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下降时间：</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0.05 ns</a:t>
            </a:r>
          </a:p>
        </p:txBody>
      </p:sp>
      <p:sp>
        <p:nvSpPr>
          <p:cNvPr id="26" name="矩形 8">
            <a:extLst>
              <a:ext uri="{FF2B5EF4-FFF2-40B4-BE49-F238E27FC236}">
                <a16:creationId xmlns:a16="http://schemas.microsoft.com/office/drawing/2014/main" id="{05F19323-CCE2-4841-8B50-289FBEE4DA1C}"/>
              </a:ext>
            </a:extLst>
          </p:cNvPr>
          <p:cNvSpPr>
            <a:spLocks noChangeArrowheads="1"/>
          </p:cNvSpPr>
          <p:nvPr/>
        </p:nvSpPr>
        <p:spPr bwMode="auto">
          <a:xfrm>
            <a:off x="101044" y="754707"/>
            <a:ext cx="21318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时间响应分析</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圆角 27">
            <a:extLst>
              <a:ext uri="{FF2B5EF4-FFF2-40B4-BE49-F238E27FC236}">
                <a16:creationId xmlns:a16="http://schemas.microsoft.com/office/drawing/2014/main" id="{100824AF-0124-429F-B155-DD7393432417}"/>
              </a:ext>
            </a:extLst>
          </p:cNvPr>
          <p:cNvSpPr/>
          <p:nvPr/>
        </p:nvSpPr>
        <p:spPr>
          <a:xfrm>
            <a:off x="4850207" y="1190150"/>
            <a:ext cx="6774865" cy="493445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矩形 8">
            <a:extLst>
              <a:ext uri="{FF2B5EF4-FFF2-40B4-BE49-F238E27FC236}">
                <a16:creationId xmlns:a16="http://schemas.microsoft.com/office/drawing/2014/main" id="{A3019C31-A79E-4174-9E06-ECF943BF67D2}"/>
              </a:ext>
            </a:extLst>
          </p:cNvPr>
          <p:cNvSpPr>
            <a:spLocks noChangeArrowheads="1"/>
          </p:cNvSpPr>
          <p:nvPr/>
        </p:nvSpPr>
        <p:spPr bwMode="auto">
          <a:xfrm>
            <a:off x="8098676" y="4380106"/>
            <a:ext cx="33951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非平衡空穴分布随时间的演化过程</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4" name="组合 3">
            <a:extLst>
              <a:ext uri="{FF2B5EF4-FFF2-40B4-BE49-F238E27FC236}">
                <a16:creationId xmlns:a16="http://schemas.microsoft.com/office/drawing/2014/main" id="{59B25AE1-C8F0-4495-BE0A-D733FD8BA448}"/>
              </a:ext>
            </a:extLst>
          </p:cNvPr>
          <p:cNvGrpSpPr/>
          <p:nvPr/>
        </p:nvGrpSpPr>
        <p:grpSpPr>
          <a:xfrm>
            <a:off x="4850207" y="1601368"/>
            <a:ext cx="3186530" cy="2389898"/>
            <a:chOff x="4472630" y="1420638"/>
            <a:chExt cx="3186530" cy="2389898"/>
          </a:xfrm>
        </p:grpSpPr>
        <p:pic>
          <p:nvPicPr>
            <p:cNvPr id="6" name="图片 5">
              <a:extLst>
                <a:ext uri="{FF2B5EF4-FFF2-40B4-BE49-F238E27FC236}">
                  <a16:creationId xmlns:a16="http://schemas.microsoft.com/office/drawing/2014/main" id="{D4953A42-F2BA-48E9-8B47-1E8554196930}"/>
                </a:ext>
              </a:extLst>
            </p:cNvPr>
            <p:cNvPicPr>
              <a:picLocks noChangeAspect="1"/>
            </p:cNvPicPr>
            <p:nvPr/>
          </p:nvPicPr>
          <p:blipFill>
            <a:blip r:embed="rId3"/>
            <a:stretch>
              <a:fillRect/>
            </a:stretch>
          </p:blipFill>
          <p:spPr>
            <a:xfrm>
              <a:off x="4472630" y="1420638"/>
              <a:ext cx="3186530" cy="2389898"/>
            </a:xfrm>
            <a:prstGeom prst="rect">
              <a:avLst/>
            </a:prstGeom>
          </p:spPr>
        </p:pic>
        <p:sp>
          <p:nvSpPr>
            <p:cNvPr id="3" name="矩形 2">
              <a:extLst>
                <a:ext uri="{FF2B5EF4-FFF2-40B4-BE49-F238E27FC236}">
                  <a16:creationId xmlns:a16="http://schemas.microsoft.com/office/drawing/2014/main" id="{6D75E560-8364-406C-A720-F3C59367C449}"/>
                </a:ext>
              </a:extLst>
            </p:cNvPr>
            <p:cNvSpPr/>
            <p:nvPr/>
          </p:nvSpPr>
          <p:spPr>
            <a:xfrm>
              <a:off x="5786717" y="1577788"/>
              <a:ext cx="618565" cy="1446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000" b="1" dirty="0">
                <a:solidFill>
                  <a:schemeClr val="tx1"/>
                </a:solidFill>
                <a:latin typeface="微软雅黑" panose="020B0503020204020204" pitchFamily="34" charset="-122"/>
                <a:ea typeface="微软雅黑" panose="020B0503020204020204" pitchFamily="34" charset="-122"/>
              </a:endParaRPr>
            </a:p>
          </p:txBody>
        </p:sp>
      </p:grpSp>
      <p:grpSp>
        <p:nvGrpSpPr>
          <p:cNvPr id="10" name="组合 9">
            <a:extLst>
              <a:ext uri="{FF2B5EF4-FFF2-40B4-BE49-F238E27FC236}">
                <a16:creationId xmlns:a16="http://schemas.microsoft.com/office/drawing/2014/main" id="{3E0186BC-0CB1-4351-BB78-E5BC1307CDE1}"/>
              </a:ext>
            </a:extLst>
          </p:cNvPr>
          <p:cNvGrpSpPr/>
          <p:nvPr/>
        </p:nvGrpSpPr>
        <p:grpSpPr>
          <a:xfrm>
            <a:off x="8217730" y="1590179"/>
            <a:ext cx="3189723" cy="2389898"/>
            <a:chOff x="7853938" y="1420638"/>
            <a:chExt cx="3189723" cy="2389898"/>
          </a:xfrm>
        </p:grpSpPr>
        <p:pic>
          <p:nvPicPr>
            <p:cNvPr id="7" name="图片 6">
              <a:extLst>
                <a:ext uri="{FF2B5EF4-FFF2-40B4-BE49-F238E27FC236}">
                  <a16:creationId xmlns:a16="http://schemas.microsoft.com/office/drawing/2014/main" id="{A4645D63-08B6-44A8-A1A5-933DD4B94EAE}"/>
                </a:ext>
              </a:extLst>
            </p:cNvPr>
            <p:cNvPicPr>
              <a:picLocks noChangeAspect="1"/>
            </p:cNvPicPr>
            <p:nvPr/>
          </p:nvPicPr>
          <p:blipFill>
            <a:blip r:embed="rId4"/>
            <a:stretch>
              <a:fillRect/>
            </a:stretch>
          </p:blipFill>
          <p:spPr>
            <a:xfrm>
              <a:off x="7853938" y="1420638"/>
              <a:ext cx="3189723" cy="2389898"/>
            </a:xfrm>
            <a:prstGeom prst="rect">
              <a:avLst/>
            </a:prstGeom>
          </p:spPr>
        </p:pic>
        <p:sp>
          <p:nvSpPr>
            <p:cNvPr id="19" name="矩形 18">
              <a:extLst>
                <a:ext uri="{FF2B5EF4-FFF2-40B4-BE49-F238E27FC236}">
                  <a16:creationId xmlns:a16="http://schemas.microsoft.com/office/drawing/2014/main" id="{22A0D23A-ECD0-49FE-BD3B-A913F6318D6E}"/>
                </a:ext>
              </a:extLst>
            </p:cNvPr>
            <p:cNvSpPr/>
            <p:nvPr/>
          </p:nvSpPr>
          <p:spPr>
            <a:xfrm>
              <a:off x="9139516" y="1577788"/>
              <a:ext cx="618565" cy="1446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000" b="1" dirty="0">
                <a:solidFill>
                  <a:schemeClr val="tx1"/>
                </a:solidFill>
                <a:latin typeface="微软雅黑" panose="020B0503020204020204" pitchFamily="34" charset="-122"/>
                <a:ea typeface="微软雅黑" panose="020B0503020204020204" pitchFamily="34" charset="-122"/>
              </a:endParaRPr>
            </a:p>
          </p:txBody>
        </p:sp>
      </p:grpSp>
      <p:grpSp>
        <p:nvGrpSpPr>
          <p:cNvPr id="5" name="组合 4">
            <a:extLst>
              <a:ext uri="{FF2B5EF4-FFF2-40B4-BE49-F238E27FC236}">
                <a16:creationId xmlns:a16="http://schemas.microsoft.com/office/drawing/2014/main" id="{36453A8E-839A-4E42-BF74-06C435CCD9FB}"/>
              </a:ext>
            </a:extLst>
          </p:cNvPr>
          <p:cNvGrpSpPr/>
          <p:nvPr/>
        </p:nvGrpSpPr>
        <p:grpSpPr>
          <a:xfrm>
            <a:off x="4841063" y="4026328"/>
            <a:ext cx="3186530" cy="2389897"/>
            <a:chOff x="4502735" y="3891857"/>
            <a:chExt cx="3186530" cy="2389897"/>
          </a:xfrm>
        </p:grpSpPr>
        <p:pic>
          <p:nvPicPr>
            <p:cNvPr id="8" name="图片 7">
              <a:extLst>
                <a:ext uri="{FF2B5EF4-FFF2-40B4-BE49-F238E27FC236}">
                  <a16:creationId xmlns:a16="http://schemas.microsoft.com/office/drawing/2014/main" id="{A3D73410-CC1E-4AB2-B436-3AD97217E480}"/>
                </a:ext>
              </a:extLst>
            </p:cNvPr>
            <p:cNvPicPr>
              <a:picLocks noChangeAspect="1"/>
            </p:cNvPicPr>
            <p:nvPr/>
          </p:nvPicPr>
          <p:blipFill>
            <a:blip r:embed="rId5"/>
            <a:stretch>
              <a:fillRect/>
            </a:stretch>
          </p:blipFill>
          <p:spPr>
            <a:xfrm>
              <a:off x="4502735" y="3891857"/>
              <a:ext cx="3186530" cy="2389897"/>
            </a:xfrm>
            <a:prstGeom prst="rect">
              <a:avLst/>
            </a:prstGeom>
          </p:spPr>
        </p:pic>
        <p:sp>
          <p:nvSpPr>
            <p:cNvPr id="20" name="矩形 19">
              <a:extLst>
                <a:ext uri="{FF2B5EF4-FFF2-40B4-BE49-F238E27FC236}">
                  <a16:creationId xmlns:a16="http://schemas.microsoft.com/office/drawing/2014/main" id="{A73AEE91-9FA1-462A-BDFB-3D9EA4B1468F}"/>
                </a:ext>
              </a:extLst>
            </p:cNvPr>
            <p:cNvSpPr/>
            <p:nvPr/>
          </p:nvSpPr>
          <p:spPr>
            <a:xfrm>
              <a:off x="5816822" y="4020219"/>
              <a:ext cx="701218" cy="18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000" b="1" dirty="0">
                <a:solidFill>
                  <a:schemeClr val="tx1"/>
                </a:solidFill>
                <a:latin typeface="微软雅黑" panose="020B0503020204020204" pitchFamily="34" charset="-122"/>
                <a:ea typeface="微软雅黑" panose="020B0503020204020204" pitchFamily="34" charset="-122"/>
              </a:endParaRPr>
            </a:p>
          </p:txBody>
        </p:sp>
      </p:grpSp>
      <p:sp>
        <p:nvSpPr>
          <p:cNvPr id="21" name="文本框 20">
            <a:extLst>
              <a:ext uri="{FF2B5EF4-FFF2-40B4-BE49-F238E27FC236}">
                <a16:creationId xmlns:a16="http://schemas.microsoft.com/office/drawing/2014/main" id="{C517F54C-DDB9-49CC-8785-40CF6ACFF0ED}"/>
              </a:ext>
            </a:extLst>
          </p:cNvPr>
          <p:cNvSpPr txBox="1"/>
          <p:nvPr/>
        </p:nvSpPr>
        <p:spPr>
          <a:xfrm>
            <a:off x="6034111" y="1217188"/>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0 ns</a:t>
            </a:r>
          </a:p>
        </p:txBody>
      </p:sp>
      <p:sp>
        <p:nvSpPr>
          <p:cNvPr id="22" name="文本框 21">
            <a:extLst>
              <a:ext uri="{FF2B5EF4-FFF2-40B4-BE49-F238E27FC236}">
                <a16:creationId xmlns:a16="http://schemas.microsoft.com/office/drawing/2014/main" id="{3EBD61C7-B60E-43E2-92D6-8EF897AFA224}"/>
              </a:ext>
            </a:extLst>
          </p:cNvPr>
          <p:cNvSpPr txBox="1"/>
          <p:nvPr/>
        </p:nvSpPr>
        <p:spPr>
          <a:xfrm>
            <a:off x="9356296" y="1188420"/>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3 ns</a:t>
            </a:r>
          </a:p>
        </p:txBody>
      </p:sp>
      <p:sp>
        <p:nvSpPr>
          <p:cNvPr id="23" name="文本框 22">
            <a:extLst>
              <a:ext uri="{FF2B5EF4-FFF2-40B4-BE49-F238E27FC236}">
                <a16:creationId xmlns:a16="http://schemas.microsoft.com/office/drawing/2014/main" id="{5A05EFAC-0690-4A45-8C4E-BF938F66F080}"/>
              </a:ext>
            </a:extLst>
          </p:cNvPr>
          <p:cNvSpPr txBox="1"/>
          <p:nvPr/>
        </p:nvSpPr>
        <p:spPr>
          <a:xfrm>
            <a:off x="6052424" y="3683595"/>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3.1 ns</a:t>
            </a:r>
          </a:p>
        </p:txBody>
      </p:sp>
      <p:sp>
        <p:nvSpPr>
          <p:cNvPr id="24" name="文本框 23">
            <a:extLst>
              <a:ext uri="{FF2B5EF4-FFF2-40B4-BE49-F238E27FC236}">
                <a16:creationId xmlns:a16="http://schemas.microsoft.com/office/drawing/2014/main" id="{FECB31CE-3AE3-49B5-A45E-9D218A79A252}"/>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
        <p:nvSpPr>
          <p:cNvPr id="27" name="矩形 8">
            <a:extLst>
              <a:ext uri="{FF2B5EF4-FFF2-40B4-BE49-F238E27FC236}">
                <a16:creationId xmlns:a16="http://schemas.microsoft.com/office/drawing/2014/main" id="{3335F353-EAE0-442F-A2CB-EDCE7C93401A}"/>
              </a:ext>
            </a:extLst>
          </p:cNvPr>
          <p:cNvSpPr>
            <a:spLocks noChangeArrowheads="1"/>
          </p:cNvSpPr>
          <p:nvPr/>
        </p:nvSpPr>
        <p:spPr bwMode="auto">
          <a:xfrm>
            <a:off x="137501" y="4568400"/>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陷光结构：</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9" name="文本框 28">
            <a:extLst>
              <a:ext uri="{FF2B5EF4-FFF2-40B4-BE49-F238E27FC236}">
                <a16:creationId xmlns:a16="http://schemas.microsoft.com/office/drawing/2014/main" id="{57269626-71B2-4EB1-AF30-7A6F54C65F5A}"/>
              </a:ext>
            </a:extLst>
          </p:cNvPr>
          <p:cNvSpPr txBox="1"/>
          <p:nvPr/>
        </p:nvSpPr>
        <p:spPr>
          <a:xfrm>
            <a:off x="1339877" y="5366517"/>
            <a:ext cx="2380129" cy="777264"/>
          </a:xfrm>
          <a:prstGeom prst="rect">
            <a:avLst/>
          </a:prstGeom>
          <a:noFill/>
        </p:spPr>
        <p:txBody>
          <a:bodyPr wrap="square">
            <a:spAutoFit/>
          </a:bodyPr>
          <a:lstStyle/>
          <a:p>
            <a:pPr>
              <a:lnSpc>
                <a:spcPct val="130000"/>
              </a:lnSpc>
            </a:pPr>
            <a:r>
              <a:rPr lang="zh-CN"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上升时间</a:t>
            </a:r>
            <a:r>
              <a:rPr lang="zh-CN" altLang="en-US"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2.94 ns</a:t>
            </a:r>
          </a:p>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下降时间：</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3.06 ns</a:t>
            </a:r>
          </a:p>
        </p:txBody>
      </p:sp>
      <p:sp>
        <p:nvSpPr>
          <p:cNvPr id="30" name="矩形 8">
            <a:extLst>
              <a:ext uri="{FF2B5EF4-FFF2-40B4-BE49-F238E27FC236}">
                <a16:creationId xmlns:a16="http://schemas.microsoft.com/office/drawing/2014/main" id="{11D86C84-3A32-4813-90F1-017EAC23B277}"/>
              </a:ext>
            </a:extLst>
          </p:cNvPr>
          <p:cNvSpPr>
            <a:spLocks noChangeArrowheads="1"/>
          </p:cNvSpPr>
          <p:nvPr/>
        </p:nvSpPr>
        <p:spPr bwMode="auto">
          <a:xfrm>
            <a:off x="137501" y="5388819"/>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传统结构：</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34" name="图片 33">
            <a:extLst>
              <a:ext uri="{FF2B5EF4-FFF2-40B4-BE49-F238E27FC236}">
                <a16:creationId xmlns:a16="http://schemas.microsoft.com/office/drawing/2014/main" id="{5A931154-747C-48D9-8B76-0DEE71675903}"/>
              </a:ext>
            </a:extLst>
          </p:cNvPr>
          <p:cNvPicPr>
            <a:picLocks noChangeAspect="1"/>
          </p:cNvPicPr>
          <p:nvPr/>
        </p:nvPicPr>
        <p:blipFill>
          <a:blip r:embed="rId6"/>
          <a:stretch>
            <a:fillRect/>
          </a:stretch>
        </p:blipFill>
        <p:spPr>
          <a:xfrm>
            <a:off x="3092990" y="2764591"/>
            <a:ext cx="1588958" cy="1378899"/>
          </a:xfrm>
          <a:prstGeom prst="rect">
            <a:avLst/>
          </a:prstGeom>
        </p:spPr>
      </p:pic>
      <p:sp>
        <p:nvSpPr>
          <p:cNvPr id="35" name="矩形 8">
            <a:extLst>
              <a:ext uri="{FF2B5EF4-FFF2-40B4-BE49-F238E27FC236}">
                <a16:creationId xmlns:a16="http://schemas.microsoft.com/office/drawing/2014/main" id="{6B2BB3AB-7EB3-44A5-8FE4-FC244399817E}"/>
              </a:ext>
            </a:extLst>
          </p:cNvPr>
          <p:cNvSpPr>
            <a:spLocks noChangeArrowheads="1"/>
          </p:cNvSpPr>
          <p:nvPr/>
        </p:nvSpPr>
        <p:spPr bwMode="auto">
          <a:xfrm>
            <a:off x="3230227" y="2364481"/>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传统结构</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36" name="图片 35">
            <a:extLst>
              <a:ext uri="{FF2B5EF4-FFF2-40B4-BE49-F238E27FC236}">
                <a16:creationId xmlns:a16="http://schemas.microsoft.com/office/drawing/2014/main" id="{A16E856B-536F-4FEF-8A99-CFDF564E5751}"/>
              </a:ext>
            </a:extLst>
          </p:cNvPr>
          <p:cNvPicPr>
            <a:picLocks noChangeAspect="1"/>
          </p:cNvPicPr>
          <p:nvPr/>
        </p:nvPicPr>
        <p:blipFill>
          <a:blip r:embed="rId7"/>
          <a:stretch>
            <a:fillRect/>
          </a:stretch>
        </p:blipFill>
        <p:spPr>
          <a:xfrm>
            <a:off x="91279" y="1839988"/>
            <a:ext cx="3066227" cy="2618021"/>
          </a:xfrm>
          <a:prstGeom prst="rect">
            <a:avLst/>
          </a:prstGeom>
        </p:spPr>
      </p:pic>
      <p:pic>
        <p:nvPicPr>
          <p:cNvPr id="37" name="图片 36">
            <a:extLst>
              <a:ext uri="{FF2B5EF4-FFF2-40B4-BE49-F238E27FC236}">
                <a16:creationId xmlns:a16="http://schemas.microsoft.com/office/drawing/2014/main" id="{3D48A878-C58F-4DE9-99E7-A4EF6406765B}"/>
              </a:ext>
            </a:extLst>
          </p:cNvPr>
          <p:cNvPicPr>
            <a:picLocks noChangeAspect="1"/>
          </p:cNvPicPr>
          <p:nvPr/>
        </p:nvPicPr>
        <p:blipFill>
          <a:blip r:embed="rId8"/>
          <a:stretch>
            <a:fillRect/>
          </a:stretch>
        </p:blipFill>
        <p:spPr>
          <a:xfrm>
            <a:off x="3049234" y="1301883"/>
            <a:ext cx="1530919" cy="1148189"/>
          </a:xfrm>
          <a:prstGeom prst="rect">
            <a:avLst/>
          </a:prstGeom>
        </p:spPr>
      </p:pic>
      <p:sp>
        <p:nvSpPr>
          <p:cNvPr id="31" name="箭头: 下 30">
            <a:extLst>
              <a:ext uri="{FF2B5EF4-FFF2-40B4-BE49-F238E27FC236}">
                <a16:creationId xmlns:a16="http://schemas.microsoft.com/office/drawing/2014/main" id="{F325DDE7-8413-4A27-ABE3-BE7E56F371A5}"/>
              </a:ext>
            </a:extLst>
          </p:cNvPr>
          <p:cNvSpPr/>
          <p:nvPr/>
        </p:nvSpPr>
        <p:spPr>
          <a:xfrm rot="16200000">
            <a:off x="3372994" y="5257565"/>
            <a:ext cx="240097" cy="262506"/>
          </a:xfrm>
          <a:prstGeom prst="downArrow">
            <a:avLst>
              <a:gd name="adj1" fmla="val 41613"/>
              <a:gd name="adj2" fmla="val 50000"/>
            </a:avLst>
          </a:prstGeom>
          <a:solidFill>
            <a:srgbClr val="3B3BF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id="{3557D3FA-B829-43DB-A215-93DA3D6110E3}"/>
              </a:ext>
            </a:extLst>
          </p:cNvPr>
          <p:cNvSpPr txBox="1"/>
          <p:nvPr/>
        </p:nvSpPr>
        <p:spPr>
          <a:xfrm>
            <a:off x="3595226" y="5172350"/>
            <a:ext cx="1132210" cy="416524"/>
          </a:xfrm>
          <a:prstGeom prst="rect">
            <a:avLst/>
          </a:prstGeom>
          <a:noFill/>
        </p:spPr>
        <p:txBody>
          <a:bodyPr wrap="square">
            <a:spAutoFit/>
          </a:bodyPr>
          <a:lstStyle/>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增强</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60</a:t>
            </a: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倍</a:t>
            </a:r>
            <a:endPar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0087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10" name="图片 9">
            <a:extLst>
              <a:ext uri="{FF2B5EF4-FFF2-40B4-BE49-F238E27FC236}">
                <a16:creationId xmlns:a16="http://schemas.microsoft.com/office/drawing/2014/main" id="{B883EC0E-9554-4889-979D-DC8DAF5D42D9}"/>
              </a:ext>
            </a:extLst>
          </p:cNvPr>
          <p:cNvPicPr>
            <a:picLocks noChangeAspect="1"/>
          </p:cNvPicPr>
          <p:nvPr/>
        </p:nvPicPr>
        <p:blipFill rotWithShape="1">
          <a:blip r:embed="rId3"/>
          <a:srcRect b="11722"/>
          <a:stretch/>
        </p:blipFill>
        <p:spPr>
          <a:xfrm>
            <a:off x="4079214" y="1406391"/>
            <a:ext cx="3519099" cy="2302677"/>
          </a:xfrm>
          <a:prstGeom prst="rect">
            <a:avLst/>
          </a:prstGeom>
        </p:spPr>
      </p:pic>
      <p:pic>
        <p:nvPicPr>
          <p:cNvPr id="16" name="图片 15">
            <a:extLst>
              <a:ext uri="{FF2B5EF4-FFF2-40B4-BE49-F238E27FC236}">
                <a16:creationId xmlns:a16="http://schemas.microsoft.com/office/drawing/2014/main" id="{60135BE1-392E-4D50-A7E5-361FDA0E2F18}"/>
              </a:ext>
            </a:extLst>
          </p:cNvPr>
          <p:cNvPicPr>
            <a:picLocks noChangeAspect="1"/>
          </p:cNvPicPr>
          <p:nvPr/>
        </p:nvPicPr>
        <p:blipFill rotWithShape="1">
          <a:blip r:embed="rId4"/>
          <a:srcRect t="6015"/>
          <a:stretch/>
        </p:blipFill>
        <p:spPr>
          <a:xfrm>
            <a:off x="537373" y="1406391"/>
            <a:ext cx="3392593" cy="2453015"/>
          </a:xfrm>
          <a:prstGeom prst="rect">
            <a:avLst/>
          </a:prstGeom>
        </p:spPr>
      </p:pic>
      <p:sp>
        <p:nvSpPr>
          <p:cNvPr id="22" name="矩形 8">
            <a:extLst>
              <a:ext uri="{FF2B5EF4-FFF2-40B4-BE49-F238E27FC236}">
                <a16:creationId xmlns:a16="http://schemas.microsoft.com/office/drawing/2014/main" id="{66F65750-6AE2-438F-91C5-38063D0E8BA2}"/>
              </a:ext>
            </a:extLst>
          </p:cNvPr>
          <p:cNvSpPr>
            <a:spLocks noChangeArrowheads="1"/>
          </p:cNvSpPr>
          <p:nvPr/>
        </p:nvSpPr>
        <p:spPr bwMode="auto">
          <a:xfrm>
            <a:off x="1309857" y="1055823"/>
            <a:ext cx="2331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光生载流子分布</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 name="矩形 8">
            <a:extLst>
              <a:ext uri="{FF2B5EF4-FFF2-40B4-BE49-F238E27FC236}">
                <a16:creationId xmlns:a16="http://schemas.microsoft.com/office/drawing/2014/main" id="{85B8227F-9602-4353-B191-47E21EACD7DF}"/>
              </a:ext>
            </a:extLst>
          </p:cNvPr>
          <p:cNvSpPr>
            <a:spLocks noChangeArrowheads="1"/>
          </p:cNvSpPr>
          <p:nvPr/>
        </p:nvSpPr>
        <p:spPr bwMode="auto">
          <a:xfrm>
            <a:off x="4791383" y="1055823"/>
            <a:ext cx="19412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内建电场分布</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 name="Rectangle 71">
            <a:extLst>
              <a:ext uri="{FF2B5EF4-FFF2-40B4-BE49-F238E27FC236}">
                <a16:creationId xmlns:a16="http://schemas.microsoft.com/office/drawing/2014/main" id="{5CDE156E-C6ED-4BE5-B98E-FAE961178BE6}"/>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20" name="灯片编号占位符 6">
            <a:extLst>
              <a:ext uri="{FF2B5EF4-FFF2-40B4-BE49-F238E27FC236}">
                <a16:creationId xmlns:a16="http://schemas.microsoft.com/office/drawing/2014/main" id="{7AD46ED1-DE53-ED9F-8FF1-2CDE9CE3E925}"/>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21</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9" name="矩形: 圆角 18">
            <a:extLst>
              <a:ext uri="{FF2B5EF4-FFF2-40B4-BE49-F238E27FC236}">
                <a16:creationId xmlns:a16="http://schemas.microsoft.com/office/drawing/2014/main" id="{B5787B7D-06E4-4297-85D7-8A916CA58213}"/>
              </a:ext>
            </a:extLst>
          </p:cNvPr>
          <p:cNvSpPr/>
          <p:nvPr/>
        </p:nvSpPr>
        <p:spPr>
          <a:xfrm>
            <a:off x="280547" y="893943"/>
            <a:ext cx="7438065" cy="5428426"/>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图片 28">
            <a:extLst>
              <a:ext uri="{FF2B5EF4-FFF2-40B4-BE49-F238E27FC236}">
                <a16:creationId xmlns:a16="http://schemas.microsoft.com/office/drawing/2014/main" id="{12F4E0AD-A6DF-49D6-9F5D-726D03CCBF95}"/>
              </a:ext>
            </a:extLst>
          </p:cNvPr>
          <p:cNvPicPr>
            <a:picLocks noChangeAspect="1"/>
          </p:cNvPicPr>
          <p:nvPr/>
        </p:nvPicPr>
        <p:blipFill rotWithShape="1">
          <a:blip r:embed="rId5"/>
          <a:srcRect t="3594" b="5729"/>
          <a:stretch/>
        </p:blipFill>
        <p:spPr>
          <a:xfrm>
            <a:off x="432647" y="3951343"/>
            <a:ext cx="3392593" cy="2307263"/>
          </a:xfrm>
          <a:prstGeom prst="rect">
            <a:avLst/>
          </a:prstGeom>
        </p:spPr>
      </p:pic>
      <p:sp>
        <p:nvSpPr>
          <p:cNvPr id="30" name="矩形 8">
            <a:extLst>
              <a:ext uri="{FF2B5EF4-FFF2-40B4-BE49-F238E27FC236}">
                <a16:creationId xmlns:a16="http://schemas.microsoft.com/office/drawing/2014/main" id="{AEA663E3-7131-4FF5-A3E7-187101976483}"/>
              </a:ext>
            </a:extLst>
          </p:cNvPr>
          <p:cNvSpPr>
            <a:spLocks noChangeArrowheads="1"/>
          </p:cNvSpPr>
          <p:nvPr/>
        </p:nvSpPr>
        <p:spPr bwMode="auto">
          <a:xfrm>
            <a:off x="1309857" y="3695722"/>
            <a:ext cx="20119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光电流密度分布</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3" name="文本框 32">
            <a:extLst>
              <a:ext uri="{FF2B5EF4-FFF2-40B4-BE49-F238E27FC236}">
                <a16:creationId xmlns:a16="http://schemas.microsoft.com/office/drawing/2014/main" id="{C937A792-758E-49D2-9542-35B80C357C7F}"/>
              </a:ext>
            </a:extLst>
          </p:cNvPr>
          <p:cNvSpPr txBox="1"/>
          <p:nvPr/>
        </p:nvSpPr>
        <p:spPr>
          <a:xfrm>
            <a:off x="3897938" y="4093217"/>
            <a:ext cx="3620973" cy="1652825"/>
          </a:xfrm>
          <a:prstGeom prst="rect">
            <a:avLst/>
          </a:prstGeom>
          <a:noFill/>
        </p:spPr>
        <p:txBody>
          <a:bodyPr wrap="square" rtlCol="0">
            <a:spAutoFit/>
          </a:bodyPr>
          <a:lstStyle/>
          <a:p>
            <a:pPr marL="342900" indent="-342900">
              <a:lnSpc>
                <a:spcPct val="130000"/>
              </a:lnSpc>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光生载流子集中在梯形区域</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nSpc>
                <a:spcPct val="130000"/>
              </a:lnSpc>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内建电场集中在异质结界面</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nSpc>
                <a:spcPct val="130000"/>
              </a:lnSpc>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梯形区域的光栅载流子对光电流贡献少</a:t>
            </a:r>
          </a:p>
        </p:txBody>
      </p:sp>
      <p:sp>
        <p:nvSpPr>
          <p:cNvPr id="37" name="矩形 8">
            <a:extLst>
              <a:ext uri="{FF2B5EF4-FFF2-40B4-BE49-F238E27FC236}">
                <a16:creationId xmlns:a16="http://schemas.microsoft.com/office/drawing/2014/main" id="{DB64FD20-224F-448F-B086-6698C3ADACD7}"/>
              </a:ext>
            </a:extLst>
          </p:cNvPr>
          <p:cNvSpPr>
            <a:spLocks noChangeArrowheads="1"/>
          </p:cNvSpPr>
          <p:nvPr/>
        </p:nvSpPr>
        <p:spPr bwMode="auto">
          <a:xfrm>
            <a:off x="2315832" y="1547870"/>
            <a:ext cx="9475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9.2 μm</a:t>
            </a:r>
          </a:p>
        </p:txBody>
      </p:sp>
      <p:sp>
        <p:nvSpPr>
          <p:cNvPr id="38" name="矩形 8">
            <a:extLst>
              <a:ext uri="{FF2B5EF4-FFF2-40B4-BE49-F238E27FC236}">
                <a16:creationId xmlns:a16="http://schemas.microsoft.com/office/drawing/2014/main" id="{28FA8DB4-3BFA-4449-92D3-FFD2904AF3CD}"/>
              </a:ext>
            </a:extLst>
          </p:cNvPr>
          <p:cNvSpPr>
            <a:spLocks noChangeArrowheads="1"/>
          </p:cNvSpPr>
          <p:nvPr/>
        </p:nvSpPr>
        <p:spPr bwMode="auto">
          <a:xfrm>
            <a:off x="2315832" y="4093217"/>
            <a:ext cx="9475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9.2 μm</a:t>
            </a:r>
          </a:p>
        </p:txBody>
      </p:sp>
      <p:sp>
        <p:nvSpPr>
          <p:cNvPr id="18" name="文本框 17">
            <a:extLst>
              <a:ext uri="{FF2B5EF4-FFF2-40B4-BE49-F238E27FC236}">
                <a16:creationId xmlns:a16="http://schemas.microsoft.com/office/drawing/2014/main" id="{69C67426-09B4-4802-9848-131949BB20C7}"/>
              </a:ext>
            </a:extLst>
          </p:cNvPr>
          <p:cNvSpPr txBox="1"/>
          <p:nvPr/>
        </p:nvSpPr>
        <p:spPr>
          <a:xfrm>
            <a:off x="8861969" y="2790898"/>
            <a:ext cx="2341987" cy="417165"/>
          </a:xfrm>
          <a:prstGeom prst="rect">
            <a:avLst/>
          </a:prstGeom>
          <a:noFill/>
        </p:spPr>
        <p:txBody>
          <a:bodyPr wrap="square">
            <a:spAutoFit/>
          </a:bodyPr>
          <a:lstStyle/>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内量子效率低于</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70%</a:t>
            </a:r>
            <a:endPar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文本框 20">
            <a:extLst>
              <a:ext uri="{FF2B5EF4-FFF2-40B4-BE49-F238E27FC236}">
                <a16:creationId xmlns:a16="http://schemas.microsoft.com/office/drawing/2014/main" id="{AAEDB6A6-6C34-4B1A-BC71-1E922DCB082B}"/>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pic>
        <p:nvPicPr>
          <p:cNvPr id="3" name="图片 2">
            <a:extLst>
              <a:ext uri="{FF2B5EF4-FFF2-40B4-BE49-F238E27FC236}">
                <a16:creationId xmlns:a16="http://schemas.microsoft.com/office/drawing/2014/main" id="{CD49DAB5-AD84-4543-84DF-4226739E5778}"/>
              </a:ext>
            </a:extLst>
          </p:cNvPr>
          <p:cNvPicPr>
            <a:picLocks noChangeAspect="1"/>
          </p:cNvPicPr>
          <p:nvPr/>
        </p:nvPicPr>
        <p:blipFill>
          <a:blip r:embed="rId6"/>
          <a:stretch>
            <a:fillRect/>
          </a:stretch>
        </p:blipFill>
        <p:spPr>
          <a:xfrm>
            <a:off x="7975437" y="3045200"/>
            <a:ext cx="4115052" cy="3086289"/>
          </a:xfrm>
          <a:prstGeom prst="rect">
            <a:avLst/>
          </a:prstGeom>
        </p:spPr>
      </p:pic>
    </p:spTree>
    <p:extLst>
      <p:ext uri="{BB962C8B-B14F-4D97-AF65-F5344CB8AC3E}">
        <p14:creationId xmlns:p14="http://schemas.microsoft.com/office/powerpoint/2010/main" val="2277416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6" name="图片 5">
            <a:extLst>
              <a:ext uri="{FF2B5EF4-FFF2-40B4-BE49-F238E27FC236}">
                <a16:creationId xmlns:a16="http://schemas.microsoft.com/office/drawing/2014/main" id="{0C0364B1-12EC-49E5-B4EA-7E355B9057FD}"/>
              </a:ext>
            </a:extLst>
          </p:cNvPr>
          <p:cNvPicPr>
            <a:picLocks noChangeAspect="1"/>
          </p:cNvPicPr>
          <p:nvPr/>
        </p:nvPicPr>
        <p:blipFill>
          <a:blip r:embed="rId3"/>
          <a:stretch>
            <a:fillRect/>
          </a:stretch>
        </p:blipFill>
        <p:spPr>
          <a:xfrm>
            <a:off x="663067" y="1426467"/>
            <a:ext cx="9787068" cy="3506161"/>
          </a:xfrm>
          <a:prstGeom prst="rect">
            <a:avLst/>
          </a:prstGeom>
        </p:spPr>
      </p:pic>
      <p:sp>
        <p:nvSpPr>
          <p:cNvPr id="22" name="矩形 8">
            <a:extLst>
              <a:ext uri="{FF2B5EF4-FFF2-40B4-BE49-F238E27FC236}">
                <a16:creationId xmlns:a16="http://schemas.microsoft.com/office/drawing/2014/main" id="{0E4B1AE8-690C-422B-B194-585ED7C7ED99}"/>
              </a:ext>
            </a:extLst>
          </p:cNvPr>
          <p:cNvSpPr>
            <a:spLocks noChangeArrowheads="1"/>
          </p:cNvSpPr>
          <p:nvPr/>
        </p:nvSpPr>
        <p:spPr bwMode="auto">
          <a:xfrm>
            <a:off x="280547" y="733091"/>
            <a:ext cx="5044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介质填充的</a:t>
            </a:r>
            <a:r>
              <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HgCdTe</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梯形陷光结构</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Rectangle 71">
            <a:extLst>
              <a:ext uri="{FF2B5EF4-FFF2-40B4-BE49-F238E27FC236}">
                <a16:creationId xmlns:a16="http://schemas.microsoft.com/office/drawing/2014/main" id="{D0A48DA1-0D20-49AB-A22D-FC9698C6C86D}"/>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4" name="灯片编号占位符 6">
            <a:extLst>
              <a:ext uri="{FF2B5EF4-FFF2-40B4-BE49-F238E27FC236}">
                <a16:creationId xmlns:a16="http://schemas.microsoft.com/office/drawing/2014/main" id="{AAB36834-3C48-8171-4558-97221D1359CB}"/>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22</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3" name="矩形 8">
            <a:extLst>
              <a:ext uri="{FF2B5EF4-FFF2-40B4-BE49-F238E27FC236}">
                <a16:creationId xmlns:a16="http://schemas.microsoft.com/office/drawing/2014/main" id="{A71CFDCC-44E6-573A-40E8-96553BCA59DE}"/>
              </a:ext>
            </a:extLst>
          </p:cNvPr>
          <p:cNvSpPr>
            <a:spLocks noChangeArrowheads="1"/>
          </p:cNvSpPr>
          <p:nvPr/>
        </p:nvSpPr>
        <p:spPr bwMode="auto">
          <a:xfrm>
            <a:off x="456158" y="5244045"/>
            <a:ext cx="11105147" cy="100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ct val="0"/>
              </a:spcBef>
              <a:buFontTx/>
              <a:buNone/>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改变顶部电极与探测器的接触面，</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重新分布</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梯形陷光结构中的内建电场，</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改善</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光生载流子收集效率</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文本框 9">
            <a:extLst>
              <a:ext uri="{FF2B5EF4-FFF2-40B4-BE49-F238E27FC236}">
                <a16:creationId xmlns:a16="http://schemas.microsoft.com/office/drawing/2014/main" id="{0318147A-01A8-4543-881E-DA84FCDE1706}"/>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2423004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975CA29A-2FD7-43D4-AAF8-9CFBAECACE8D}"/>
              </a:ext>
            </a:extLst>
          </p:cNvPr>
          <p:cNvPicPr>
            <a:picLocks noChangeAspect="1"/>
          </p:cNvPicPr>
          <p:nvPr/>
        </p:nvPicPr>
        <p:blipFill rotWithShape="1">
          <a:blip r:embed="rId3"/>
          <a:srcRect l="6343" t="3979" r="5918"/>
          <a:stretch/>
        </p:blipFill>
        <p:spPr>
          <a:xfrm>
            <a:off x="4037726" y="4030594"/>
            <a:ext cx="3039730" cy="2495023"/>
          </a:xfrm>
          <a:prstGeom prst="rect">
            <a:avLst/>
          </a:prstGeom>
        </p:spPr>
      </p:pic>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13" name="图片 12">
            <a:extLst>
              <a:ext uri="{FF2B5EF4-FFF2-40B4-BE49-F238E27FC236}">
                <a16:creationId xmlns:a16="http://schemas.microsoft.com/office/drawing/2014/main" id="{12955EDD-D496-4216-8A99-0839F1A5DD79}"/>
              </a:ext>
            </a:extLst>
          </p:cNvPr>
          <p:cNvPicPr>
            <a:picLocks noChangeAspect="1"/>
          </p:cNvPicPr>
          <p:nvPr/>
        </p:nvPicPr>
        <p:blipFill rotWithShape="1">
          <a:blip r:embed="rId4"/>
          <a:srcRect b="9645"/>
          <a:stretch/>
        </p:blipFill>
        <p:spPr>
          <a:xfrm>
            <a:off x="690856" y="3963384"/>
            <a:ext cx="3481877" cy="2359530"/>
          </a:xfrm>
          <a:prstGeom prst="rect">
            <a:avLst/>
          </a:prstGeom>
        </p:spPr>
      </p:pic>
      <p:sp>
        <p:nvSpPr>
          <p:cNvPr id="16" name="矩形 8">
            <a:extLst>
              <a:ext uri="{FF2B5EF4-FFF2-40B4-BE49-F238E27FC236}">
                <a16:creationId xmlns:a16="http://schemas.microsoft.com/office/drawing/2014/main" id="{07F205EF-518D-4FA3-BBB3-F68F31065B75}"/>
              </a:ext>
            </a:extLst>
          </p:cNvPr>
          <p:cNvSpPr>
            <a:spLocks noChangeArrowheads="1"/>
          </p:cNvSpPr>
          <p:nvPr/>
        </p:nvSpPr>
        <p:spPr bwMode="auto">
          <a:xfrm>
            <a:off x="7627277" y="4250043"/>
            <a:ext cx="3617321" cy="125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30000"/>
              </a:lnSpc>
              <a:spcBef>
                <a:spcPct val="0"/>
              </a:spcBef>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电流密度住主要集中在梯形结构区域</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nSpc>
                <a:spcPct val="130000"/>
              </a:lnSpc>
              <a:spcBef>
                <a:spcPct val="0"/>
              </a:spcBef>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内量子效率最高达到</a:t>
            </a: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90%</a:t>
            </a:r>
          </a:p>
        </p:txBody>
      </p:sp>
      <p:sp>
        <p:nvSpPr>
          <p:cNvPr id="11" name="Rectangle 71">
            <a:extLst>
              <a:ext uri="{FF2B5EF4-FFF2-40B4-BE49-F238E27FC236}">
                <a16:creationId xmlns:a16="http://schemas.microsoft.com/office/drawing/2014/main" id="{6CF52131-6A88-47A9-A44E-0944894894DC}"/>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7" name="矩形 8">
            <a:extLst>
              <a:ext uri="{FF2B5EF4-FFF2-40B4-BE49-F238E27FC236}">
                <a16:creationId xmlns:a16="http://schemas.microsoft.com/office/drawing/2014/main" id="{934A1790-C11D-449F-8691-673428DBBBFD}"/>
              </a:ext>
            </a:extLst>
          </p:cNvPr>
          <p:cNvSpPr>
            <a:spLocks noChangeArrowheads="1"/>
          </p:cNvSpPr>
          <p:nvPr/>
        </p:nvSpPr>
        <p:spPr bwMode="auto">
          <a:xfrm>
            <a:off x="7598925" y="1281319"/>
            <a:ext cx="3940143" cy="124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30000"/>
              </a:lnSpc>
              <a:spcBef>
                <a:spcPct val="0"/>
              </a:spcBef>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探测率最大增强倍数</a:t>
            </a: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倍</a:t>
            </a:r>
            <a:endPar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eaLnBrk="1" hangingPunct="1">
              <a:lnSpc>
                <a:spcPct val="130000"/>
              </a:lnSpc>
              <a:spcBef>
                <a:spcPct val="0"/>
              </a:spcBef>
              <a:buFont typeface="Wingdings" panose="05000000000000000000" pitchFamily="2" charset="2"/>
              <a:buChar char="Ø"/>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峰值探测率：</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a:p>
            <a:pPr eaLnBrk="1" hangingPunct="1">
              <a:lnSpc>
                <a:spcPct val="130000"/>
              </a:lnSpc>
              <a:spcBef>
                <a:spcPct val="0"/>
              </a:spcBef>
              <a:buNone/>
            </a:pPr>
            <a:r>
              <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b="1" dirty="0">
                <a:solidFill>
                  <a:srgbClr val="3B3BFF"/>
                </a:solidFill>
                <a:effectLst/>
                <a:latin typeface="Times New Roman" panose="02020603050405020304" pitchFamily="18" charset="0"/>
                <a:ea typeface="宋体" panose="02010600030101010101" pitchFamily="2" charset="-122"/>
              </a:rPr>
              <a:t>1.84×10</a:t>
            </a:r>
            <a:r>
              <a:rPr lang="en-US" altLang="zh-CN" sz="2000" b="1" baseline="30000" dirty="0">
                <a:solidFill>
                  <a:srgbClr val="3B3BFF"/>
                </a:solidFill>
                <a:effectLst/>
                <a:latin typeface="Times New Roman" panose="02020603050405020304" pitchFamily="18" charset="0"/>
                <a:ea typeface="宋体" panose="02010600030101010101" pitchFamily="2" charset="-122"/>
              </a:rPr>
              <a:t>11</a:t>
            </a:r>
            <a:r>
              <a:rPr lang="en-US" altLang="zh-CN" sz="2000" b="1" dirty="0">
                <a:solidFill>
                  <a:srgbClr val="3B3BFF"/>
                </a:solidFill>
                <a:effectLst/>
                <a:latin typeface="Times New Roman" panose="02020603050405020304" pitchFamily="18" charset="0"/>
                <a:ea typeface="宋体" panose="02010600030101010101" pitchFamily="2" charset="-122"/>
              </a:rPr>
              <a:t> cm∙Hz</a:t>
            </a:r>
            <a:r>
              <a:rPr lang="en-US" altLang="zh-CN" sz="2000" b="1" baseline="30000" dirty="0">
                <a:solidFill>
                  <a:srgbClr val="3B3BFF"/>
                </a:solidFill>
                <a:effectLst/>
                <a:latin typeface="Times New Roman" panose="02020603050405020304" pitchFamily="18" charset="0"/>
                <a:ea typeface="宋体" panose="02010600030101010101" pitchFamily="2" charset="-122"/>
              </a:rPr>
              <a:t>1/2 </a:t>
            </a:r>
            <a:r>
              <a:rPr lang="en-US" altLang="zh-CN" sz="2000" b="1" dirty="0">
                <a:solidFill>
                  <a:srgbClr val="3B3BFF"/>
                </a:solidFill>
                <a:effectLst/>
                <a:latin typeface="Times New Roman" panose="02020603050405020304" pitchFamily="18" charset="0"/>
                <a:ea typeface="宋体" panose="02010600030101010101" pitchFamily="2" charset="-122"/>
              </a:rPr>
              <a:t>·W</a:t>
            </a:r>
            <a:r>
              <a:rPr lang="en-US" altLang="zh-CN" sz="2000" b="1" baseline="30000" dirty="0">
                <a:solidFill>
                  <a:srgbClr val="3B3BFF"/>
                </a:solidFill>
                <a:effectLst/>
                <a:latin typeface="Times New Roman" panose="02020603050405020304" pitchFamily="18" charset="0"/>
                <a:ea typeface="宋体" panose="02010600030101010101" pitchFamily="2" charset="-122"/>
              </a:rPr>
              <a:t>-1</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灯片编号占位符 6">
            <a:extLst>
              <a:ext uri="{FF2B5EF4-FFF2-40B4-BE49-F238E27FC236}">
                <a16:creationId xmlns:a16="http://schemas.microsoft.com/office/drawing/2014/main" id="{C1020022-830B-531D-D972-389480F85CEE}"/>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23</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9" name="矩形: 圆角 18">
            <a:extLst>
              <a:ext uri="{FF2B5EF4-FFF2-40B4-BE49-F238E27FC236}">
                <a16:creationId xmlns:a16="http://schemas.microsoft.com/office/drawing/2014/main" id="{AA4FF883-AC34-74D8-0D2D-81383CF91927}"/>
              </a:ext>
            </a:extLst>
          </p:cNvPr>
          <p:cNvSpPr/>
          <p:nvPr/>
        </p:nvSpPr>
        <p:spPr>
          <a:xfrm>
            <a:off x="362232" y="760685"/>
            <a:ext cx="11166344" cy="3096092"/>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矩形 8">
            <a:extLst>
              <a:ext uri="{FF2B5EF4-FFF2-40B4-BE49-F238E27FC236}">
                <a16:creationId xmlns:a16="http://schemas.microsoft.com/office/drawing/2014/main" id="{49CF76E7-D181-62BC-9964-3220825E557B}"/>
              </a:ext>
            </a:extLst>
          </p:cNvPr>
          <p:cNvSpPr>
            <a:spLocks noChangeArrowheads="1"/>
          </p:cNvSpPr>
          <p:nvPr/>
        </p:nvSpPr>
        <p:spPr bwMode="auto">
          <a:xfrm>
            <a:off x="530877" y="812067"/>
            <a:ext cx="6307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改善光生载流子收集效率后的增强效果</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5" name="矩形: 圆角 24">
            <a:extLst>
              <a:ext uri="{FF2B5EF4-FFF2-40B4-BE49-F238E27FC236}">
                <a16:creationId xmlns:a16="http://schemas.microsoft.com/office/drawing/2014/main" id="{B84DBF6A-CF1B-0045-55B2-FEBCD12B7F01}"/>
              </a:ext>
            </a:extLst>
          </p:cNvPr>
          <p:cNvSpPr/>
          <p:nvPr/>
        </p:nvSpPr>
        <p:spPr>
          <a:xfrm>
            <a:off x="362232" y="3934494"/>
            <a:ext cx="11166344" cy="2561938"/>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文本框 17">
            <a:extLst>
              <a:ext uri="{FF2B5EF4-FFF2-40B4-BE49-F238E27FC236}">
                <a16:creationId xmlns:a16="http://schemas.microsoft.com/office/drawing/2014/main" id="{1FA1E047-67EA-496E-8B7D-EBC5FE89728D}"/>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pic>
        <p:nvPicPr>
          <p:cNvPr id="3" name="图片 2">
            <a:extLst>
              <a:ext uri="{FF2B5EF4-FFF2-40B4-BE49-F238E27FC236}">
                <a16:creationId xmlns:a16="http://schemas.microsoft.com/office/drawing/2014/main" id="{00FEEFAD-F11B-4C50-B615-E716214E693E}"/>
              </a:ext>
            </a:extLst>
          </p:cNvPr>
          <p:cNvPicPr>
            <a:picLocks noChangeAspect="1"/>
          </p:cNvPicPr>
          <p:nvPr/>
        </p:nvPicPr>
        <p:blipFill>
          <a:blip r:embed="rId5"/>
          <a:stretch>
            <a:fillRect/>
          </a:stretch>
        </p:blipFill>
        <p:spPr>
          <a:xfrm>
            <a:off x="3901022" y="1127452"/>
            <a:ext cx="3648000" cy="2736000"/>
          </a:xfrm>
          <a:prstGeom prst="rect">
            <a:avLst/>
          </a:prstGeom>
        </p:spPr>
      </p:pic>
      <p:pic>
        <p:nvPicPr>
          <p:cNvPr id="4" name="图片 3">
            <a:extLst>
              <a:ext uri="{FF2B5EF4-FFF2-40B4-BE49-F238E27FC236}">
                <a16:creationId xmlns:a16="http://schemas.microsoft.com/office/drawing/2014/main" id="{A8DF7CC6-1852-43CA-BCB1-42C945ED1F25}"/>
              </a:ext>
            </a:extLst>
          </p:cNvPr>
          <p:cNvPicPr>
            <a:picLocks noChangeAspect="1"/>
          </p:cNvPicPr>
          <p:nvPr/>
        </p:nvPicPr>
        <p:blipFill>
          <a:blip r:embed="rId6"/>
          <a:stretch>
            <a:fillRect/>
          </a:stretch>
        </p:blipFill>
        <p:spPr>
          <a:xfrm>
            <a:off x="524630" y="1183770"/>
            <a:ext cx="3647999" cy="2736000"/>
          </a:xfrm>
          <a:prstGeom prst="rect">
            <a:avLst/>
          </a:prstGeom>
        </p:spPr>
      </p:pic>
      <p:sp>
        <p:nvSpPr>
          <p:cNvPr id="15" name="矩形 8">
            <a:extLst>
              <a:ext uri="{FF2B5EF4-FFF2-40B4-BE49-F238E27FC236}">
                <a16:creationId xmlns:a16="http://schemas.microsoft.com/office/drawing/2014/main" id="{EFFE0108-9373-41BA-9A98-F8D005A00824}"/>
              </a:ext>
            </a:extLst>
          </p:cNvPr>
          <p:cNvSpPr>
            <a:spLocks noChangeArrowheads="1"/>
          </p:cNvSpPr>
          <p:nvPr/>
        </p:nvSpPr>
        <p:spPr bwMode="auto">
          <a:xfrm>
            <a:off x="2540321" y="4142800"/>
            <a:ext cx="9475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9.2 μm</a:t>
            </a:r>
          </a:p>
        </p:txBody>
      </p:sp>
    </p:spTree>
    <p:extLst>
      <p:ext uri="{BB962C8B-B14F-4D97-AF65-F5344CB8AC3E}">
        <p14:creationId xmlns:p14="http://schemas.microsoft.com/office/powerpoint/2010/main" val="1681744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id="{11CE4364-69CC-48FC-A837-B2232DDA7399}"/>
              </a:ext>
            </a:extLst>
          </p:cNvPr>
          <p:cNvPicPr>
            <a:picLocks noChangeAspect="1"/>
          </p:cNvPicPr>
          <p:nvPr/>
        </p:nvPicPr>
        <p:blipFill>
          <a:blip r:embed="rId3"/>
          <a:stretch>
            <a:fillRect/>
          </a:stretch>
        </p:blipFill>
        <p:spPr>
          <a:xfrm>
            <a:off x="4900698" y="3762728"/>
            <a:ext cx="3240000" cy="2430001"/>
          </a:xfrm>
          <a:prstGeom prst="rect">
            <a:avLst/>
          </a:prstGeom>
        </p:spPr>
      </p:pic>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8" name="Rectangle 71">
            <a:extLst>
              <a:ext uri="{FF2B5EF4-FFF2-40B4-BE49-F238E27FC236}">
                <a16:creationId xmlns:a16="http://schemas.microsoft.com/office/drawing/2014/main" id="{0ACDD83D-1B2B-4FB9-AFC1-F77AFEFE0CFB}"/>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6" name="灯片编号占位符 6">
            <a:extLst>
              <a:ext uri="{FF2B5EF4-FFF2-40B4-BE49-F238E27FC236}">
                <a16:creationId xmlns:a16="http://schemas.microsoft.com/office/drawing/2014/main" id="{A38A1491-2E4C-105B-7162-F82E6891C46C}"/>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24</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5C057693-37E3-4300-8507-8A49978C18EA}"/>
              </a:ext>
            </a:extLst>
          </p:cNvPr>
          <p:cNvSpPr txBox="1"/>
          <p:nvPr/>
        </p:nvSpPr>
        <p:spPr>
          <a:xfrm>
            <a:off x="1432540" y="4837594"/>
            <a:ext cx="2380129" cy="777264"/>
          </a:xfrm>
          <a:prstGeom prst="rect">
            <a:avLst/>
          </a:prstGeom>
          <a:noFill/>
        </p:spPr>
        <p:txBody>
          <a:bodyPr wrap="square">
            <a:spAutoFit/>
          </a:bodyPr>
          <a:lstStyle/>
          <a:p>
            <a:pPr>
              <a:lnSpc>
                <a:spcPct val="130000"/>
              </a:lnSpc>
            </a:pPr>
            <a:r>
              <a:rPr lang="zh-CN"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上升时间</a:t>
            </a:r>
            <a:r>
              <a:rPr lang="zh-CN" altLang="en-US"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0.35 ns</a:t>
            </a:r>
          </a:p>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下降时间：</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0.37 ns</a:t>
            </a:r>
          </a:p>
        </p:txBody>
      </p:sp>
      <p:sp>
        <p:nvSpPr>
          <p:cNvPr id="26" name="矩形 8">
            <a:extLst>
              <a:ext uri="{FF2B5EF4-FFF2-40B4-BE49-F238E27FC236}">
                <a16:creationId xmlns:a16="http://schemas.microsoft.com/office/drawing/2014/main" id="{05F19323-CCE2-4841-8B50-289FBEE4DA1C}"/>
              </a:ext>
            </a:extLst>
          </p:cNvPr>
          <p:cNvSpPr>
            <a:spLocks noChangeArrowheads="1"/>
          </p:cNvSpPr>
          <p:nvPr/>
        </p:nvSpPr>
        <p:spPr bwMode="auto">
          <a:xfrm>
            <a:off x="101044" y="754707"/>
            <a:ext cx="21318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时间响应分析</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8" name="矩形: 圆角 27">
            <a:extLst>
              <a:ext uri="{FF2B5EF4-FFF2-40B4-BE49-F238E27FC236}">
                <a16:creationId xmlns:a16="http://schemas.microsoft.com/office/drawing/2014/main" id="{100824AF-0124-429F-B155-DD7393432417}"/>
              </a:ext>
            </a:extLst>
          </p:cNvPr>
          <p:cNvSpPr/>
          <p:nvPr/>
        </p:nvSpPr>
        <p:spPr>
          <a:xfrm>
            <a:off x="4734747" y="1190149"/>
            <a:ext cx="7027485" cy="5002579"/>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文本框 20">
            <a:extLst>
              <a:ext uri="{FF2B5EF4-FFF2-40B4-BE49-F238E27FC236}">
                <a16:creationId xmlns:a16="http://schemas.microsoft.com/office/drawing/2014/main" id="{C517F54C-DDB9-49CC-8785-40CF6ACFF0ED}"/>
              </a:ext>
            </a:extLst>
          </p:cNvPr>
          <p:cNvSpPr txBox="1"/>
          <p:nvPr/>
        </p:nvSpPr>
        <p:spPr>
          <a:xfrm>
            <a:off x="5960959" y="1217188"/>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0 ns</a:t>
            </a:r>
          </a:p>
        </p:txBody>
      </p:sp>
      <p:sp>
        <p:nvSpPr>
          <p:cNvPr id="22" name="文本框 21">
            <a:extLst>
              <a:ext uri="{FF2B5EF4-FFF2-40B4-BE49-F238E27FC236}">
                <a16:creationId xmlns:a16="http://schemas.microsoft.com/office/drawing/2014/main" id="{3EBD61C7-B60E-43E2-92D6-8EF897AFA224}"/>
              </a:ext>
            </a:extLst>
          </p:cNvPr>
          <p:cNvSpPr txBox="1"/>
          <p:nvPr/>
        </p:nvSpPr>
        <p:spPr>
          <a:xfrm>
            <a:off x="9283144" y="1188420"/>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3 ns</a:t>
            </a:r>
          </a:p>
        </p:txBody>
      </p:sp>
      <p:sp>
        <p:nvSpPr>
          <p:cNvPr id="23" name="文本框 22">
            <a:extLst>
              <a:ext uri="{FF2B5EF4-FFF2-40B4-BE49-F238E27FC236}">
                <a16:creationId xmlns:a16="http://schemas.microsoft.com/office/drawing/2014/main" id="{5A05EFAC-0690-4A45-8C4E-BF938F66F080}"/>
              </a:ext>
            </a:extLst>
          </p:cNvPr>
          <p:cNvSpPr txBox="1"/>
          <p:nvPr/>
        </p:nvSpPr>
        <p:spPr>
          <a:xfrm>
            <a:off x="5979272" y="3637875"/>
            <a:ext cx="1395415" cy="416524"/>
          </a:xfrm>
          <a:prstGeom prst="rect">
            <a:avLst/>
          </a:prstGeom>
          <a:noFill/>
        </p:spPr>
        <p:txBody>
          <a:bodyPr wrap="square">
            <a:spAutoFit/>
          </a:bodyPr>
          <a:lstStyle/>
          <a:p>
            <a:pPr>
              <a:lnSpc>
                <a:spcPct val="130000"/>
              </a:lnSpc>
            </a:pPr>
            <a:r>
              <a:rPr lang="en-US" altLang="zh-CN" sz="18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 = 3.1 ns</a:t>
            </a:r>
          </a:p>
        </p:txBody>
      </p:sp>
      <p:pic>
        <p:nvPicPr>
          <p:cNvPr id="11" name="图片 10">
            <a:extLst>
              <a:ext uri="{FF2B5EF4-FFF2-40B4-BE49-F238E27FC236}">
                <a16:creationId xmlns:a16="http://schemas.microsoft.com/office/drawing/2014/main" id="{C9A5CB8D-3AB0-4FFC-8444-FB4CC6FAB546}"/>
              </a:ext>
            </a:extLst>
          </p:cNvPr>
          <p:cNvPicPr>
            <a:picLocks noChangeAspect="1"/>
          </p:cNvPicPr>
          <p:nvPr/>
        </p:nvPicPr>
        <p:blipFill>
          <a:blip r:embed="rId4"/>
          <a:stretch>
            <a:fillRect/>
          </a:stretch>
        </p:blipFill>
        <p:spPr>
          <a:xfrm>
            <a:off x="4902185" y="1364417"/>
            <a:ext cx="3223920" cy="2419940"/>
          </a:xfrm>
          <a:prstGeom prst="rect">
            <a:avLst/>
          </a:prstGeom>
        </p:spPr>
      </p:pic>
      <p:sp>
        <p:nvSpPr>
          <p:cNvPr id="24" name="矩形 8">
            <a:extLst>
              <a:ext uri="{FF2B5EF4-FFF2-40B4-BE49-F238E27FC236}">
                <a16:creationId xmlns:a16="http://schemas.microsoft.com/office/drawing/2014/main" id="{B2858E06-1806-451F-B748-3604CE2E3A7B}"/>
              </a:ext>
            </a:extLst>
          </p:cNvPr>
          <p:cNvSpPr>
            <a:spLocks noChangeArrowheads="1"/>
          </p:cNvSpPr>
          <p:nvPr/>
        </p:nvSpPr>
        <p:spPr bwMode="auto">
          <a:xfrm>
            <a:off x="8165784" y="4356674"/>
            <a:ext cx="33951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非平衡空穴分布随时间的演化过程</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2" name="图片 11">
            <a:extLst>
              <a:ext uri="{FF2B5EF4-FFF2-40B4-BE49-F238E27FC236}">
                <a16:creationId xmlns:a16="http://schemas.microsoft.com/office/drawing/2014/main" id="{0785E78D-5F54-4DEF-8264-DF846B0A1785}"/>
              </a:ext>
            </a:extLst>
          </p:cNvPr>
          <p:cNvPicPr>
            <a:picLocks noChangeAspect="1"/>
          </p:cNvPicPr>
          <p:nvPr/>
        </p:nvPicPr>
        <p:blipFill>
          <a:blip r:embed="rId5"/>
          <a:stretch>
            <a:fillRect/>
          </a:stretch>
        </p:blipFill>
        <p:spPr>
          <a:xfrm>
            <a:off x="8148508" y="1364417"/>
            <a:ext cx="3272207" cy="2456185"/>
          </a:xfrm>
          <a:prstGeom prst="rect">
            <a:avLst/>
          </a:prstGeom>
        </p:spPr>
      </p:pic>
      <p:sp>
        <p:nvSpPr>
          <p:cNvPr id="19" name="文本框 18">
            <a:extLst>
              <a:ext uri="{FF2B5EF4-FFF2-40B4-BE49-F238E27FC236}">
                <a16:creationId xmlns:a16="http://schemas.microsoft.com/office/drawing/2014/main" id="{C6582236-98CB-4D12-8F49-6C21BB63594F}"/>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pic>
        <p:nvPicPr>
          <p:cNvPr id="3" name="图片 2">
            <a:extLst>
              <a:ext uri="{FF2B5EF4-FFF2-40B4-BE49-F238E27FC236}">
                <a16:creationId xmlns:a16="http://schemas.microsoft.com/office/drawing/2014/main" id="{CEA5A907-3777-4465-A3F8-69075EE5731A}"/>
              </a:ext>
            </a:extLst>
          </p:cNvPr>
          <p:cNvPicPr>
            <a:picLocks noChangeAspect="1"/>
          </p:cNvPicPr>
          <p:nvPr/>
        </p:nvPicPr>
        <p:blipFill rotWithShape="1">
          <a:blip r:embed="rId6"/>
          <a:srcRect r="9814"/>
          <a:stretch/>
        </p:blipFill>
        <p:spPr>
          <a:xfrm>
            <a:off x="91900" y="2120747"/>
            <a:ext cx="2832696" cy="2732383"/>
          </a:xfrm>
          <a:prstGeom prst="rect">
            <a:avLst/>
          </a:prstGeom>
        </p:spPr>
      </p:pic>
      <p:sp>
        <p:nvSpPr>
          <p:cNvPr id="20" name="矩形 8">
            <a:extLst>
              <a:ext uri="{FF2B5EF4-FFF2-40B4-BE49-F238E27FC236}">
                <a16:creationId xmlns:a16="http://schemas.microsoft.com/office/drawing/2014/main" id="{D6CA6E45-D7D7-4EBB-A110-8BCADD2321E2}"/>
              </a:ext>
            </a:extLst>
          </p:cNvPr>
          <p:cNvSpPr>
            <a:spLocks noChangeArrowheads="1"/>
          </p:cNvSpPr>
          <p:nvPr/>
        </p:nvSpPr>
        <p:spPr bwMode="auto">
          <a:xfrm>
            <a:off x="206538" y="4859200"/>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介质填充：</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9" name="图片 28">
            <a:extLst>
              <a:ext uri="{FF2B5EF4-FFF2-40B4-BE49-F238E27FC236}">
                <a16:creationId xmlns:a16="http://schemas.microsoft.com/office/drawing/2014/main" id="{692EB512-2D1E-4FDE-A02A-3ABBEADB387F}"/>
              </a:ext>
            </a:extLst>
          </p:cNvPr>
          <p:cNvPicPr>
            <a:picLocks noChangeAspect="1"/>
          </p:cNvPicPr>
          <p:nvPr/>
        </p:nvPicPr>
        <p:blipFill>
          <a:blip r:embed="rId7"/>
          <a:stretch>
            <a:fillRect/>
          </a:stretch>
        </p:blipFill>
        <p:spPr>
          <a:xfrm>
            <a:off x="2991611" y="3048026"/>
            <a:ext cx="1588958" cy="1378899"/>
          </a:xfrm>
          <a:prstGeom prst="rect">
            <a:avLst/>
          </a:prstGeom>
        </p:spPr>
      </p:pic>
      <p:sp>
        <p:nvSpPr>
          <p:cNvPr id="30" name="矩形 8">
            <a:extLst>
              <a:ext uri="{FF2B5EF4-FFF2-40B4-BE49-F238E27FC236}">
                <a16:creationId xmlns:a16="http://schemas.microsoft.com/office/drawing/2014/main" id="{7EBC2D6B-DC93-4CA4-AD94-FAE8A84CDE96}"/>
              </a:ext>
            </a:extLst>
          </p:cNvPr>
          <p:cNvSpPr>
            <a:spLocks noChangeArrowheads="1"/>
          </p:cNvSpPr>
          <p:nvPr/>
        </p:nvSpPr>
        <p:spPr bwMode="auto">
          <a:xfrm>
            <a:off x="3128848" y="2647916"/>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传统结构</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4" name="图片 3">
            <a:extLst>
              <a:ext uri="{FF2B5EF4-FFF2-40B4-BE49-F238E27FC236}">
                <a16:creationId xmlns:a16="http://schemas.microsoft.com/office/drawing/2014/main" id="{921C0A7D-376B-49C1-B97E-2CBE1010AF5F}"/>
              </a:ext>
            </a:extLst>
          </p:cNvPr>
          <p:cNvPicPr>
            <a:picLocks noChangeAspect="1"/>
          </p:cNvPicPr>
          <p:nvPr/>
        </p:nvPicPr>
        <p:blipFill>
          <a:blip r:embed="rId8"/>
          <a:stretch>
            <a:fillRect/>
          </a:stretch>
        </p:blipFill>
        <p:spPr>
          <a:xfrm>
            <a:off x="2946999" y="1546652"/>
            <a:ext cx="1530919" cy="1148189"/>
          </a:xfrm>
          <a:prstGeom prst="rect">
            <a:avLst/>
          </a:prstGeom>
        </p:spPr>
      </p:pic>
      <p:sp>
        <p:nvSpPr>
          <p:cNvPr id="31" name="文本框 30">
            <a:extLst>
              <a:ext uri="{FF2B5EF4-FFF2-40B4-BE49-F238E27FC236}">
                <a16:creationId xmlns:a16="http://schemas.microsoft.com/office/drawing/2014/main" id="{35C3AC74-E026-442C-ACCD-F016432C4F82}"/>
              </a:ext>
            </a:extLst>
          </p:cNvPr>
          <p:cNvSpPr txBox="1"/>
          <p:nvPr/>
        </p:nvSpPr>
        <p:spPr>
          <a:xfrm>
            <a:off x="1408914" y="5636895"/>
            <a:ext cx="2380129" cy="777264"/>
          </a:xfrm>
          <a:prstGeom prst="rect">
            <a:avLst/>
          </a:prstGeom>
          <a:noFill/>
        </p:spPr>
        <p:txBody>
          <a:bodyPr wrap="square">
            <a:spAutoFit/>
          </a:bodyPr>
          <a:lstStyle/>
          <a:p>
            <a:pPr>
              <a:lnSpc>
                <a:spcPct val="130000"/>
              </a:lnSpc>
            </a:pPr>
            <a:r>
              <a:rPr lang="zh-CN"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上升时间</a:t>
            </a:r>
            <a:r>
              <a:rPr lang="zh-CN" altLang="en-US"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2.94 ns</a:t>
            </a:r>
          </a:p>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下降时间：</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3.06 ns</a:t>
            </a:r>
          </a:p>
        </p:txBody>
      </p:sp>
      <p:sp>
        <p:nvSpPr>
          <p:cNvPr id="32" name="矩形 8">
            <a:extLst>
              <a:ext uri="{FF2B5EF4-FFF2-40B4-BE49-F238E27FC236}">
                <a16:creationId xmlns:a16="http://schemas.microsoft.com/office/drawing/2014/main" id="{64C319EE-F70B-4E37-B7FF-02BD3B7BCA6E}"/>
              </a:ext>
            </a:extLst>
          </p:cNvPr>
          <p:cNvSpPr>
            <a:spLocks noChangeArrowheads="1"/>
          </p:cNvSpPr>
          <p:nvPr/>
        </p:nvSpPr>
        <p:spPr bwMode="auto">
          <a:xfrm>
            <a:off x="206538" y="5659197"/>
            <a:ext cx="13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传统结构：</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3" name="箭头: 下 32">
            <a:extLst>
              <a:ext uri="{FF2B5EF4-FFF2-40B4-BE49-F238E27FC236}">
                <a16:creationId xmlns:a16="http://schemas.microsoft.com/office/drawing/2014/main" id="{0A33D535-D214-4047-A11E-EB4FCA8A5F3F}"/>
              </a:ext>
            </a:extLst>
          </p:cNvPr>
          <p:cNvSpPr/>
          <p:nvPr/>
        </p:nvSpPr>
        <p:spPr>
          <a:xfrm rot="16200000">
            <a:off x="3434020" y="5527943"/>
            <a:ext cx="240097" cy="262506"/>
          </a:xfrm>
          <a:prstGeom prst="downArrow">
            <a:avLst>
              <a:gd name="adj1" fmla="val 41613"/>
              <a:gd name="adj2" fmla="val 50000"/>
            </a:avLst>
          </a:prstGeom>
          <a:solidFill>
            <a:srgbClr val="3B3BF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711C93CA-1E28-4833-8A46-4323722E4D90}"/>
              </a:ext>
            </a:extLst>
          </p:cNvPr>
          <p:cNvSpPr txBox="1"/>
          <p:nvPr/>
        </p:nvSpPr>
        <p:spPr>
          <a:xfrm>
            <a:off x="3637336" y="5429171"/>
            <a:ext cx="1132210" cy="416524"/>
          </a:xfrm>
          <a:prstGeom prst="rect">
            <a:avLst/>
          </a:prstGeom>
          <a:noFill/>
        </p:spPr>
        <p:txBody>
          <a:bodyPr wrap="square">
            <a:spAutoFit/>
          </a:bodyPr>
          <a:lstStyle/>
          <a:p>
            <a:pPr>
              <a:lnSpc>
                <a:spcPct val="130000"/>
              </a:lnSpc>
            </a:pP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增强</a:t>
            </a:r>
            <a:r>
              <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倍</a:t>
            </a:r>
            <a:endParaRPr lang="en-US" altLang="zh-CN" sz="18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650897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18" name="图片 17">
            <a:extLst>
              <a:ext uri="{FF2B5EF4-FFF2-40B4-BE49-F238E27FC236}">
                <a16:creationId xmlns:a16="http://schemas.microsoft.com/office/drawing/2014/main" id="{3B70D6D7-A39D-42C8-8926-071A466BCC8B}"/>
              </a:ext>
            </a:extLst>
          </p:cNvPr>
          <p:cNvPicPr>
            <a:picLocks noChangeAspect="1"/>
          </p:cNvPicPr>
          <p:nvPr/>
        </p:nvPicPr>
        <p:blipFill rotWithShape="1">
          <a:blip r:embed="rId3"/>
          <a:srcRect r="5954"/>
          <a:stretch/>
        </p:blipFill>
        <p:spPr>
          <a:xfrm>
            <a:off x="250489" y="1640949"/>
            <a:ext cx="8700049" cy="3512197"/>
          </a:xfrm>
          <a:prstGeom prst="rect">
            <a:avLst/>
          </a:prstGeom>
        </p:spPr>
      </p:pic>
      <p:sp>
        <p:nvSpPr>
          <p:cNvPr id="6" name="文本框 5">
            <a:extLst>
              <a:ext uri="{FF2B5EF4-FFF2-40B4-BE49-F238E27FC236}">
                <a16:creationId xmlns:a16="http://schemas.microsoft.com/office/drawing/2014/main" id="{7C4B51B7-29BB-4DDC-AF69-9E951EE18B78}"/>
              </a:ext>
            </a:extLst>
          </p:cNvPr>
          <p:cNvSpPr txBox="1"/>
          <p:nvPr/>
        </p:nvSpPr>
        <p:spPr>
          <a:xfrm>
            <a:off x="218044" y="743817"/>
            <a:ext cx="7517780" cy="580865"/>
          </a:xfrm>
          <a:prstGeom prst="rect">
            <a:avLst/>
          </a:prstGeom>
          <a:noFill/>
        </p:spPr>
        <p:txBody>
          <a:bodyPr wrap="square" rtlCol="0">
            <a:spAutoFit/>
          </a:bodyPr>
          <a:lstStyle/>
          <a:p>
            <a:pPr>
              <a:lnSpc>
                <a:spcPct val="150000"/>
              </a:lnSpc>
            </a:pP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人工微纳结构</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集成到</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焦平面</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阵列中带来的</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光串扰</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影响</a:t>
            </a:r>
          </a:p>
        </p:txBody>
      </p:sp>
      <p:sp>
        <p:nvSpPr>
          <p:cNvPr id="7" name="文本框 6">
            <a:extLst>
              <a:ext uri="{FF2B5EF4-FFF2-40B4-BE49-F238E27FC236}">
                <a16:creationId xmlns:a16="http://schemas.microsoft.com/office/drawing/2014/main" id="{8A281B36-6974-463D-AEEB-7F72372E473A}"/>
              </a:ext>
            </a:extLst>
          </p:cNvPr>
          <p:cNvSpPr txBox="1"/>
          <p:nvPr/>
        </p:nvSpPr>
        <p:spPr>
          <a:xfrm>
            <a:off x="8950538" y="3600119"/>
            <a:ext cx="2960915" cy="1281698"/>
          </a:xfrm>
          <a:prstGeom prst="rect">
            <a:avLst/>
          </a:prstGeom>
          <a:noFill/>
        </p:spPr>
        <p:txBody>
          <a:bodyPr wrap="square" rtlCol="0">
            <a:spAutoFit/>
          </a:bodyPr>
          <a:lstStyle/>
          <a:p>
            <a:pPr>
              <a:lnSpc>
                <a:spcPts val="3200"/>
              </a:lnSpc>
            </a:pP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像元尺寸</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a:t>
            </a:r>
          </a:p>
          <a:p>
            <a:pPr>
              <a:lnSpc>
                <a:spcPts val="3200"/>
              </a:lnSpc>
            </a:pPr>
            <a:r>
              <a:rPr lang="en-US" altLang="zh-CN" sz="2000" b="1" i="1" dirty="0">
                <a:latin typeface="Times New Roman" panose="02020603050405020304" pitchFamily="18" charset="0"/>
                <a:ea typeface="微软雅黑" panose="020B0503020204020204" pitchFamily="34" charset="-122"/>
                <a:cs typeface="Times New Roman" panose="02020603050405020304" pitchFamily="18" charset="0"/>
              </a:rPr>
              <a:t>x</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方向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12.6</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μm (7</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个周期</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a:t>
            </a:r>
          </a:p>
          <a:p>
            <a:pPr>
              <a:lnSpc>
                <a:spcPts val="3200"/>
              </a:lnSpc>
            </a:pPr>
            <a:r>
              <a:rPr lang="en-US" altLang="zh-CN" sz="2000" b="1" i="1" dirty="0">
                <a:latin typeface="Times New Roman" panose="02020603050405020304" pitchFamily="18" charset="0"/>
                <a:ea typeface="微软雅黑" panose="020B0503020204020204" pitchFamily="34" charset="-122"/>
                <a:cs typeface="Times New Roman" panose="02020603050405020304" pitchFamily="18" charset="0"/>
              </a:rPr>
              <a:t>y</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方向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13</a:t>
            </a:r>
            <a:r>
              <a:rPr lang="zh-CN" altLang="en-US" sz="2000" b="1"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μm</a:t>
            </a:r>
          </a:p>
        </p:txBody>
      </p:sp>
      <p:sp>
        <p:nvSpPr>
          <p:cNvPr id="8" name="Rectangle 71">
            <a:extLst>
              <a:ext uri="{FF2B5EF4-FFF2-40B4-BE49-F238E27FC236}">
                <a16:creationId xmlns:a16="http://schemas.microsoft.com/office/drawing/2014/main" id="{A86B99E9-A728-46CC-B306-763F7C3E4585}"/>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1" name="文本框 10">
            <a:extLst>
              <a:ext uri="{FF2B5EF4-FFF2-40B4-BE49-F238E27FC236}">
                <a16:creationId xmlns:a16="http://schemas.microsoft.com/office/drawing/2014/main" id="{CCFF8302-5E04-A3DF-FB93-89D6F8A84AC8}"/>
              </a:ext>
            </a:extLst>
          </p:cNvPr>
          <p:cNvSpPr txBox="1"/>
          <p:nvPr/>
        </p:nvSpPr>
        <p:spPr>
          <a:xfrm>
            <a:off x="1166946" y="5823750"/>
            <a:ext cx="10147288" cy="580865"/>
          </a:xfrm>
          <a:prstGeom prst="rect">
            <a:avLst/>
          </a:prstGeom>
          <a:noFill/>
        </p:spPr>
        <p:txBody>
          <a:bodyPr wrap="square" rtlCol="0">
            <a:spAutoFit/>
          </a:bodyPr>
          <a:lstStyle/>
          <a:p>
            <a:pPr>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设计横向传输模式增强的</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焦平面</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阵列，验证</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横向传输模式</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的</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光串扰</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影响</a:t>
            </a:r>
          </a:p>
        </p:txBody>
      </p:sp>
      <p:sp>
        <p:nvSpPr>
          <p:cNvPr id="12" name="灯片编号占位符 6">
            <a:extLst>
              <a:ext uri="{FF2B5EF4-FFF2-40B4-BE49-F238E27FC236}">
                <a16:creationId xmlns:a16="http://schemas.microsoft.com/office/drawing/2014/main" id="{8CA6ED55-2560-1760-B252-F7372B3974AA}"/>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25</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F43E185D-3880-4BB1-AF68-9C8C78318DF7}"/>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20435312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pic>
        <p:nvPicPr>
          <p:cNvPr id="47" name="图片 46">
            <a:extLst>
              <a:ext uri="{FF2B5EF4-FFF2-40B4-BE49-F238E27FC236}">
                <a16:creationId xmlns:a16="http://schemas.microsoft.com/office/drawing/2014/main" id="{5693AF9D-A8E2-49EB-8BB8-C83A4F5D943B}"/>
              </a:ext>
            </a:extLst>
          </p:cNvPr>
          <p:cNvPicPr>
            <a:picLocks noChangeAspect="1"/>
          </p:cNvPicPr>
          <p:nvPr/>
        </p:nvPicPr>
        <p:blipFill>
          <a:blip r:embed="rId3"/>
          <a:stretch>
            <a:fillRect/>
          </a:stretch>
        </p:blipFill>
        <p:spPr>
          <a:xfrm>
            <a:off x="1078993" y="1485724"/>
            <a:ext cx="4608000" cy="4538425"/>
          </a:xfrm>
          <a:prstGeom prst="rect">
            <a:avLst/>
          </a:prstGeom>
        </p:spPr>
      </p:pic>
      <p:grpSp>
        <p:nvGrpSpPr>
          <p:cNvPr id="2" name="组合 1">
            <a:extLst>
              <a:ext uri="{FF2B5EF4-FFF2-40B4-BE49-F238E27FC236}">
                <a16:creationId xmlns:a16="http://schemas.microsoft.com/office/drawing/2014/main" id="{D902F22F-7B41-430E-A7EF-CC5045A1557B}"/>
              </a:ext>
            </a:extLst>
          </p:cNvPr>
          <p:cNvGrpSpPr/>
          <p:nvPr/>
        </p:nvGrpSpPr>
        <p:grpSpPr>
          <a:xfrm>
            <a:off x="6367093" y="1421309"/>
            <a:ext cx="4620551" cy="4667254"/>
            <a:chOff x="4751107" y="1566278"/>
            <a:chExt cx="4620551" cy="4667254"/>
          </a:xfrm>
        </p:grpSpPr>
        <p:pic>
          <p:nvPicPr>
            <p:cNvPr id="45" name="图片 44">
              <a:extLst>
                <a:ext uri="{FF2B5EF4-FFF2-40B4-BE49-F238E27FC236}">
                  <a16:creationId xmlns:a16="http://schemas.microsoft.com/office/drawing/2014/main" id="{A3037648-9011-4366-9379-DC66E90B0EB7}"/>
                </a:ext>
              </a:extLst>
            </p:cNvPr>
            <p:cNvPicPr>
              <a:picLocks noChangeAspect="1"/>
            </p:cNvPicPr>
            <p:nvPr/>
          </p:nvPicPr>
          <p:blipFill rotWithShape="1">
            <a:blip r:embed="rId4"/>
            <a:srcRect l="4927" b="10211"/>
            <a:stretch/>
          </p:blipFill>
          <p:spPr>
            <a:xfrm>
              <a:off x="4751107" y="2948725"/>
              <a:ext cx="4620551" cy="3284807"/>
            </a:xfrm>
            <a:prstGeom prst="rect">
              <a:avLst/>
            </a:prstGeom>
          </p:spPr>
        </p:pic>
        <p:pic>
          <p:nvPicPr>
            <p:cNvPr id="49" name="图片 48">
              <a:extLst>
                <a:ext uri="{FF2B5EF4-FFF2-40B4-BE49-F238E27FC236}">
                  <a16:creationId xmlns:a16="http://schemas.microsoft.com/office/drawing/2014/main" id="{27F2F6B3-E20E-4E5C-8D08-062D5FC4B756}"/>
                </a:ext>
              </a:extLst>
            </p:cNvPr>
            <p:cNvPicPr>
              <a:picLocks noChangeAspect="1"/>
            </p:cNvPicPr>
            <p:nvPr/>
          </p:nvPicPr>
          <p:blipFill>
            <a:blip r:embed="rId5"/>
            <a:stretch>
              <a:fillRect/>
            </a:stretch>
          </p:blipFill>
          <p:spPr>
            <a:xfrm>
              <a:off x="4809270" y="1566278"/>
              <a:ext cx="4280663" cy="1599373"/>
            </a:xfrm>
            <a:prstGeom prst="rect">
              <a:avLst/>
            </a:prstGeom>
          </p:spPr>
        </p:pic>
      </p:grpSp>
      <p:sp>
        <p:nvSpPr>
          <p:cNvPr id="51" name="文本框 50">
            <a:extLst>
              <a:ext uri="{FF2B5EF4-FFF2-40B4-BE49-F238E27FC236}">
                <a16:creationId xmlns:a16="http://schemas.microsoft.com/office/drawing/2014/main" id="{0AEF4FB2-9FE2-4F98-AFB4-16CEE1946BB9}"/>
              </a:ext>
            </a:extLst>
          </p:cNvPr>
          <p:cNvSpPr txBox="1"/>
          <p:nvPr/>
        </p:nvSpPr>
        <p:spPr>
          <a:xfrm>
            <a:off x="201169" y="654078"/>
            <a:ext cx="7318839" cy="580865"/>
          </a:xfrm>
          <a:prstGeom prst="rect">
            <a:avLst/>
          </a:prstGeom>
          <a:noFill/>
        </p:spPr>
        <p:txBody>
          <a:bodyPr wrap="square" rtlCol="0">
            <a:spAutoFit/>
          </a:bodyPr>
          <a:lstStyle/>
          <a:p>
            <a:pPr>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高斯光束照射下焦平面器件中的电场分布</a:t>
            </a:r>
          </a:p>
        </p:txBody>
      </p:sp>
      <p:sp>
        <p:nvSpPr>
          <p:cNvPr id="52" name="文本框 51">
            <a:extLst>
              <a:ext uri="{FF2B5EF4-FFF2-40B4-BE49-F238E27FC236}">
                <a16:creationId xmlns:a16="http://schemas.microsoft.com/office/drawing/2014/main" id="{9F2C09A7-262A-4BE2-8E72-FF07D1F4EA7E}"/>
              </a:ext>
            </a:extLst>
          </p:cNvPr>
          <p:cNvSpPr txBox="1"/>
          <p:nvPr/>
        </p:nvSpPr>
        <p:spPr>
          <a:xfrm>
            <a:off x="8163745" y="3050178"/>
            <a:ext cx="2438152" cy="499432"/>
          </a:xfrm>
          <a:prstGeom prst="rect">
            <a:avLst/>
          </a:prstGeom>
          <a:noFill/>
        </p:spPr>
        <p:txBody>
          <a:bodyPr wrap="square" rtlCol="0">
            <a:spAutoFit/>
          </a:bodyPr>
          <a:lstStyle/>
          <a:p>
            <a:pPr>
              <a:lnSpc>
                <a:spcPct val="150000"/>
              </a:lnSpc>
            </a:pPr>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场分布更为均匀</a:t>
            </a:r>
          </a:p>
        </p:txBody>
      </p:sp>
      <p:sp>
        <p:nvSpPr>
          <p:cNvPr id="11" name="Rectangle 71">
            <a:extLst>
              <a:ext uri="{FF2B5EF4-FFF2-40B4-BE49-F238E27FC236}">
                <a16:creationId xmlns:a16="http://schemas.microsoft.com/office/drawing/2014/main" id="{00F3F38D-88C7-4F3A-83B4-79BCC7250949}"/>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第二章 </a:t>
            </a:r>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itchFamily="18" charset="0"/>
              </a:rPr>
              <a:t>新型横向传输模式增强长波红外探测器</a:t>
            </a:r>
            <a:endParaRPr lang="en-US" altLang="zh-CN" sz="2800" b="1" dirty="0">
              <a:ea typeface="微软雅黑" panose="020B0503020204020204" pitchFamily="34" charset="-122"/>
            </a:endParaRPr>
          </a:p>
        </p:txBody>
      </p:sp>
      <p:sp>
        <p:nvSpPr>
          <p:cNvPr id="13" name="灯片编号占位符 6">
            <a:extLst>
              <a:ext uri="{FF2B5EF4-FFF2-40B4-BE49-F238E27FC236}">
                <a16:creationId xmlns:a16="http://schemas.microsoft.com/office/drawing/2014/main" id="{7E58C32F-E70C-A184-8F18-7C1458CFA3CD}"/>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26</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39BA3A51-0E9A-4D6B-9803-9DCBCAA2EFA9}"/>
              </a:ext>
            </a:extLst>
          </p:cNvPr>
          <p:cNvSpPr txBox="1"/>
          <p:nvPr/>
        </p:nvSpPr>
        <p:spPr>
          <a:xfrm>
            <a:off x="7032880" y="3946727"/>
            <a:ext cx="1589912" cy="499432"/>
          </a:xfrm>
          <a:prstGeom prst="rect">
            <a:avLst/>
          </a:prstGeom>
          <a:noFill/>
        </p:spPr>
        <p:txBody>
          <a:bodyPr wrap="square" rtlCol="0">
            <a:spAutoFit/>
          </a:bodyPr>
          <a:lstStyle/>
          <a:p>
            <a:pPr>
              <a:lnSpc>
                <a:spcPct val="150000"/>
              </a:lnSpc>
            </a:pPr>
            <a:r>
              <a:rPr lang="zh-CN" altLang="en-US" sz="20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场分布较小</a:t>
            </a:r>
          </a:p>
        </p:txBody>
      </p:sp>
      <p:sp>
        <p:nvSpPr>
          <p:cNvPr id="16" name="文本框 15">
            <a:extLst>
              <a:ext uri="{FF2B5EF4-FFF2-40B4-BE49-F238E27FC236}">
                <a16:creationId xmlns:a16="http://schemas.microsoft.com/office/drawing/2014/main" id="{FF4AE762-F11D-427B-9449-010B65899E2C}"/>
              </a:ext>
            </a:extLst>
          </p:cNvPr>
          <p:cNvSpPr txBox="1"/>
          <p:nvPr/>
        </p:nvSpPr>
        <p:spPr>
          <a:xfrm>
            <a:off x="1256792" y="5945235"/>
            <a:ext cx="10600943" cy="580865"/>
          </a:xfrm>
          <a:prstGeom prst="rect">
            <a:avLst/>
          </a:prstGeom>
          <a:noFill/>
        </p:spPr>
        <p:txBody>
          <a:bodyPr wrap="square" rtlCol="0">
            <a:spAutoFit/>
          </a:bodyPr>
          <a:lstStyle/>
          <a:p>
            <a:pPr>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观察电场分布，初步了解横向传输模式对相邻像元中的电场分布的影响</a:t>
            </a:r>
          </a:p>
        </p:txBody>
      </p:sp>
      <p:sp>
        <p:nvSpPr>
          <p:cNvPr id="17" name="矩形: 圆角 16">
            <a:extLst>
              <a:ext uri="{FF2B5EF4-FFF2-40B4-BE49-F238E27FC236}">
                <a16:creationId xmlns:a16="http://schemas.microsoft.com/office/drawing/2014/main" id="{1BD83E2D-C414-4484-874F-85935F297314}"/>
              </a:ext>
            </a:extLst>
          </p:cNvPr>
          <p:cNvSpPr/>
          <p:nvPr/>
        </p:nvSpPr>
        <p:spPr>
          <a:xfrm>
            <a:off x="944880" y="1421309"/>
            <a:ext cx="4934892" cy="466725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矩形: 圆角 17">
            <a:extLst>
              <a:ext uri="{FF2B5EF4-FFF2-40B4-BE49-F238E27FC236}">
                <a16:creationId xmlns:a16="http://schemas.microsoft.com/office/drawing/2014/main" id="{4AFDDBA9-CF15-439B-A403-400B9183216F}"/>
              </a:ext>
            </a:extLst>
          </p:cNvPr>
          <p:cNvSpPr/>
          <p:nvPr/>
        </p:nvSpPr>
        <p:spPr>
          <a:xfrm>
            <a:off x="6209922" y="1412165"/>
            <a:ext cx="4934892" cy="466725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文本框 18">
            <a:extLst>
              <a:ext uri="{FF2B5EF4-FFF2-40B4-BE49-F238E27FC236}">
                <a16:creationId xmlns:a16="http://schemas.microsoft.com/office/drawing/2014/main" id="{BDAB9236-6753-4508-BBA5-8F198A42541D}"/>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spTree>
    <p:extLst>
      <p:ext uri="{BB962C8B-B14F-4D97-AF65-F5344CB8AC3E}">
        <p14:creationId xmlns:p14="http://schemas.microsoft.com/office/powerpoint/2010/main" val="3259273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1" name="文本框 10">
            <a:extLst>
              <a:ext uri="{FF2B5EF4-FFF2-40B4-BE49-F238E27FC236}">
                <a16:creationId xmlns:a16="http://schemas.microsoft.com/office/drawing/2014/main" id="{8652291B-8D51-4538-AA4A-624A780B7349}"/>
              </a:ext>
            </a:extLst>
          </p:cNvPr>
          <p:cNvSpPr txBox="1"/>
          <p:nvPr/>
        </p:nvSpPr>
        <p:spPr>
          <a:xfrm>
            <a:off x="475239" y="5428069"/>
            <a:ext cx="5324137" cy="853375"/>
          </a:xfrm>
          <a:prstGeom prst="rect">
            <a:avLst/>
          </a:prstGeom>
          <a:noFill/>
        </p:spPr>
        <p:txBody>
          <a:bodyPr wrap="square" rtlCol="0">
            <a:spAutoFit/>
          </a:bodyPr>
          <a:lstStyle/>
          <a:p>
            <a:pPr algn="just">
              <a:lnSpc>
                <a:spcPct val="13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介质填充和梯形陷光结构在高填充比下，都有着</a:t>
            </a:r>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较低的光串扰</a:t>
            </a:r>
            <a:endPar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Rectangle 71">
            <a:extLst>
              <a:ext uri="{FF2B5EF4-FFF2-40B4-BE49-F238E27FC236}">
                <a16:creationId xmlns:a16="http://schemas.microsoft.com/office/drawing/2014/main" id="{F6FC0E38-B795-470D-86BA-4AB8A0F2918C}"/>
              </a:ext>
            </a:extLst>
          </p:cNvPr>
          <p:cNvSpPr>
            <a:spLocks noChangeArrowheads="1"/>
          </p:cNvSpPr>
          <p:nvPr/>
        </p:nvSpPr>
        <p:spPr bwMode="auto">
          <a:xfrm>
            <a:off x="1166946" y="85139"/>
            <a:ext cx="968357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3" name="灯片编号占位符 6">
            <a:extLst>
              <a:ext uri="{FF2B5EF4-FFF2-40B4-BE49-F238E27FC236}">
                <a16:creationId xmlns:a16="http://schemas.microsoft.com/office/drawing/2014/main" id="{5EA3B7F8-4CA2-CC46-F838-FD7C0F390054}"/>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27</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3C060618-76A6-4FA6-9496-B438C4086419}"/>
              </a:ext>
            </a:extLst>
          </p:cNvPr>
          <p:cNvSpPr txBox="1"/>
          <p:nvPr/>
        </p:nvSpPr>
        <p:spPr>
          <a:xfrm>
            <a:off x="147133" y="576556"/>
            <a:ext cx="5565291" cy="580865"/>
          </a:xfrm>
          <a:prstGeom prst="rect">
            <a:avLst/>
          </a:prstGeom>
          <a:noFill/>
        </p:spPr>
        <p:txBody>
          <a:bodyPr wrap="square" rtlCol="0">
            <a:spAutoFit/>
          </a:bodyPr>
          <a:lstStyle/>
          <a:p>
            <a:pPr algn="just">
              <a:lnSpc>
                <a:spcPct val="150000"/>
              </a:lnSpc>
            </a:pP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相邻像元的光串扰在不同占空比下大小</a:t>
            </a:r>
          </a:p>
        </p:txBody>
      </p:sp>
      <p:graphicFrame>
        <p:nvGraphicFramePr>
          <p:cNvPr id="20" name="对象 19">
            <a:extLst>
              <a:ext uri="{FF2B5EF4-FFF2-40B4-BE49-F238E27FC236}">
                <a16:creationId xmlns:a16="http://schemas.microsoft.com/office/drawing/2014/main" id="{19E9D17F-C3EF-40F9-B557-A2D52A0D89A3}"/>
              </a:ext>
            </a:extLst>
          </p:cNvPr>
          <p:cNvGraphicFramePr>
            <a:graphicFrameLocks noChangeAspect="1"/>
          </p:cNvGraphicFramePr>
          <p:nvPr>
            <p:extLst>
              <p:ext uri="{D42A27DB-BD31-4B8C-83A1-F6EECF244321}">
                <p14:modId xmlns:p14="http://schemas.microsoft.com/office/powerpoint/2010/main" val="556133384"/>
              </p:ext>
            </p:extLst>
          </p:nvPr>
        </p:nvGraphicFramePr>
        <p:xfrm>
          <a:off x="2481286" y="1189224"/>
          <a:ext cx="3382857" cy="1241192"/>
        </p:xfrm>
        <a:graphic>
          <a:graphicData uri="http://schemas.openxmlformats.org/presentationml/2006/ole">
            <mc:AlternateContent xmlns:mc="http://schemas.openxmlformats.org/markup-compatibility/2006">
              <mc:Choice xmlns:v="urn:schemas-microsoft-com:vml" Requires="v">
                <p:oleObj spid="_x0000_s3074" name="Equation" r:id="rId4" imgW="3530520" imgH="1295280" progId="Equation.DSMT4">
                  <p:embed/>
                </p:oleObj>
              </mc:Choice>
              <mc:Fallback>
                <p:oleObj name="Equation" r:id="rId4" imgW="3530520" imgH="1295280" progId="Equation.DSMT4">
                  <p:embed/>
                  <p:pic>
                    <p:nvPicPr>
                      <p:cNvPr id="24" name="对象 23">
                        <a:extLst>
                          <a:ext uri="{FF2B5EF4-FFF2-40B4-BE49-F238E27FC236}">
                            <a16:creationId xmlns:a16="http://schemas.microsoft.com/office/drawing/2014/main" id="{2E261622-DEB7-4510-B79D-B2E7023AFB8B}"/>
                          </a:ext>
                        </a:extLst>
                      </p:cNvPr>
                      <p:cNvPicPr/>
                      <p:nvPr/>
                    </p:nvPicPr>
                    <p:blipFill>
                      <a:blip r:embed="rId5"/>
                      <a:stretch>
                        <a:fillRect/>
                      </a:stretch>
                    </p:blipFill>
                    <p:spPr>
                      <a:xfrm>
                        <a:off x="2481286" y="1189224"/>
                        <a:ext cx="3382857" cy="1241192"/>
                      </a:xfrm>
                      <a:prstGeom prst="rect">
                        <a:avLst/>
                      </a:prstGeom>
                    </p:spPr>
                  </p:pic>
                </p:oleObj>
              </mc:Fallback>
            </mc:AlternateContent>
          </a:graphicData>
        </a:graphic>
      </p:graphicFrame>
      <p:graphicFrame>
        <p:nvGraphicFramePr>
          <p:cNvPr id="21" name="对象 20">
            <a:extLst>
              <a:ext uri="{FF2B5EF4-FFF2-40B4-BE49-F238E27FC236}">
                <a16:creationId xmlns:a16="http://schemas.microsoft.com/office/drawing/2014/main" id="{5CD82613-7717-414C-B927-F4114C046F64}"/>
              </a:ext>
            </a:extLst>
          </p:cNvPr>
          <p:cNvGraphicFramePr>
            <a:graphicFrameLocks noChangeAspect="1"/>
          </p:cNvGraphicFramePr>
          <p:nvPr>
            <p:extLst>
              <p:ext uri="{D42A27DB-BD31-4B8C-83A1-F6EECF244321}">
                <p14:modId xmlns:p14="http://schemas.microsoft.com/office/powerpoint/2010/main" val="1109015676"/>
              </p:ext>
            </p:extLst>
          </p:nvPr>
        </p:nvGraphicFramePr>
        <p:xfrm>
          <a:off x="411408" y="1515739"/>
          <a:ext cx="1943100" cy="609600"/>
        </p:xfrm>
        <a:graphic>
          <a:graphicData uri="http://schemas.openxmlformats.org/presentationml/2006/ole">
            <mc:AlternateContent xmlns:mc="http://schemas.openxmlformats.org/markup-compatibility/2006">
              <mc:Choice xmlns:v="urn:schemas-microsoft-com:vml" Requires="v">
                <p:oleObj spid="_x0000_s3075" name="Equation" r:id="rId6" imgW="1942920" imgH="609480" progId="Equation.DSMT4">
                  <p:embed/>
                </p:oleObj>
              </mc:Choice>
              <mc:Fallback>
                <p:oleObj name="Equation" r:id="rId6" imgW="1942920" imgH="609480" progId="Equation.DSMT4">
                  <p:embed/>
                  <p:pic>
                    <p:nvPicPr>
                      <p:cNvPr id="15" name="对象 14">
                        <a:extLst>
                          <a:ext uri="{FF2B5EF4-FFF2-40B4-BE49-F238E27FC236}">
                            <a16:creationId xmlns:a16="http://schemas.microsoft.com/office/drawing/2014/main" id="{B883431C-6D29-4F7E-ADFC-94D4A9CE2813}"/>
                          </a:ext>
                        </a:extLst>
                      </p:cNvPr>
                      <p:cNvPicPr/>
                      <p:nvPr/>
                    </p:nvPicPr>
                    <p:blipFill>
                      <a:blip r:embed="rId7"/>
                      <a:stretch>
                        <a:fillRect/>
                      </a:stretch>
                    </p:blipFill>
                    <p:spPr>
                      <a:xfrm>
                        <a:off x="411408" y="1515739"/>
                        <a:ext cx="1943100" cy="609600"/>
                      </a:xfrm>
                      <a:prstGeom prst="rect">
                        <a:avLst/>
                      </a:prstGeom>
                    </p:spPr>
                  </p:pic>
                </p:oleObj>
              </mc:Fallback>
            </mc:AlternateContent>
          </a:graphicData>
        </a:graphic>
      </p:graphicFrame>
      <p:sp>
        <p:nvSpPr>
          <p:cNvPr id="25" name="矩形: 圆角 24">
            <a:extLst>
              <a:ext uri="{FF2B5EF4-FFF2-40B4-BE49-F238E27FC236}">
                <a16:creationId xmlns:a16="http://schemas.microsoft.com/office/drawing/2014/main" id="{4AD4A286-0828-4F69-97CB-DF1C493562A7}"/>
              </a:ext>
            </a:extLst>
          </p:cNvPr>
          <p:cNvSpPr/>
          <p:nvPr/>
        </p:nvSpPr>
        <p:spPr>
          <a:xfrm>
            <a:off x="310924" y="1157421"/>
            <a:ext cx="5691119" cy="559081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文本框 16">
            <a:extLst>
              <a:ext uri="{FF2B5EF4-FFF2-40B4-BE49-F238E27FC236}">
                <a16:creationId xmlns:a16="http://schemas.microsoft.com/office/drawing/2014/main" id="{467B21E1-1191-4232-B811-0038748565B3}"/>
              </a:ext>
            </a:extLst>
          </p:cNvPr>
          <p:cNvSpPr txBox="1"/>
          <p:nvPr/>
        </p:nvSpPr>
        <p:spPr>
          <a:xfrm>
            <a:off x="7322703" y="6505242"/>
            <a:ext cx="4503509" cy="338554"/>
          </a:xfrm>
          <a:prstGeom prst="rect">
            <a:avLst/>
          </a:prstGeom>
          <a:noFill/>
        </p:spPr>
        <p:txBody>
          <a:bodyPr wrap="square">
            <a:spAutoFit/>
          </a:bodyPr>
          <a:lstStyle/>
          <a:p>
            <a:r>
              <a:rPr lang="en-US" altLang="zh-CN" sz="1600" b="1" u="sng" dirty="0" err="1">
                <a:latin typeface="Times New Roman"/>
                <a:ea typeface="Arial Unicode MS" panose="020B0604020202020204" pitchFamily="34" charset="-122"/>
                <a:cs typeface="Times New Roman" panose="02020603050405020304" pitchFamily="18" charset="0"/>
              </a:rPr>
              <a:t>Haonaon</a:t>
            </a:r>
            <a:r>
              <a:rPr lang="en-US" altLang="zh-CN" sz="1600" b="1" u="sng" dirty="0">
                <a:latin typeface="Times New Roman"/>
                <a:ea typeface="Arial Unicode MS" panose="020B0604020202020204" pitchFamily="34" charset="-122"/>
                <a:cs typeface="Times New Roman" panose="02020603050405020304" pitchFamily="18" charset="0"/>
              </a:rPr>
              <a:t> Ge </a:t>
            </a:r>
            <a:r>
              <a:rPr kumimoji="0" lang="en-US" altLang="zh-CN" sz="1600" dirty="0">
                <a:latin typeface="Times New Roman"/>
                <a:ea typeface="Arial Unicode MS" panose="020B0604020202020204" pitchFamily="34" charset="-122"/>
                <a:cs typeface="Times New Roman" panose="02020603050405020304" pitchFamily="18" charset="0"/>
              </a:rPr>
              <a:t>et al. </a:t>
            </a:r>
            <a:r>
              <a:rPr kumimoji="0" lang="en-US" altLang="zh-CN" sz="1600" b="1" i="1" dirty="0">
                <a:latin typeface="Times New Roman"/>
                <a:ea typeface="Arial Unicode MS" panose="020B0604020202020204" pitchFamily="34" charset="-122"/>
                <a:cs typeface="Times New Roman" panose="02020603050405020304" pitchFamily="18" charset="0"/>
              </a:rPr>
              <a:t>Optics Express</a:t>
            </a:r>
            <a:r>
              <a:rPr kumimoji="0" lang="en-US" altLang="zh-CN" sz="1600" dirty="0">
                <a:latin typeface="Times New Roman"/>
                <a:ea typeface="Arial Unicode MS" panose="020B0604020202020204" pitchFamily="34" charset="-122"/>
                <a:cs typeface="Times New Roman" panose="02020603050405020304" pitchFamily="18" charset="0"/>
              </a:rPr>
              <a:t>, 2021, 29, 22823 </a:t>
            </a:r>
            <a:endParaRPr lang="zh-CN" altLang="en-US" sz="1600" dirty="0"/>
          </a:p>
        </p:txBody>
      </p:sp>
      <p:pic>
        <p:nvPicPr>
          <p:cNvPr id="19" name="图片 18">
            <a:extLst>
              <a:ext uri="{FF2B5EF4-FFF2-40B4-BE49-F238E27FC236}">
                <a16:creationId xmlns:a16="http://schemas.microsoft.com/office/drawing/2014/main" id="{33BD26EF-DD6A-4946-98EF-6462B44FE628}"/>
              </a:ext>
            </a:extLst>
          </p:cNvPr>
          <p:cNvPicPr>
            <a:picLocks noChangeAspect="1"/>
          </p:cNvPicPr>
          <p:nvPr/>
        </p:nvPicPr>
        <p:blipFill>
          <a:blip r:embed="rId8"/>
          <a:stretch>
            <a:fillRect/>
          </a:stretch>
        </p:blipFill>
        <p:spPr>
          <a:xfrm>
            <a:off x="9247214" y="926225"/>
            <a:ext cx="2680975" cy="1071654"/>
          </a:xfrm>
          <a:prstGeom prst="rect">
            <a:avLst/>
          </a:prstGeom>
        </p:spPr>
      </p:pic>
      <p:sp>
        <p:nvSpPr>
          <p:cNvPr id="23" name="矩形: 圆角 22">
            <a:extLst>
              <a:ext uri="{FF2B5EF4-FFF2-40B4-BE49-F238E27FC236}">
                <a16:creationId xmlns:a16="http://schemas.microsoft.com/office/drawing/2014/main" id="{10449B53-94F1-444D-895F-4FCBA2EAD141}"/>
              </a:ext>
            </a:extLst>
          </p:cNvPr>
          <p:cNvSpPr/>
          <p:nvPr/>
        </p:nvSpPr>
        <p:spPr>
          <a:xfrm>
            <a:off x="6228517" y="817857"/>
            <a:ext cx="5791334" cy="5299480"/>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文本框 23">
            <a:extLst>
              <a:ext uri="{FF2B5EF4-FFF2-40B4-BE49-F238E27FC236}">
                <a16:creationId xmlns:a16="http://schemas.microsoft.com/office/drawing/2014/main" id="{4D087E4C-A300-49B0-B273-EECCC51FBFE1}"/>
              </a:ext>
            </a:extLst>
          </p:cNvPr>
          <p:cNvSpPr txBox="1"/>
          <p:nvPr/>
        </p:nvSpPr>
        <p:spPr>
          <a:xfrm>
            <a:off x="6355295" y="5159337"/>
            <a:ext cx="5361466" cy="853375"/>
          </a:xfrm>
          <a:prstGeom prst="rect">
            <a:avLst/>
          </a:prstGeom>
          <a:noFill/>
        </p:spPr>
        <p:txBody>
          <a:bodyPr wrap="square">
            <a:spAutoFit/>
          </a:bodyPr>
          <a:lstStyle/>
          <a:p>
            <a:pPr algn="just">
              <a:lnSpc>
                <a:spcPct val="130000"/>
              </a:lnSpc>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横向传输模式相较于</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SPP</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模式有着更强的</a:t>
            </a:r>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衰减能力</a:t>
            </a:r>
          </a:p>
        </p:txBody>
      </p:sp>
      <p:pic>
        <p:nvPicPr>
          <p:cNvPr id="26" name="图片 25">
            <a:extLst>
              <a:ext uri="{FF2B5EF4-FFF2-40B4-BE49-F238E27FC236}">
                <a16:creationId xmlns:a16="http://schemas.microsoft.com/office/drawing/2014/main" id="{357EA3D1-C59D-48AB-B1C2-20AF745D3D42}"/>
              </a:ext>
            </a:extLst>
          </p:cNvPr>
          <p:cNvPicPr>
            <a:picLocks noChangeAspect="1"/>
          </p:cNvPicPr>
          <p:nvPr/>
        </p:nvPicPr>
        <p:blipFill>
          <a:blip r:embed="rId9"/>
          <a:stretch>
            <a:fillRect/>
          </a:stretch>
        </p:blipFill>
        <p:spPr>
          <a:xfrm>
            <a:off x="6355295" y="1065266"/>
            <a:ext cx="3166906" cy="963669"/>
          </a:xfrm>
          <a:prstGeom prst="rect">
            <a:avLst/>
          </a:prstGeom>
        </p:spPr>
      </p:pic>
      <p:pic>
        <p:nvPicPr>
          <p:cNvPr id="27" name="图片 26">
            <a:extLst>
              <a:ext uri="{FF2B5EF4-FFF2-40B4-BE49-F238E27FC236}">
                <a16:creationId xmlns:a16="http://schemas.microsoft.com/office/drawing/2014/main" id="{885141E7-73F0-4AAA-B8DF-D1325D8EFEA5}"/>
              </a:ext>
            </a:extLst>
          </p:cNvPr>
          <p:cNvPicPr>
            <a:picLocks noChangeAspect="1"/>
          </p:cNvPicPr>
          <p:nvPr/>
        </p:nvPicPr>
        <p:blipFill rotWithShape="1">
          <a:blip r:embed="rId10"/>
          <a:srcRect l="7650" t="13224"/>
          <a:stretch/>
        </p:blipFill>
        <p:spPr>
          <a:xfrm>
            <a:off x="6415041" y="2106247"/>
            <a:ext cx="4427232" cy="3120021"/>
          </a:xfrm>
          <a:prstGeom prst="rect">
            <a:avLst/>
          </a:prstGeom>
        </p:spPr>
      </p:pic>
      <p:pic>
        <p:nvPicPr>
          <p:cNvPr id="2" name="图片 1">
            <a:extLst>
              <a:ext uri="{FF2B5EF4-FFF2-40B4-BE49-F238E27FC236}">
                <a16:creationId xmlns:a16="http://schemas.microsoft.com/office/drawing/2014/main" id="{F24ED6DE-A1C8-4685-B5E3-6DD2FFEC721B}"/>
              </a:ext>
            </a:extLst>
          </p:cNvPr>
          <p:cNvPicPr>
            <a:picLocks noChangeAspect="1"/>
          </p:cNvPicPr>
          <p:nvPr/>
        </p:nvPicPr>
        <p:blipFill rotWithShape="1">
          <a:blip r:embed="rId11"/>
          <a:srcRect l="6292" t="6638" r="10808" b="5235"/>
          <a:stretch/>
        </p:blipFill>
        <p:spPr>
          <a:xfrm>
            <a:off x="3136392" y="2954955"/>
            <a:ext cx="2727751" cy="2174829"/>
          </a:xfrm>
          <a:prstGeom prst="rect">
            <a:avLst/>
          </a:prstGeom>
        </p:spPr>
      </p:pic>
      <p:pic>
        <p:nvPicPr>
          <p:cNvPr id="3" name="图片 2">
            <a:extLst>
              <a:ext uri="{FF2B5EF4-FFF2-40B4-BE49-F238E27FC236}">
                <a16:creationId xmlns:a16="http://schemas.microsoft.com/office/drawing/2014/main" id="{33413D12-D8E6-4900-8DEE-73322CB3297C}"/>
              </a:ext>
            </a:extLst>
          </p:cNvPr>
          <p:cNvPicPr>
            <a:picLocks noChangeAspect="1"/>
          </p:cNvPicPr>
          <p:nvPr/>
        </p:nvPicPr>
        <p:blipFill rotWithShape="1">
          <a:blip r:embed="rId12"/>
          <a:srcRect l="5564" t="5930" r="9638" b="4141"/>
          <a:stretch/>
        </p:blipFill>
        <p:spPr>
          <a:xfrm>
            <a:off x="402263" y="2933758"/>
            <a:ext cx="2798137" cy="2225579"/>
          </a:xfrm>
          <a:prstGeom prst="rect">
            <a:avLst/>
          </a:prstGeom>
        </p:spPr>
      </p:pic>
    </p:spTree>
    <p:extLst>
      <p:ext uri="{BB962C8B-B14F-4D97-AF65-F5344CB8AC3E}">
        <p14:creationId xmlns:p14="http://schemas.microsoft.com/office/powerpoint/2010/main" val="2914249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826045" y="78969"/>
            <a:ext cx="1006737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pic>
        <p:nvPicPr>
          <p:cNvPr id="2" name="图片 1">
            <a:extLst>
              <a:ext uri="{FF2B5EF4-FFF2-40B4-BE49-F238E27FC236}">
                <a16:creationId xmlns:a16="http://schemas.microsoft.com/office/drawing/2014/main" id="{B9F8577C-43D8-4B61-B6CB-F64E37F6DA98}"/>
              </a:ext>
            </a:extLst>
          </p:cNvPr>
          <p:cNvPicPr>
            <a:picLocks noChangeAspect="1"/>
          </p:cNvPicPr>
          <p:nvPr/>
        </p:nvPicPr>
        <p:blipFill rotWithShape="1">
          <a:blip r:embed="rId3"/>
          <a:srcRect b="34721"/>
          <a:stretch/>
        </p:blipFill>
        <p:spPr>
          <a:xfrm>
            <a:off x="90180" y="1070874"/>
            <a:ext cx="7176356" cy="2681335"/>
          </a:xfrm>
          <a:prstGeom prst="rect">
            <a:avLst/>
          </a:prstGeom>
        </p:spPr>
      </p:pic>
      <p:pic>
        <p:nvPicPr>
          <p:cNvPr id="75" name="图片 74">
            <a:extLst>
              <a:ext uri="{FF2B5EF4-FFF2-40B4-BE49-F238E27FC236}">
                <a16:creationId xmlns:a16="http://schemas.microsoft.com/office/drawing/2014/main" id="{3AC64144-56FD-4E36-9B41-560B17999BEB}"/>
              </a:ext>
            </a:extLst>
          </p:cNvPr>
          <p:cNvPicPr>
            <a:picLocks noChangeAspect="1"/>
          </p:cNvPicPr>
          <p:nvPr/>
        </p:nvPicPr>
        <p:blipFill rotWithShape="1">
          <a:blip r:embed="rId4"/>
          <a:srcRect t="6825" r="10457"/>
          <a:stretch/>
        </p:blipFill>
        <p:spPr>
          <a:xfrm>
            <a:off x="7846799" y="1519644"/>
            <a:ext cx="3204000" cy="2500463"/>
          </a:xfrm>
          <a:prstGeom prst="rect">
            <a:avLst/>
          </a:prstGeom>
        </p:spPr>
      </p:pic>
      <p:pic>
        <p:nvPicPr>
          <p:cNvPr id="80" name="图片 79">
            <a:extLst>
              <a:ext uri="{FF2B5EF4-FFF2-40B4-BE49-F238E27FC236}">
                <a16:creationId xmlns:a16="http://schemas.microsoft.com/office/drawing/2014/main" id="{3FB66BF3-D43F-49E0-B6FA-4522AF3AE74D}"/>
              </a:ext>
            </a:extLst>
          </p:cNvPr>
          <p:cNvPicPr>
            <a:picLocks noChangeAspect="1"/>
          </p:cNvPicPr>
          <p:nvPr/>
        </p:nvPicPr>
        <p:blipFill rotWithShape="1">
          <a:blip r:embed="rId5"/>
          <a:srcRect r="7739"/>
          <a:stretch/>
        </p:blipFill>
        <p:spPr>
          <a:xfrm>
            <a:off x="211083" y="4024848"/>
            <a:ext cx="3288164" cy="2673000"/>
          </a:xfrm>
          <a:prstGeom prst="rect">
            <a:avLst/>
          </a:prstGeom>
        </p:spPr>
      </p:pic>
      <p:pic>
        <p:nvPicPr>
          <p:cNvPr id="81" name="图片 80">
            <a:extLst>
              <a:ext uri="{FF2B5EF4-FFF2-40B4-BE49-F238E27FC236}">
                <a16:creationId xmlns:a16="http://schemas.microsoft.com/office/drawing/2014/main" id="{6A1729E1-AED7-46F0-8476-C796C9C0756F}"/>
              </a:ext>
            </a:extLst>
          </p:cNvPr>
          <p:cNvPicPr>
            <a:picLocks noChangeAspect="1"/>
          </p:cNvPicPr>
          <p:nvPr/>
        </p:nvPicPr>
        <p:blipFill rotWithShape="1">
          <a:blip r:embed="rId6"/>
          <a:srcRect l="5856" r="5382" b="5833"/>
          <a:stretch/>
        </p:blipFill>
        <p:spPr>
          <a:xfrm>
            <a:off x="3461541" y="4124131"/>
            <a:ext cx="3168000" cy="2520679"/>
          </a:xfrm>
          <a:prstGeom prst="rect">
            <a:avLst/>
          </a:prstGeom>
        </p:spPr>
      </p:pic>
      <p:sp>
        <p:nvSpPr>
          <p:cNvPr id="82" name="文本框 81">
            <a:extLst>
              <a:ext uri="{FF2B5EF4-FFF2-40B4-BE49-F238E27FC236}">
                <a16:creationId xmlns:a16="http://schemas.microsoft.com/office/drawing/2014/main" id="{844470C3-9004-4A7C-8208-9662C4B66CC0}"/>
              </a:ext>
            </a:extLst>
          </p:cNvPr>
          <p:cNvSpPr txBox="1"/>
          <p:nvPr/>
        </p:nvSpPr>
        <p:spPr>
          <a:xfrm>
            <a:off x="6629541" y="4556793"/>
            <a:ext cx="5196415" cy="853375"/>
          </a:xfrm>
          <a:prstGeom prst="rect">
            <a:avLst/>
          </a:prstGeom>
          <a:noFill/>
        </p:spPr>
        <p:txBody>
          <a:bodyPr wrap="square">
            <a:spAutoFit/>
          </a:bodyPr>
          <a:lstStyle/>
          <a:p>
            <a:pPr>
              <a:lnSpc>
                <a:spcPct val="130000"/>
              </a:lnSpc>
            </a:pP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低空穴迁移率导致吸收层为</a:t>
            </a:r>
            <a:r>
              <a:rPr lang="en-US" altLang="zh-CN" sz="2000" b="1" i="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型的探测器有着</a:t>
            </a:r>
            <a:r>
              <a:rPr lang="zh-CN" altLang="en-US" sz="2000" b="1"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较低的内量子效率</a:t>
            </a:r>
            <a:endPar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灯片编号占位符 6">
            <a:extLst>
              <a:ext uri="{FF2B5EF4-FFF2-40B4-BE49-F238E27FC236}">
                <a16:creationId xmlns:a16="http://schemas.microsoft.com/office/drawing/2014/main" id="{FFAD5AC0-65AF-D717-59CD-69000DD413FB}"/>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28</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3" name="矩形 8">
            <a:extLst>
              <a:ext uri="{FF2B5EF4-FFF2-40B4-BE49-F238E27FC236}">
                <a16:creationId xmlns:a16="http://schemas.microsoft.com/office/drawing/2014/main" id="{57783BD2-9AC8-4669-8F0D-49D3792C7EC9}"/>
              </a:ext>
            </a:extLst>
          </p:cNvPr>
          <p:cNvSpPr>
            <a:spLocks noChangeArrowheads="1"/>
          </p:cNvSpPr>
          <p:nvPr/>
        </p:nvSpPr>
        <p:spPr bwMode="auto">
          <a:xfrm>
            <a:off x="2100643" y="741066"/>
            <a:ext cx="3313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型器件结构示意图</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矩形 8">
            <a:extLst>
              <a:ext uri="{FF2B5EF4-FFF2-40B4-BE49-F238E27FC236}">
                <a16:creationId xmlns:a16="http://schemas.microsoft.com/office/drawing/2014/main" id="{7A8A79E6-C489-4BA3-8B26-63C50F1A5D7B}"/>
              </a:ext>
            </a:extLst>
          </p:cNvPr>
          <p:cNvSpPr>
            <a:spLocks noChangeArrowheads="1"/>
          </p:cNvSpPr>
          <p:nvPr/>
        </p:nvSpPr>
        <p:spPr bwMode="auto">
          <a:xfrm>
            <a:off x="9067152" y="1086366"/>
            <a:ext cx="12649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能带曲线</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矩形 8">
            <a:extLst>
              <a:ext uri="{FF2B5EF4-FFF2-40B4-BE49-F238E27FC236}">
                <a16:creationId xmlns:a16="http://schemas.microsoft.com/office/drawing/2014/main" id="{263B2536-75C2-4F1D-81C1-EA1F0E97CBB6}"/>
              </a:ext>
            </a:extLst>
          </p:cNvPr>
          <p:cNvSpPr>
            <a:spLocks noChangeArrowheads="1"/>
          </p:cNvSpPr>
          <p:nvPr/>
        </p:nvSpPr>
        <p:spPr bwMode="auto">
          <a:xfrm>
            <a:off x="4509199" y="3917222"/>
            <a:ext cx="1699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内量子效率</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2" name="矩形 8">
            <a:extLst>
              <a:ext uri="{FF2B5EF4-FFF2-40B4-BE49-F238E27FC236}">
                <a16:creationId xmlns:a16="http://schemas.microsoft.com/office/drawing/2014/main" id="{8A8A4974-608E-4A47-9A54-EB57FADF2EA7}"/>
              </a:ext>
            </a:extLst>
          </p:cNvPr>
          <p:cNvSpPr>
            <a:spLocks noChangeArrowheads="1"/>
          </p:cNvSpPr>
          <p:nvPr/>
        </p:nvSpPr>
        <p:spPr bwMode="auto">
          <a:xfrm>
            <a:off x="1523431" y="3892183"/>
            <a:ext cx="10007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增强比</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圆角 14">
            <a:extLst>
              <a:ext uri="{FF2B5EF4-FFF2-40B4-BE49-F238E27FC236}">
                <a16:creationId xmlns:a16="http://schemas.microsoft.com/office/drawing/2014/main" id="{40E8A695-7EB3-472D-BC5E-1F8FCF12B1FC}"/>
              </a:ext>
            </a:extLst>
          </p:cNvPr>
          <p:cNvSpPr/>
          <p:nvPr/>
        </p:nvSpPr>
        <p:spPr>
          <a:xfrm>
            <a:off x="113412" y="3923336"/>
            <a:ext cx="11679520" cy="2788360"/>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8327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826045" y="78969"/>
            <a:ext cx="1006737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仿真结果</a:t>
            </a:r>
            <a:endParaRPr lang="en-US" altLang="zh-CN" sz="2800" b="1" dirty="0">
              <a:ea typeface="微软雅黑" panose="020B0503020204020204" pitchFamily="34" charset="-122"/>
            </a:endParaRPr>
          </a:p>
        </p:txBody>
      </p:sp>
      <p:sp>
        <p:nvSpPr>
          <p:cNvPr id="14" name="灯片编号占位符 6">
            <a:extLst>
              <a:ext uri="{FF2B5EF4-FFF2-40B4-BE49-F238E27FC236}">
                <a16:creationId xmlns:a16="http://schemas.microsoft.com/office/drawing/2014/main" id="{FFAD5AC0-65AF-D717-59CD-69000DD413FB}"/>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29</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3" name="矩形 8">
            <a:extLst>
              <a:ext uri="{FF2B5EF4-FFF2-40B4-BE49-F238E27FC236}">
                <a16:creationId xmlns:a16="http://schemas.microsoft.com/office/drawing/2014/main" id="{57783BD2-9AC8-4669-8F0D-49D3792C7EC9}"/>
              </a:ext>
            </a:extLst>
          </p:cNvPr>
          <p:cNvSpPr>
            <a:spLocks noChangeArrowheads="1"/>
          </p:cNvSpPr>
          <p:nvPr/>
        </p:nvSpPr>
        <p:spPr bwMode="auto">
          <a:xfrm>
            <a:off x="2259081" y="746818"/>
            <a:ext cx="3313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i="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pn-</a:t>
            </a:r>
            <a:r>
              <a:rPr lang="zh-CN" altLang="en-US"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型器件结构示意图</a:t>
            </a:r>
            <a:endParaRPr lang="en-US" altLang="zh-CN" sz="24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矩形 8">
            <a:extLst>
              <a:ext uri="{FF2B5EF4-FFF2-40B4-BE49-F238E27FC236}">
                <a16:creationId xmlns:a16="http://schemas.microsoft.com/office/drawing/2014/main" id="{7A8A79E6-C489-4BA3-8B26-63C50F1A5D7B}"/>
              </a:ext>
            </a:extLst>
          </p:cNvPr>
          <p:cNvSpPr>
            <a:spLocks noChangeArrowheads="1"/>
          </p:cNvSpPr>
          <p:nvPr/>
        </p:nvSpPr>
        <p:spPr bwMode="auto">
          <a:xfrm>
            <a:off x="8950787" y="1073192"/>
            <a:ext cx="12649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能带曲线</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 name="矩形: 圆角 19">
            <a:extLst>
              <a:ext uri="{FF2B5EF4-FFF2-40B4-BE49-F238E27FC236}">
                <a16:creationId xmlns:a16="http://schemas.microsoft.com/office/drawing/2014/main" id="{339DF0B6-1091-4D21-B56C-DF3A25F15E4E}"/>
              </a:ext>
            </a:extLst>
          </p:cNvPr>
          <p:cNvSpPr/>
          <p:nvPr/>
        </p:nvSpPr>
        <p:spPr>
          <a:xfrm>
            <a:off x="113412" y="3923336"/>
            <a:ext cx="11679520" cy="2788360"/>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矩形 8">
            <a:extLst>
              <a:ext uri="{FF2B5EF4-FFF2-40B4-BE49-F238E27FC236}">
                <a16:creationId xmlns:a16="http://schemas.microsoft.com/office/drawing/2014/main" id="{263B2536-75C2-4F1D-81C1-EA1F0E97CBB6}"/>
              </a:ext>
            </a:extLst>
          </p:cNvPr>
          <p:cNvSpPr>
            <a:spLocks noChangeArrowheads="1"/>
          </p:cNvSpPr>
          <p:nvPr/>
        </p:nvSpPr>
        <p:spPr bwMode="auto">
          <a:xfrm>
            <a:off x="1352640" y="3966349"/>
            <a:ext cx="1699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内量子效率</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2" name="矩形 8">
            <a:extLst>
              <a:ext uri="{FF2B5EF4-FFF2-40B4-BE49-F238E27FC236}">
                <a16:creationId xmlns:a16="http://schemas.microsoft.com/office/drawing/2014/main" id="{8A8A4974-608E-4A47-9A54-EB57FADF2EA7}"/>
              </a:ext>
            </a:extLst>
          </p:cNvPr>
          <p:cNvSpPr>
            <a:spLocks noChangeArrowheads="1"/>
          </p:cNvSpPr>
          <p:nvPr/>
        </p:nvSpPr>
        <p:spPr bwMode="auto">
          <a:xfrm>
            <a:off x="3985808" y="3969984"/>
            <a:ext cx="23178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外量子效率增强比</a:t>
            </a:r>
            <a:endPar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3" name="图片 22">
            <a:extLst>
              <a:ext uri="{FF2B5EF4-FFF2-40B4-BE49-F238E27FC236}">
                <a16:creationId xmlns:a16="http://schemas.microsoft.com/office/drawing/2014/main" id="{13773111-2DBF-4D36-807C-D4CC254BE7EA}"/>
              </a:ext>
            </a:extLst>
          </p:cNvPr>
          <p:cNvPicPr>
            <a:picLocks noChangeAspect="1"/>
          </p:cNvPicPr>
          <p:nvPr/>
        </p:nvPicPr>
        <p:blipFill rotWithShape="1">
          <a:blip r:embed="rId3"/>
          <a:srcRect b="35474"/>
          <a:stretch/>
        </p:blipFill>
        <p:spPr>
          <a:xfrm>
            <a:off x="167470" y="1043221"/>
            <a:ext cx="6954261" cy="2566839"/>
          </a:xfrm>
          <a:prstGeom prst="rect">
            <a:avLst/>
          </a:prstGeom>
        </p:spPr>
      </p:pic>
      <p:pic>
        <p:nvPicPr>
          <p:cNvPr id="24" name="图片 23">
            <a:extLst>
              <a:ext uri="{FF2B5EF4-FFF2-40B4-BE49-F238E27FC236}">
                <a16:creationId xmlns:a16="http://schemas.microsoft.com/office/drawing/2014/main" id="{8E3A6960-45EC-436C-8F44-C1510A2A2319}"/>
              </a:ext>
            </a:extLst>
          </p:cNvPr>
          <p:cNvPicPr>
            <a:picLocks noChangeAspect="1"/>
          </p:cNvPicPr>
          <p:nvPr/>
        </p:nvPicPr>
        <p:blipFill rotWithShape="1">
          <a:blip r:embed="rId4"/>
          <a:srcRect l="4751" t="7452" r="7212"/>
          <a:stretch/>
        </p:blipFill>
        <p:spPr>
          <a:xfrm>
            <a:off x="7873519" y="1413984"/>
            <a:ext cx="3150562" cy="2484000"/>
          </a:xfrm>
          <a:prstGeom prst="rect">
            <a:avLst/>
          </a:prstGeom>
        </p:spPr>
      </p:pic>
      <p:pic>
        <p:nvPicPr>
          <p:cNvPr id="26" name="图片 25">
            <a:extLst>
              <a:ext uri="{FF2B5EF4-FFF2-40B4-BE49-F238E27FC236}">
                <a16:creationId xmlns:a16="http://schemas.microsoft.com/office/drawing/2014/main" id="{471A958C-540C-4331-8620-58A0BDB35403}"/>
              </a:ext>
            </a:extLst>
          </p:cNvPr>
          <p:cNvPicPr>
            <a:picLocks noChangeAspect="1"/>
          </p:cNvPicPr>
          <p:nvPr/>
        </p:nvPicPr>
        <p:blipFill>
          <a:blip r:embed="rId5"/>
          <a:stretch>
            <a:fillRect/>
          </a:stretch>
        </p:blipFill>
        <p:spPr>
          <a:xfrm>
            <a:off x="-22759" y="4170039"/>
            <a:ext cx="3590399" cy="2692800"/>
          </a:xfrm>
          <a:prstGeom prst="rect">
            <a:avLst/>
          </a:prstGeom>
        </p:spPr>
      </p:pic>
      <p:pic>
        <p:nvPicPr>
          <p:cNvPr id="27" name="图片 26">
            <a:extLst>
              <a:ext uri="{FF2B5EF4-FFF2-40B4-BE49-F238E27FC236}">
                <a16:creationId xmlns:a16="http://schemas.microsoft.com/office/drawing/2014/main" id="{0EDEFF27-49A7-4C92-81E9-597451D80073}"/>
              </a:ext>
            </a:extLst>
          </p:cNvPr>
          <p:cNvPicPr>
            <a:picLocks noChangeAspect="1"/>
          </p:cNvPicPr>
          <p:nvPr/>
        </p:nvPicPr>
        <p:blipFill rotWithShape="1">
          <a:blip r:embed="rId6"/>
          <a:srcRect l="5460" t="7430" r="11124"/>
          <a:stretch/>
        </p:blipFill>
        <p:spPr>
          <a:xfrm>
            <a:off x="3452998" y="4303789"/>
            <a:ext cx="2988000" cy="2486902"/>
          </a:xfrm>
          <a:prstGeom prst="rect">
            <a:avLst/>
          </a:prstGeom>
        </p:spPr>
      </p:pic>
      <p:sp>
        <p:nvSpPr>
          <p:cNvPr id="28" name="文本框 27">
            <a:extLst>
              <a:ext uri="{FF2B5EF4-FFF2-40B4-BE49-F238E27FC236}">
                <a16:creationId xmlns:a16="http://schemas.microsoft.com/office/drawing/2014/main" id="{F71ED2FE-268E-46C6-9061-7E3E83B6E677}"/>
              </a:ext>
            </a:extLst>
          </p:cNvPr>
          <p:cNvSpPr txBox="1"/>
          <p:nvPr/>
        </p:nvSpPr>
        <p:spPr>
          <a:xfrm>
            <a:off x="6526039" y="4301991"/>
            <a:ext cx="5181852" cy="2053704"/>
          </a:xfrm>
          <a:prstGeom prst="rect">
            <a:avLst/>
          </a:prstGeom>
          <a:noFill/>
        </p:spPr>
        <p:txBody>
          <a:bodyPr wrap="square">
            <a:spAutoFit/>
          </a:bodyPr>
          <a:lstStyle/>
          <a:p>
            <a:pPr marL="342900" indent="-342900">
              <a:lnSpc>
                <a:spcPct val="130000"/>
              </a:lnSpc>
              <a:buFont typeface="Wingdings" panose="05000000000000000000" pitchFamily="2" charset="2"/>
              <a:buChar char="Ø"/>
            </a:pPr>
            <a:r>
              <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8~11 μm</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范围内，量子效率增强</a:t>
            </a:r>
            <a:r>
              <a:rPr lang="en-US" altLang="zh-CN" sz="2000" b="1"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6</a:t>
            </a:r>
            <a:r>
              <a:rPr lang="zh-CN" altLang="en-US" sz="2000" b="1"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倍</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以上。</a:t>
            </a:r>
            <a:endPar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nSpc>
                <a:spcPct val="130000"/>
              </a:lnSpc>
              <a:buFont typeface="Wingdings" panose="05000000000000000000" pitchFamily="2" charset="2"/>
              <a:buChar char="Ø"/>
            </a:pP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采用</a:t>
            </a:r>
            <a:r>
              <a:rPr lang="en-US" altLang="zh-CN" sz="2000" b="1" i="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型吸收层，超晶格探测器内量子效率有着</a:t>
            </a:r>
            <a:r>
              <a:rPr lang="zh-CN" altLang="en-US" sz="2000" b="1"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显著提升</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nSpc>
                <a:spcPct val="130000"/>
              </a:lnSpc>
              <a:buFont typeface="Wingdings" panose="05000000000000000000" pitchFamily="2" charset="2"/>
              <a:buChar char="Ø"/>
            </a:pP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横向传输模式导致的局域光生载流子分布有</a:t>
            </a:r>
            <a:r>
              <a:rPr lang="zh-CN" altLang="en-US" sz="2000" b="1"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助于</a:t>
            </a:r>
            <a:r>
              <a:rPr lang="zh-CN" altLang="en-US"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rPr>
              <a:t>光生载流子的收集。</a:t>
            </a:r>
            <a:endParaRPr lang="en-US" altLang="zh-CN" sz="2000" b="1" dirty="0">
              <a:solidFill>
                <a:srgbClr val="3B3BFF"/>
              </a:solidFill>
              <a:effectLst/>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60934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研究背景介绍</a:t>
            </a:r>
            <a:endParaRPr lang="en-US" altLang="zh-CN" sz="2800" b="1" dirty="0">
              <a:ea typeface="微软雅黑" panose="020B0503020204020204" pitchFamily="34" charset="-122"/>
            </a:endParaRPr>
          </a:p>
        </p:txBody>
      </p:sp>
      <p:sp>
        <p:nvSpPr>
          <p:cNvPr id="4" name="灯片编号占位符 3">
            <a:extLst>
              <a:ext uri="{FF2B5EF4-FFF2-40B4-BE49-F238E27FC236}">
                <a16:creationId xmlns:a16="http://schemas.microsoft.com/office/drawing/2014/main" id="{DDE96A12-AC9C-43FD-60AA-10AF259B5CD2}"/>
              </a:ext>
            </a:extLst>
          </p:cNvPr>
          <p:cNvSpPr>
            <a:spLocks noGrp="1"/>
          </p:cNvSpPr>
          <p:nvPr>
            <p:ph type="sldNum" sz="quarter" idx="12"/>
          </p:nvPr>
        </p:nvSpPr>
        <p:spPr>
          <a:xfrm>
            <a:off x="9403154" y="6492875"/>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3</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pic>
        <p:nvPicPr>
          <p:cNvPr id="20" name="图片 19">
            <a:extLst>
              <a:ext uri="{FF2B5EF4-FFF2-40B4-BE49-F238E27FC236}">
                <a16:creationId xmlns:a16="http://schemas.microsoft.com/office/drawing/2014/main" id="{E7F2DC5D-3007-45C3-AF29-6E7E2828DE1A}"/>
              </a:ext>
            </a:extLst>
          </p:cNvPr>
          <p:cNvPicPr>
            <a:picLocks noChangeAspect="1"/>
          </p:cNvPicPr>
          <p:nvPr/>
        </p:nvPicPr>
        <p:blipFill>
          <a:blip r:embed="rId3"/>
          <a:stretch>
            <a:fillRect/>
          </a:stretch>
        </p:blipFill>
        <p:spPr>
          <a:xfrm>
            <a:off x="3045243" y="1239618"/>
            <a:ext cx="2393730" cy="2225366"/>
          </a:xfrm>
          <a:prstGeom prst="rect">
            <a:avLst/>
          </a:prstGeom>
        </p:spPr>
      </p:pic>
      <p:pic>
        <p:nvPicPr>
          <p:cNvPr id="27" name="图片 26">
            <a:extLst>
              <a:ext uri="{FF2B5EF4-FFF2-40B4-BE49-F238E27FC236}">
                <a16:creationId xmlns:a16="http://schemas.microsoft.com/office/drawing/2014/main" id="{1F8573C8-098E-4A12-87F8-5BC35CB2CE9F}"/>
              </a:ext>
            </a:extLst>
          </p:cNvPr>
          <p:cNvPicPr>
            <a:picLocks noChangeAspect="1"/>
          </p:cNvPicPr>
          <p:nvPr/>
        </p:nvPicPr>
        <p:blipFill rotWithShape="1">
          <a:blip r:embed="rId4">
            <a:extLst>
              <a:ext uri="{28A0092B-C50C-407E-A947-70E740481C1C}">
                <a14:useLocalDpi xmlns:a14="http://schemas.microsoft.com/office/drawing/2010/main" val="0"/>
              </a:ext>
            </a:extLst>
          </a:blip>
          <a:srcRect t="6394"/>
          <a:stretch/>
        </p:blipFill>
        <p:spPr>
          <a:xfrm>
            <a:off x="3052708" y="4198342"/>
            <a:ext cx="2393730" cy="2126342"/>
          </a:xfrm>
          <a:prstGeom prst="rect">
            <a:avLst/>
          </a:prstGeom>
        </p:spPr>
      </p:pic>
      <p:sp>
        <p:nvSpPr>
          <p:cNvPr id="29" name="文本框 28">
            <a:extLst>
              <a:ext uri="{FF2B5EF4-FFF2-40B4-BE49-F238E27FC236}">
                <a16:creationId xmlns:a16="http://schemas.microsoft.com/office/drawing/2014/main" id="{55AAFCB0-E120-4E50-93D8-9C9641CBD89E}"/>
              </a:ext>
            </a:extLst>
          </p:cNvPr>
          <p:cNvSpPr txBox="1"/>
          <p:nvPr/>
        </p:nvSpPr>
        <p:spPr>
          <a:xfrm>
            <a:off x="2953481" y="3620951"/>
            <a:ext cx="1415772" cy="461665"/>
          </a:xfrm>
          <a:prstGeom prst="rect">
            <a:avLst/>
          </a:prstGeom>
          <a:noFill/>
        </p:spPr>
        <p:txBody>
          <a:bodyPr wrap="square" rtlCol="0">
            <a:spAutoFit/>
          </a:bodyPr>
          <a:lstStyle/>
          <a:p>
            <a:pPr algn="l"/>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气象观测</a:t>
            </a:r>
          </a:p>
        </p:txBody>
      </p:sp>
      <p:sp>
        <p:nvSpPr>
          <p:cNvPr id="30" name="文本框 29">
            <a:extLst>
              <a:ext uri="{FF2B5EF4-FFF2-40B4-BE49-F238E27FC236}">
                <a16:creationId xmlns:a16="http://schemas.microsoft.com/office/drawing/2014/main" id="{AC318243-6723-464C-99DA-0872217BC3FE}"/>
              </a:ext>
            </a:extLst>
          </p:cNvPr>
          <p:cNvSpPr txBox="1"/>
          <p:nvPr/>
        </p:nvSpPr>
        <p:spPr>
          <a:xfrm>
            <a:off x="2994345" y="774223"/>
            <a:ext cx="1084378" cy="461665"/>
          </a:xfrm>
          <a:prstGeom prst="rect">
            <a:avLst/>
          </a:prstGeom>
          <a:noFill/>
        </p:spPr>
        <p:txBody>
          <a:bodyPr wrap="square" rtlCol="0">
            <a:spAutoFit/>
          </a:bodyPr>
          <a:lstStyle/>
          <a:p>
            <a:pPr algn="l"/>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夜视</a:t>
            </a:r>
          </a:p>
        </p:txBody>
      </p:sp>
      <p:pic>
        <p:nvPicPr>
          <p:cNvPr id="31" name="图片 30">
            <a:extLst>
              <a:ext uri="{FF2B5EF4-FFF2-40B4-BE49-F238E27FC236}">
                <a16:creationId xmlns:a16="http://schemas.microsoft.com/office/drawing/2014/main" id="{E5455CF6-039D-4B2B-AAF1-49FD9DEF8896}"/>
              </a:ext>
            </a:extLst>
          </p:cNvPr>
          <p:cNvPicPr>
            <a:picLocks noChangeAspect="1"/>
          </p:cNvPicPr>
          <p:nvPr/>
        </p:nvPicPr>
        <p:blipFill>
          <a:blip r:embed="rId5"/>
          <a:stretch>
            <a:fillRect/>
          </a:stretch>
        </p:blipFill>
        <p:spPr>
          <a:xfrm>
            <a:off x="419015" y="1231737"/>
            <a:ext cx="2366592" cy="2278966"/>
          </a:xfrm>
          <a:prstGeom prst="rect">
            <a:avLst/>
          </a:prstGeom>
        </p:spPr>
      </p:pic>
      <p:sp>
        <p:nvSpPr>
          <p:cNvPr id="32" name="文本框 31">
            <a:extLst>
              <a:ext uri="{FF2B5EF4-FFF2-40B4-BE49-F238E27FC236}">
                <a16:creationId xmlns:a16="http://schemas.microsoft.com/office/drawing/2014/main" id="{D0A22ED8-3DAE-4532-823C-3D806C4A89B0}"/>
              </a:ext>
            </a:extLst>
          </p:cNvPr>
          <p:cNvSpPr txBox="1"/>
          <p:nvPr/>
        </p:nvSpPr>
        <p:spPr>
          <a:xfrm>
            <a:off x="385723" y="774626"/>
            <a:ext cx="1415772" cy="461665"/>
          </a:xfrm>
          <a:prstGeom prst="rect">
            <a:avLst/>
          </a:prstGeom>
          <a:noFill/>
        </p:spPr>
        <p:txBody>
          <a:bodyPr wrap="none" rtlCol="0">
            <a:spAutoFit/>
          </a:bodyPr>
          <a:lstStyle/>
          <a:p>
            <a:pPr algn="l"/>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深空探测</a:t>
            </a:r>
          </a:p>
        </p:txBody>
      </p:sp>
      <p:pic>
        <p:nvPicPr>
          <p:cNvPr id="33" name="图片 32">
            <a:extLst>
              <a:ext uri="{FF2B5EF4-FFF2-40B4-BE49-F238E27FC236}">
                <a16:creationId xmlns:a16="http://schemas.microsoft.com/office/drawing/2014/main" id="{E8864FE5-DD0E-490A-84E5-80F98A604B98}"/>
              </a:ext>
            </a:extLst>
          </p:cNvPr>
          <p:cNvPicPr>
            <a:picLocks noChangeAspect="1"/>
          </p:cNvPicPr>
          <p:nvPr/>
        </p:nvPicPr>
        <p:blipFill>
          <a:blip r:embed="rId6"/>
          <a:stretch>
            <a:fillRect/>
          </a:stretch>
        </p:blipFill>
        <p:spPr>
          <a:xfrm>
            <a:off x="419015" y="4188099"/>
            <a:ext cx="2368534" cy="2136585"/>
          </a:xfrm>
          <a:prstGeom prst="rect">
            <a:avLst/>
          </a:prstGeom>
        </p:spPr>
      </p:pic>
      <p:sp>
        <p:nvSpPr>
          <p:cNvPr id="34" name="文本框 33">
            <a:extLst>
              <a:ext uri="{FF2B5EF4-FFF2-40B4-BE49-F238E27FC236}">
                <a16:creationId xmlns:a16="http://schemas.microsoft.com/office/drawing/2014/main" id="{BC555534-2700-4CE6-8F62-F8E375A2BA8F}"/>
              </a:ext>
            </a:extLst>
          </p:cNvPr>
          <p:cNvSpPr txBox="1"/>
          <p:nvPr/>
        </p:nvSpPr>
        <p:spPr>
          <a:xfrm>
            <a:off x="348503" y="3594945"/>
            <a:ext cx="1415772" cy="461665"/>
          </a:xfrm>
          <a:prstGeom prst="rect">
            <a:avLst/>
          </a:prstGeom>
          <a:noFill/>
        </p:spPr>
        <p:txBody>
          <a:bodyPr wrap="none" rtlCol="0">
            <a:spAutoFit/>
          </a:bodyPr>
          <a:lstStyle/>
          <a:p>
            <a:pPr algn="l"/>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导弹制导</a:t>
            </a:r>
          </a:p>
        </p:txBody>
      </p:sp>
      <p:pic>
        <p:nvPicPr>
          <p:cNvPr id="35" name="图片 34">
            <a:extLst>
              <a:ext uri="{FF2B5EF4-FFF2-40B4-BE49-F238E27FC236}">
                <a16:creationId xmlns:a16="http://schemas.microsoft.com/office/drawing/2014/main" id="{92A9DB7D-A9DE-4062-B513-AE9B812A9506}"/>
              </a:ext>
            </a:extLst>
          </p:cNvPr>
          <p:cNvPicPr>
            <a:picLocks noChangeAspect="1"/>
          </p:cNvPicPr>
          <p:nvPr/>
        </p:nvPicPr>
        <p:blipFill rotWithShape="1">
          <a:blip r:embed="rId7"/>
          <a:srcRect t="5667"/>
          <a:stretch/>
        </p:blipFill>
        <p:spPr>
          <a:xfrm>
            <a:off x="5711597" y="1310399"/>
            <a:ext cx="5692570" cy="2277668"/>
          </a:xfrm>
          <a:prstGeom prst="rect">
            <a:avLst/>
          </a:prstGeom>
        </p:spPr>
      </p:pic>
      <p:sp>
        <p:nvSpPr>
          <p:cNvPr id="36" name="文本框 35">
            <a:extLst>
              <a:ext uri="{FF2B5EF4-FFF2-40B4-BE49-F238E27FC236}">
                <a16:creationId xmlns:a16="http://schemas.microsoft.com/office/drawing/2014/main" id="{8669D6B4-4FF2-4E59-A3A0-AE43DD4E4032}"/>
              </a:ext>
            </a:extLst>
          </p:cNvPr>
          <p:cNvSpPr txBox="1"/>
          <p:nvPr/>
        </p:nvSpPr>
        <p:spPr>
          <a:xfrm>
            <a:off x="6974983" y="855551"/>
            <a:ext cx="2961385" cy="461665"/>
          </a:xfrm>
          <a:prstGeom prst="rect">
            <a:avLst/>
          </a:prstGeom>
          <a:noFill/>
        </p:spPr>
        <p:txBody>
          <a:bodyPr wrap="square" rtlCol="0">
            <a:spAutoFit/>
          </a:bodyPr>
          <a:lstStyle/>
          <a:p>
            <a:pPr algn="ctr"/>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焦平面探测器发展</a:t>
            </a:r>
          </a:p>
        </p:txBody>
      </p:sp>
      <p:sp>
        <p:nvSpPr>
          <p:cNvPr id="37" name="文本框 36">
            <a:extLst>
              <a:ext uri="{FF2B5EF4-FFF2-40B4-BE49-F238E27FC236}">
                <a16:creationId xmlns:a16="http://schemas.microsoft.com/office/drawing/2014/main" id="{3D9E6BA7-C84F-4068-8272-067128D46010}"/>
              </a:ext>
            </a:extLst>
          </p:cNvPr>
          <p:cNvSpPr txBox="1"/>
          <p:nvPr/>
        </p:nvSpPr>
        <p:spPr>
          <a:xfrm>
            <a:off x="6478813" y="3735433"/>
            <a:ext cx="4409409" cy="461665"/>
          </a:xfrm>
          <a:prstGeom prst="rect">
            <a:avLst/>
          </a:prstGeom>
          <a:noFill/>
        </p:spPr>
        <p:txBody>
          <a:bodyPr wrap="square" rtlCol="0">
            <a:spAutoFit/>
          </a:bodyPr>
          <a:lstStyle/>
          <a:p>
            <a:pPr algn="ctr"/>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新一代红外探测系统发展需求</a:t>
            </a:r>
          </a:p>
        </p:txBody>
      </p:sp>
      <p:sp>
        <p:nvSpPr>
          <p:cNvPr id="38" name="箭头: 下 37">
            <a:extLst>
              <a:ext uri="{FF2B5EF4-FFF2-40B4-BE49-F238E27FC236}">
                <a16:creationId xmlns:a16="http://schemas.microsoft.com/office/drawing/2014/main" id="{CDDB1CAA-7CAA-4302-8854-8E0691ACB680}"/>
              </a:ext>
            </a:extLst>
          </p:cNvPr>
          <p:cNvSpPr/>
          <p:nvPr/>
        </p:nvSpPr>
        <p:spPr>
          <a:xfrm>
            <a:off x="8528386" y="4271738"/>
            <a:ext cx="436120" cy="603316"/>
          </a:xfrm>
          <a:prstGeom prst="downArrow">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9" name="矩形: 圆角 38">
            <a:extLst>
              <a:ext uri="{FF2B5EF4-FFF2-40B4-BE49-F238E27FC236}">
                <a16:creationId xmlns:a16="http://schemas.microsoft.com/office/drawing/2014/main" id="{AC369B59-B364-4C76-80D1-F432A637E9A5}"/>
              </a:ext>
            </a:extLst>
          </p:cNvPr>
          <p:cNvSpPr/>
          <p:nvPr/>
        </p:nvSpPr>
        <p:spPr>
          <a:xfrm>
            <a:off x="6212552" y="4949694"/>
            <a:ext cx="4675670" cy="1127284"/>
          </a:xfrm>
          <a:prstGeom prst="roundRect">
            <a:avLst/>
          </a:prstGeom>
          <a:solidFill>
            <a:srgbClr val="E5B7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a:extLst>
              <a:ext uri="{FF2B5EF4-FFF2-40B4-BE49-F238E27FC236}">
                <a16:creationId xmlns:a16="http://schemas.microsoft.com/office/drawing/2014/main" id="{D77DA71A-853E-41D6-A5D0-CBE11F8FDA11}"/>
              </a:ext>
            </a:extLst>
          </p:cNvPr>
          <p:cNvSpPr txBox="1"/>
          <p:nvPr/>
        </p:nvSpPr>
        <p:spPr>
          <a:xfrm>
            <a:off x="6441571" y="5036310"/>
            <a:ext cx="4232619" cy="1015663"/>
          </a:xfrm>
          <a:prstGeom prst="rect">
            <a:avLst/>
          </a:prstGeom>
          <a:noFill/>
        </p:spPr>
        <p:txBody>
          <a:bodyPr wrap="square">
            <a:spAutoFit/>
          </a:bodyPr>
          <a:lstStyle/>
          <a:p>
            <a:pPr algn="just" eaLnBrk="1" hangingPunct="1">
              <a:spcBef>
                <a:spcPct val="0"/>
              </a:spcBef>
              <a:buFontTx/>
              <a:buNone/>
            </a:pP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Size</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（尺寸）、</a:t>
            </a: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Weight</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（重量）、</a:t>
            </a: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Power</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（功耗）、</a:t>
            </a: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Performance</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（性能）、</a:t>
            </a:r>
            <a:r>
              <a:rPr lang="en-US" altLang="zh-CN"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Price</a:t>
            </a:r>
            <a:r>
              <a:rPr lang="zh-CN" altLang="en-US" sz="20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（成本）</a:t>
            </a:r>
          </a:p>
        </p:txBody>
      </p:sp>
      <p:sp>
        <p:nvSpPr>
          <p:cNvPr id="41" name="文本框 40">
            <a:extLst>
              <a:ext uri="{FF2B5EF4-FFF2-40B4-BE49-F238E27FC236}">
                <a16:creationId xmlns:a16="http://schemas.microsoft.com/office/drawing/2014/main" id="{3EF771A0-AE3F-4388-9BBC-9877E0991148}"/>
              </a:ext>
            </a:extLst>
          </p:cNvPr>
          <p:cNvSpPr txBox="1"/>
          <p:nvPr/>
        </p:nvSpPr>
        <p:spPr>
          <a:xfrm>
            <a:off x="8089739" y="6324684"/>
            <a:ext cx="1313415" cy="461665"/>
          </a:xfrm>
          <a:prstGeom prst="rect">
            <a:avLst/>
          </a:prstGeom>
          <a:noFill/>
        </p:spPr>
        <p:txBody>
          <a:bodyPr wrap="square">
            <a:spAutoFit/>
          </a:bodyPr>
          <a:lstStyle/>
          <a:p>
            <a:pPr algn="just" eaLnBrk="1" hangingPunct="1">
              <a:spcBef>
                <a:spcPct val="0"/>
              </a:spcBef>
              <a:buFontTx/>
              <a:buNone/>
            </a:pPr>
            <a:r>
              <a:rPr lang="en-US" altLang="zh-CN"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SWAP</a:t>
            </a:r>
            <a:r>
              <a:rPr lang="en-US" altLang="zh-CN" sz="2400" b="1" baseline="30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400" b="1" baseline="30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7240026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提纲</a:t>
            </a:r>
            <a:endParaRPr lang="en-US" altLang="zh-CN" sz="2800" b="1" dirty="0">
              <a:ea typeface="微软雅黑" panose="020B0503020204020204" pitchFamily="34" charset="-122"/>
            </a:endParaRPr>
          </a:p>
        </p:txBody>
      </p:sp>
      <p:sp>
        <p:nvSpPr>
          <p:cNvPr id="14" name="灯片编号占位符 6">
            <a:extLst>
              <a:ext uri="{FF2B5EF4-FFF2-40B4-BE49-F238E27FC236}">
                <a16:creationId xmlns:a16="http://schemas.microsoft.com/office/drawing/2014/main" id="{730DC8AF-FE5C-F558-6AB0-338880ADBE57}"/>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30</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grpSp>
        <p:nvGrpSpPr>
          <p:cNvPr id="3" name="组合 2">
            <a:extLst>
              <a:ext uri="{FF2B5EF4-FFF2-40B4-BE49-F238E27FC236}">
                <a16:creationId xmlns:a16="http://schemas.microsoft.com/office/drawing/2014/main" id="{F67AE69A-154D-8B6E-44D1-018128CB1146}"/>
              </a:ext>
            </a:extLst>
          </p:cNvPr>
          <p:cNvGrpSpPr/>
          <p:nvPr/>
        </p:nvGrpSpPr>
        <p:grpSpPr>
          <a:xfrm>
            <a:off x="1369187" y="1230950"/>
            <a:ext cx="3187411" cy="3902021"/>
            <a:chOff x="1369187" y="1230950"/>
            <a:chExt cx="3187411" cy="3902021"/>
          </a:xfrm>
        </p:grpSpPr>
        <p:sp>
          <p:nvSpPr>
            <p:cNvPr id="4" name="TextBox 4">
              <a:extLst>
                <a:ext uri="{FF2B5EF4-FFF2-40B4-BE49-F238E27FC236}">
                  <a16:creationId xmlns:a16="http://schemas.microsoft.com/office/drawing/2014/main" id="{2ECF3C8D-781F-6D18-1B43-720AA51CC005}"/>
                </a:ext>
              </a:extLst>
            </p:cNvPr>
            <p:cNvSpPr txBox="1"/>
            <p:nvPr/>
          </p:nvSpPr>
          <p:spPr>
            <a:xfrm>
              <a:off x="1417597" y="1230950"/>
              <a:ext cx="3139001"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1.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研究背景介绍</a:t>
              </a:r>
            </a:p>
          </p:txBody>
        </p:sp>
        <p:sp>
          <p:nvSpPr>
            <p:cNvPr id="5" name="TextBox 6">
              <a:extLst>
                <a:ext uri="{FF2B5EF4-FFF2-40B4-BE49-F238E27FC236}">
                  <a16:creationId xmlns:a16="http://schemas.microsoft.com/office/drawing/2014/main" id="{3E4FA215-7583-F8A6-0941-7D78CC18CDB2}"/>
                </a:ext>
              </a:extLst>
            </p:cNvPr>
            <p:cNvSpPr txBox="1"/>
            <p:nvPr/>
          </p:nvSpPr>
          <p:spPr>
            <a:xfrm>
              <a:off x="1369187" y="4548196"/>
              <a:ext cx="1497527" cy="584775"/>
            </a:xfrm>
            <a:prstGeom prst="rect">
              <a:avLst/>
            </a:prstGeom>
            <a:noFill/>
            <a:effectLst/>
          </p:spPr>
          <p:txBody>
            <a:bodyPr wrap="none" rtlCol="0">
              <a:spAutoFit/>
            </a:bodyPr>
            <a:lstStyle/>
            <a:p>
              <a:r>
                <a:rPr lang="en-US" altLang="zh-CN" sz="3200" b="1" dirty="0">
                  <a:latin typeface="微软雅黑" panose="020B0503020204020204" pitchFamily="34" charset="-122"/>
                  <a:ea typeface="微软雅黑" panose="020B0503020204020204" pitchFamily="34" charset="-122"/>
                  <a:cs typeface="Times New Roman" pitchFamily="18" charset="0"/>
                </a:rPr>
                <a:t>5. </a:t>
              </a:r>
              <a:r>
                <a:rPr lang="zh-CN" altLang="en-US" sz="3200" b="1" dirty="0">
                  <a:latin typeface="微软雅黑" panose="020B0503020204020204" pitchFamily="34" charset="-122"/>
                  <a:ea typeface="微软雅黑" panose="020B0503020204020204" pitchFamily="34" charset="-122"/>
                  <a:cs typeface="Times New Roman" pitchFamily="18" charset="0"/>
                </a:rPr>
                <a:t>结论</a:t>
              </a:r>
            </a:p>
          </p:txBody>
        </p:sp>
        <p:sp>
          <p:nvSpPr>
            <p:cNvPr id="6" name="TextBox 7">
              <a:extLst>
                <a:ext uri="{FF2B5EF4-FFF2-40B4-BE49-F238E27FC236}">
                  <a16:creationId xmlns:a16="http://schemas.microsoft.com/office/drawing/2014/main" id="{79A6450C-A288-994B-1000-EA4B6862CE9D}"/>
                </a:ext>
              </a:extLst>
            </p:cNvPr>
            <p:cNvSpPr txBox="1"/>
            <p:nvPr/>
          </p:nvSpPr>
          <p:spPr>
            <a:xfrm>
              <a:off x="1417597" y="2060261"/>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2.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研究目的</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7" name="TextBox 7">
              <a:extLst>
                <a:ext uri="{FF2B5EF4-FFF2-40B4-BE49-F238E27FC236}">
                  <a16:creationId xmlns:a16="http://schemas.microsoft.com/office/drawing/2014/main" id="{3D375484-0B9E-E76E-9414-CA198B775E05}"/>
                </a:ext>
              </a:extLst>
            </p:cNvPr>
            <p:cNvSpPr txBox="1"/>
            <p:nvPr/>
          </p:nvSpPr>
          <p:spPr>
            <a:xfrm>
              <a:off x="1417597" y="2889572"/>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3.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研究方法</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8" name="TextBox 7">
              <a:extLst>
                <a:ext uri="{FF2B5EF4-FFF2-40B4-BE49-F238E27FC236}">
                  <a16:creationId xmlns:a16="http://schemas.microsoft.com/office/drawing/2014/main" id="{89E6C944-EBC9-4FA2-F209-18DC29E1AA98}"/>
                </a:ext>
              </a:extLst>
            </p:cNvPr>
            <p:cNvSpPr txBox="1"/>
            <p:nvPr/>
          </p:nvSpPr>
          <p:spPr>
            <a:xfrm>
              <a:off x="1417597" y="3718883"/>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4.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仿真结果</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grpSp>
    </p:spTree>
    <p:extLst>
      <p:ext uri="{BB962C8B-B14F-4D97-AF65-F5344CB8AC3E}">
        <p14:creationId xmlns:p14="http://schemas.microsoft.com/office/powerpoint/2010/main" val="170221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圆角 30">
            <a:extLst>
              <a:ext uri="{FF2B5EF4-FFF2-40B4-BE49-F238E27FC236}">
                <a16:creationId xmlns:a16="http://schemas.microsoft.com/office/drawing/2014/main" id="{CF6BCC1A-DA52-47CE-8CAF-A06A7BD38D24}"/>
              </a:ext>
            </a:extLst>
          </p:cNvPr>
          <p:cNvSpPr/>
          <p:nvPr/>
        </p:nvSpPr>
        <p:spPr>
          <a:xfrm>
            <a:off x="123778" y="4001947"/>
            <a:ext cx="11662838" cy="255428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矩形: 圆角 27">
            <a:extLst>
              <a:ext uri="{FF2B5EF4-FFF2-40B4-BE49-F238E27FC236}">
                <a16:creationId xmlns:a16="http://schemas.microsoft.com/office/drawing/2014/main" id="{EC1B24D3-25E8-435A-B1B0-3A5A9C707E34}"/>
              </a:ext>
            </a:extLst>
          </p:cNvPr>
          <p:cNvSpPr/>
          <p:nvPr/>
        </p:nvSpPr>
        <p:spPr>
          <a:xfrm>
            <a:off x="113412" y="771224"/>
            <a:ext cx="11673204" cy="3098765"/>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4" name="Rectangle 71">
            <a:extLst>
              <a:ext uri="{FF2B5EF4-FFF2-40B4-BE49-F238E27FC236}">
                <a16:creationId xmlns:a16="http://schemas.microsoft.com/office/drawing/2014/main" id="{CF7589EA-7ED6-46F6-B8C7-C24146B12DA2}"/>
              </a:ext>
            </a:extLst>
          </p:cNvPr>
          <p:cNvSpPr>
            <a:spLocks noChangeArrowheads="1"/>
          </p:cNvSpPr>
          <p:nvPr/>
        </p:nvSpPr>
        <p:spPr bwMode="auto">
          <a:xfrm>
            <a:off x="826045" y="78969"/>
            <a:ext cx="1006737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结论</a:t>
            </a:r>
            <a:endParaRPr lang="en-US" altLang="zh-CN" sz="2800" b="1" dirty="0">
              <a:ea typeface="微软雅黑" panose="020B0503020204020204" pitchFamily="34" charset="-122"/>
            </a:endParaRPr>
          </a:p>
        </p:txBody>
      </p:sp>
      <p:sp>
        <p:nvSpPr>
          <p:cNvPr id="15" name="文本框 14">
            <a:extLst>
              <a:ext uri="{FF2B5EF4-FFF2-40B4-BE49-F238E27FC236}">
                <a16:creationId xmlns:a16="http://schemas.microsoft.com/office/drawing/2014/main" id="{58AAF6F1-5564-26DB-79E2-94ADE4231974}"/>
              </a:ext>
            </a:extLst>
          </p:cNvPr>
          <p:cNvSpPr txBox="1"/>
          <p:nvPr/>
        </p:nvSpPr>
        <p:spPr>
          <a:xfrm>
            <a:off x="230520" y="688427"/>
            <a:ext cx="3503312" cy="499624"/>
          </a:xfrm>
          <a:prstGeom prst="rect">
            <a:avLst/>
          </a:prstGeom>
          <a:noFill/>
        </p:spPr>
        <p:txBody>
          <a:bodyPr wrap="square">
            <a:spAutoFit/>
          </a:bodyPr>
          <a:lstStyle/>
          <a:p>
            <a:pPr>
              <a:lnSpc>
                <a:spcPct val="150000"/>
              </a:lnSpc>
            </a:pPr>
            <a:r>
              <a:rPr lang="zh-CN" altLang="en-US" sz="2000" b="1" dirty="0">
                <a:solidFill>
                  <a:srgbClr val="3B3BFF"/>
                </a:solidFill>
                <a:latin typeface="微软雅黑" panose="020B0503020204020204" pitchFamily="34" charset="-122"/>
                <a:ea typeface="微软雅黑" panose="020B0503020204020204" pitchFamily="34" charset="-122"/>
              </a:rPr>
              <a:t>建立光电联合仿真模型</a:t>
            </a:r>
            <a:endParaRPr lang="en-US" altLang="zh-CN" sz="2000" b="1" dirty="0">
              <a:solidFill>
                <a:srgbClr val="3B3BFF"/>
              </a:solidFill>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id="{983B5403-B48B-A413-5A9A-22F734CCE77A}"/>
              </a:ext>
            </a:extLst>
          </p:cNvPr>
          <p:cNvSpPr txBox="1"/>
          <p:nvPr/>
        </p:nvSpPr>
        <p:spPr>
          <a:xfrm>
            <a:off x="123778" y="3940196"/>
            <a:ext cx="4375070" cy="499624"/>
          </a:xfrm>
          <a:prstGeom prst="rect">
            <a:avLst/>
          </a:prstGeom>
          <a:noFill/>
        </p:spPr>
        <p:txBody>
          <a:bodyPr wrap="square">
            <a:spAutoFit/>
          </a:bodyPr>
          <a:lstStyle/>
          <a:p>
            <a:pPr>
              <a:lnSpc>
                <a:spcPct val="150000"/>
              </a:lnSpc>
            </a:pPr>
            <a:r>
              <a:rPr lang="zh-CN" altLang="en-US" sz="2000" b="1" dirty="0">
                <a:solidFill>
                  <a:srgbClr val="3B3BFF"/>
                </a:solidFill>
                <a:latin typeface="微软雅黑" panose="020B0503020204020204" pitchFamily="34" charset="-122"/>
                <a:ea typeface="微软雅黑" panose="020B0503020204020204" pitchFamily="34" charset="-122"/>
              </a:rPr>
              <a:t>横向传输模式增强红外探测器</a:t>
            </a:r>
            <a:endParaRPr lang="en-US" altLang="zh-CN" sz="2000" b="1" dirty="0">
              <a:solidFill>
                <a:srgbClr val="3B3BFF"/>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57A0B8A8-30F8-D7BD-488C-50CF424FEFA7}"/>
              </a:ext>
            </a:extLst>
          </p:cNvPr>
          <p:cNvPicPr>
            <a:picLocks noChangeAspect="1"/>
          </p:cNvPicPr>
          <p:nvPr/>
        </p:nvPicPr>
        <p:blipFill>
          <a:blip r:embed="rId3"/>
          <a:stretch>
            <a:fillRect/>
          </a:stretch>
        </p:blipFill>
        <p:spPr>
          <a:xfrm>
            <a:off x="239664" y="4496766"/>
            <a:ext cx="2928102" cy="1970610"/>
          </a:xfrm>
          <a:prstGeom prst="rect">
            <a:avLst/>
          </a:prstGeom>
        </p:spPr>
      </p:pic>
      <p:pic>
        <p:nvPicPr>
          <p:cNvPr id="2" name="图片 1">
            <a:extLst>
              <a:ext uri="{FF2B5EF4-FFF2-40B4-BE49-F238E27FC236}">
                <a16:creationId xmlns:a16="http://schemas.microsoft.com/office/drawing/2014/main" id="{C7746074-7CEC-BE51-2EDC-3B7C6F173495}"/>
              </a:ext>
            </a:extLst>
          </p:cNvPr>
          <p:cNvPicPr>
            <a:picLocks noChangeAspect="1"/>
          </p:cNvPicPr>
          <p:nvPr/>
        </p:nvPicPr>
        <p:blipFill>
          <a:blip r:embed="rId4"/>
          <a:stretch>
            <a:fillRect/>
          </a:stretch>
        </p:blipFill>
        <p:spPr>
          <a:xfrm>
            <a:off x="248808" y="1242332"/>
            <a:ext cx="2942448" cy="2483079"/>
          </a:xfrm>
          <a:prstGeom prst="rect">
            <a:avLst/>
          </a:prstGeom>
        </p:spPr>
      </p:pic>
      <p:sp>
        <p:nvSpPr>
          <p:cNvPr id="27" name="灯片编号占位符 6">
            <a:extLst>
              <a:ext uri="{FF2B5EF4-FFF2-40B4-BE49-F238E27FC236}">
                <a16:creationId xmlns:a16="http://schemas.microsoft.com/office/drawing/2014/main" id="{30869588-63B3-3704-97A7-5363E5E0B8AD}"/>
              </a:ext>
            </a:extLst>
          </p:cNvPr>
          <p:cNvSpPr>
            <a:spLocks noGrp="1"/>
          </p:cNvSpPr>
          <p:nvPr>
            <p:ph type="sldNum" sz="quarter" idx="12"/>
          </p:nvPr>
        </p:nvSpPr>
        <p:spPr>
          <a:xfrm>
            <a:off x="9448800" y="649643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31</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3" name="文本框 32">
            <a:extLst>
              <a:ext uri="{FF2B5EF4-FFF2-40B4-BE49-F238E27FC236}">
                <a16:creationId xmlns:a16="http://schemas.microsoft.com/office/drawing/2014/main" id="{EADC2FEB-2B01-4419-88E6-F4F36D31151D}"/>
              </a:ext>
            </a:extLst>
          </p:cNvPr>
          <p:cNvSpPr txBox="1"/>
          <p:nvPr/>
        </p:nvSpPr>
        <p:spPr>
          <a:xfrm>
            <a:off x="3752120" y="905568"/>
            <a:ext cx="6851142" cy="777457"/>
          </a:xfrm>
          <a:prstGeom prst="rect">
            <a:avLst/>
          </a:prstGeom>
          <a:noFill/>
        </p:spPr>
        <p:txBody>
          <a:bodyPr wrap="square">
            <a:spAutoFit/>
          </a:bodyPr>
          <a:lstStyle/>
          <a:p>
            <a:pPr>
              <a:lnSpc>
                <a:spcPct val="130000"/>
              </a:lnSpc>
            </a:pPr>
            <a:r>
              <a:rPr lang="zh-CN" altLang="en-US" b="1" dirty="0">
                <a:solidFill>
                  <a:srgbClr val="3B3BFF"/>
                </a:solidFill>
                <a:latin typeface="微软雅黑" panose="020B0503020204020204" pitchFamily="34" charset="-122"/>
                <a:ea typeface="微软雅黑" panose="020B0503020204020204" pitchFamily="34" charset="-122"/>
              </a:rPr>
              <a:t>主要成果：</a:t>
            </a:r>
            <a:endParaRPr lang="en-US" altLang="zh-CN" b="1" dirty="0">
              <a:solidFill>
                <a:srgbClr val="3B3BFF"/>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sz="1800" b="1" dirty="0">
                <a:solidFill>
                  <a:srgbClr val="3B3BFF"/>
                </a:solidFill>
                <a:latin typeface="微软雅黑" panose="020B0503020204020204" pitchFamily="34" charset="-122"/>
                <a:ea typeface="微软雅黑" panose="020B0503020204020204" pitchFamily="34" charset="-122"/>
              </a:rPr>
              <a:t>半导体输运方程和光学波动方程之间的</a:t>
            </a:r>
            <a:r>
              <a:rPr lang="zh-CN" altLang="en-US" sz="1800" b="1" dirty="0">
                <a:solidFill>
                  <a:srgbClr val="FF0000"/>
                </a:solidFill>
                <a:latin typeface="微软雅黑" panose="020B0503020204020204" pitchFamily="34" charset="-122"/>
                <a:ea typeface="微软雅黑" panose="020B0503020204020204" pitchFamily="34" charset="-122"/>
              </a:rPr>
              <a:t>联合求解</a:t>
            </a:r>
            <a:endParaRPr lang="en-US" altLang="zh-CN" sz="1800" b="1" dirty="0">
              <a:solidFill>
                <a:srgbClr val="FF0000"/>
              </a:solidFill>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id="{D9D039F0-2E97-4ED6-A7E2-3670853D6555}"/>
              </a:ext>
            </a:extLst>
          </p:cNvPr>
          <p:cNvSpPr txBox="1"/>
          <p:nvPr/>
        </p:nvSpPr>
        <p:spPr>
          <a:xfrm>
            <a:off x="3742976" y="1924237"/>
            <a:ext cx="7586440" cy="1137556"/>
          </a:xfrm>
          <a:prstGeom prst="rect">
            <a:avLst/>
          </a:prstGeom>
          <a:noFill/>
        </p:spPr>
        <p:txBody>
          <a:bodyPr wrap="square">
            <a:spAutoFit/>
          </a:bodyPr>
          <a:lstStyle/>
          <a:p>
            <a:pPr>
              <a:lnSpc>
                <a:spcPct val="130000"/>
              </a:lnSpc>
            </a:pPr>
            <a:r>
              <a:rPr lang="zh-CN" altLang="en-US" b="1" dirty="0">
                <a:solidFill>
                  <a:srgbClr val="3B3BFF"/>
                </a:solidFill>
                <a:latin typeface="微软雅黑" panose="020B0503020204020204" pitchFamily="34" charset="-122"/>
                <a:ea typeface="微软雅黑" panose="020B0503020204020204" pitchFamily="34" charset="-122"/>
              </a:rPr>
              <a:t>创新点：</a:t>
            </a:r>
            <a:endParaRPr lang="en-US" altLang="zh-CN" b="1" dirty="0">
              <a:solidFill>
                <a:srgbClr val="3B3BFF"/>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b="1" dirty="0">
                <a:solidFill>
                  <a:srgbClr val="3B3BFF"/>
                </a:solidFill>
                <a:latin typeface="微软雅黑" panose="020B0503020204020204" pitchFamily="34" charset="-122"/>
                <a:ea typeface="微软雅黑" panose="020B0503020204020204" pitchFamily="34" charset="-122"/>
              </a:rPr>
              <a:t>分析了非均匀分布的</a:t>
            </a:r>
            <a:r>
              <a:rPr lang="zh-CN" altLang="en-US" b="1" dirty="0">
                <a:solidFill>
                  <a:srgbClr val="FF0000"/>
                </a:solidFill>
                <a:latin typeface="微软雅黑" panose="020B0503020204020204" pitchFamily="34" charset="-122"/>
                <a:ea typeface="微软雅黑" panose="020B0503020204020204" pitchFamily="34" charset="-122"/>
              </a:rPr>
              <a:t>非平衡空穴</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电子</a:t>
            </a:r>
            <a:r>
              <a:rPr lang="zh-CN" altLang="en-US" b="1" dirty="0">
                <a:solidFill>
                  <a:srgbClr val="3B3BFF"/>
                </a:solidFill>
                <a:latin typeface="微软雅黑" panose="020B0503020204020204" pitchFamily="34" charset="-122"/>
                <a:ea typeface="微软雅黑" panose="020B0503020204020204" pitchFamily="34" charset="-122"/>
              </a:rPr>
              <a:t>的运动过程</a:t>
            </a:r>
            <a:endParaRPr lang="en-US" altLang="zh-CN" b="1" dirty="0">
              <a:solidFill>
                <a:srgbClr val="3B3BFF"/>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b="1" dirty="0">
                <a:solidFill>
                  <a:srgbClr val="3B3BFF"/>
                </a:solidFill>
                <a:latin typeface="微软雅黑" panose="020B0503020204020204" pitchFamily="34" charset="-122"/>
                <a:ea typeface="微软雅黑" panose="020B0503020204020204" pitchFamily="34" charset="-122"/>
              </a:rPr>
              <a:t>考虑</a:t>
            </a:r>
            <a:r>
              <a:rPr lang="zh-CN" altLang="en-US" sz="1800" b="1" dirty="0">
                <a:solidFill>
                  <a:srgbClr val="3B3BFF"/>
                </a:solidFill>
                <a:latin typeface="微软雅黑" panose="020B0503020204020204" pitchFamily="34" charset="-122"/>
                <a:ea typeface="微软雅黑" panose="020B0503020204020204" pitchFamily="34" charset="-122"/>
              </a:rPr>
              <a:t>了窄禁带材料中</a:t>
            </a:r>
            <a:r>
              <a:rPr lang="zh-CN" altLang="en-US" sz="1800" b="1" dirty="0">
                <a:solidFill>
                  <a:srgbClr val="FF0000"/>
                </a:solidFill>
                <a:latin typeface="微软雅黑" panose="020B0503020204020204" pitchFamily="34" charset="-122"/>
                <a:ea typeface="微软雅黑" panose="020B0503020204020204" pitchFamily="34" charset="-122"/>
              </a:rPr>
              <a:t>非平衡空穴</a:t>
            </a:r>
            <a:r>
              <a:rPr lang="en-US" altLang="zh-CN" sz="1800" b="1" dirty="0">
                <a:solidFill>
                  <a:srgbClr val="FF0000"/>
                </a:solidFill>
                <a:latin typeface="微软雅黑" panose="020B0503020204020204" pitchFamily="34" charset="-122"/>
                <a:ea typeface="微软雅黑" panose="020B0503020204020204" pitchFamily="34" charset="-122"/>
              </a:rPr>
              <a:t>/</a:t>
            </a:r>
            <a:r>
              <a:rPr lang="zh-CN" altLang="en-US" sz="1800" b="1" dirty="0">
                <a:solidFill>
                  <a:srgbClr val="FF0000"/>
                </a:solidFill>
                <a:latin typeface="微软雅黑" panose="020B0503020204020204" pitchFamily="34" charset="-122"/>
                <a:ea typeface="微软雅黑" panose="020B0503020204020204" pitchFamily="34" charset="-122"/>
              </a:rPr>
              <a:t>电子</a:t>
            </a:r>
            <a:r>
              <a:rPr lang="zh-CN" altLang="en-US" sz="1800" b="1" dirty="0">
                <a:solidFill>
                  <a:srgbClr val="3B3BFF"/>
                </a:solidFill>
                <a:latin typeface="微软雅黑" panose="020B0503020204020204" pitchFamily="34" charset="-122"/>
                <a:ea typeface="微软雅黑" panose="020B0503020204020204" pitchFamily="34" charset="-122"/>
              </a:rPr>
              <a:t>分布对材料光学性质的</a:t>
            </a:r>
            <a:r>
              <a:rPr lang="zh-CN" altLang="en-US" sz="1800" b="1" dirty="0">
                <a:solidFill>
                  <a:srgbClr val="FF0000"/>
                </a:solidFill>
                <a:latin typeface="微软雅黑" panose="020B0503020204020204" pitchFamily="34" charset="-122"/>
                <a:ea typeface="微软雅黑" panose="020B0503020204020204" pitchFamily="34" charset="-122"/>
              </a:rPr>
              <a:t>反作用</a:t>
            </a:r>
            <a:endParaRPr lang="en-US" altLang="zh-CN" sz="1800" b="1" dirty="0">
              <a:solidFill>
                <a:srgbClr val="FF0000"/>
              </a:solidFill>
              <a:latin typeface="微软雅黑" panose="020B0503020204020204" pitchFamily="34" charset="-122"/>
              <a:ea typeface="微软雅黑" panose="020B0503020204020204" pitchFamily="34" charset="-122"/>
            </a:endParaRPr>
          </a:p>
        </p:txBody>
      </p:sp>
      <p:sp>
        <p:nvSpPr>
          <p:cNvPr id="42" name="文本框 41">
            <a:extLst>
              <a:ext uri="{FF2B5EF4-FFF2-40B4-BE49-F238E27FC236}">
                <a16:creationId xmlns:a16="http://schemas.microsoft.com/office/drawing/2014/main" id="{AB7E2CF7-EDD9-4F3A-9E72-C9BE298863AF}"/>
              </a:ext>
            </a:extLst>
          </p:cNvPr>
          <p:cNvSpPr txBox="1"/>
          <p:nvPr/>
        </p:nvSpPr>
        <p:spPr>
          <a:xfrm>
            <a:off x="3752120" y="4110658"/>
            <a:ext cx="8034496" cy="1137556"/>
          </a:xfrm>
          <a:prstGeom prst="rect">
            <a:avLst/>
          </a:prstGeom>
          <a:noFill/>
        </p:spPr>
        <p:txBody>
          <a:bodyPr wrap="square">
            <a:spAutoFit/>
          </a:bodyPr>
          <a:lstStyle/>
          <a:p>
            <a:pPr>
              <a:lnSpc>
                <a:spcPct val="130000"/>
              </a:lnSpc>
            </a:pPr>
            <a:r>
              <a:rPr lang="zh-CN" altLang="en-US" b="1" dirty="0">
                <a:solidFill>
                  <a:srgbClr val="3B3BFF"/>
                </a:solidFill>
                <a:latin typeface="微软雅黑" panose="020B0503020204020204" pitchFamily="34" charset="-122"/>
                <a:ea typeface="微软雅黑" panose="020B0503020204020204" pitchFamily="34" charset="-122"/>
              </a:rPr>
              <a:t>主要成果：</a:t>
            </a:r>
            <a:endParaRPr lang="en-US" altLang="zh-CN" b="1" dirty="0">
              <a:solidFill>
                <a:srgbClr val="3B3BFF"/>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b="1" dirty="0">
                <a:solidFill>
                  <a:srgbClr val="3B3BFF"/>
                </a:solidFill>
                <a:latin typeface="微软雅黑" panose="020B0503020204020204" pitchFamily="34" charset="-122"/>
                <a:ea typeface="微软雅黑" panose="020B0503020204020204" pitchFamily="34" charset="-122"/>
              </a:rPr>
              <a:t>提出基于金属趋肤效应的</a:t>
            </a:r>
            <a:r>
              <a:rPr lang="zh-CN" altLang="en-US" b="1" dirty="0">
                <a:solidFill>
                  <a:srgbClr val="FF0000"/>
                </a:solidFill>
                <a:latin typeface="微软雅黑" panose="020B0503020204020204" pitchFamily="34" charset="-122"/>
                <a:ea typeface="微软雅黑" panose="020B0503020204020204" pitchFamily="34" charset="-122"/>
              </a:rPr>
              <a:t>横向传输模式</a:t>
            </a:r>
            <a:endParaRPr lang="en-US" altLang="zh-CN" b="1" dirty="0">
              <a:solidFill>
                <a:srgbClr val="FF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b="1" dirty="0">
                <a:solidFill>
                  <a:srgbClr val="3B3BFF"/>
                </a:solidFill>
                <a:latin typeface="微软雅黑" panose="020B0503020204020204" pitchFamily="34" charset="-122"/>
                <a:ea typeface="微软雅黑" panose="020B0503020204020204" pitchFamily="34" charset="-122"/>
              </a:rPr>
              <a:t>设计横向</a:t>
            </a:r>
            <a:r>
              <a:rPr lang="zh-CN" altLang="en-US" b="1" dirty="0">
                <a:solidFill>
                  <a:srgbClr val="FF0000"/>
                </a:solidFill>
                <a:latin typeface="微软雅黑" panose="020B0503020204020204" pitchFamily="34" charset="-122"/>
                <a:ea typeface="微软雅黑" panose="020B0503020204020204" pitchFamily="34" charset="-122"/>
              </a:rPr>
              <a:t>传输模式</a:t>
            </a:r>
            <a:r>
              <a:rPr lang="zh-CN" altLang="en-US" b="1" dirty="0">
                <a:solidFill>
                  <a:srgbClr val="3B3BFF"/>
                </a:solidFill>
                <a:latin typeface="微软雅黑" panose="020B0503020204020204" pitchFamily="34" charset="-122"/>
                <a:ea typeface="微软雅黑" panose="020B0503020204020204" pitchFamily="34" charset="-122"/>
              </a:rPr>
              <a:t>增强的</a:t>
            </a:r>
            <a:r>
              <a:rPr lang="zh-CN" altLang="en-US" b="1" dirty="0">
                <a:solidFill>
                  <a:srgbClr val="FF0000"/>
                </a:solidFill>
                <a:latin typeface="微软雅黑" panose="020B0503020204020204" pitchFamily="34" charset="-122"/>
                <a:ea typeface="微软雅黑" panose="020B0503020204020204" pitchFamily="34" charset="-122"/>
              </a:rPr>
              <a:t>小周期</a:t>
            </a:r>
            <a:r>
              <a:rPr lang="zh-CN" altLang="en-US" b="1" dirty="0">
                <a:solidFill>
                  <a:srgbClr val="3B3BFF"/>
                </a:solidFill>
                <a:latin typeface="微软雅黑" panose="020B0503020204020204" pitchFamily="34" charset="-122"/>
                <a:ea typeface="微软雅黑" panose="020B0503020204020204" pitchFamily="34" charset="-122"/>
              </a:rPr>
              <a:t>人工微纳结构红外探测器</a:t>
            </a:r>
            <a:endParaRPr lang="en-US" altLang="zh-CN" b="1" dirty="0">
              <a:solidFill>
                <a:srgbClr val="3B3BFF"/>
              </a:solidFill>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a16="http://schemas.microsoft.com/office/drawing/2014/main" id="{753A5629-CC50-4611-B1C1-64A97A7B8410}"/>
              </a:ext>
            </a:extLst>
          </p:cNvPr>
          <p:cNvSpPr txBox="1"/>
          <p:nvPr/>
        </p:nvSpPr>
        <p:spPr>
          <a:xfrm>
            <a:off x="3752120" y="5279089"/>
            <a:ext cx="6963042" cy="1137556"/>
          </a:xfrm>
          <a:prstGeom prst="rect">
            <a:avLst/>
          </a:prstGeom>
          <a:noFill/>
        </p:spPr>
        <p:txBody>
          <a:bodyPr wrap="square">
            <a:spAutoFit/>
          </a:bodyPr>
          <a:lstStyle/>
          <a:p>
            <a:pPr>
              <a:lnSpc>
                <a:spcPct val="130000"/>
              </a:lnSpc>
            </a:pPr>
            <a:r>
              <a:rPr lang="zh-CN" altLang="en-US" b="1" dirty="0">
                <a:solidFill>
                  <a:srgbClr val="3B3BFF"/>
                </a:solidFill>
                <a:latin typeface="微软雅黑" panose="020B0503020204020204" pitchFamily="34" charset="-122"/>
                <a:ea typeface="微软雅黑" panose="020B0503020204020204" pitchFamily="34" charset="-122"/>
              </a:rPr>
              <a:t>创新点：</a:t>
            </a:r>
            <a:endParaRPr lang="en-US" altLang="zh-CN" b="1" dirty="0">
              <a:solidFill>
                <a:srgbClr val="3B3BFF"/>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b="1" dirty="0">
                <a:solidFill>
                  <a:srgbClr val="3B3BFF"/>
                </a:solidFill>
                <a:latin typeface="微软雅黑" panose="020B0503020204020204" pitchFamily="34" charset="-122"/>
                <a:ea typeface="微软雅黑" panose="020B0503020204020204" pitchFamily="34" charset="-122"/>
              </a:rPr>
              <a:t>碲镉汞红外探测器有着</a:t>
            </a:r>
            <a:r>
              <a:rPr lang="zh-CN" altLang="en-US" b="1" dirty="0">
                <a:solidFill>
                  <a:srgbClr val="FF0000"/>
                </a:solidFill>
                <a:latin typeface="微软雅黑" panose="020B0503020204020204" pitchFamily="34" charset="-122"/>
                <a:ea typeface="微软雅黑" panose="020B0503020204020204" pitchFamily="34" charset="-122"/>
              </a:rPr>
              <a:t>较高</a:t>
            </a:r>
            <a:r>
              <a:rPr lang="zh-CN" altLang="en-US" b="1" dirty="0">
                <a:solidFill>
                  <a:srgbClr val="3B3BFF"/>
                </a:solidFill>
                <a:latin typeface="微软雅黑" panose="020B0503020204020204" pitchFamily="34" charset="-122"/>
                <a:ea typeface="微软雅黑" panose="020B0503020204020204" pitchFamily="34" charset="-122"/>
              </a:rPr>
              <a:t>量子效率同时响应时间</a:t>
            </a:r>
            <a:r>
              <a:rPr lang="zh-CN" altLang="en-US" b="1" dirty="0">
                <a:solidFill>
                  <a:srgbClr val="FF0000"/>
                </a:solidFill>
                <a:latin typeface="微软雅黑" panose="020B0503020204020204" pitchFamily="34" charset="-122"/>
                <a:ea typeface="微软雅黑" panose="020B0503020204020204" pitchFamily="34" charset="-122"/>
              </a:rPr>
              <a:t>短</a:t>
            </a:r>
            <a:endParaRPr lang="en-US" altLang="zh-CN" b="1" dirty="0">
              <a:solidFill>
                <a:srgbClr val="FF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sz="1800" b="1" dirty="0">
                <a:solidFill>
                  <a:srgbClr val="3B3BFF"/>
                </a:solidFill>
                <a:latin typeface="微软雅黑" panose="020B0503020204020204" pitchFamily="34" charset="-122"/>
                <a:ea typeface="微软雅黑" panose="020B0503020204020204" pitchFamily="34" charset="-122"/>
              </a:rPr>
              <a:t>获得了</a:t>
            </a:r>
            <a:r>
              <a:rPr lang="zh-CN" altLang="en-US" sz="1800" b="1" dirty="0">
                <a:solidFill>
                  <a:srgbClr val="FF0000"/>
                </a:solidFill>
                <a:latin typeface="微软雅黑" panose="020B0503020204020204" pitchFamily="34" charset="-122"/>
                <a:ea typeface="微软雅黑" panose="020B0503020204020204" pitchFamily="34" charset="-122"/>
              </a:rPr>
              <a:t>低串扰</a:t>
            </a:r>
            <a:r>
              <a:rPr lang="zh-CN" altLang="en-US" sz="1800" b="1" dirty="0">
                <a:solidFill>
                  <a:srgbClr val="3B3BFF"/>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弱周期边界依赖</a:t>
            </a:r>
            <a:r>
              <a:rPr lang="zh-CN" altLang="en-US" sz="1800" b="1" dirty="0">
                <a:solidFill>
                  <a:srgbClr val="3B3BFF"/>
                </a:solidFill>
                <a:latin typeface="微软雅黑" panose="020B0503020204020204" pitchFamily="34" charset="-122"/>
                <a:ea typeface="微软雅黑" panose="020B0503020204020204" pitchFamily="34" charset="-122"/>
              </a:rPr>
              <a:t>的人工微纳结构</a:t>
            </a:r>
            <a:endParaRPr lang="en-US" altLang="zh-CN" sz="18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5030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研究背景介绍</a:t>
            </a:r>
            <a:endParaRPr lang="en-US" altLang="zh-CN" sz="2800" b="1" dirty="0">
              <a:ea typeface="微软雅黑" panose="020B0503020204020204" pitchFamily="34" charset="-122"/>
            </a:endParaRPr>
          </a:p>
        </p:txBody>
      </p:sp>
      <p:sp>
        <p:nvSpPr>
          <p:cNvPr id="21" name="文本框 7">
            <a:extLst>
              <a:ext uri="{FF2B5EF4-FFF2-40B4-BE49-F238E27FC236}">
                <a16:creationId xmlns:a16="http://schemas.microsoft.com/office/drawing/2014/main" id="{7120DC7F-261D-42C0-B9F4-28FF3F4962CB}"/>
              </a:ext>
            </a:extLst>
          </p:cNvPr>
          <p:cNvSpPr txBox="1">
            <a:spLocks noChangeArrowheads="1"/>
          </p:cNvSpPr>
          <p:nvPr/>
        </p:nvSpPr>
        <p:spPr bwMode="auto">
          <a:xfrm>
            <a:off x="211965" y="819615"/>
            <a:ext cx="6952484"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红外探测器的高量子效率与高响应速度</a:t>
            </a:r>
            <a:r>
              <a:rPr lang="zh-CN" altLang="en-US" sz="2400" b="1" dirty="0">
                <a:solidFill>
                  <a:srgbClr val="FF0000"/>
                </a:solidFill>
                <a:latin typeface="微软雅黑" panose="020B0503020204020204" pitchFamily="34" charset="-122"/>
                <a:ea typeface="微软雅黑" panose="020B0503020204020204" pitchFamily="34" charset="-122"/>
              </a:rPr>
              <a:t>难以兼顾</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4C99DDEC-E680-461A-96BE-80CCEB63D3B1}"/>
              </a:ext>
            </a:extLst>
          </p:cNvPr>
          <p:cNvSpPr txBox="1"/>
          <p:nvPr/>
        </p:nvSpPr>
        <p:spPr>
          <a:xfrm>
            <a:off x="3014127" y="6144369"/>
            <a:ext cx="6752535" cy="461665"/>
          </a:xfrm>
          <a:prstGeom prst="rect">
            <a:avLst/>
          </a:prstGeom>
          <a:noFill/>
        </p:spPr>
        <p:txBody>
          <a:bodyPr wrap="square" rtlCol="0">
            <a:spAutoFit/>
          </a:bodyPr>
          <a:lstStyle/>
          <a:p>
            <a:pPr algn="just"/>
            <a:r>
              <a:rPr lang="zh-CN" altLang="en-US" sz="2400" b="1" dirty="0">
                <a:solidFill>
                  <a:srgbClr val="3333FF"/>
                </a:solidFill>
                <a:latin typeface="Times New Roman" panose="02020603050405020304" pitchFamily="18" charset="0"/>
                <a:ea typeface="微软雅黑" panose="020B0503020204020204" pitchFamily="34" charset="-122"/>
                <a:cs typeface="Times New Roman" panose="02020603050405020304" pitchFamily="18" charset="0"/>
              </a:rPr>
              <a:t>通过光场调控手段有效提升薄层探测器的</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吸收率</a:t>
            </a:r>
          </a:p>
        </p:txBody>
      </p:sp>
      <p:sp>
        <p:nvSpPr>
          <p:cNvPr id="8" name="灯片编号占位符 7">
            <a:extLst>
              <a:ext uri="{FF2B5EF4-FFF2-40B4-BE49-F238E27FC236}">
                <a16:creationId xmlns:a16="http://schemas.microsoft.com/office/drawing/2014/main" id="{2A534A40-6184-5BD7-8EF3-F9F0B923ACA6}"/>
              </a:ext>
            </a:extLst>
          </p:cNvPr>
          <p:cNvSpPr>
            <a:spLocks noGrp="1"/>
          </p:cNvSpPr>
          <p:nvPr>
            <p:ph type="sldNum" sz="quarter" idx="12"/>
          </p:nvPr>
        </p:nvSpPr>
        <p:spPr>
          <a:xfrm>
            <a:off x="9428010" y="6487119"/>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4</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E679239B-C926-493F-A797-3ECB25AEFD0A}"/>
              </a:ext>
            </a:extLst>
          </p:cNvPr>
          <p:cNvGrpSpPr/>
          <p:nvPr/>
        </p:nvGrpSpPr>
        <p:grpSpPr>
          <a:xfrm>
            <a:off x="6612998" y="1801479"/>
            <a:ext cx="4368314" cy="3980229"/>
            <a:chOff x="6328834" y="1790557"/>
            <a:chExt cx="4368314" cy="3980229"/>
          </a:xfrm>
        </p:grpSpPr>
        <p:grpSp>
          <p:nvGrpSpPr>
            <p:cNvPr id="11" name="组合 10">
              <a:extLst>
                <a:ext uri="{FF2B5EF4-FFF2-40B4-BE49-F238E27FC236}">
                  <a16:creationId xmlns:a16="http://schemas.microsoft.com/office/drawing/2014/main" id="{3EEC8179-4E72-30B8-8B26-671B98CF3A5F}"/>
                </a:ext>
              </a:extLst>
            </p:cNvPr>
            <p:cNvGrpSpPr/>
            <p:nvPr/>
          </p:nvGrpSpPr>
          <p:grpSpPr>
            <a:xfrm>
              <a:off x="7137111" y="1953630"/>
              <a:ext cx="2528084" cy="2561503"/>
              <a:chOff x="7241844" y="1695942"/>
              <a:chExt cx="2528084" cy="2561503"/>
            </a:xfrm>
          </p:grpSpPr>
          <p:sp>
            <p:nvSpPr>
              <p:cNvPr id="62" name="矩形 61">
                <a:extLst>
                  <a:ext uri="{FF2B5EF4-FFF2-40B4-BE49-F238E27FC236}">
                    <a16:creationId xmlns:a16="http://schemas.microsoft.com/office/drawing/2014/main" id="{91DBE3CA-F9C9-45DC-8025-5FD6B564A826}"/>
                  </a:ext>
                </a:extLst>
              </p:cNvPr>
              <p:cNvSpPr/>
              <p:nvPr/>
            </p:nvSpPr>
            <p:spPr>
              <a:xfrm>
                <a:off x="7241844" y="2485299"/>
                <a:ext cx="2528084" cy="1692000"/>
              </a:xfrm>
              <a:prstGeom prst="rect">
                <a:avLst/>
              </a:prstGeom>
              <a:gradFill>
                <a:gsLst>
                  <a:gs pos="100000">
                    <a:srgbClr val="2E9EF9">
                      <a:alpha val="50000"/>
                      <a:lumMod val="90000"/>
                      <a:lumOff val="10000"/>
                    </a:srgbClr>
                  </a:gs>
                  <a:gs pos="0">
                    <a:schemeClr val="accent4">
                      <a:alpha val="50000"/>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Arial" panose="020B0604020202020204" pitchFamily="34" charset="0"/>
                </a:endParaRPr>
              </a:p>
            </p:txBody>
          </p:sp>
          <p:cxnSp>
            <p:nvCxnSpPr>
              <p:cNvPr id="63" name="直接连接符 62">
                <a:extLst>
                  <a:ext uri="{FF2B5EF4-FFF2-40B4-BE49-F238E27FC236}">
                    <a16:creationId xmlns:a16="http://schemas.microsoft.com/office/drawing/2014/main" id="{AE7084DB-F643-4B87-8CEC-C71E0DD74C27}"/>
                  </a:ext>
                </a:extLst>
              </p:cNvPr>
              <p:cNvCxnSpPr>
                <a:cxnSpLocks/>
              </p:cNvCxnSpPr>
              <p:nvPr/>
            </p:nvCxnSpPr>
            <p:spPr>
              <a:xfrm>
                <a:off x="7241844" y="2456969"/>
                <a:ext cx="2520000" cy="0"/>
              </a:xfrm>
              <a:prstGeom prst="line">
                <a:avLst/>
              </a:prstGeom>
              <a:ln w="539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id="{98BE75C8-0127-4C8D-99AA-49ED5E47FBF1}"/>
                  </a:ext>
                </a:extLst>
              </p:cNvPr>
              <p:cNvCxnSpPr>
                <a:cxnSpLocks/>
              </p:cNvCxnSpPr>
              <p:nvPr/>
            </p:nvCxnSpPr>
            <p:spPr>
              <a:xfrm>
                <a:off x="7249928" y="4199523"/>
                <a:ext cx="2520000" cy="0"/>
              </a:xfrm>
              <a:prstGeom prst="line">
                <a:avLst/>
              </a:prstGeom>
              <a:ln w="53975">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65" name="组合 64">
                <a:extLst>
                  <a:ext uri="{FF2B5EF4-FFF2-40B4-BE49-F238E27FC236}">
                    <a16:creationId xmlns:a16="http://schemas.microsoft.com/office/drawing/2014/main" id="{29949055-BB36-41FC-823B-7DDBA917AE7A}"/>
                  </a:ext>
                </a:extLst>
              </p:cNvPr>
              <p:cNvGrpSpPr/>
              <p:nvPr/>
            </p:nvGrpSpPr>
            <p:grpSpPr>
              <a:xfrm>
                <a:off x="7827391" y="1695942"/>
                <a:ext cx="1456672" cy="692285"/>
                <a:chOff x="661416" y="1984945"/>
                <a:chExt cx="1456672" cy="692285"/>
              </a:xfrm>
            </p:grpSpPr>
            <p:sp>
              <p:nvSpPr>
                <p:cNvPr id="66" name="任意多边形: 形状 65">
                  <a:extLst>
                    <a:ext uri="{FF2B5EF4-FFF2-40B4-BE49-F238E27FC236}">
                      <a16:creationId xmlns:a16="http://schemas.microsoft.com/office/drawing/2014/main" id="{4FD5DF92-E4C2-427A-9CFB-8F6FAF824967}"/>
                    </a:ext>
                  </a:extLst>
                </p:cNvPr>
                <p:cNvSpPr/>
                <p:nvPr/>
              </p:nvSpPr>
              <p:spPr>
                <a:xfrm rot="5400000">
                  <a:off x="400673" y="2245690"/>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任意多边形: 形状 66">
                  <a:extLst>
                    <a:ext uri="{FF2B5EF4-FFF2-40B4-BE49-F238E27FC236}">
                      <a16:creationId xmlns:a16="http://schemas.microsoft.com/office/drawing/2014/main" id="{4F8AAEAF-7A88-4E7B-987E-CB48C1DA5667}"/>
                    </a:ext>
                  </a:extLst>
                </p:cNvPr>
                <p:cNvSpPr/>
                <p:nvPr/>
              </p:nvSpPr>
              <p:spPr>
                <a:xfrm rot="5400000">
                  <a:off x="829298" y="2245689"/>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任意多边形: 形状 67">
                  <a:extLst>
                    <a:ext uri="{FF2B5EF4-FFF2-40B4-BE49-F238E27FC236}">
                      <a16:creationId xmlns:a16="http://schemas.microsoft.com/office/drawing/2014/main" id="{5CFB6B22-4FE7-4EB0-83D4-D84DC5F0D9AB}"/>
                    </a:ext>
                  </a:extLst>
                </p:cNvPr>
                <p:cNvSpPr/>
                <p:nvPr/>
              </p:nvSpPr>
              <p:spPr>
                <a:xfrm rot="5400000">
                  <a:off x="1257923" y="2245688"/>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任意多边形: 形状 68">
                  <a:extLst>
                    <a:ext uri="{FF2B5EF4-FFF2-40B4-BE49-F238E27FC236}">
                      <a16:creationId xmlns:a16="http://schemas.microsoft.com/office/drawing/2014/main" id="{F04C6B2E-9081-4DE4-8DF0-1980A285B1F2}"/>
                    </a:ext>
                  </a:extLst>
                </p:cNvPr>
                <p:cNvSpPr/>
                <p:nvPr/>
              </p:nvSpPr>
              <p:spPr>
                <a:xfrm rot="5400000">
                  <a:off x="1686548" y="2245688"/>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6" name="文本框 85">
                <a:extLst>
                  <a:ext uri="{FF2B5EF4-FFF2-40B4-BE49-F238E27FC236}">
                    <a16:creationId xmlns:a16="http://schemas.microsoft.com/office/drawing/2014/main" id="{35278961-B1E1-41E8-9038-E8172DC3A67C}"/>
                  </a:ext>
                </a:extLst>
              </p:cNvPr>
              <p:cNvSpPr txBox="1"/>
              <p:nvPr/>
            </p:nvSpPr>
            <p:spPr>
              <a:xfrm>
                <a:off x="9465852" y="2019037"/>
                <a:ext cx="247953" cy="523220"/>
              </a:xfrm>
              <a:prstGeom prst="rect">
                <a:avLst/>
              </a:prstGeom>
              <a:noFill/>
            </p:spPr>
            <p:txBody>
              <a:bodyPr wrap="square" rtlCol="0">
                <a:spAutoFit/>
              </a:bodyPr>
              <a:lstStyle/>
              <a:p>
                <a:pPr algn="just"/>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7" name="文本框 86">
                <a:extLst>
                  <a:ext uri="{FF2B5EF4-FFF2-40B4-BE49-F238E27FC236}">
                    <a16:creationId xmlns:a16="http://schemas.microsoft.com/office/drawing/2014/main" id="{1A28FFCA-BD67-4C7F-9F72-F7D3CD3658BB}"/>
                  </a:ext>
                </a:extLst>
              </p:cNvPr>
              <p:cNvSpPr txBox="1"/>
              <p:nvPr/>
            </p:nvSpPr>
            <p:spPr>
              <a:xfrm>
                <a:off x="9455699" y="3795780"/>
                <a:ext cx="247953" cy="461665"/>
              </a:xfrm>
              <a:prstGeom prst="rect">
                <a:avLst/>
              </a:prstGeom>
              <a:noFill/>
            </p:spPr>
            <p:txBody>
              <a:bodyPr wrap="square" rtlCol="0">
                <a:spAutoFit/>
              </a:bodyPr>
              <a:lstStyle/>
              <a:p>
                <a:pPr algn="just"/>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8" name="椭圆 87">
                <a:extLst>
                  <a:ext uri="{FF2B5EF4-FFF2-40B4-BE49-F238E27FC236}">
                    <a16:creationId xmlns:a16="http://schemas.microsoft.com/office/drawing/2014/main" id="{1699F264-C927-4DF2-93C7-55DA6B092B58}"/>
                  </a:ext>
                </a:extLst>
              </p:cNvPr>
              <p:cNvSpPr/>
              <p:nvPr/>
            </p:nvSpPr>
            <p:spPr>
              <a:xfrm>
                <a:off x="7738350" y="2930473"/>
                <a:ext cx="216000" cy="216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Times New Roman" panose="02020603050405020304" pitchFamily="18" charset="0"/>
                  <a:cs typeface="Times New Roman" panose="02020603050405020304" pitchFamily="18" charset="0"/>
                </a:endParaRPr>
              </a:p>
            </p:txBody>
          </p:sp>
          <p:sp>
            <p:nvSpPr>
              <p:cNvPr id="89" name="文本框 88">
                <a:extLst>
                  <a:ext uri="{FF2B5EF4-FFF2-40B4-BE49-F238E27FC236}">
                    <a16:creationId xmlns:a16="http://schemas.microsoft.com/office/drawing/2014/main" id="{39AE6243-F4B7-4A91-9507-F0D565E372AC}"/>
                  </a:ext>
                </a:extLst>
              </p:cNvPr>
              <p:cNvSpPr txBox="1"/>
              <p:nvPr/>
            </p:nvSpPr>
            <p:spPr>
              <a:xfrm>
                <a:off x="7705721" y="2758083"/>
                <a:ext cx="295275" cy="461665"/>
              </a:xfrm>
              <a:prstGeom prst="rect">
                <a:avLst/>
              </a:prstGeom>
              <a:noFill/>
            </p:spPr>
            <p:txBody>
              <a:bodyPr wrap="square" rtlCol="0">
                <a:spAutoFit/>
              </a:bodyPr>
              <a:lstStyle/>
              <a:p>
                <a:pPr algn="just"/>
                <a:r>
                  <a:rPr lang="en-US" altLang="zh-CN" sz="24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0" name="椭圆 89">
                <a:extLst>
                  <a:ext uri="{FF2B5EF4-FFF2-40B4-BE49-F238E27FC236}">
                    <a16:creationId xmlns:a16="http://schemas.microsoft.com/office/drawing/2014/main" id="{42A57BE6-69A9-44F3-97F3-8E46491BACB6}"/>
                  </a:ext>
                </a:extLst>
              </p:cNvPr>
              <p:cNvSpPr/>
              <p:nvPr/>
            </p:nvSpPr>
            <p:spPr>
              <a:xfrm>
                <a:off x="8037177" y="2930473"/>
                <a:ext cx="216000" cy="21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F0000"/>
                  </a:solidFill>
                  <a:latin typeface="Times New Roman" panose="02020603050405020304" pitchFamily="18" charset="0"/>
                  <a:cs typeface="Times New Roman" panose="02020603050405020304" pitchFamily="18" charset="0"/>
                </a:endParaRPr>
              </a:p>
            </p:txBody>
          </p:sp>
          <p:sp>
            <p:nvSpPr>
              <p:cNvPr id="91" name="文本框 90">
                <a:extLst>
                  <a:ext uri="{FF2B5EF4-FFF2-40B4-BE49-F238E27FC236}">
                    <a16:creationId xmlns:a16="http://schemas.microsoft.com/office/drawing/2014/main" id="{FB5CC73B-9C0F-4AC9-AEBC-417BF840AC53}"/>
                  </a:ext>
                </a:extLst>
              </p:cNvPr>
              <p:cNvSpPr txBox="1"/>
              <p:nvPr/>
            </p:nvSpPr>
            <p:spPr>
              <a:xfrm>
                <a:off x="7976952" y="2819852"/>
                <a:ext cx="295275" cy="400110"/>
              </a:xfrm>
              <a:prstGeom prst="rect">
                <a:avLst/>
              </a:prstGeom>
              <a:noFill/>
            </p:spPr>
            <p:txBody>
              <a:bodyPr wrap="square" rtlCol="0">
                <a:spAutoFit/>
              </a:bodyPr>
              <a:lstStyle/>
              <a:p>
                <a:pPr algn="just"/>
                <a:r>
                  <a:rPr lang="en-US" altLang="zh-CN" sz="20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92" name="直接箭头连接符 91">
                <a:extLst>
                  <a:ext uri="{FF2B5EF4-FFF2-40B4-BE49-F238E27FC236}">
                    <a16:creationId xmlns:a16="http://schemas.microsoft.com/office/drawing/2014/main" id="{60DA0C22-3C85-4DAE-97E8-7F54D6DAC66D}"/>
                  </a:ext>
                </a:extLst>
              </p:cNvPr>
              <p:cNvCxnSpPr>
                <a:cxnSpLocks/>
              </p:cNvCxnSpPr>
              <p:nvPr/>
            </p:nvCxnSpPr>
            <p:spPr>
              <a:xfrm>
                <a:off x="7839991" y="3146473"/>
                <a:ext cx="0" cy="10080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直接箭头连接符 92">
                <a:extLst>
                  <a:ext uri="{FF2B5EF4-FFF2-40B4-BE49-F238E27FC236}">
                    <a16:creationId xmlns:a16="http://schemas.microsoft.com/office/drawing/2014/main" id="{49DA3BC7-72DB-4B77-A015-08120B0556F3}"/>
                  </a:ext>
                </a:extLst>
              </p:cNvPr>
              <p:cNvCxnSpPr>
                <a:cxnSpLocks/>
              </p:cNvCxnSpPr>
              <p:nvPr/>
            </p:nvCxnSpPr>
            <p:spPr>
              <a:xfrm flipV="1">
                <a:off x="8143639" y="2485299"/>
                <a:ext cx="0" cy="42543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2" name="文本框 81">
              <a:extLst>
                <a:ext uri="{FF2B5EF4-FFF2-40B4-BE49-F238E27FC236}">
                  <a16:creationId xmlns:a16="http://schemas.microsoft.com/office/drawing/2014/main" id="{99972732-EADE-97A8-FB64-60A31D5589AE}"/>
                </a:ext>
              </a:extLst>
            </p:cNvPr>
            <p:cNvSpPr txBox="1"/>
            <p:nvPr/>
          </p:nvSpPr>
          <p:spPr>
            <a:xfrm>
              <a:off x="6397726" y="2662992"/>
              <a:ext cx="492443" cy="1193423"/>
            </a:xfrm>
            <a:prstGeom prst="rect">
              <a:avLst/>
            </a:prstGeom>
            <a:noFill/>
          </p:spPr>
          <p:txBody>
            <a:bodyPr vert="eaVert" wrap="square" rtlCol="0">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厚</a:t>
              </a: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吸收层</a:t>
              </a:r>
            </a:p>
          </p:txBody>
        </p:sp>
        <p:grpSp>
          <p:nvGrpSpPr>
            <p:cNvPr id="13" name="组合 12">
              <a:extLst>
                <a:ext uri="{FF2B5EF4-FFF2-40B4-BE49-F238E27FC236}">
                  <a16:creationId xmlns:a16="http://schemas.microsoft.com/office/drawing/2014/main" id="{6459EF7E-0D20-F2E9-191D-343F68225E60}"/>
                </a:ext>
              </a:extLst>
            </p:cNvPr>
            <p:cNvGrpSpPr/>
            <p:nvPr/>
          </p:nvGrpSpPr>
          <p:grpSpPr>
            <a:xfrm>
              <a:off x="6387841" y="4548701"/>
              <a:ext cx="4309307" cy="968905"/>
              <a:chOff x="5696603" y="4643013"/>
              <a:chExt cx="4309307" cy="968905"/>
            </a:xfrm>
          </p:grpSpPr>
          <p:sp>
            <p:nvSpPr>
              <p:cNvPr id="96" name="文本框 95">
                <a:extLst>
                  <a:ext uri="{FF2B5EF4-FFF2-40B4-BE49-F238E27FC236}">
                    <a16:creationId xmlns:a16="http://schemas.microsoft.com/office/drawing/2014/main" id="{8A4E2AAB-901B-7ADB-39A7-B074BA8D65F7}"/>
                  </a:ext>
                </a:extLst>
              </p:cNvPr>
              <p:cNvSpPr txBox="1"/>
              <p:nvPr/>
            </p:nvSpPr>
            <p:spPr>
              <a:xfrm>
                <a:off x="5720752" y="4661016"/>
                <a:ext cx="2075788" cy="400110"/>
              </a:xfrm>
              <a:prstGeom prst="rect">
                <a:avLst/>
              </a:prstGeom>
              <a:noFill/>
            </p:spPr>
            <p:txBody>
              <a:bodyPr wrap="square">
                <a:spAutoFit/>
              </a:bodyPr>
              <a:lstStyle/>
              <a:p>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漂移</a:t>
                </a:r>
                <a:r>
                  <a:rPr lang="en-US" altLang="zh-CN"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扩散距离长</a:t>
                </a:r>
                <a:endParaRPr lang="zh-CN" altLang="en-US" sz="2000" dirty="0">
                  <a:solidFill>
                    <a:srgbClr val="FF0000"/>
                  </a:solidFill>
                </a:endParaRPr>
              </a:p>
            </p:txBody>
          </p:sp>
          <p:sp>
            <p:nvSpPr>
              <p:cNvPr id="97" name="文本框 96">
                <a:extLst>
                  <a:ext uri="{FF2B5EF4-FFF2-40B4-BE49-F238E27FC236}">
                    <a16:creationId xmlns:a16="http://schemas.microsoft.com/office/drawing/2014/main" id="{4B31A726-27F9-9C01-75D1-AF78442AD546}"/>
                  </a:ext>
                </a:extLst>
              </p:cNvPr>
              <p:cNvSpPr txBox="1"/>
              <p:nvPr/>
            </p:nvSpPr>
            <p:spPr>
              <a:xfrm>
                <a:off x="8375541" y="4643013"/>
                <a:ext cx="1630369" cy="400110"/>
              </a:xfrm>
              <a:prstGeom prst="rect">
                <a:avLst/>
              </a:prstGeom>
              <a:noFill/>
            </p:spPr>
            <p:txBody>
              <a:bodyPr wrap="square">
                <a:spAutoFit/>
              </a:bodyPr>
              <a:lstStyle/>
              <a:p>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响应时间长</a:t>
                </a:r>
                <a:endParaRPr lang="zh-CN" altLang="en-US" sz="2000" dirty="0">
                  <a:solidFill>
                    <a:srgbClr val="FF0000"/>
                  </a:solidFill>
                </a:endParaRPr>
              </a:p>
            </p:txBody>
          </p:sp>
          <p:sp>
            <p:nvSpPr>
              <p:cNvPr id="98" name="文本框 97">
                <a:extLst>
                  <a:ext uri="{FF2B5EF4-FFF2-40B4-BE49-F238E27FC236}">
                    <a16:creationId xmlns:a16="http://schemas.microsoft.com/office/drawing/2014/main" id="{05FA97F9-AF03-B91E-590E-2B05BB889E99}"/>
                  </a:ext>
                </a:extLst>
              </p:cNvPr>
              <p:cNvSpPr txBox="1"/>
              <p:nvPr/>
            </p:nvSpPr>
            <p:spPr>
              <a:xfrm>
                <a:off x="5696603" y="5211808"/>
                <a:ext cx="2411671" cy="400110"/>
              </a:xfrm>
              <a:prstGeom prst="rect">
                <a:avLst/>
              </a:prstGeom>
              <a:noFill/>
            </p:spPr>
            <p:txBody>
              <a:bodyPr wrap="square">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红外光被充分吸收</a:t>
                </a:r>
                <a:endParaRPr lang="zh-CN" altLang="en-US" sz="2000" dirty="0">
                  <a:solidFill>
                    <a:srgbClr val="3B3BFF"/>
                  </a:solidFill>
                </a:endParaRPr>
              </a:p>
            </p:txBody>
          </p:sp>
          <p:sp>
            <p:nvSpPr>
              <p:cNvPr id="99" name="文本框 98">
                <a:extLst>
                  <a:ext uri="{FF2B5EF4-FFF2-40B4-BE49-F238E27FC236}">
                    <a16:creationId xmlns:a16="http://schemas.microsoft.com/office/drawing/2014/main" id="{CBD9A5AB-4A14-01DF-716A-9949FB92A8BC}"/>
                  </a:ext>
                </a:extLst>
              </p:cNvPr>
              <p:cNvSpPr txBox="1"/>
              <p:nvPr/>
            </p:nvSpPr>
            <p:spPr>
              <a:xfrm>
                <a:off x="8364979" y="5191659"/>
                <a:ext cx="1630370" cy="400110"/>
              </a:xfrm>
              <a:prstGeom prst="rect">
                <a:avLst/>
              </a:prstGeom>
              <a:noFill/>
            </p:spPr>
            <p:txBody>
              <a:bodyPr wrap="square">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量子效率高</a:t>
                </a:r>
                <a:endParaRPr lang="zh-CN" altLang="en-US" sz="2000" dirty="0">
                  <a:solidFill>
                    <a:srgbClr val="3B3BFF"/>
                  </a:solidFill>
                </a:endParaRPr>
              </a:p>
            </p:txBody>
          </p:sp>
          <p:cxnSp>
            <p:nvCxnSpPr>
              <p:cNvPr id="100" name="直接箭头连接符 99">
                <a:extLst>
                  <a:ext uri="{FF2B5EF4-FFF2-40B4-BE49-F238E27FC236}">
                    <a16:creationId xmlns:a16="http://schemas.microsoft.com/office/drawing/2014/main" id="{41381B11-5A73-B2D5-EBD0-FFAC4CE46ED0}"/>
                  </a:ext>
                </a:extLst>
              </p:cNvPr>
              <p:cNvCxnSpPr>
                <a:cxnSpLocks/>
              </p:cNvCxnSpPr>
              <p:nvPr/>
            </p:nvCxnSpPr>
            <p:spPr>
              <a:xfrm>
                <a:off x="7719965" y="4862042"/>
                <a:ext cx="675248" cy="0"/>
              </a:xfrm>
              <a:prstGeom prst="straightConnector1">
                <a:avLst/>
              </a:prstGeom>
              <a:ln w="79375">
                <a:solidFill>
                  <a:srgbClr val="FF0000"/>
                </a:solidFill>
                <a:tailEnd type="stealth"/>
              </a:ln>
            </p:spPr>
            <p:style>
              <a:lnRef idx="1">
                <a:schemeClr val="dk1"/>
              </a:lnRef>
              <a:fillRef idx="0">
                <a:schemeClr val="dk1"/>
              </a:fillRef>
              <a:effectRef idx="0">
                <a:schemeClr val="dk1"/>
              </a:effectRef>
              <a:fontRef idx="minor">
                <a:schemeClr val="tx1"/>
              </a:fontRef>
            </p:style>
          </p:cxnSp>
          <p:cxnSp>
            <p:nvCxnSpPr>
              <p:cNvPr id="101" name="直接箭头连接符 100">
                <a:extLst>
                  <a:ext uri="{FF2B5EF4-FFF2-40B4-BE49-F238E27FC236}">
                    <a16:creationId xmlns:a16="http://schemas.microsoft.com/office/drawing/2014/main" id="{FF640AAD-8F7A-8961-931D-F9040DD65A40}"/>
                  </a:ext>
                </a:extLst>
              </p:cNvPr>
              <p:cNvCxnSpPr>
                <a:cxnSpLocks/>
              </p:cNvCxnSpPr>
              <p:nvPr/>
            </p:nvCxnSpPr>
            <p:spPr>
              <a:xfrm>
                <a:off x="7860637" y="5411863"/>
                <a:ext cx="495274" cy="0"/>
              </a:xfrm>
              <a:prstGeom prst="straightConnector1">
                <a:avLst/>
              </a:prstGeom>
              <a:ln w="79375">
                <a:solidFill>
                  <a:srgbClr val="0000FE"/>
                </a:solidFill>
                <a:tailEnd type="stealth"/>
              </a:ln>
            </p:spPr>
            <p:style>
              <a:lnRef idx="1">
                <a:schemeClr val="dk1"/>
              </a:lnRef>
              <a:fillRef idx="0">
                <a:schemeClr val="dk1"/>
              </a:fillRef>
              <a:effectRef idx="0">
                <a:schemeClr val="dk1"/>
              </a:effectRef>
              <a:fontRef idx="minor">
                <a:schemeClr val="tx1"/>
              </a:fontRef>
            </p:style>
          </p:cxnSp>
        </p:grpSp>
        <p:sp>
          <p:nvSpPr>
            <p:cNvPr id="104" name="矩形: 圆角 103">
              <a:extLst>
                <a:ext uri="{FF2B5EF4-FFF2-40B4-BE49-F238E27FC236}">
                  <a16:creationId xmlns:a16="http://schemas.microsoft.com/office/drawing/2014/main" id="{A0AA64DF-1B06-6A18-FC18-2D608CB1A16E}"/>
                </a:ext>
              </a:extLst>
            </p:cNvPr>
            <p:cNvSpPr/>
            <p:nvPr/>
          </p:nvSpPr>
          <p:spPr>
            <a:xfrm>
              <a:off x="6328834" y="1790557"/>
              <a:ext cx="4207926" cy="3980229"/>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组合 2">
            <a:extLst>
              <a:ext uri="{FF2B5EF4-FFF2-40B4-BE49-F238E27FC236}">
                <a16:creationId xmlns:a16="http://schemas.microsoft.com/office/drawing/2014/main" id="{841C802D-B881-4BB7-99C8-3026F1C181BA}"/>
              </a:ext>
            </a:extLst>
          </p:cNvPr>
          <p:cNvGrpSpPr/>
          <p:nvPr/>
        </p:nvGrpSpPr>
        <p:grpSpPr>
          <a:xfrm>
            <a:off x="921227" y="1801479"/>
            <a:ext cx="4287678" cy="3980230"/>
            <a:chOff x="1080393" y="1770548"/>
            <a:chExt cx="4287678" cy="3980230"/>
          </a:xfrm>
        </p:grpSpPr>
        <p:grpSp>
          <p:nvGrpSpPr>
            <p:cNvPr id="102" name="组合 101">
              <a:extLst>
                <a:ext uri="{FF2B5EF4-FFF2-40B4-BE49-F238E27FC236}">
                  <a16:creationId xmlns:a16="http://schemas.microsoft.com/office/drawing/2014/main" id="{BBC00A7E-1F7E-4A80-8EA4-1FED02DF45A3}"/>
                </a:ext>
              </a:extLst>
            </p:cNvPr>
            <p:cNvGrpSpPr/>
            <p:nvPr/>
          </p:nvGrpSpPr>
          <p:grpSpPr>
            <a:xfrm>
              <a:off x="1889529" y="1925897"/>
              <a:ext cx="2546763" cy="2444180"/>
              <a:chOff x="5633875" y="2043129"/>
              <a:chExt cx="2546763" cy="2444180"/>
            </a:xfrm>
          </p:grpSpPr>
          <p:sp>
            <p:nvSpPr>
              <p:cNvPr id="17" name="矩形 16">
                <a:extLst>
                  <a:ext uri="{FF2B5EF4-FFF2-40B4-BE49-F238E27FC236}">
                    <a16:creationId xmlns:a16="http://schemas.microsoft.com/office/drawing/2014/main" id="{1C38D3BF-EA5A-4CED-9A07-96A387256E91}"/>
                  </a:ext>
                </a:extLst>
              </p:cNvPr>
              <p:cNvSpPr/>
              <p:nvPr/>
            </p:nvSpPr>
            <p:spPr>
              <a:xfrm>
                <a:off x="5642548" y="2811614"/>
                <a:ext cx="2520000" cy="1080000"/>
              </a:xfrm>
              <a:prstGeom prst="rect">
                <a:avLst/>
              </a:prstGeom>
              <a:gradFill>
                <a:gsLst>
                  <a:gs pos="100000">
                    <a:srgbClr val="2E9EF9">
                      <a:alpha val="50000"/>
                      <a:lumMod val="90000"/>
                      <a:lumOff val="10000"/>
                    </a:srgbClr>
                  </a:gs>
                  <a:gs pos="0">
                    <a:schemeClr val="accent4">
                      <a:alpha val="50000"/>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cs typeface="+mn-ea"/>
                  <a:sym typeface="Arial" panose="020B0604020202020204" pitchFamily="34" charset="0"/>
                </a:endParaRPr>
              </a:p>
            </p:txBody>
          </p:sp>
          <p:grpSp>
            <p:nvGrpSpPr>
              <p:cNvPr id="6" name="组合 5">
                <a:extLst>
                  <a:ext uri="{FF2B5EF4-FFF2-40B4-BE49-F238E27FC236}">
                    <a16:creationId xmlns:a16="http://schemas.microsoft.com/office/drawing/2014/main" id="{F47F6997-316C-4AD5-BCCC-A51966A341DF}"/>
                  </a:ext>
                </a:extLst>
              </p:cNvPr>
              <p:cNvGrpSpPr/>
              <p:nvPr/>
            </p:nvGrpSpPr>
            <p:grpSpPr>
              <a:xfrm>
                <a:off x="6171513" y="2043129"/>
                <a:ext cx="1456672" cy="692285"/>
                <a:chOff x="661416" y="1984945"/>
                <a:chExt cx="1456672" cy="692285"/>
              </a:xfrm>
            </p:grpSpPr>
            <p:sp>
              <p:nvSpPr>
                <p:cNvPr id="35" name="任意多边形: 形状 34">
                  <a:extLst>
                    <a:ext uri="{FF2B5EF4-FFF2-40B4-BE49-F238E27FC236}">
                      <a16:creationId xmlns:a16="http://schemas.microsoft.com/office/drawing/2014/main" id="{FCF75F49-8030-4366-B752-4A1B1E78D636}"/>
                    </a:ext>
                  </a:extLst>
                </p:cNvPr>
                <p:cNvSpPr/>
                <p:nvPr/>
              </p:nvSpPr>
              <p:spPr>
                <a:xfrm rot="5400000">
                  <a:off x="400673" y="2245690"/>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任意多边形: 形状 37">
                  <a:extLst>
                    <a:ext uri="{FF2B5EF4-FFF2-40B4-BE49-F238E27FC236}">
                      <a16:creationId xmlns:a16="http://schemas.microsoft.com/office/drawing/2014/main" id="{D3CCF39E-67E5-4F1C-9C45-93D9285D14AD}"/>
                    </a:ext>
                  </a:extLst>
                </p:cNvPr>
                <p:cNvSpPr/>
                <p:nvPr/>
              </p:nvSpPr>
              <p:spPr>
                <a:xfrm rot="5400000">
                  <a:off x="829298" y="2245689"/>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任意多边形: 形状 38">
                  <a:extLst>
                    <a:ext uri="{FF2B5EF4-FFF2-40B4-BE49-F238E27FC236}">
                      <a16:creationId xmlns:a16="http://schemas.microsoft.com/office/drawing/2014/main" id="{6D0E5122-19A9-4405-8043-B8FD1326EDF4}"/>
                    </a:ext>
                  </a:extLst>
                </p:cNvPr>
                <p:cNvSpPr/>
                <p:nvPr/>
              </p:nvSpPr>
              <p:spPr>
                <a:xfrm rot="5400000">
                  <a:off x="1257923" y="2245688"/>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任意多边形: 形状 39">
                  <a:extLst>
                    <a:ext uri="{FF2B5EF4-FFF2-40B4-BE49-F238E27FC236}">
                      <a16:creationId xmlns:a16="http://schemas.microsoft.com/office/drawing/2014/main" id="{B3A50477-2540-41D6-905C-A5BF51D98F41}"/>
                    </a:ext>
                  </a:extLst>
                </p:cNvPr>
                <p:cNvSpPr/>
                <p:nvPr/>
              </p:nvSpPr>
              <p:spPr>
                <a:xfrm rot="5400000">
                  <a:off x="1686548" y="2245688"/>
                  <a:ext cx="692283"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28575">
                  <a:solidFill>
                    <a:srgbClr val="FF0000"/>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任意多边形: 形状 41">
                <a:extLst>
                  <a:ext uri="{FF2B5EF4-FFF2-40B4-BE49-F238E27FC236}">
                    <a16:creationId xmlns:a16="http://schemas.microsoft.com/office/drawing/2014/main" id="{5DA8553F-E37F-4258-AAFF-3C94E5D8B62E}"/>
                  </a:ext>
                </a:extLst>
              </p:cNvPr>
              <p:cNvSpPr/>
              <p:nvPr/>
            </p:nvSpPr>
            <p:spPr>
              <a:xfrm rot="5400000">
                <a:off x="5990075" y="4135075"/>
                <a:ext cx="533671"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19050">
                <a:solidFill>
                  <a:srgbClr val="FF0000">
                    <a:alpha val="50000"/>
                  </a:srgbClr>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任意多边形: 形状 45">
                <a:extLst>
                  <a:ext uri="{FF2B5EF4-FFF2-40B4-BE49-F238E27FC236}">
                    <a16:creationId xmlns:a16="http://schemas.microsoft.com/office/drawing/2014/main" id="{1556AA6E-CE69-4103-A549-2C9648851530}"/>
                  </a:ext>
                </a:extLst>
              </p:cNvPr>
              <p:cNvSpPr/>
              <p:nvPr/>
            </p:nvSpPr>
            <p:spPr>
              <a:xfrm rot="5400000">
                <a:off x="6418701" y="4135075"/>
                <a:ext cx="533671"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19050">
                <a:solidFill>
                  <a:srgbClr val="FF0000">
                    <a:alpha val="50000"/>
                  </a:srgbClr>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任意多边形: 形状 46">
                <a:extLst>
                  <a:ext uri="{FF2B5EF4-FFF2-40B4-BE49-F238E27FC236}">
                    <a16:creationId xmlns:a16="http://schemas.microsoft.com/office/drawing/2014/main" id="{265C9659-8DA7-4C67-99FF-0AA6760BEC25}"/>
                  </a:ext>
                </a:extLst>
              </p:cNvPr>
              <p:cNvSpPr/>
              <p:nvPr/>
            </p:nvSpPr>
            <p:spPr>
              <a:xfrm rot="5400000">
                <a:off x="6850165" y="4135075"/>
                <a:ext cx="533671"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19050">
                <a:solidFill>
                  <a:srgbClr val="FF0000">
                    <a:alpha val="50000"/>
                  </a:srgbClr>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任意多边形: 形状 47">
                <a:extLst>
                  <a:ext uri="{FF2B5EF4-FFF2-40B4-BE49-F238E27FC236}">
                    <a16:creationId xmlns:a16="http://schemas.microsoft.com/office/drawing/2014/main" id="{C9018F5A-ADC5-43B2-938E-32EC555BCFA0}"/>
                  </a:ext>
                </a:extLst>
              </p:cNvPr>
              <p:cNvSpPr/>
              <p:nvPr/>
            </p:nvSpPr>
            <p:spPr>
              <a:xfrm rot="5400000">
                <a:off x="7275950" y="4135075"/>
                <a:ext cx="533671" cy="170797"/>
              </a:xfrm>
              <a:custGeom>
                <a:avLst/>
                <a:gdLst>
                  <a:gd name="connsiteX0" fmla="*/ 0 w 861773"/>
                  <a:gd name="connsiteY0" fmla="*/ 164462 h 345764"/>
                  <a:gd name="connsiteX1" fmla="*/ 141436 w 861773"/>
                  <a:gd name="connsiteY1" fmla="*/ 174330 h 345764"/>
                  <a:gd name="connsiteX2" fmla="*/ 180907 w 861773"/>
                  <a:gd name="connsiteY2" fmla="*/ 240114 h 345764"/>
                  <a:gd name="connsiteX3" fmla="*/ 256558 w 861773"/>
                  <a:gd name="connsiteY3" fmla="*/ 72364 h 345764"/>
                  <a:gd name="connsiteX4" fmla="*/ 332210 w 861773"/>
                  <a:gd name="connsiteY4" fmla="*/ 345369 h 345764"/>
                  <a:gd name="connsiteX5" fmla="*/ 394705 w 861773"/>
                  <a:gd name="connsiteY5" fmla="*/ 2 h 345764"/>
                  <a:gd name="connsiteX6" fmla="*/ 480225 w 861773"/>
                  <a:gd name="connsiteY6" fmla="*/ 338790 h 345764"/>
                  <a:gd name="connsiteX7" fmla="*/ 539430 w 861773"/>
                  <a:gd name="connsiteY7" fmla="*/ 62497 h 345764"/>
                  <a:gd name="connsiteX8" fmla="*/ 611793 w 861773"/>
                  <a:gd name="connsiteY8" fmla="*/ 240114 h 345764"/>
                  <a:gd name="connsiteX9" fmla="*/ 684155 w 861773"/>
                  <a:gd name="connsiteY9" fmla="*/ 164462 h 345764"/>
                  <a:gd name="connsiteX10" fmla="*/ 861773 w 861773"/>
                  <a:gd name="connsiteY10" fmla="*/ 171041 h 34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1773" h="345764">
                    <a:moveTo>
                      <a:pt x="0" y="164462"/>
                    </a:moveTo>
                    <a:cubicBezTo>
                      <a:pt x="55642" y="163091"/>
                      <a:pt x="111285" y="161721"/>
                      <a:pt x="141436" y="174330"/>
                    </a:cubicBezTo>
                    <a:cubicBezTo>
                      <a:pt x="171587" y="186939"/>
                      <a:pt x="161720" y="257108"/>
                      <a:pt x="180907" y="240114"/>
                    </a:cubicBezTo>
                    <a:cubicBezTo>
                      <a:pt x="200094" y="223120"/>
                      <a:pt x="231341" y="54821"/>
                      <a:pt x="256558" y="72364"/>
                    </a:cubicBezTo>
                    <a:cubicBezTo>
                      <a:pt x="281775" y="89906"/>
                      <a:pt x="309186" y="357429"/>
                      <a:pt x="332210" y="345369"/>
                    </a:cubicBezTo>
                    <a:cubicBezTo>
                      <a:pt x="355235" y="333309"/>
                      <a:pt x="370036" y="1098"/>
                      <a:pt x="394705" y="2"/>
                    </a:cubicBezTo>
                    <a:cubicBezTo>
                      <a:pt x="419374" y="-1094"/>
                      <a:pt x="456104" y="328374"/>
                      <a:pt x="480225" y="338790"/>
                    </a:cubicBezTo>
                    <a:cubicBezTo>
                      <a:pt x="504346" y="349206"/>
                      <a:pt x="517502" y="78943"/>
                      <a:pt x="539430" y="62497"/>
                    </a:cubicBezTo>
                    <a:cubicBezTo>
                      <a:pt x="561358" y="46051"/>
                      <a:pt x="587672" y="223120"/>
                      <a:pt x="611793" y="240114"/>
                    </a:cubicBezTo>
                    <a:cubicBezTo>
                      <a:pt x="635914" y="257108"/>
                      <a:pt x="642492" y="175974"/>
                      <a:pt x="684155" y="164462"/>
                    </a:cubicBezTo>
                    <a:cubicBezTo>
                      <a:pt x="725818" y="152950"/>
                      <a:pt x="793795" y="161995"/>
                      <a:pt x="861773" y="171041"/>
                    </a:cubicBezTo>
                  </a:path>
                </a:pathLst>
              </a:custGeom>
              <a:noFill/>
              <a:ln w="19050">
                <a:solidFill>
                  <a:srgbClr val="FF0000">
                    <a:alpha val="50000"/>
                  </a:srgbClr>
                </a:solidFill>
                <a:tailEnd type="stealth" w="lg" len="lg"/>
              </a:ln>
              <a:scene3d>
                <a:camera prst="orthographicFront">
                  <a:rot lat="600000" lon="0" rev="0"/>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椭圆 6">
                <a:extLst>
                  <a:ext uri="{FF2B5EF4-FFF2-40B4-BE49-F238E27FC236}">
                    <a16:creationId xmlns:a16="http://schemas.microsoft.com/office/drawing/2014/main" id="{F54ED305-9AC2-47CD-9BA1-216463B73B70}"/>
                  </a:ext>
                </a:extLst>
              </p:cNvPr>
              <p:cNvSpPr/>
              <p:nvPr/>
            </p:nvSpPr>
            <p:spPr>
              <a:xfrm>
                <a:off x="6469536" y="3003052"/>
                <a:ext cx="216000" cy="216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Times New Roman" panose="02020603050405020304" pitchFamily="18" charset="0"/>
                  <a:cs typeface="Times New Roman" panose="02020603050405020304" pitchFamily="18" charset="0"/>
                </a:endParaRPr>
              </a:p>
            </p:txBody>
          </p:sp>
          <p:sp>
            <p:nvSpPr>
              <p:cNvPr id="49" name="文本框 48">
                <a:extLst>
                  <a:ext uri="{FF2B5EF4-FFF2-40B4-BE49-F238E27FC236}">
                    <a16:creationId xmlns:a16="http://schemas.microsoft.com/office/drawing/2014/main" id="{F70CCE34-E687-4B9E-972A-471191E50AB7}"/>
                  </a:ext>
                </a:extLst>
              </p:cNvPr>
              <p:cNvSpPr txBox="1"/>
              <p:nvPr/>
            </p:nvSpPr>
            <p:spPr>
              <a:xfrm>
                <a:off x="6436907" y="2830662"/>
                <a:ext cx="295275" cy="461665"/>
              </a:xfrm>
              <a:prstGeom prst="rect">
                <a:avLst/>
              </a:prstGeom>
              <a:noFill/>
            </p:spPr>
            <p:txBody>
              <a:bodyPr wrap="square" rtlCol="0">
                <a:spAutoFit/>
              </a:bodyPr>
              <a:lstStyle/>
              <a:p>
                <a:pPr algn="just"/>
                <a:r>
                  <a:rPr lang="en-US" altLang="zh-CN" sz="24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2" name="椭圆 51">
                <a:extLst>
                  <a:ext uri="{FF2B5EF4-FFF2-40B4-BE49-F238E27FC236}">
                    <a16:creationId xmlns:a16="http://schemas.microsoft.com/office/drawing/2014/main" id="{9DF2CC78-80AB-433F-AF92-7AF6168D68D9}"/>
                  </a:ext>
                </a:extLst>
              </p:cNvPr>
              <p:cNvSpPr/>
              <p:nvPr/>
            </p:nvSpPr>
            <p:spPr>
              <a:xfrm>
                <a:off x="6768363" y="3003052"/>
                <a:ext cx="216000" cy="21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F0000"/>
                  </a:solidFill>
                  <a:latin typeface="Times New Roman" panose="02020603050405020304" pitchFamily="18" charset="0"/>
                  <a:cs typeface="Times New Roman" panose="02020603050405020304" pitchFamily="18" charset="0"/>
                </a:endParaRPr>
              </a:p>
            </p:txBody>
          </p:sp>
          <p:sp>
            <p:nvSpPr>
              <p:cNvPr id="53" name="文本框 52">
                <a:extLst>
                  <a:ext uri="{FF2B5EF4-FFF2-40B4-BE49-F238E27FC236}">
                    <a16:creationId xmlns:a16="http://schemas.microsoft.com/office/drawing/2014/main" id="{99FB8482-B96E-43BC-B0BD-DFF2540454D1}"/>
                  </a:ext>
                </a:extLst>
              </p:cNvPr>
              <p:cNvSpPr txBox="1"/>
              <p:nvPr/>
            </p:nvSpPr>
            <p:spPr>
              <a:xfrm>
                <a:off x="6708138" y="2892431"/>
                <a:ext cx="295275" cy="400110"/>
              </a:xfrm>
              <a:prstGeom prst="rect">
                <a:avLst/>
              </a:prstGeom>
              <a:noFill/>
            </p:spPr>
            <p:txBody>
              <a:bodyPr wrap="square" rtlCol="0">
                <a:spAutoFit/>
              </a:bodyPr>
              <a:lstStyle/>
              <a:p>
                <a:pPr algn="just"/>
                <a:r>
                  <a:rPr lang="en-US" altLang="zh-CN" sz="20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b="1" dirty="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0" name="直接箭头连接符 9">
                <a:extLst>
                  <a:ext uri="{FF2B5EF4-FFF2-40B4-BE49-F238E27FC236}">
                    <a16:creationId xmlns:a16="http://schemas.microsoft.com/office/drawing/2014/main" id="{C41B822D-1291-42C8-B7E4-AB47132C2148}"/>
                  </a:ext>
                </a:extLst>
              </p:cNvPr>
              <p:cNvCxnSpPr>
                <a:cxnSpLocks/>
              </p:cNvCxnSpPr>
              <p:nvPr/>
            </p:nvCxnSpPr>
            <p:spPr>
              <a:xfrm>
                <a:off x="6571177" y="3238102"/>
                <a:ext cx="0" cy="59198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a:extLst>
                  <a:ext uri="{FF2B5EF4-FFF2-40B4-BE49-F238E27FC236}">
                    <a16:creationId xmlns:a16="http://schemas.microsoft.com/office/drawing/2014/main" id="{CD6964F7-A8FA-46FB-B292-FE15B89D1315}"/>
                  </a:ext>
                </a:extLst>
              </p:cNvPr>
              <p:cNvCxnSpPr>
                <a:cxnSpLocks/>
              </p:cNvCxnSpPr>
              <p:nvPr/>
            </p:nvCxnSpPr>
            <p:spPr>
              <a:xfrm flipH="1" flipV="1">
                <a:off x="6874825" y="2803310"/>
                <a:ext cx="0" cy="1800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3BEA06CB-2877-4C77-A9A1-F6D4EF7C3934}"/>
                  </a:ext>
                </a:extLst>
              </p:cNvPr>
              <p:cNvCxnSpPr>
                <a:cxnSpLocks/>
              </p:cNvCxnSpPr>
              <p:nvPr/>
            </p:nvCxnSpPr>
            <p:spPr>
              <a:xfrm>
                <a:off x="5642548" y="2782793"/>
                <a:ext cx="2520000" cy="0"/>
              </a:xfrm>
              <a:prstGeom prst="line">
                <a:avLst/>
              </a:prstGeom>
              <a:ln w="539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id="{167D7350-B071-409E-B3CD-4A6125F58547}"/>
                  </a:ext>
                </a:extLst>
              </p:cNvPr>
              <p:cNvCxnSpPr>
                <a:cxnSpLocks/>
              </p:cNvCxnSpPr>
              <p:nvPr/>
            </p:nvCxnSpPr>
            <p:spPr>
              <a:xfrm>
                <a:off x="5633875" y="3877895"/>
                <a:ext cx="2520000" cy="0"/>
              </a:xfrm>
              <a:prstGeom prst="line">
                <a:avLst/>
              </a:prstGeom>
              <a:ln w="53975">
                <a:solidFill>
                  <a:srgbClr val="FFC000"/>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A3AE816A-3BBD-415A-9397-5AC9F4CCB94B}"/>
                  </a:ext>
                </a:extLst>
              </p:cNvPr>
              <p:cNvSpPr txBox="1"/>
              <p:nvPr/>
            </p:nvSpPr>
            <p:spPr>
              <a:xfrm>
                <a:off x="7932685" y="2339576"/>
                <a:ext cx="247953" cy="523220"/>
              </a:xfrm>
              <a:prstGeom prst="rect">
                <a:avLst/>
              </a:prstGeom>
              <a:noFill/>
            </p:spPr>
            <p:txBody>
              <a:bodyPr wrap="square" rtlCol="0">
                <a:spAutoFit/>
              </a:bodyPr>
              <a:lstStyle/>
              <a:p>
                <a:pPr algn="just"/>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4" name="文本框 73">
                <a:extLst>
                  <a:ext uri="{FF2B5EF4-FFF2-40B4-BE49-F238E27FC236}">
                    <a16:creationId xmlns:a16="http://schemas.microsoft.com/office/drawing/2014/main" id="{8C76F2EA-7EE0-41A6-8213-8D4C7167D251}"/>
                  </a:ext>
                </a:extLst>
              </p:cNvPr>
              <p:cNvSpPr txBox="1"/>
              <p:nvPr/>
            </p:nvSpPr>
            <p:spPr>
              <a:xfrm>
                <a:off x="7836244" y="3443864"/>
                <a:ext cx="247953" cy="461665"/>
              </a:xfrm>
              <a:prstGeom prst="rect">
                <a:avLst/>
              </a:prstGeom>
              <a:noFill/>
            </p:spPr>
            <p:txBody>
              <a:bodyPr wrap="square" rtlCol="0">
                <a:spAutoFit/>
              </a:bodyPr>
              <a:lstStyle/>
              <a:p>
                <a:pPr algn="just"/>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b="1" dirty="0">
                  <a:latin typeface="Times New Roman" panose="02020603050405020304" pitchFamily="18" charset="0"/>
                  <a:ea typeface="微软雅黑" panose="020B0503020204020204" pitchFamily="34" charset="-122"/>
                  <a:cs typeface="Times New Roman" panose="02020603050405020304" pitchFamily="18" charset="0"/>
                </a:endParaRPr>
              </a:p>
            </p:txBody>
          </p:sp>
        </p:grpSp>
        <p:sp>
          <p:nvSpPr>
            <p:cNvPr id="4" name="文本框 3">
              <a:extLst>
                <a:ext uri="{FF2B5EF4-FFF2-40B4-BE49-F238E27FC236}">
                  <a16:creationId xmlns:a16="http://schemas.microsoft.com/office/drawing/2014/main" id="{AA237FAF-D243-35A9-C45A-4915413E07D7}"/>
                </a:ext>
              </a:extLst>
            </p:cNvPr>
            <p:cNvSpPr txBox="1"/>
            <p:nvPr/>
          </p:nvSpPr>
          <p:spPr>
            <a:xfrm>
              <a:off x="1219871" y="2638363"/>
              <a:ext cx="492443" cy="1136019"/>
            </a:xfrm>
            <a:prstGeom prst="rect">
              <a:avLst/>
            </a:prstGeom>
            <a:noFill/>
          </p:spPr>
          <p:txBody>
            <a:bodyPr vert="eaVert" wrap="square" rtlCol="0">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薄</a:t>
              </a: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吸收层</a:t>
              </a:r>
            </a:p>
          </p:txBody>
        </p:sp>
        <p:grpSp>
          <p:nvGrpSpPr>
            <p:cNvPr id="12" name="组合 11">
              <a:extLst>
                <a:ext uri="{FF2B5EF4-FFF2-40B4-BE49-F238E27FC236}">
                  <a16:creationId xmlns:a16="http://schemas.microsoft.com/office/drawing/2014/main" id="{E6D9C675-C05F-341B-C554-B278404F06A1}"/>
                </a:ext>
              </a:extLst>
            </p:cNvPr>
            <p:cNvGrpSpPr/>
            <p:nvPr/>
          </p:nvGrpSpPr>
          <p:grpSpPr>
            <a:xfrm>
              <a:off x="1129273" y="4548164"/>
              <a:ext cx="4190793" cy="957900"/>
              <a:chOff x="833380" y="4460029"/>
              <a:chExt cx="4189607" cy="957900"/>
            </a:xfrm>
          </p:grpSpPr>
          <p:sp>
            <p:nvSpPr>
              <p:cNvPr id="54" name="文本框 53">
                <a:extLst>
                  <a:ext uri="{FF2B5EF4-FFF2-40B4-BE49-F238E27FC236}">
                    <a16:creationId xmlns:a16="http://schemas.microsoft.com/office/drawing/2014/main" id="{919BDF47-7895-2B41-C2D5-2763270067A3}"/>
                  </a:ext>
                </a:extLst>
              </p:cNvPr>
              <p:cNvSpPr txBox="1"/>
              <p:nvPr/>
            </p:nvSpPr>
            <p:spPr>
              <a:xfrm>
                <a:off x="881684" y="4466468"/>
                <a:ext cx="2075788" cy="400110"/>
              </a:xfrm>
              <a:prstGeom prst="rect">
                <a:avLst/>
              </a:prstGeom>
              <a:noFill/>
            </p:spPr>
            <p:txBody>
              <a:bodyPr wrap="square">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漂移</a:t>
                </a:r>
                <a:r>
                  <a:rPr lang="en-US" altLang="zh-CN"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扩散距离短</a:t>
                </a:r>
                <a:endParaRPr lang="zh-CN" altLang="en-US" sz="2000" dirty="0">
                  <a:solidFill>
                    <a:srgbClr val="3B3BFF"/>
                  </a:solidFill>
                </a:endParaRPr>
              </a:p>
            </p:txBody>
          </p:sp>
          <p:sp>
            <p:nvSpPr>
              <p:cNvPr id="57" name="文本框 56">
                <a:extLst>
                  <a:ext uri="{FF2B5EF4-FFF2-40B4-BE49-F238E27FC236}">
                    <a16:creationId xmlns:a16="http://schemas.microsoft.com/office/drawing/2014/main" id="{0AC7CB94-051F-B362-B5BD-2AC6820156EB}"/>
                  </a:ext>
                </a:extLst>
              </p:cNvPr>
              <p:cNvSpPr txBox="1"/>
              <p:nvPr/>
            </p:nvSpPr>
            <p:spPr>
              <a:xfrm>
                <a:off x="3556145" y="4460029"/>
                <a:ext cx="1457879" cy="400110"/>
              </a:xfrm>
              <a:prstGeom prst="rect">
                <a:avLst/>
              </a:prstGeom>
              <a:noFill/>
            </p:spPr>
            <p:txBody>
              <a:bodyPr wrap="square">
                <a:spAutoFit/>
              </a:bodyPr>
              <a:lstStyle/>
              <a:p>
                <a:r>
                  <a:rPr lang="zh-CN" altLang="en-US" sz="2000" b="1" dirty="0">
                    <a:solidFill>
                      <a:srgbClr val="3B3BFF"/>
                    </a:solidFill>
                    <a:latin typeface="Times New Roman" panose="02020603050405020304" pitchFamily="18" charset="0"/>
                    <a:ea typeface="微软雅黑" panose="020B0503020204020204" pitchFamily="34" charset="-122"/>
                    <a:cs typeface="Times New Roman" panose="02020603050405020304" pitchFamily="18" charset="0"/>
                  </a:rPr>
                  <a:t>响应时间短</a:t>
                </a:r>
                <a:endParaRPr lang="zh-CN" altLang="en-US" sz="2000" dirty="0">
                  <a:solidFill>
                    <a:srgbClr val="3B3BFF"/>
                  </a:solidFill>
                </a:endParaRPr>
              </a:p>
            </p:txBody>
          </p:sp>
          <p:sp>
            <p:nvSpPr>
              <p:cNvPr id="60" name="文本框 59">
                <a:extLst>
                  <a:ext uri="{FF2B5EF4-FFF2-40B4-BE49-F238E27FC236}">
                    <a16:creationId xmlns:a16="http://schemas.microsoft.com/office/drawing/2014/main" id="{EBA8A48D-A4F7-B783-6792-51D1A120B871}"/>
                  </a:ext>
                </a:extLst>
              </p:cNvPr>
              <p:cNvSpPr txBox="1"/>
              <p:nvPr/>
            </p:nvSpPr>
            <p:spPr>
              <a:xfrm>
                <a:off x="833380" y="5017260"/>
                <a:ext cx="2637323" cy="400110"/>
              </a:xfrm>
              <a:prstGeom prst="rect">
                <a:avLst/>
              </a:prstGeom>
              <a:noFill/>
            </p:spPr>
            <p:txBody>
              <a:bodyPr wrap="square">
                <a:spAutoFit/>
              </a:bodyPr>
              <a:lstStyle/>
              <a:p>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红外光未被充分吸收</a:t>
                </a:r>
                <a:endParaRPr lang="zh-CN" altLang="en-US" sz="2000" dirty="0">
                  <a:solidFill>
                    <a:srgbClr val="FF0000"/>
                  </a:solidFill>
                </a:endParaRPr>
              </a:p>
            </p:txBody>
          </p:sp>
          <p:sp>
            <p:nvSpPr>
              <p:cNvPr id="72" name="文本框 71">
                <a:extLst>
                  <a:ext uri="{FF2B5EF4-FFF2-40B4-BE49-F238E27FC236}">
                    <a16:creationId xmlns:a16="http://schemas.microsoft.com/office/drawing/2014/main" id="{0FC549ED-BDB5-C801-E3F1-9F22AC1E5FAA}"/>
                  </a:ext>
                </a:extLst>
              </p:cNvPr>
              <p:cNvSpPr txBox="1"/>
              <p:nvPr/>
            </p:nvSpPr>
            <p:spPr>
              <a:xfrm>
                <a:off x="3554546" y="5017819"/>
                <a:ext cx="1468441" cy="400110"/>
              </a:xfrm>
              <a:prstGeom prst="rect">
                <a:avLst/>
              </a:prstGeom>
              <a:noFill/>
            </p:spPr>
            <p:txBody>
              <a:bodyPr wrap="square">
                <a:spAutoFit/>
              </a:bodyPr>
              <a:lstStyle/>
              <a:p>
                <a:r>
                  <a:rPr lang="zh-CN" altLang="en-US" sz="20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量子效率低</a:t>
                </a:r>
                <a:endParaRPr lang="zh-CN" altLang="en-US" sz="2000" dirty="0">
                  <a:solidFill>
                    <a:srgbClr val="FF0000"/>
                  </a:solidFill>
                </a:endParaRPr>
              </a:p>
            </p:txBody>
          </p:sp>
          <p:cxnSp>
            <p:nvCxnSpPr>
              <p:cNvPr id="94" name="直接箭头连接符 93">
                <a:extLst>
                  <a:ext uri="{FF2B5EF4-FFF2-40B4-BE49-F238E27FC236}">
                    <a16:creationId xmlns:a16="http://schemas.microsoft.com/office/drawing/2014/main" id="{91ADDBF8-5D74-74B9-1ACC-C8177FEE5CE5}"/>
                  </a:ext>
                </a:extLst>
              </p:cNvPr>
              <p:cNvCxnSpPr>
                <a:cxnSpLocks/>
              </p:cNvCxnSpPr>
              <p:nvPr/>
            </p:nvCxnSpPr>
            <p:spPr>
              <a:xfrm>
                <a:off x="2880897" y="4667494"/>
                <a:ext cx="675248" cy="0"/>
              </a:xfrm>
              <a:prstGeom prst="straightConnector1">
                <a:avLst/>
              </a:prstGeom>
              <a:ln w="79375">
                <a:solidFill>
                  <a:srgbClr val="3B3BFF"/>
                </a:solidFill>
                <a:tailEnd type="stealth"/>
              </a:ln>
            </p:spPr>
            <p:style>
              <a:lnRef idx="1">
                <a:schemeClr val="dk1"/>
              </a:lnRef>
              <a:fillRef idx="0">
                <a:schemeClr val="dk1"/>
              </a:fillRef>
              <a:effectRef idx="0">
                <a:schemeClr val="dk1"/>
              </a:effectRef>
              <a:fontRef idx="minor">
                <a:schemeClr val="tx1"/>
              </a:fontRef>
            </p:style>
          </p:cxnSp>
          <p:cxnSp>
            <p:nvCxnSpPr>
              <p:cNvPr id="95" name="直接箭头连接符 94">
                <a:extLst>
                  <a:ext uri="{FF2B5EF4-FFF2-40B4-BE49-F238E27FC236}">
                    <a16:creationId xmlns:a16="http://schemas.microsoft.com/office/drawing/2014/main" id="{421140C0-260B-B188-A2AE-00EA72EE0032}"/>
                  </a:ext>
                </a:extLst>
              </p:cNvPr>
              <p:cNvCxnSpPr>
                <a:cxnSpLocks/>
              </p:cNvCxnSpPr>
              <p:nvPr/>
            </p:nvCxnSpPr>
            <p:spPr>
              <a:xfrm>
                <a:off x="3218521" y="5217315"/>
                <a:ext cx="419192" cy="0"/>
              </a:xfrm>
              <a:prstGeom prst="straightConnector1">
                <a:avLst/>
              </a:prstGeom>
              <a:ln w="79375">
                <a:solidFill>
                  <a:srgbClr val="FF0000"/>
                </a:solidFill>
                <a:tailEnd type="stealth"/>
              </a:ln>
            </p:spPr>
            <p:style>
              <a:lnRef idx="1">
                <a:schemeClr val="dk1"/>
              </a:lnRef>
              <a:fillRef idx="0">
                <a:schemeClr val="dk1"/>
              </a:fillRef>
              <a:effectRef idx="0">
                <a:schemeClr val="dk1"/>
              </a:effectRef>
              <a:fontRef idx="minor">
                <a:schemeClr val="tx1"/>
              </a:fontRef>
            </p:style>
          </p:cxnSp>
        </p:grpSp>
        <p:sp>
          <p:nvSpPr>
            <p:cNvPr id="105" name="矩形: 圆角 104">
              <a:extLst>
                <a:ext uri="{FF2B5EF4-FFF2-40B4-BE49-F238E27FC236}">
                  <a16:creationId xmlns:a16="http://schemas.microsoft.com/office/drawing/2014/main" id="{B1EE3C12-58A3-6343-1BC3-05E3EB677D78}"/>
                </a:ext>
              </a:extLst>
            </p:cNvPr>
            <p:cNvSpPr/>
            <p:nvPr/>
          </p:nvSpPr>
          <p:spPr>
            <a:xfrm>
              <a:off x="1080393" y="1770548"/>
              <a:ext cx="4287678" cy="3980230"/>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87329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2" y="38846"/>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研究背景介绍</a:t>
            </a:r>
            <a:endParaRPr lang="en-US" altLang="zh-CN" sz="2800" b="1" dirty="0">
              <a:ea typeface="微软雅黑" panose="020B0503020204020204" pitchFamily="34" charset="-122"/>
            </a:endParaRPr>
          </a:p>
        </p:txBody>
      </p:sp>
      <p:sp>
        <p:nvSpPr>
          <p:cNvPr id="30" name="文本框 7">
            <a:extLst>
              <a:ext uri="{FF2B5EF4-FFF2-40B4-BE49-F238E27FC236}">
                <a16:creationId xmlns:a16="http://schemas.microsoft.com/office/drawing/2014/main" id="{8F04C221-9148-4DF9-893F-8D70D16B13A3}"/>
              </a:ext>
            </a:extLst>
          </p:cNvPr>
          <p:cNvSpPr txBox="1">
            <a:spLocks noChangeArrowheads="1"/>
          </p:cNvSpPr>
          <p:nvPr/>
        </p:nvSpPr>
        <p:spPr bwMode="auto">
          <a:xfrm>
            <a:off x="1599918" y="779863"/>
            <a:ext cx="8660705"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人工微纳结构独特的光场调控能力可</a:t>
            </a:r>
            <a:r>
              <a:rPr lang="zh-CN" altLang="en-US" sz="2400" b="1" dirty="0">
                <a:solidFill>
                  <a:srgbClr val="FF0000"/>
                </a:solidFill>
                <a:latin typeface="微软雅黑" panose="020B0503020204020204" pitchFamily="34" charset="-122"/>
                <a:ea typeface="微软雅黑" panose="020B0503020204020204" pitchFamily="34" charset="-122"/>
              </a:rPr>
              <a:t>提高</a:t>
            </a:r>
            <a:r>
              <a:rPr lang="zh-CN" altLang="en-US" sz="2400" b="1" dirty="0">
                <a:solidFill>
                  <a:srgbClr val="3333FF"/>
                </a:solidFill>
                <a:latin typeface="微软雅黑" panose="020B0503020204020204" pitchFamily="34" charset="-122"/>
                <a:ea typeface="微软雅黑" panose="020B0503020204020204" pitchFamily="34" charset="-122"/>
              </a:rPr>
              <a:t>材料与光的</a:t>
            </a:r>
            <a:r>
              <a:rPr lang="zh-CN" altLang="en-US" sz="2400" b="1" dirty="0">
                <a:solidFill>
                  <a:srgbClr val="FF0000"/>
                </a:solidFill>
                <a:latin typeface="微软雅黑" panose="020B0503020204020204" pitchFamily="34" charset="-122"/>
                <a:ea typeface="微软雅黑" panose="020B0503020204020204" pitchFamily="34" charset="-122"/>
              </a:rPr>
              <a:t>耦合效率</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11" name="灯片编号占位符 10">
            <a:extLst>
              <a:ext uri="{FF2B5EF4-FFF2-40B4-BE49-F238E27FC236}">
                <a16:creationId xmlns:a16="http://schemas.microsoft.com/office/drawing/2014/main" id="{9C88BAA8-0B1C-68A0-ACA7-DD2DCDCE5F4C}"/>
              </a:ext>
            </a:extLst>
          </p:cNvPr>
          <p:cNvSpPr>
            <a:spLocks noGrp="1"/>
          </p:cNvSpPr>
          <p:nvPr>
            <p:ph type="sldNum" sz="quarter" idx="12"/>
          </p:nvPr>
        </p:nvSpPr>
        <p:spPr>
          <a:xfrm>
            <a:off x="9400771" y="6480949"/>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5</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E0C11744-EBA0-C702-A2F1-42E323E3EC54}"/>
              </a:ext>
            </a:extLst>
          </p:cNvPr>
          <p:cNvPicPr>
            <a:picLocks noChangeAspect="1"/>
          </p:cNvPicPr>
          <p:nvPr/>
        </p:nvPicPr>
        <p:blipFill>
          <a:blip r:embed="rId3"/>
          <a:stretch>
            <a:fillRect/>
          </a:stretch>
        </p:blipFill>
        <p:spPr>
          <a:xfrm>
            <a:off x="264925" y="1374574"/>
            <a:ext cx="4850816" cy="4794666"/>
          </a:xfrm>
          <a:prstGeom prst="rect">
            <a:avLst/>
          </a:prstGeom>
        </p:spPr>
      </p:pic>
      <p:sp>
        <p:nvSpPr>
          <p:cNvPr id="8" name="文本框 7">
            <a:extLst>
              <a:ext uri="{FF2B5EF4-FFF2-40B4-BE49-F238E27FC236}">
                <a16:creationId xmlns:a16="http://schemas.microsoft.com/office/drawing/2014/main" id="{C550D90A-97F5-434A-A6E7-C096F6B04DB6}"/>
              </a:ext>
            </a:extLst>
          </p:cNvPr>
          <p:cNvSpPr txBox="1"/>
          <p:nvPr/>
        </p:nvSpPr>
        <p:spPr>
          <a:xfrm>
            <a:off x="99841" y="6511080"/>
            <a:ext cx="6529559" cy="307777"/>
          </a:xfrm>
          <a:prstGeom prst="rect">
            <a:avLst/>
          </a:prstGeom>
          <a:noFill/>
        </p:spPr>
        <p:txBody>
          <a:bodyPr wrap="square">
            <a:spAutoFit/>
          </a:bodyPr>
          <a:lstStyle/>
          <a:p>
            <a:r>
              <a:rPr kumimoji="0" lang="en-US" altLang="zh-CN" sz="1400" b="1" u="sng" dirty="0">
                <a:latin typeface="Times New Roman"/>
                <a:ea typeface="Arial Unicode MS" panose="020B0604020202020204" pitchFamily="34" charset="-122"/>
                <a:cs typeface="Times New Roman" panose="02020603050405020304" pitchFamily="18" charset="0"/>
              </a:rPr>
              <a:t>Haonan Ge </a:t>
            </a:r>
            <a:r>
              <a:rPr kumimoji="0" lang="en-US" altLang="zh-CN" sz="1400" dirty="0">
                <a:latin typeface="Times New Roman"/>
                <a:ea typeface="Arial Unicode MS" panose="020B0604020202020204" pitchFamily="34" charset="-122"/>
                <a:cs typeface="Times New Roman" panose="02020603050405020304" pitchFamily="18" charset="0"/>
              </a:rPr>
              <a:t>et al.</a:t>
            </a:r>
            <a:r>
              <a:rPr kumimoji="0" lang="zh-CN" altLang="en-US" sz="1400" dirty="0">
                <a:latin typeface="Times New Roman"/>
                <a:ea typeface="Arial Unicode MS" panose="020B0604020202020204" pitchFamily="34" charset="-122"/>
                <a:cs typeface="Times New Roman" panose="02020603050405020304" pitchFamily="18" charset="0"/>
              </a:rPr>
              <a:t> </a:t>
            </a:r>
            <a:r>
              <a:rPr kumimoji="0" lang="en-US" altLang="zh-CN" sz="1400" b="1" i="1" dirty="0">
                <a:latin typeface="Times New Roman"/>
                <a:ea typeface="Arial Unicode MS" panose="020B0604020202020204" pitchFamily="34" charset="-122"/>
                <a:cs typeface="Times New Roman" panose="02020603050405020304" pitchFamily="18" charset="0"/>
              </a:rPr>
              <a:t>Acta </a:t>
            </a:r>
            <a:r>
              <a:rPr kumimoji="0" lang="en-US" altLang="zh-CN" sz="1400" b="1" i="1" dirty="0" err="1">
                <a:latin typeface="Times New Roman"/>
                <a:ea typeface="Arial Unicode MS" panose="020B0604020202020204" pitchFamily="34" charset="-122"/>
                <a:cs typeface="Times New Roman" panose="02020603050405020304" pitchFamily="18" charset="0"/>
              </a:rPr>
              <a:t>Physica</a:t>
            </a:r>
            <a:r>
              <a:rPr kumimoji="0" lang="en-US" altLang="zh-CN" sz="1400" b="1" i="1" dirty="0">
                <a:latin typeface="Times New Roman"/>
                <a:ea typeface="Arial Unicode MS" panose="020B0604020202020204" pitchFamily="34" charset="-122"/>
                <a:cs typeface="Times New Roman" panose="02020603050405020304" pitchFamily="18" charset="0"/>
              </a:rPr>
              <a:t> </a:t>
            </a:r>
            <a:r>
              <a:rPr kumimoji="0" lang="en-US" altLang="zh-CN" sz="1400" b="1" i="1" dirty="0" err="1">
                <a:latin typeface="Times New Roman"/>
                <a:ea typeface="Arial Unicode MS" panose="020B0604020202020204" pitchFamily="34" charset="-122"/>
                <a:cs typeface="Times New Roman" panose="02020603050405020304" pitchFamily="18" charset="0"/>
              </a:rPr>
              <a:t>Sinica</a:t>
            </a:r>
            <a:r>
              <a:rPr kumimoji="0" lang="en-US" altLang="zh-CN" sz="1400" b="1" i="1" dirty="0">
                <a:latin typeface="Times New Roman"/>
                <a:ea typeface="Arial Unicode MS" panose="020B0604020202020204" pitchFamily="34" charset="-122"/>
                <a:cs typeface="Times New Roman" panose="02020603050405020304" pitchFamily="18" charset="0"/>
              </a:rPr>
              <a:t>, </a:t>
            </a:r>
            <a:r>
              <a:rPr kumimoji="0" lang="en-US" altLang="zh-CN" sz="1400" dirty="0">
                <a:latin typeface="Times New Roman"/>
                <a:ea typeface="Arial Unicode MS" panose="020B0604020202020204" pitchFamily="34" charset="-122"/>
                <a:cs typeface="Times New Roman" panose="02020603050405020304" pitchFamily="18" charset="0"/>
              </a:rPr>
              <a:t>2022 (online) DOI: 10.7498/aps.71.20220380 </a:t>
            </a:r>
            <a:endParaRPr lang="en-US" sz="1400" dirty="0"/>
          </a:p>
        </p:txBody>
      </p:sp>
      <p:pic>
        <p:nvPicPr>
          <p:cNvPr id="13" name="图片 12">
            <a:extLst>
              <a:ext uri="{FF2B5EF4-FFF2-40B4-BE49-F238E27FC236}">
                <a16:creationId xmlns:a16="http://schemas.microsoft.com/office/drawing/2014/main" id="{05F5C14B-527B-4FF4-B2EA-EC7789E71E9B}"/>
              </a:ext>
            </a:extLst>
          </p:cNvPr>
          <p:cNvPicPr>
            <a:picLocks noChangeAspect="1"/>
          </p:cNvPicPr>
          <p:nvPr/>
        </p:nvPicPr>
        <p:blipFill>
          <a:blip r:embed="rId4"/>
          <a:stretch>
            <a:fillRect/>
          </a:stretch>
        </p:blipFill>
        <p:spPr>
          <a:xfrm>
            <a:off x="5536611" y="2240689"/>
            <a:ext cx="2792928" cy="1647077"/>
          </a:xfrm>
          <a:prstGeom prst="rect">
            <a:avLst/>
          </a:prstGeom>
        </p:spPr>
      </p:pic>
      <p:pic>
        <p:nvPicPr>
          <p:cNvPr id="16" name="图片 15">
            <a:extLst>
              <a:ext uri="{FF2B5EF4-FFF2-40B4-BE49-F238E27FC236}">
                <a16:creationId xmlns:a16="http://schemas.microsoft.com/office/drawing/2014/main" id="{384351E5-773F-431A-8F98-F0337B5EC03C}"/>
              </a:ext>
            </a:extLst>
          </p:cNvPr>
          <p:cNvPicPr>
            <a:picLocks noChangeAspect="1"/>
          </p:cNvPicPr>
          <p:nvPr/>
        </p:nvPicPr>
        <p:blipFill rotWithShape="1">
          <a:blip r:embed="rId5"/>
          <a:srcRect t="2502"/>
          <a:stretch/>
        </p:blipFill>
        <p:spPr>
          <a:xfrm>
            <a:off x="8718079" y="2397744"/>
            <a:ext cx="3085088" cy="1316438"/>
          </a:xfrm>
          <a:prstGeom prst="rect">
            <a:avLst/>
          </a:prstGeom>
        </p:spPr>
      </p:pic>
      <p:sp>
        <p:nvSpPr>
          <p:cNvPr id="17" name="文本框 16">
            <a:extLst>
              <a:ext uri="{FF2B5EF4-FFF2-40B4-BE49-F238E27FC236}">
                <a16:creationId xmlns:a16="http://schemas.microsoft.com/office/drawing/2014/main" id="{6F6D3B4C-A32F-4E53-BA4B-27023F4035AF}"/>
              </a:ext>
            </a:extLst>
          </p:cNvPr>
          <p:cNvSpPr txBox="1"/>
          <p:nvPr/>
        </p:nvSpPr>
        <p:spPr>
          <a:xfrm>
            <a:off x="5930270" y="1865955"/>
            <a:ext cx="2077361" cy="400110"/>
          </a:xfrm>
          <a:prstGeom prst="rect">
            <a:avLst/>
          </a:prstGeom>
          <a:noFill/>
        </p:spPr>
        <p:txBody>
          <a:bodyPr wrap="square" rtlCol="0">
            <a:spAutoFit/>
          </a:bodyPr>
          <a:lstStyle/>
          <a:p>
            <a:pPr algn="ct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表面等离激元</a:t>
            </a:r>
          </a:p>
        </p:txBody>
      </p:sp>
      <p:sp>
        <p:nvSpPr>
          <p:cNvPr id="18" name="文本框 17">
            <a:extLst>
              <a:ext uri="{FF2B5EF4-FFF2-40B4-BE49-F238E27FC236}">
                <a16:creationId xmlns:a16="http://schemas.microsoft.com/office/drawing/2014/main" id="{6FF70506-9845-4C9E-A53C-508DE2BB83C2}"/>
              </a:ext>
            </a:extLst>
          </p:cNvPr>
          <p:cNvSpPr txBox="1"/>
          <p:nvPr/>
        </p:nvSpPr>
        <p:spPr>
          <a:xfrm>
            <a:off x="9017733" y="1865955"/>
            <a:ext cx="2397170" cy="400110"/>
          </a:xfrm>
          <a:prstGeom prst="rect">
            <a:avLst/>
          </a:prstGeom>
          <a:noFill/>
        </p:spPr>
        <p:txBody>
          <a:bodyPr wrap="square" rtlCol="0">
            <a:spAutoFit/>
          </a:bodyPr>
          <a:lstStyle/>
          <a:p>
            <a:pPr algn="ct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局域等离激元</a:t>
            </a:r>
          </a:p>
        </p:txBody>
      </p:sp>
      <p:pic>
        <p:nvPicPr>
          <p:cNvPr id="20" name="图片 19">
            <a:extLst>
              <a:ext uri="{FF2B5EF4-FFF2-40B4-BE49-F238E27FC236}">
                <a16:creationId xmlns:a16="http://schemas.microsoft.com/office/drawing/2014/main" id="{2214C045-D356-4569-AB4D-1E99AFABB162}"/>
              </a:ext>
            </a:extLst>
          </p:cNvPr>
          <p:cNvPicPr>
            <a:picLocks noChangeAspect="1"/>
          </p:cNvPicPr>
          <p:nvPr/>
        </p:nvPicPr>
        <p:blipFill>
          <a:blip r:embed="rId6"/>
          <a:stretch>
            <a:fillRect/>
          </a:stretch>
        </p:blipFill>
        <p:spPr>
          <a:xfrm>
            <a:off x="5734121" y="4744648"/>
            <a:ext cx="2645823" cy="1316437"/>
          </a:xfrm>
          <a:prstGeom prst="rect">
            <a:avLst/>
          </a:prstGeom>
        </p:spPr>
      </p:pic>
      <p:sp>
        <p:nvSpPr>
          <p:cNvPr id="21" name="文本框 20">
            <a:extLst>
              <a:ext uri="{FF2B5EF4-FFF2-40B4-BE49-F238E27FC236}">
                <a16:creationId xmlns:a16="http://schemas.microsoft.com/office/drawing/2014/main" id="{AD53C97D-3CF9-4BFD-89C3-FEDE42C3A8FD}"/>
              </a:ext>
            </a:extLst>
          </p:cNvPr>
          <p:cNvSpPr txBox="1"/>
          <p:nvPr/>
        </p:nvSpPr>
        <p:spPr>
          <a:xfrm>
            <a:off x="6152671" y="4344538"/>
            <a:ext cx="1632557" cy="400110"/>
          </a:xfrm>
          <a:prstGeom prst="rect">
            <a:avLst/>
          </a:prstGeom>
          <a:noFill/>
        </p:spPr>
        <p:txBody>
          <a:bodyPr wrap="square" rtlCol="0">
            <a:spAutoFit/>
          </a:bodyPr>
          <a:lstStyle/>
          <a:p>
            <a:pPr algn="ct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陷光效应</a:t>
            </a:r>
          </a:p>
        </p:txBody>
      </p:sp>
      <p:pic>
        <p:nvPicPr>
          <p:cNvPr id="22" name="图片 21">
            <a:extLst>
              <a:ext uri="{FF2B5EF4-FFF2-40B4-BE49-F238E27FC236}">
                <a16:creationId xmlns:a16="http://schemas.microsoft.com/office/drawing/2014/main" id="{89CF566F-D8AF-406E-9F31-37EE328C0A08}"/>
              </a:ext>
            </a:extLst>
          </p:cNvPr>
          <p:cNvPicPr>
            <a:picLocks noChangeAspect="1"/>
          </p:cNvPicPr>
          <p:nvPr/>
        </p:nvPicPr>
        <p:blipFill>
          <a:blip r:embed="rId7"/>
          <a:stretch>
            <a:fillRect/>
          </a:stretch>
        </p:blipFill>
        <p:spPr>
          <a:xfrm>
            <a:off x="8636004" y="4851317"/>
            <a:ext cx="2977448" cy="1316438"/>
          </a:xfrm>
          <a:prstGeom prst="rect">
            <a:avLst/>
          </a:prstGeom>
        </p:spPr>
      </p:pic>
      <p:sp>
        <p:nvSpPr>
          <p:cNvPr id="23" name="文本框 22">
            <a:extLst>
              <a:ext uri="{FF2B5EF4-FFF2-40B4-BE49-F238E27FC236}">
                <a16:creationId xmlns:a16="http://schemas.microsoft.com/office/drawing/2014/main" id="{0FE65357-63BD-4A44-B276-69EAC960A37B}"/>
              </a:ext>
            </a:extLst>
          </p:cNvPr>
          <p:cNvSpPr txBox="1"/>
          <p:nvPr/>
        </p:nvSpPr>
        <p:spPr>
          <a:xfrm>
            <a:off x="9180938" y="4344538"/>
            <a:ext cx="1945311" cy="400110"/>
          </a:xfrm>
          <a:prstGeom prst="rect">
            <a:avLst/>
          </a:prstGeom>
          <a:noFill/>
        </p:spPr>
        <p:txBody>
          <a:bodyPr wrap="square" rtlCol="0">
            <a:spAutoFit/>
          </a:bodyPr>
          <a:lstStyle/>
          <a:p>
            <a:pPr algn="ctr"/>
            <a:r>
              <a:rPr lang="zh-CN" altLang="en-US" sz="2000"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超棱镜聚焦</a:t>
            </a:r>
          </a:p>
        </p:txBody>
      </p:sp>
      <p:sp>
        <p:nvSpPr>
          <p:cNvPr id="26" name="文本框 25">
            <a:extLst>
              <a:ext uri="{FF2B5EF4-FFF2-40B4-BE49-F238E27FC236}">
                <a16:creationId xmlns:a16="http://schemas.microsoft.com/office/drawing/2014/main" id="{AA921D27-6CB4-4892-A89E-157784713F9D}"/>
              </a:ext>
            </a:extLst>
          </p:cNvPr>
          <p:cNvSpPr txBox="1"/>
          <p:nvPr/>
        </p:nvSpPr>
        <p:spPr>
          <a:xfrm>
            <a:off x="5927847" y="3963516"/>
            <a:ext cx="2277779" cy="338554"/>
          </a:xfrm>
          <a:prstGeom prst="rect">
            <a:avLst/>
          </a:prstGeom>
          <a:noFill/>
        </p:spPr>
        <p:txBody>
          <a:bodyPr wrap="square" rtlCol="0">
            <a:spAutoFit/>
          </a:bodyPr>
          <a:lstStyle/>
          <a:p>
            <a:r>
              <a:rPr lang="en-US" altLang="zh-CN" sz="1600" i="1" dirty="0">
                <a:latin typeface="Times New Roman" panose="02020603050405020304" pitchFamily="18" charset="0"/>
                <a:cs typeface="Times New Roman" panose="02020603050405020304" pitchFamily="18" charset="0"/>
              </a:rPr>
              <a:t> Optica</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2021,</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8:</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1545</a:t>
            </a:r>
            <a:endParaRPr lang="zh-CN" altLang="en-US" sz="1600" dirty="0">
              <a:latin typeface="Times New Roman" panose="02020603050405020304" pitchFamily="18" charset="0"/>
              <a:cs typeface="Times New Roman" panose="02020603050405020304" pitchFamily="18" charset="0"/>
            </a:endParaRPr>
          </a:p>
        </p:txBody>
      </p:sp>
      <p:sp>
        <p:nvSpPr>
          <p:cNvPr id="27" name="文本框 26">
            <a:extLst>
              <a:ext uri="{FF2B5EF4-FFF2-40B4-BE49-F238E27FC236}">
                <a16:creationId xmlns:a16="http://schemas.microsoft.com/office/drawing/2014/main" id="{90E7B129-100B-4519-B601-66A9B5A7A69A}"/>
              </a:ext>
            </a:extLst>
          </p:cNvPr>
          <p:cNvSpPr txBox="1"/>
          <p:nvPr/>
        </p:nvSpPr>
        <p:spPr>
          <a:xfrm>
            <a:off x="8958178" y="3951774"/>
            <a:ext cx="2947347" cy="338554"/>
          </a:xfrm>
          <a:prstGeom prst="rect">
            <a:avLst/>
          </a:prstGeom>
          <a:noFill/>
        </p:spPr>
        <p:txBody>
          <a:bodyPr wrap="square" rtlCol="0">
            <a:spAutoFit/>
          </a:bodyPr>
          <a:lstStyle/>
          <a:p>
            <a:pPr algn="just"/>
            <a:r>
              <a:rPr lang="en-US" altLang="zh-CN" sz="1600" i="1" dirty="0">
                <a:latin typeface="Times New Roman" panose="02020603050405020304" pitchFamily="18" charset="0"/>
                <a:cs typeface="Times New Roman" panose="02020603050405020304" pitchFamily="18" charset="0"/>
              </a:rPr>
              <a:t>Nature Materials</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2020, 19: 158</a:t>
            </a:r>
            <a:endParaRPr lang="zh-CN" altLang="en-US" sz="1600" dirty="0">
              <a:latin typeface="Times New Roman" panose="02020603050405020304" pitchFamily="18" charset="0"/>
              <a:cs typeface="Times New Roman" panose="02020603050405020304" pitchFamily="18" charset="0"/>
            </a:endParaRPr>
          </a:p>
        </p:txBody>
      </p:sp>
      <p:sp>
        <p:nvSpPr>
          <p:cNvPr id="28" name="文本框 27">
            <a:extLst>
              <a:ext uri="{FF2B5EF4-FFF2-40B4-BE49-F238E27FC236}">
                <a16:creationId xmlns:a16="http://schemas.microsoft.com/office/drawing/2014/main" id="{BA2C372C-1A38-4574-A154-F8A0A4FCA9A1}"/>
              </a:ext>
            </a:extLst>
          </p:cNvPr>
          <p:cNvSpPr txBox="1"/>
          <p:nvPr/>
        </p:nvSpPr>
        <p:spPr>
          <a:xfrm>
            <a:off x="5618151" y="6142395"/>
            <a:ext cx="3017854" cy="338554"/>
          </a:xfrm>
          <a:prstGeom prst="rect">
            <a:avLst/>
          </a:prstGeom>
          <a:noFill/>
        </p:spPr>
        <p:txBody>
          <a:bodyPr wrap="square" rtlCol="0">
            <a:spAutoFit/>
          </a:bodyPr>
          <a:lstStyle/>
          <a:p>
            <a:r>
              <a:rPr lang="en-US" altLang="zh-CN" sz="1600" i="1" dirty="0">
                <a:latin typeface="Times New Roman" panose="02020603050405020304" pitchFamily="18" charset="0"/>
                <a:cs typeface="Times New Roman" panose="02020603050405020304" pitchFamily="18" charset="0"/>
              </a:rPr>
              <a:t>Photonics Research</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2018, 6: 734</a:t>
            </a:r>
            <a:endParaRPr lang="zh-CN" altLang="en-US" sz="1600" dirty="0">
              <a:latin typeface="Times New Roman" panose="02020603050405020304" pitchFamily="18" charset="0"/>
              <a:cs typeface="Times New Roman" panose="02020603050405020304" pitchFamily="18" charset="0"/>
            </a:endParaRPr>
          </a:p>
        </p:txBody>
      </p:sp>
      <p:sp>
        <p:nvSpPr>
          <p:cNvPr id="29" name="文本框 28">
            <a:extLst>
              <a:ext uri="{FF2B5EF4-FFF2-40B4-BE49-F238E27FC236}">
                <a16:creationId xmlns:a16="http://schemas.microsoft.com/office/drawing/2014/main" id="{0F600A6E-AFB8-4CDE-963C-74C4D1DBFEDF}"/>
              </a:ext>
            </a:extLst>
          </p:cNvPr>
          <p:cNvSpPr txBox="1"/>
          <p:nvPr/>
        </p:nvSpPr>
        <p:spPr>
          <a:xfrm>
            <a:off x="8970673" y="6114150"/>
            <a:ext cx="3202073" cy="338554"/>
          </a:xfrm>
          <a:prstGeom prst="rect">
            <a:avLst/>
          </a:prstGeom>
          <a:noFill/>
        </p:spPr>
        <p:txBody>
          <a:bodyPr wrap="square" rtlCol="0">
            <a:spAutoFit/>
          </a:bodyPr>
          <a:lstStyle/>
          <a:p>
            <a:pPr algn="just"/>
            <a:r>
              <a:rPr lang="en-US" altLang="zh-CN" sz="1600" i="1" dirty="0">
                <a:latin typeface="Times New Roman" panose="02020603050405020304" pitchFamily="18" charset="0"/>
                <a:cs typeface="Times New Roman" panose="02020603050405020304" pitchFamily="18" charset="0"/>
              </a:rPr>
              <a:t>Appl</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 Phys</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 Lett. </a:t>
            </a:r>
            <a:r>
              <a:rPr lang="en-US" altLang="zh-CN" sz="1600" dirty="0">
                <a:latin typeface="Times New Roman" panose="02020603050405020304" pitchFamily="18" charset="0"/>
                <a:cs typeface="Times New Roman" panose="02020603050405020304" pitchFamily="18" charset="0"/>
              </a:rPr>
              <a:t>2018, 113: 111104</a:t>
            </a:r>
            <a:endParaRPr lang="zh-CN" altLang="en-US" sz="1600" dirty="0">
              <a:latin typeface="Times New Roman" panose="02020603050405020304" pitchFamily="18" charset="0"/>
              <a:cs typeface="Times New Roman" panose="02020603050405020304" pitchFamily="18" charset="0"/>
            </a:endParaRPr>
          </a:p>
        </p:txBody>
      </p:sp>
      <p:sp>
        <p:nvSpPr>
          <p:cNvPr id="24" name="矩形: 圆角 23">
            <a:extLst>
              <a:ext uri="{FF2B5EF4-FFF2-40B4-BE49-F238E27FC236}">
                <a16:creationId xmlns:a16="http://schemas.microsoft.com/office/drawing/2014/main" id="{27741846-04CB-4F23-A32A-AA001B36A294}"/>
              </a:ext>
            </a:extLst>
          </p:cNvPr>
          <p:cNvSpPr/>
          <p:nvPr/>
        </p:nvSpPr>
        <p:spPr>
          <a:xfrm>
            <a:off x="5294375" y="1818451"/>
            <a:ext cx="6808723" cy="4655370"/>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文本框 24">
            <a:extLst>
              <a:ext uri="{FF2B5EF4-FFF2-40B4-BE49-F238E27FC236}">
                <a16:creationId xmlns:a16="http://schemas.microsoft.com/office/drawing/2014/main" id="{C680BBE8-D185-47ED-97CD-997C627261B9}"/>
              </a:ext>
            </a:extLst>
          </p:cNvPr>
          <p:cNvSpPr txBox="1"/>
          <p:nvPr/>
        </p:nvSpPr>
        <p:spPr>
          <a:xfrm>
            <a:off x="7792470" y="1390095"/>
            <a:ext cx="2311650" cy="400110"/>
          </a:xfrm>
          <a:prstGeom prst="rect">
            <a:avLst/>
          </a:prstGeom>
          <a:noFill/>
        </p:spPr>
        <p:txBody>
          <a:bodyPr wrap="square">
            <a:spAutoFit/>
          </a:bodyPr>
          <a:lstStyle/>
          <a:p>
            <a:r>
              <a:rPr lang="zh-CN" altLang="en-US" sz="2000" b="1" dirty="0">
                <a:solidFill>
                  <a:srgbClr val="3333FF"/>
                </a:solidFill>
                <a:latin typeface="微软雅黑" panose="020B0503020204020204" pitchFamily="34" charset="-122"/>
                <a:ea typeface="微软雅黑" panose="020B0503020204020204" pitchFamily="34" charset="-122"/>
              </a:rPr>
              <a:t>已有的代表性工作</a:t>
            </a:r>
            <a:endParaRPr lang="en-US" sz="2000" dirty="0"/>
          </a:p>
        </p:txBody>
      </p:sp>
    </p:spTree>
    <p:extLst>
      <p:ext uri="{BB962C8B-B14F-4D97-AF65-F5344CB8AC3E}">
        <p14:creationId xmlns:p14="http://schemas.microsoft.com/office/powerpoint/2010/main" val="813360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0" name="TextBox 4">
            <a:extLst>
              <a:ext uri="{FF2B5EF4-FFF2-40B4-BE49-F238E27FC236}">
                <a16:creationId xmlns:a16="http://schemas.microsoft.com/office/drawing/2014/main" id="{4D7F3BC7-0A89-40E9-830A-668CE147965D}"/>
              </a:ext>
            </a:extLst>
          </p:cNvPr>
          <p:cNvSpPr txBox="1"/>
          <p:nvPr/>
        </p:nvSpPr>
        <p:spPr>
          <a:xfrm>
            <a:off x="1417597" y="1230950"/>
            <a:ext cx="3139001"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1.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研究背景介绍</a:t>
            </a:r>
          </a:p>
        </p:txBody>
      </p:sp>
      <p:sp>
        <p:nvSpPr>
          <p:cNvPr id="11" name="TextBox 6">
            <a:extLst>
              <a:ext uri="{FF2B5EF4-FFF2-40B4-BE49-F238E27FC236}">
                <a16:creationId xmlns:a16="http://schemas.microsoft.com/office/drawing/2014/main" id="{C3900016-8989-4ACE-9F3A-22F19ADE2D98}"/>
              </a:ext>
            </a:extLst>
          </p:cNvPr>
          <p:cNvSpPr txBox="1"/>
          <p:nvPr/>
        </p:nvSpPr>
        <p:spPr>
          <a:xfrm>
            <a:off x="1369187" y="4548196"/>
            <a:ext cx="1497527"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5.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结论</a:t>
            </a:r>
          </a:p>
        </p:txBody>
      </p:sp>
      <p:sp>
        <p:nvSpPr>
          <p:cNvPr id="13" name="TextBox 7">
            <a:extLst>
              <a:ext uri="{FF2B5EF4-FFF2-40B4-BE49-F238E27FC236}">
                <a16:creationId xmlns:a16="http://schemas.microsoft.com/office/drawing/2014/main" id="{FA48D492-9491-4F11-823F-039C7E0834E7}"/>
              </a:ext>
            </a:extLst>
          </p:cNvPr>
          <p:cNvSpPr txBox="1"/>
          <p:nvPr/>
        </p:nvSpPr>
        <p:spPr>
          <a:xfrm>
            <a:off x="1417597" y="2060261"/>
            <a:ext cx="6321951" cy="584775"/>
          </a:xfrm>
          <a:prstGeom prst="rect">
            <a:avLst/>
          </a:prstGeom>
          <a:noFill/>
          <a:effectLst/>
        </p:spPr>
        <p:txBody>
          <a:bodyPr wrap="none" rtlCol="0">
            <a:spAutoFit/>
          </a:bodyPr>
          <a:lstStyle/>
          <a:p>
            <a:r>
              <a:rPr lang="en-US" altLang="zh-CN" sz="3200" b="1" dirty="0">
                <a:latin typeface="微软雅黑" panose="020B0503020204020204" pitchFamily="34" charset="-122"/>
                <a:ea typeface="微软雅黑" panose="020B0503020204020204" pitchFamily="34" charset="-122"/>
                <a:cs typeface="Times New Roman" pitchFamily="18" charset="0"/>
              </a:rPr>
              <a:t>2. </a:t>
            </a:r>
            <a:r>
              <a:rPr lang="zh-CN" altLang="en-US" sz="3200" b="1" dirty="0">
                <a:latin typeface="微软雅黑" panose="020B0503020204020204" pitchFamily="34" charset="-122"/>
                <a:ea typeface="微软雅黑" panose="020B0503020204020204" pitchFamily="34" charset="-122"/>
                <a:cs typeface="Times New Roman" pitchFamily="18" charset="0"/>
              </a:rPr>
              <a:t>研究目的</a:t>
            </a:r>
            <a:endParaRPr lang="en-US" altLang="zh-CN" sz="3200" b="1" dirty="0">
              <a:latin typeface="微软雅黑" panose="020B0503020204020204" pitchFamily="34" charset="-122"/>
              <a:ea typeface="微软雅黑" panose="020B0503020204020204" pitchFamily="34" charset="-122"/>
              <a:cs typeface="Times New Roman" pitchFamily="18" charset="0"/>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3" y="36091"/>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提纲</a:t>
            </a:r>
            <a:endParaRPr lang="en-US" altLang="zh-CN" sz="2800" b="1" dirty="0">
              <a:ea typeface="微软雅黑" panose="020B0503020204020204" pitchFamily="34" charset="-122"/>
            </a:endParaRPr>
          </a:p>
        </p:txBody>
      </p:sp>
      <p:sp>
        <p:nvSpPr>
          <p:cNvPr id="6" name="灯片编号占位符 5">
            <a:extLst>
              <a:ext uri="{FF2B5EF4-FFF2-40B4-BE49-F238E27FC236}">
                <a16:creationId xmlns:a16="http://schemas.microsoft.com/office/drawing/2014/main" id="{21C0FD7D-84DE-3C3D-2DAC-5936DFC5898F}"/>
              </a:ext>
            </a:extLst>
          </p:cNvPr>
          <p:cNvSpPr>
            <a:spLocks noGrp="1"/>
          </p:cNvSpPr>
          <p:nvPr>
            <p:ph type="sldNum" sz="quarter" idx="12"/>
          </p:nvPr>
        </p:nvSpPr>
        <p:spPr>
          <a:xfrm>
            <a:off x="9419616" y="6492875"/>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6</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 name="TextBox 7">
            <a:extLst>
              <a:ext uri="{FF2B5EF4-FFF2-40B4-BE49-F238E27FC236}">
                <a16:creationId xmlns:a16="http://schemas.microsoft.com/office/drawing/2014/main" id="{226E9657-DB95-9380-C0CA-1C00959B0564}"/>
              </a:ext>
            </a:extLst>
          </p:cNvPr>
          <p:cNvSpPr txBox="1"/>
          <p:nvPr/>
        </p:nvSpPr>
        <p:spPr>
          <a:xfrm>
            <a:off x="1417597" y="2889572"/>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3.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研究方法</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
        <p:nvSpPr>
          <p:cNvPr id="4" name="TextBox 7">
            <a:extLst>
              <a:ext uri="{FF2B5EF4-FFF2-40B4-BE49-F238E27FC236}">
                <a16:creationId xmlns:a16="http://schemas.microsoft.com/office/drawing/2014/main" id="{BED8E0B7-CC46-C8A3-8CF5-8E7CABECA2B0}"/>
              </a:ext>
            </a:extLst>
          </p:cNvPr>
          <p:cNvSpPr txBox="1"/>
          <p:nvPr/>
        </p:nvSpPr>
        <p:spPr>
          <a:xfrm>
            <a:off x="1417597" y="3718883"/>
            <a:ext cx="2318263" cy="584775"/>
          </a:xfrm>
          <a:prstGeom prst="rect">
            <a:avLst/>
          </a:prstGeom>
          <a:noFill/>
          <a:effectLst/>
        </p:spPr>
        <p:txBody>
          <a:bodyPr wrap="none" rtlCol="0">
            <a:spAutoFit/>
          </a:bodyPr>
          <a:lstStyle/>
          <a:p>
            <a:r>
              <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4. </a:t>
            </a:r>
            <a:r>
              <a:rPr lang="zh-CN" altLang="en-US"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rPr>
              <a:t>仿真结果</a:t>
            </a:r>
            <a:endParaRPr lang="en-US" altLang="zh-CN" sz="3200" b="1" dirty="0">
              <a:solidFill>
                <a:schemeClr val="bg1">
                  <a:lumMod val="95000"/>
                </a:schemeClr>
              </a:solidFill>
              <a:latin typeface="微软雅黑" panose="020B0503020204020204" pitchFamily="34" charset="-122"/>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552070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2" y="38846"/>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研究目的</a:t>
            </a:r>
            <a:endParaRPr lang="en-US" altLang="zh-CN" sz="2800" b="1" dirty="0">
              <a:ea typeface="微软雅黑" panose="020B0503020204020204" pitchFamily="34" charset="-122"/>
            </a:endParaRPr>
          </a:p>
        </p:txBody>
      </p:sp>
      <p:sp>
        <p:nvSpPr>
          <p:cNvPr id="86" name="文本框 7">
            <a:extLst>
              <a:ext uri="{FF2B5EF4-FFF2-40B4-BE49-F238E27FC236}">
                <a16:creationId xmlns:a16="http://schemas.microsoft.com/office/drawing/2014/main" id="{790C17D4-916D-44AC-813D-7675222FDE8F}"/>
              </a:ext>
            </a:extLst>
          </p:cNvPr>
          <p:cNvSpPr txBox="1">
            <a:spLocks noChangeArrowheads="1"/>
          </p:cNvSpPr>
          <p:nvPr/>
        </p:nvSpPr>
        <p:spPr bwMode="auto">
          <a:xfrm>
            <a:off x="1528448" y="6068029"/>
            <a:ext cx="9874632"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需基于新的增强机制设计</a:t>
            </a:r>
            <a:r>
              <a:rPr lang="zh-CN" altLang="en-US" sz="2400" b="1" dirty="0">
                <a:solidFill>
                  <a:srgbClr val="FF0000"/>
                </a:solidFill>
                <a:latin typeface="微软雅黑" panose="020B0503020204020204" pitchFamily="34" charset="-122"/>
                <a:ea typeface="微软雅黑" panose="020B0503020204020204" pitchFamily="34" charset="-122"/>
              </a:rPr>
              <a:t>小周期</a:t>
            </a:r>
            <a:r>
              <a:rPr lang="zh-CN" altLang="en-US" sz="2400" b="1" dirty="0">
                <a:solidFill>
                  <a:srgbClr val="3333FF"/>
                </a:solidFill>
                <a:latin typeface="微软雅黑" panose="020B0503020204020204" pitchFamily="34" charset="-122"/>
                <a:ea typeface="微软雅黑" panose="020B0503020204020204" pitchFamily="34" charset="-122"/>
              </a:rPr>
              <a:t>微纳结构，增强</a:t>
            </a:r>
            <a:r>
              <a:rPr lang="zh-CN" altLang="en-US" sz="2400" b="1" dirty="0">
                <a:solidFill>
                  <a:srgbClr val="FF0000"/>
                </a:solidFill>
                <a:latin typeface="微软雅黑" panose="020B0503020204020204" pitchFamily="34" charset="-122"/>
                <a:ea typeface="微软雅黑" panose="020B0503020204020204" pitchFamily="34" charset="-122"/>
              </a:rPr>
              <a:t>小像元</a:t>
            </a:r>
            <a:r>
              <a:rPr lang="zh-CN" altLang="en-US" sz="2400" b="1" dirty="0">
                <a:solidFill>
                  <a:srgbClr val="3333FF"/>
                </a:solidFill>
                <a:latin typeface="微软雅黑" panose="020B0503020204020204" pitchFamily="34" charset="-122"/>
                <a:ea typeface="微软雅黑" panose="020B0503020204020204" pitchFamily="34" charset="-122"/>
              </a:rPr>
              <a:t>焦平面探测器</a:t>
            </a:r>
            <a:endParaRPr lang="en-US" altLang="zh-CN" sz="2400" b="1" dirty="0">
              <a:solidFill>
                <a:srgbClr val="3333FF"/>
              </a:solidFill>
              <a:latin typeface="微软雅黑" panose="020B0503020204020204" pitchFamily="34" charset="-122"/>
              <a:ea typeface="微软雅黑" panose="020B0503020204020204" pitchFamily="34" charset="-122"/>
            </a:endParaRPr>
          </a:p>
        </p:txBody>
      </p:sp>
      <p:pic>
        <p:nvPicPr>
          <p:cNvPr id="90" name="图片 89">
            <a:extLst>
              <a:ext uri="{FF2B5EF4-FFF2-40B4-BE49-F238E27FC236}">
                <a16:creationId xmlns:a16="http://schemas.microsoft.com/office/drawing/2014/main" id="{23C65625-CF41-4111-9648-FC846CF1288E}"/>
              </a:ext>
            </a:extLst>
          </p:cNvPr>
          <p:cNvPicPr>
            <a:picLocks noChangeAspect="1"/>
          </p:cNvPicPr>
          <p:nvPr/>
        </p:nvPicPr>
        <p:blipFill rotWithShape="1">
          <a:blip r:embed="rId3"/>
          <a:srcRect r="49768"/>
          <a:stretch/>
        </p:blipFill>
        <p:spPr>
          <a:xfrm>
            <a:off x="313385" y="2026023"/>
            <a:ext cx="4352275" cy="2875397"/>
          </a:xfrm>
          <a:prstGeom prst="rect">
            <a:avLst/>
          </a:prstGeom>
        </p:spPr>
      </p:pic>
      <p:sp>
        <p:nvSpPr>
          <p:cNvPr id="123" name="文本框 7">
            <a:extLst>
              <a:ext uri="{FF2B5EF4-FFF2-40B4-BE49-F238E27FC236}">
                <a16:creationId xmlns:a16="http://schemas.microsoft.com/office/drawing/2014/main" id="{AE4C6AE0-61EA-48B2-B235-64B6742A39CA}"/>
              </a:ext>
            </a:extLst>
          </p:cNvPr>
          <p:cNvSpPr txBox="1">
            <a:spLocks noChangeArrowheads="1"/>
          </p:cNvSpPr>
          <p:nvPr/>
        </p:nvSpPr>
        <p:spPr bwMode="auto">
          <a:xfrm>
            <a:off x="545548" y="5001312"/>
            <a:ext cx="982900"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3200"/>
              </a:lnSpc>
              <a:defRPr/>
            </a:pPr>
            <a:r>
              <a:rPr lang="zh-CN" altLang="en-US" sz="2000" b="1" dirty="0">
                <a:solidFill>
                  <a:srgbClr val="FF0000"/>
                </a:solidFill>
                <a:latin typeface="微软雅黑" panose="020B0503020204020204" pitchFamily="34" charset="-122"/>
                <a:ea typeface="微软雅黑" panose="020B0503020204020204" pitchFamily="34" charset="-122"/>
              </a:rPr>
              <a:t>小像元</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sp>
        <p:nvSpPr>
          <p:cNvPr id="128" name="文本框 7">
            <a:extLst>
              <a:ext uri="{FF2B5EF4-FFF2-40B4-BE49-F238E27FC236}">
                <a16:creationId xmlns:a16="http://schemas.microsoft.com/office/drawing/2014/main" id="{D8874B97-BF6D-45CB-AF13-DBFDD2ABF26C}"/>
              </a:ext>
            </a:extLst>
          </p:cNvPr>
          <p:cNvSpPr txBox="1">
            <a:spLocks noChangeArrowheads="1"/>
          </p:cNvSpPr>
          <p:nvPr/>
        </p:nvSpPr>
        <p:spPr bwMode="auto">
          <a:xfrm>
            <a:off x="2511348" y="5013280"/>
            <a:ext cx="1990246" cy="461152"/>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3200"/>
              </a:lnSpc>
              <a:defRPr/>
            </a:pPr>
            <a:r>
              <a:rPr lang="zh-CN" altLang="en-US" sz="2000" b="1" dirty="0">
                <a:solidFill>
                  <a:srgbClr val="0000FE"/>
                </a:solidFill>
                <a:latin typeface="微软雅黑" panose="020B0503020204020204" pitchFamily="34" charset="-122"/>
                <a:ea typeface="微软雅黑" panose="020B0503020204020204" pitchFamily="34" charset="-122"/>
              </a:rPr>
              <a:t>更高空间分辨率</a:t>
            </a:r>
            <a:endParaRPr lang="en-US" altLang="zh-CN" sz="2000" b="1" dirty="0">
              <a:solidFill>
                <a:srgbClr val="0000FE"/>
              </a:solidFill>
              <a:latin typeface="微软雅黑" panose="020B0503020204020204" pitchFamily="34" charset="-122"/>
              <a:ea typeface="微软雅黑" panose="020B0503020204020204" pitchFamily="34" charset="-122"/>
            </a:endParaRPr>
          </a:p>
        </p:txBody>
      </p:sp>
      <p:sp>
        <p:nvSpPr>
          <p:cNvPr id="132" name="文本框 7">
            <a:extLst>
              <a:ext uri="{FF2B5EF4-FFF2-40B4-BE49-F238E27FC236}">
                <a16:creationId xmlns:a16="http://schemas.microsoft.com/office/drawing/2014/main" id="{4CE60DB2-0D3E-49B6-A16F-56DFA9FE2141}"/>
              </a:ext>
            </a:extLst>
          </p:cNvPr>
          <p:cNvSpPr txBox="1">
            <a:spLocks noChangeArrowheads="1"/>
          </p:cNvSpPr>
          <p:nvPr/>
        </p:nvSpPr>
        <p:spPr bwMode="auto">
          <a:xfrm>
            <a:off x="5160477" y="4602536"/>
            <a:ext cx="580641"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FF0000"/>
                </a:solidFill>
                <a:latin typeface="微软雅黑" panose="020B0503020204020204" pitchFamily="34" charset="-122"/>
                <a:ea typeface="微软雅黑" panose="020B0503020204020204" pitchFamily="34" charset="-122"/>
              </a:rPr>
              <a:t>大</a:t>
            </a:r>
            <a:endParaRPr lang="en-US" altLang="zh-CN" sz="2000" b="1" dirty="0">
              <a:solidFill>
                <a:srgbClr val="FF0000"/>
              </a:solidFill>
              <a:latin typeface="微软雅黑" panose="020B0503020204020204" pitchFamily="34" charset="-122"/>
              <a:ea typeface="微软雅黑" panose="020B0503020204020204" pitchFamily="34" charset="-122"/>
            </a:endParaRPr>
          </a:p>
        </p:txBody>
      </p:sp>
      <p:sp>
        <p:nvSpPr>
          <p:cNvPr id="133" name="文本框 7">
            <a:extLst>
              <a:ext uri="{FF2B5EF4-FFF2-40B4-BE49-F238E27FC236}">
                <a16:creationId xmlns:a16="http://schemas.microsoft.com/office/drawing/2014/main" id="{249534B4-CDA8-4749-86C4-32DCA3519435}"/>
              </a:ext>
            </a:extLst>
          </p:cNvPr>
          <p:cNvSpPr txBox="1">
            <a:spLocks noChangeArrowheads="1"/>
          </p:cNvSpPr>
          <p:nvPr/>
        </p:nvSpPr>
        <p:spPr bwMode="auto">
          <a:xfrm>
            <a:off x="11482754" y="4602536"/>
            <a:ext cx="580641"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0000FE"/>
                </a:solidFill>
                <a:latin typeface="微软雅黑" panose="020B0503020204020204" pitchFamily="34" charset="-122"/>
                <a:ea typeface="微软雅黑" panose="020B0503020204020204" pitchFamily="34" charset="-122"/>
              </a:rPr>
              <a:t>小</a:t>
            </a:r>
            <a:endParaRPr lang="en-US" altLang="zh-CN" sz="2000" b="1" dirty="0">
              <a:solidFill>
                <a:srgbClr val="0000FE"/>
              </a:solidFill>
              <a:latin typeface="微软雅黑" panose="020B0503020204020204" pitchFamily="34" charset="-122"/>
              <a:ea typeface="微软雅黑" panose="020B0503020204020204" pitchFamily="34" charset="-122"/>
            </a:endParaRPr>
          </a:p>
        </p:txBody>
      </p:sp>
      <p:cxnSp>
        <p:nvCxnSpPr>
          <p:cNvPr id="134" name="直接箭头连接符 133">
            <a:extLst>
              <a:ext uri="{FF2B5EF4-FFF2-40B4-BE49-F238E27FC236}">
                <a16:creationId xmlns:a16="http://schemas.microsoft.com/office/drawing/2014/main" id="{E33489D0-DC30-4DB9-B936-18CA12DBC6F2}"/>
              </a:ext>
            </a:extLst>
          </p:cNvPr>
          <p:cNvCxnSpPr>
            <a:cxnSpLocks/>
          </p:cNvCxnSpPr>
          <p:nvPr/>
        </p:nvCxnSpPr>
        <p:spPr>
          <a:xfrm>
            <a:off x="5662246" y="4901420"/>
            <a:ext cx="5820508" cy="0"/>
          </a:xfrm>
          <a:prstGeom prst="straightConnector1">
            <a:avLst/>
          </a:prstGeom>
          <a:ln w="79375">
            <a:gradFill flip="none" rotWithShape="1">
              <a:gsLst>
                <a:gs pos="0">
                  <a:srgbClr val="3333FF"/>
                </a:gs>
                <a:gs pos="100000">
                  <a:srgbClr val="FF0000"/>
                </a:gs>
              </a:gsLst>
              <a:lin ang="0" scaled="1"/>
              <a:tileRect/>
            </a:gradFill>
            <a:tailEnd type="stealth"/>
          </a:ln>
        </p:spPr>
        <p:style>
          <a:lnRef idx="1">
            <a:schemeClr val="dk1"/>
          </a:lnRef>
          <a:fillRef idx="0">
            <a:schemeClr val="dk1"/>
          </a:fillRef>
          <a:effectRef idx="0">
            <a:schemeClr val="dk1"/>
          </a:effectRef>
          <a:fontRef idx="minor">
            <a:schemeClr val="tx1"/>
          </a:fontRef>
        </p:style>
      </p:cxnSp>
      <p:sp>
        <p:nvSpPr>
          <p:cNvPr id="135" name="文本框 7">
            <a:extLst>
              <a:ext uri="{FF2B5EF4-FFF2-40B4-BE49-F238E27FC236}">
                <a16:creationId xmlns:a16="http://schemas.microsoft.com/office/drawing/2014/main" id="{B9D4EABD-C32D-4373-AE52-8FC4456FCCB1}"/>
              </a:ext>
            </a:extLst>
          </p:cNvPr>
          <p:cNvSpPr txBox="1">
            <a:spLocks noChangeArrowheads="1"/>
          </p:cNvSpPr>
          <p:nvPr/>
        </p:nvSpPr>
        <p:spPr bwMode="auto">
          <a:xfrm>
            <a:off x="7881556" y="4257555"/>
            <a:ext cx="1262444"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像元尺寸</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sp>
        <p:nvSpPr>
          <p:cNvPr id="136" name="文本框 7">
            <a:extLst>
              <a:ext uri="{FF2B5EF4-FFF2-40B4-BE49-F238E27FC236}">
                <a16:creationId xmlns:a16="http://schemas.microsoft.com/office/drawing/2014/main" id="{2C40526F-A029-4BDC-BFD7-AB1BF01E0DDE}"/>
              </a:ext>
            </a:extLst>
          </p:cNvPr>
          <p:cNvSpPr txBox="1">
            <a:spLocks noChangeArrowheads="1"/>
          </p:cNvSpPr>
          <p:nvPr/>
        </p:nvSpPr>
        <p:spPr bwMode="auto">
          <a:xfrm>
            <a:off x="7120087" y="4954340"/>
            <a:ext cx="2904826"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增强效果远低于理想值</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cxnSp>
        <p:nvCxnSpPr>
          <p:cNvPr id="20" name="直接箭头连接符 19">
            <a:extLst>
              <a:ext uri="{FF2B5EF4-FFF2-40B4-BE49-F238E27FC236}">
                <a16:creationId xmlns:a16="http://schemas.microsoft.com/office/drawing/2014/main" id="{829F3BB8-0F05-471C-D632-4AA4C4356974}"/>
              </a:ext>
            </a:extLst>
          </p:cNvPr>
          <p:cNvCxnSpPr>
            <a:cxnSpLocks/>
          </p:cNvCxnSpPr>
          <p:nvPr/>
        </p:nvCxnSpPr>
        <p:spPr>
          <a:xfrm>
            <a:off x="1528448" y="5261065"/>
            <a:ext cx="982900" cy="0"/>
          </a:xfrm>
          <a:prstGeom prst="straightConnector1">
            <a:avLst/>
          </a:prstGeom>
          <a:ln w="79375">
            <a:gradFill flip="none" rotWithShape="1">
              <a:gsLst>
                <a:gs pos="0">
                  <a:srgbClr val="3333FF"/>
                </a:gs>
                <a:gs pos="100000">
                  <a:srgbClr val="FF0000"/>
                </a:gs>
              </a:gsLst>
              <a:lin ang="0" scaled="1"/>
              <a:tileRect/>
            </a:gradFill>
            <a:tailEnd type="stealth"/>
          </a:ln>
        </p:spPr>
        <p:style>
          <a:lnRef idx="1">
            <a:schemeClr val="dk1"/>
          </a:lnRef>
          <a:fillRef idx="0">
            <a:schemeClr val="dk1"/>
          </a:fillRef>
          <a:effectRef idx="0">
            <a:schemeClr val="dk1"/>
          </a:effectRef>
          <a:fontRef idx="minor">
            <a:schemeClr val="tx1"/>
          </a:fontRef>
        </p:style>
      </p:cxnSp>
      <p:sp>
        <p:nvSpPr>
          <p:cNvPr id="17" name="文本框 7">
            <a:extLst>
              <a:ext uri="{FF2B5EF4-FFF2-40B4-BE49-F238E27FC236}">
                <a16:creationId xmlns:a16="http://schemas.microsoft.com/office/drawing/2014/main" id="{C89E9CCE-7750-523D-B466-98D6D18CE8A4}"/>
              </a:ext>
            </a:extLst>
          </p:cNvPr>
          <p:cNvSpPr txBox="1">
            <a:spLocks noChangeArrowheads="1"/>
          </p:cNvSpPr>
          <p:nvPr/>
        </p:nvSpPr>
        <p:spPr bwMode="auto">
          <a:xfrm>
            <a:off x="199521" y="789971"/>
            <a:ext cx="11674279"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挑战</a:t>
            </a:r>
            <a:r>
              <a:rPr lang="en-US" altLang="zh-CN" sz="2400" b="1" dirty="0">
                <a:solidFill>
                  <a:srgbClr val="3333FF"/>
                </a:solidFill>
                <a:latin typeface="微软雅黑" panose="020B0503020204020204" pitchFamily="34" charset="-122"/>
                <a:ea typeface="微软雅黑" panose="020B0503020204020204" pitchFamily="34" charset="-122"/>
              </a:rPr>
              <a:t>1</a:t>
            </a:r>
            <a:r>
              <a:rPr lang="zh-CN" altLang="en-US" sz="2400" b="1" dirty="0">
                <a:solidFill>
                  <a:srgbClr val="3333FF"/>
                </a:solidFill>
                <a:latin typeface="微软雅黑" panose="020B0503020204020204" pitchFamily="34" charset="-122"/>
                <a:ea typeface="微软雅黑" panose="020B0503020204020204" pitchFamily="34" charset="-122"/>
              </a:rPr>
              <a:t>：集成于</a:t>
            </a:r>
            <a:r>
              <a:rPr lang="zh-CN" altLang="en-US" sz="2400" b="1" dirty="0">
                <a:solidFill>
                  <a:srgbClr val="FF0000"/>
                </a:solidFill>
                <a:latin typeface="微软雅黑" panose="020B0503020204020204" pitchFamily="34" charset="-122"/>
                <a:ea typeface="微软雅黑" panose="020B0503020204020204" pitchFamily="34" charset="-122"/>
              </a:rPr>
              <a:t>小像元</a:t>
            </a:r>
            <a:r>
              <a:rPr lang="zh-CN" altLang="en-US" sz="2400" b="1" dirty="0">
                <a:solidFill>
                  <a:srgbClr val="3333FF"/>
                </a:solidFill>
                <a:latin typeface="微软雅黑" panose="020B0503020204020204" pitchFamily="34" charset="-122"/>
                <a:ea typeface="微软雅黑" panose="020B0503020204020204" pitchFamily="34" charset="-122"/>
              </a:rPr>
              <a:t>器件的</a:t>
            </a:r>
            <a:r>
              <a:rPr lang="zh-CN" altLang="en-US" sz="2400" b="1" dirty="0">
                <a:solidFill>
                  <a:srgbClr val="FF0000"/>
                </a:solidFill>
                <a:latin typeface="微软雅黑" panose="020B0503020204020204" pitchFamily="34" charset="-122"/>
                <a:ea typeface="微软雅黑" panose="020B0503020204020204" pitchFamily="34" charset="-122"/>
              </a:rPr>
              <a:t>传统微纳结构</a:t>
            </a:r>
            <a:r>
              <a:rPr lang="zh-CN" altLang="en-US" sz="2400" b="1" dirty="0">
                <a:solidFill>
                  <a:srgbClr val="3333FF"/>
                </a:solidFill>
                <a:latin typeface="微软雅黑" panose="020B0503020204020204" pitchFamily="34" charset="-122"/>
                <a:ea typeface="微软雅黑" panose="020B0503020204020204" pitchFamily="34" charset="-122"/>
              </a:rPr>
              <a:t>愈发难以满足其</a:t>
            </a:r>
            <a:r>
              <a:rPr lang="zh-CN" altLang="en-US" sz="2400" b="1" dirty="0">
                <a:solidFill>
                  <a:srgbClr val="FF0000"/>
                </a:solidFill>
                <a:latin typeface="微软雅黑" panose="020B0503020204020204" pitchFamily="34" charset="-122"/>
                <a:ea typeface="微软雅黑" panose="020B0503020204020204" pitchFamily="34" charset="-122"/>
              </a:rPr>
              <a:t>周期性条件</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4" name="灯片编号占位符 3">
            <a:extLst>
              <a:ext uri="{FF2B5EF4-FFF2-40B4-BE49-F238E27FC236}">
                <a16:creationId xmlns:a16="http://schemas.microsoft.com/office/drawing/2014/main" id="{17FB18BE-B578-8A6A-B447-D4015A0082C8}"/>
              </a:ext>
            </a:extLst>
          </p:cNvPr>
          <p:cNvSpPr>
            <a:spLocks noGrp="1"/>
          </p:cNvSpPr>
          <p:nvPr>
            <p:ph type="sldNum" sz="quarter" idx="12"/>
          </p:nvPr>
        </p:nvSpPr>
        <p:spPr>
          <a:xfrm>
            <a:off x="9429344" y="6468442"/>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7</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18" name="矩形: 圆角 17">
            <a:extLst>
              <a:ext uri="{FF2B5EF4-FFF2-40B4-BE49-F238E27FC236}">
                <a16:creationId xmlns:a16="http://schemas.microsoft.com/office/drawing/2014/main" id="{9AE93C41-82FC-47CC-935A-CC07F6B13FEA}"/>
              </a:ext>
            </a:extLst>
          </p:cNvPr>
          <p:cNvSpPr/>
          <p:nvPr/>
        </p:nvSpPr>
        <p:spPr>
          <a:xfrm>
            <a:off x="207477" y="1798118"/>
            <a:ext cx="4595977" cy="3776205"/>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矩形: 圆角 21">
            <a:extLst>
              <a:ext uri="{FF2B5EF4-FFF2-40B4-BE49-F238E27FC236}">
                <a16:creationId xmlns:a16="http://schemas.microsoft.com/office/drawing/2014/main" id="{574014F1-728C-454A-B34C-5DC4EDD61CAA}"/>
              </a:ext>
            </a:extLst>
          </p:cNvPr>
          <p:cNvSpPr/>
          <p:nvPr/>
        </p:nvSpPr>
        <p:spPr>
          <a:xfrm>
            <a:off x="5022315" y="1798118"/>
            <a:ext cx="6962208" cy="3776205"/>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图片 1">
            <a:extLst>
              <a:ext uri="{FF2B5EF4-FFF2-40B4-BE49-F238E27FC236}">
                <a16:creationId xmlns:a16="http://schemas.microsoft.com/office/drawing/2014/main" id="{7F874E98-142D-68A2-DBF4-E8E254893128}"/>
              </a:ext>
            </a:extLst>
          </p:cNvPr>
          <p:cNvPicPr>
            <a:picLocks noChangeAspect="1"/>
          </p:cNvPicPr>
          <p:nvPr/>
        </p:nvPicPr>
        <p:blipFill>
          <a:blip r:embed="rId4"/>
          <a:stretch>
            <a:fillRect/>
          </a:stretch>
        </p:blipFill>
        <p:spPr>
          <a:xfrm>
            <a:off x="6323574" y="3086993"/>
            <a:ext cx="5343919" cy="1243060"/>
          </a:xfrm>
          <a:prstGeom prst="rect">
            <a:avLst/>
          </a:prstGeom>
        </p:spPr>
      </p:pic>
      <p:sp>
        <p:nvSpPr>
          <p:cNvPr id="26" name="文本框 7">
            <a:extLst>
              <a:ext uri="{FF2B5EF4-FFF2-40B4-BE49-F238E27FC236}">
                <a16:creationId xmlns:a16="http://schemas.microsoft.com/office/drawing/2014/main" id="{89BB45F5-FC4D-856C-BB30-9CA4624837F5}"/>
              </a:ext>
            </a:extLst>
          </p:cNvPr>
          <p:cNvSpPr txBox="1">
            <a:spLocks noChangeArrowheads="1"/>
          </p:cNvSpPr>
          <p:nvPr/>
        </p:nvSpPr>
        <p:spPr bwMode="auto">
          <a:xfrm>
            <a:off x="5094812" y="1999435"/>
            <a:ext cx="2250738" cy="49962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2000" b="1" dirty="0">
                <a:solidFill>
                  <a:srgbClr val="3333FF"/>
                </a:solidFill>
                <a:latin typeface="微软雅黑" panose="020B0503020204020204" pitchFamily="34" charset="-122"/>
                <a:ea typeface="微软雅黑" panose="020B0503020204020204" pitchFamily="34" charset="-122"/>
              </a:rPr>
              <a:t>单个周期性结构</a:t>
            </a:r>
            <a:endParaRPr lang="en-US" altLang="zh-CN" sz="2000" b="1" dirty="0">
              <a:solidFill>
                <a:srgbClr val="3333FF"/>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31167E28-651B-E6BC-211E-681BE51EA3E7}"/>
              </a:ext>
            </a:extLst>
          </p:cNvPr>
          <p:cNvPicPr>
            <a:picLocks noChangeAspect="1"/>
          </p:cNvPicPr>
          <p:nvPr/>
        </p:nvPicPr>
        <p:blipFill>
          <a:blip r:embed="rId5"/>
          <a:stretch>
            <a:fillRect/>
          </a:stretch>
        </p:blipFill>
        <p:spPr>
          <a:xfrm>
            <a:off x="5298980" y="2593287"/>
            <a:ext cx="1475360" cy="890093"/>
          </a:xfrm>
          <a:prstGeom prst="rect">
            <a:avLst/>
          </a:prstGeom>
        </p:spPr>
      </p:pic>
    </p:spTree>
    <p:extLst>
      <p:ext uri="{BB962C8B-B14F-4D97-AF65-F5344CB8AC3E}">
        <p14:creationId xmlns:p14="http://schemas.microsoft.com/office/powerpoint/2010/main" val="3547167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19" name="Rectangle 71">
            <a:extLst>
              <a:ext uri="{FF2B5EF4-FFF2-40B4-BE49-F238E27FC236}">
                <a16:creationId xmlns:a16="http://schemas.microsoft.com/office/drawing/2014/main" id="{2EF40555-9FCD-4D72-95F8-0D6A02917480}"/>
              </a:ext>
            </a:extLst>
          </p:cNvPr>
          <p:cNvSpPr>
            <a:spLocks noChangeArrowheads="1"/>
          </p:cNvSpPr>
          <p:nvPr/>
        </p:nvSpPr>
        <p:spPr bwMode="auto">
          <a:xfrm>
            <a:off x="4029452" y="38846"/>
            <a:ext cx="413309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研究目的</a:t>
            </a:r>
            <a:endParaRPr lang="en-US" altLang="zh-CN" sz="2800" b="1" dirty="0">
              <a:ea typeface="微软雅黑" panose="020B0503020204020204" pitchFamily="34" charset="-122"/>
            </a:endParaRPr>
          </a:p>
        </p:txBody>
      </p:sp>
      <p:sp>
        <p:nvSpPr>
          <p:cNvPr id="7" name="文本框 7">
            <a:extLst>
              <a:ext uri="{FF2B5EF4-FFF2-40B4-BE49-F238E27FC236}">
                <a16:creationId xmlns:a16="http://schemas.microsoft.com/office/drawing/2014/main" id="{6FC9FF82-9702-41AC-8EF7-44E1B7BDA6CB}"/>
              </a:ext>
            </a:extLst>
          </p:cNvPr>
          <p:cNvSpPr txBox="1">
            <a:spLocks noChangeArrowheads="1"/>
          </p:cNvSpPr>
          <p:nvPr/>
        </p:nvSpPr>
        <p:spPr bwMode="auto">
          <a:xfrm>
            <a:off x="191411" y="760847"/>
            <a:ext cx="10982573"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挑战</a:t>
            </a:r>
            <a:r>
              <a:rPr lang="en-US" altLang="zh-CN" sz="2400" b="1" dirty="0">
                <a:solidFill>
                  <a:srgbClr val="3333FF"/>
                </a:solidFill>
                <a:latin typeface="微软雅黑" panose="020B0503020204020204" pitchFamily="34" charset="-122"/>
                <a:ea typeface="微软雅黑" panose="020B0503020204020204" pitchFamily="34" charset="-122"/>
              </a:rPr>
              <a:t>2</a:t>
            </a:r>
            <a:r>
              <a:rPr lang="zh-CN" altLang="en-US" sz="2400" b="1" dirty="0">
                <a:solidFill>
                  <a:srgbClr val="3333FF"/>
                </a:solidFill>
                <a:latin typeface="微软雅黑" panose="020B0503020204020204" pitchFamily="34" charset="-122"/>
                <a:ea typeface="微软雅黑" panose="020B0503020204020204" pitchFamily="34" charset="-122"/>
              </a:rPr>
              <a:t>：强局域场导致光生载流子</a:t>
            </a:r>
            <a:r>
              <a:rPr lang="zh-CN" altLang="en-US" sz="2400" b="1" dirty="0">
                <a:solidFill>
                  <a:srgbClr val="FF0000"/>
                </a:solidFill>
                <a:latin typeface="微软雅黑" panose="020B0503020204020204" pitchFamily="34" charset="-122"/>
                <a:ea typeface="微软雅黑" panose="020B0503020204020204" pitchFamily="34" charset="-122"/>
              </a:rPr>
              <a:t>分布不均匀，</a:t>
            </a:r>
            <a:r>
              <a:rPr lang="zh-CN" altLang="en-US" sz="2400" b="1" dirty="0">
                <a:solidFill>
                  <a:srgbClr val="3B3BFF"/>
                </a:solidFill>
                <a:latin typeface="微软雅黑" panose="020B0503020204020204" pitchFamily="34" charset="-122"/>
                <a:ea typeface="微软雅黑" panose="020B0503020204020204" pitchFamily="34" charset="-122"/>
              </a:rPr>
              <a:t>导致传统模拟方法无法精确分析</a:t>
            </a:r>
            <a:endParaRPr lang="en-US" altLang="zh-CN" sz="2400" b="1" dirty="0">
              <a:solidFill>
                <a:srgbClr val="3B3BFF"/>
              </a:solidFill>
              <a:latin typeface="微软雅黑" panose="020B0503020204020204" pitchFamily="34" charset="-122"/>
              <a:ea typeface="微软雅黑" panose="020B0503020204020204" pitchFamily="34" charset="-122"/>
            </a:endParaRPr>
          </a:p>
        </p:txBody>
      </p:sp>
      <p:pic>
        <p:nvPicPr>
          <p:cNvPr id="22" name="图片 21">
            <a:extLst>
              <a:ext uri="{FF2B5EF4-FFF2-40B4-BE49-F238E27FC236}">
                <a16:creationId xmlns:a16="http://schemas.microsoft.com/office/drawing/2014/main" id="{0235E1E3-C8EF-4B4E-A7CD-123FDAE30E4B}"/>
              </a:ext>
            </a:extLst>
          </p:cNvPr>
          <p:cNvPicPr>
            <a:picLocks noChangeAspect="1"/>
          </p:cNvPicPr>
          <p:nvPr/>
        </p:nvPicPr>
        <p:blipFill rotWithShape="1">
          <a:blip r:embed="rId3"/>
          <a:srcRect l="38987" r="40387"/>
          <a:stretch/>
        </p:blipFill>
        <p:spPr>
          <a:xfrm>
            <a:off x="7440806" y="2334446"/>
            <a:ext cx="1019872" cy="1660987"/>
          </a:xfrm>
          <a:prstGeom prst="rect">
            <a:avLst/>
          </a:prstGeom>
        </p:spPr>
      </p:pic>
      <p:grpSp>
        <p:nvGrpSpPr>
          <p:cNvPr id="24" name="组合 23">
            <a:extLst>
              <a:ext uri="{FF2B5EF4-FFF2-40B4-BE49-F238E27FC236}">
                <a16:creationId xmlns:a16="http://schemas.microsoft.com/office/drawing/2014/main" id="{A9A0EDA3-5FA0-479C-91CC-B08E0BE2A290}"/>
              </a:ext>
            </a:extLst>
          </p:cNvPr>
          <p:cNvGrpSpPr/>
          <p:nvPr/>
        </p:nvGrpSpPr>
        <p:grpSpPr>
          <a:xfrm>
            <a:off x="768449" y="2679556"/>
            <a:ext cx="2394339" cy="1282793"/>
            <a:chOff x="596343" y="3378925"/>
            <a:chExt cx="1863864" cy="1282793"/>
          </a:xfrm>
        </p:grpSpPr>
        <p:pic>
          <p:nvPicPr>
            <p:cNvPr id="20" name="图片 19">
              <a:extLst>
                <a:ext uri="{FF2B5EF4-FFF2-40B4-BE49-F238E27FC236}">
                  <a16:creationId xmlns:a16="http://schemas.microsoft.com/office/drawing/2014/main" id="{D032C1D7-B2D8-45E8-987A-E29E20317089}"/>
                </a:ext>
              </a:extLst>
            </p:cNvPr>
            <p:cNvPicPr>
              <a:picLocks noChangeAspect="1"/>
            </p:cNvPicPr>
            <p:nvPr/>
          </p:nvPicPr>
          <p:blipFill rotWithShape="1">
            <a:blip r:embed="rId4"/>
            <a:srcRect l="33864" r="46912"/>
            <a:stretch/>
          </p:blipFill>
          <p:spPr>
            <a:xfrm>
              <a:off x="596343" y="3840480"/>
              <a:ext cx="1863864" cy="821238"/>
            </a:xfrm>
            <a:prstGeom prst="rect">
              <a:avLst/>
            </a:prstGeom>
          </p:spPr>
        </p:pic>
        <p:sp>
          <p:nvSpPr>
            <p:cNvPr id="23" name="矩形 22">
              <a:extLst>
                <a:ext uri="{FF2B5EF4-FFF2-40B4-BE49-F238E27FC236}">
                  <a16:creationId xmlns:a16="http://schemas.microsoft.com/office/drawing/2014/main" id="{3EF109D7-5EDB-4B8B-BC43-56AEC186B7CF}"/>
                </a:ext>
              </a:extLst>
            </p:cNvPr>
            <p:cNvSpPr/>
            <p:nvPr/>
          </p:nvSpPr>
          <p:spPr>
            <a:xfrm>
              <a:off x="596343" y="3378925"/>
              <a:ext cx="1863864" cy="462871"/>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6" name="图片 25">
            <a:extLst>
              <a:ext uri="{FF2B5EF4-FFF2-40B4-BE49-F238E27FC236}">
                <a16:creationId xmlns:a16="http://schemas.microsoft.com/office/drawing/2014/main" id="{6AC38E77-A5AF-4986-9DFB-A5E9C20EF0E3}"/>
              </a:ext>
            </a:extLst>
          </p:cNvPr>
          <p:cNvPicPr>
            <a:picLocks noChangeAspect="1"/>
          </p:cNvPicPr>
          <p:nvPr/>
        </p:nvPicPr>
        <p:blipFill rotWithShape="1">
          <a:blip r:embed="rId5"/>
          <a:srcRect l="14323" t="19526" r="26837" b="26447"/>
          <a:stretch/>
        </p:blipFill>
        <p:spPr>
          <a:xfrm>
            <a:off x="8808053" y="2432007"/>
            <a:ext cx="2321605" cy="1598792"/>
          </a:xfrm>
          <a:prstGeom prst="rect">
            <a:avLst/>
          </a:prstGeom>
        </p:spPr>
      </p:pic>
      <p:pic>
        <p:nvPicPr>
          <p:cNvPr id="27" name="图片 26">
            <a:extLst>
              <a:ext uri="{FF2B5EF4-FFF2-40B4-BE49-F238E27FC236}">
                <a16:creationId xmlns:a16="http://schemas.microsoft.com/office/drawing/2014/main" id="{C0F5D2A9-6A2C-49E8-9E71-5FCCE91AFB55}"/>
              </a:ext>
            </a:extLst>
          </p:cNvPr>
          <p:cNvPicPr>
            <a:picLocks noChangeAspect="1"/>
          </p:cNvPicPr>
          <p:nvPr/>
        </p:nvPicPr>
        <p:blipFill rotWithShape="1">
          <a:blip r:embed="rId6"/>
          <a:srcRect l="14608" t="56722" r="10610" b="22511"/>
          <a:stretch/>
        </p:blipFill>
        <p:spPr>
          <a:xfrm>
            <a:off x="3368970" y="2693924"/>
            <a:ext cx="2394340" cy="1290184"/>
          </a:xfrm>
          <a:prstGeom prst="rect">
            <a:avLst/>
          </a:prstGeom>
        </p:spPr>
      </p:pic>
      <p:sp>
        <p:nvSpPr>
          <p:cNvPr id="29" name="文本框 28">
            <a:extLst>
              <a:ext uri="{FF2B5EF4-FFF2-40B4-BE49-F238E27FC236}">
                <a16:creationId xmlns:a16="http://schemas.microsoft.com/office/drawing/2014/main" id="{B821A363-6F9F-4F69-9B8D-4EC27C611037}"/>
              </a:ext>
            </a:extLst>
          </p:cNvPr>
          <p:cNvSpPr txBox="1"/>
          <p:nvPr/>
        </p:nvSpPr>
        <p:spPr>
          <a:xfrm>
            <a:off x="1773218" y="4160678"/>
            <a:ext cx="2986388" cy="40011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光生载流子空间分布</a:t>
            </a:r>
            <a:r>
              <a:rPr lang="zh-CN" altLang="en-US" sz="2000" b="1" dirty="0">
                <a:solidFill>
                  <a:srgbClr val="0000FE"/>
                </a:solidFill>
                <a:latin typeface="微软雅黑" panose="020B0503020204020204" pitchFamily="34" charset="-122"/>
                <a:ea typeface="微软雅黑" panose="020B0503020204020204" pitchFamily="34" charset="-122"/>
              </a:rPr>
              <a:t>均匀</a:t>
            </a:r>
            <a:endParaRPr lang="en-US" altLang="zh-CN" sz="1600" dirty="0">
              <a:solidFill>
                <a:srgbClr val="0000FE"/>
              </a:solidFill>
            </a:endParaRPr>
          </a:p>
        </p:txBody>
      </p:sp>
      <p:sp>
        <p:nvSpPr>
          <p:cNvPr id="30" name="文本框 29">
            <a:extLst>
              <a:ext uri="{FF2B5EF4-FFF2-40B4-BE49-F238E27FC236}">
                <a16:creationId xmlns:a16="http://schemas.microsoft.com/office/drawing/2014/main" id="{88ECA5B4-84E0-4151-AC71-752CBD054039}"/>
              </a:ext>
            </a:extLst>
          </p:cNvPr>
          <p:cNvSpPr txBox="1"/>
          <p:nvPr/>
        </p:nvSpPr>
        <p:spPr>
          <a:xfrm>
            <a:off x="7602275" y="4143936"/>
            <a:ext cx="3592532" cy="40011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光生载流子空间分布</a:t>
            </a:r>
            <a:r>
              <a:rPr lang="zh-CN" altLang="en-US" sz="2000" b="1" dirty="0">
                <a:solidFill>
                  <a:srgbClr val="0000FE"/>
                </a:solidFill>
                <a:latin typeface="微软雅黑" panose="020B0503020204020204" pitchFamily="34" charset="-122"/>
                <a:ea typeface="微软雅黑" panose="020B0503020204020204" pitchFamily="34" charset="-122"/>
              </a:rPr>
              <a:t>不均匀</a:t>
            </a:r>
            <a:endParaRPr lang="en-US" altLang="zh-CN" sz="1600" dirty="0">
              <a:solidFill>
                <a:srgbClr val="0000FE"/>
              </a:solidFill>
            </a:endParaRPr>
          </a:p>
        </p:txBody>
      </p:sp>
      <p:sp>
        <p:nvSpPr>
          <p:cNvPr id="31" name="文本框 30">
            <a:extLst>
              <a:ext uri="{FF2B5EF4-FFF2-40B4-BE49-F238E27FC236}">
                <a16:creationId xmlns:a16="http://schemas.microsoft.com/office/drawing/2014/main" id="{E4DE08B0-BDB0-4156-8A73-DE919FB5BAE8}"/>
              </a:ext>
            </a:extLst>
          </p:cNvPr>
          <p:cNvSpPr txBox="1"/>
          <p:nvPr/>
        </p:nvSpPr>
        <p:spPr>
          <a:xfrm>
            <a:off x="1416756" y="1796435"/>
            <a:ext cx="3777808" cy="461665"/>
          </a:xfrm>
          <a:prstGeom prst="rect">
            <a:avLst/>
          </a:prstGeom>
          <a:solidFill>
            <a:srgbClr val="FADCC7"/>
          </a:solid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rPr>
              <a:t>大尺寸单元的半导体器件</a:t>
            </a:r>
            <a:endParaRPr lang="en-US" altLang="zh-CN" dirty="0">
              <a:solidFill>
                <a:srgbClr val="3333FF"/>
              </a:solidFill>
            </a:endParaRPr>
          </a:p>
        </p:txBody>
      </p:sp>
      <p:sp>
        <p:nvSpPr>
          <p:cNvPr id="32" name="文本框 31">
            <a:extLst>
              <a:ext uri="{FF2B5EF4-FFF2-40B4-BE49-F238E27FC236}">
                <a16:creationId xmlns:a16="http://schemas.microsoft.com/office/drawing/2014/main" id="{371EC91B-E508-4DC7-BF2C-EE76E096287F}"/>
              </a:ext>
            </a:extLst>
          </p:cNvPr>
          <p:cNvSpPr txBox="1"/>
          <p:nvPr/>
        </p:nvSpPr>
        <p:spPr>
          <a:xfrm>
            <a:off x="7064733" y="1761630"/>
            <a:ext cx="4249289" cy="461665"/>
          </a:xfrm>
          <a:prstGeom prst="rect">
            <a:avLst/>
          </a:prstGeom>
          <a:solidFill>
            <a:srgbClr val="FADCC7"/>
          </a:solid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rPr>
              <a:t>小尺寸的微纳单元半导体器件</a:t>
            </a:r>
            <a:endParaRPr lang="en-US" altLang="zh-CN" dirty="0">
              <a:solidFill>
                <a:srgbClr val="3333FF"/>
              </a:solidFill>
            </a:endParaRPr>
          </a:p>
        </p:txBody>
      </p:sp>
      <p:cxnSp>
        <p:nvCxnSpPr>
          <p:cNvPr id="18" name="直接箭头连接符 17">
            <a:extLst>
              <a:ext uri="{FF2B5EF4-FFF2-40B4-BE49-F238E27FC236}">
                <a16:creationId xmlns:a16="http://schemas.microsoft.com/office/drawing/2014/main" id="{59FAB559-21F7-4F94-BA09-DAD0F7BE2C73}"/>
              </a:ext>
            </a:extLst>
          </p:cNvPr>
          <p:cNvCxnSpPr>
            <a:cxnSpLocks/>
          </p:cNvCxnSpPr>
          <p:nvPr/>
        </p:nvCxnSpPr>
        <p:spPr>
          <a:xfrm>
            <a:off x="9189378" y="4621164"/>
            <a:ext cx="0" cy="614874"/>
          </a:xfrm>
          <a:prstGeom prst="straightConnector1">
            <a:avLst/>
          </a:prstGeom>
          <a:ln w="101600">
            <a:solidFill>
              <a:srgbClr val="FF0000"/>
            </a:solidFill>
            <a:tailEnd type="stealth"/>
          </a:ln>
        </p:spPr>
        <p:style>
          <a:lnRef idx="1">
            <a:schemeClr val="dk1"/>
          </a:lnRef>
          <a:fillRef idx="0">
            <a:schemeClr val="dk1"/>
          </a:fillRef>
          <a:effectRef idx="0">
            <a:schemeClr val="dk1"/>
          </a:effectRef>
          <a:fontRef idx="minor">
            <a:schemeClr val="tx1"/>
          </a:fontRef>
        </p:style>
      </p:cxnSp>
      <p:cxnSp>
        <p:nvCxnSpPr>
          <p:cNvPr id="28" name="直接箭头连接符 27">
            <a:extLst>
              <a:ext uri="{FF2B5EF4-FFF2-40B4-BE49-F238E27FC236}">
                <a16:creationId xmlns:a16="http://schemas.microsoft.com/office/drawing/2014/main" id="{FA386535-31D0-4D8B-B4D6-A78893F931B9}"/>
              </a:ext>
            </a:extLst>
          </p:cNvPr>
          <p:cNvCxnSpPr>
            <a:cxnSpLocks/>
          </p:cNvCxnSpPr>
          <p:nvPr/>
        </p:nvCxnSpPr>
        <p:spPr>
          <a:xfrm>
            <a:off x="3266412" y="4621164"/>
            <a:ext cx="0" cy="614874"/>
          </a:xfrm>
          <a:prstGeom prst="straightConnector1">
            <a:avLst/>
          </a:prstGeom>
          <a:ln w="101600">
            <a:solidFill>
              <a:srgbClr val="FF0000"/>
            </a:solidFill>
            <a:tailEnd type="stealth"/>
          </a:ln>
        </p:spPr>
        <p:style>
          <a:lnRef idx="1">
            <a:schemeClr val="dk1"/>
          </a:lnRef>
          <a:fillRef idx="0">
            <a:schemeClr val="dk1"/>
          </a:fillRef>
          <a:effectRef idx="0">
            <a:schemeClr val="dk1"/>
          </a:effectRef>
          <a:fontRef idx="minor">
            <a:schemeClr val="tx1"/>
          </a:fontRef>
        </p:style>
      </p:cxnSp>
      <p:sp>
        <p:nvSpPr>
          <p:cNvPr id="33" name="文本框 32">
            <a:extLst>
              <a:ext uri="{FF2B5EF4-FFF2-40B4-BE49-F238E27FC236}">
                <a16:creationId xmlns:a16="http://schemas.microsoft.com/office/drawing/2014/main" id="{3B59BF5F-6EE8-4524-AF99-1ACB462619A2}"/>
              </a:ext>
            </a:extLst>
          </p:cNvPr>
          <p:cNvSpPr txBox="1"/>
          <p:nvPr/>
        </p:nvSpPr>
        <p:spPr>
          <a:xfrm>
            <a:off x="2369783" y="5256520"/>
            <a:ext cx="1793656" cy="40011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分析过程</a:t>
            </a:r>
            <a:r>
              <a:rPr lang="zh-CN" altLang="en-US" sz="2000" b="1" dirty="0">
                <a:solidFill>
                  <a:srgbClr val="0000FE"/>
                </a:solidFill>
                <a:latin typeface="微软雅黑" panose="020B0503020204020204" pitchFamily="34" charset="-122"/>
                <a:ea typeface="微软雅黑" panose="020B0503020204020204" pitchFamily="34" charset="-122"/>
              </a:rPr>
              <a:t>简单</a:t>
            </a:r>
            <a:endParaRPr lang="en-US" altLang="zh-CN" sz="1600" dirty="0">
              <a:solidFill>
                <a:srgbClr val="0000FE"/>
              </a:solidFill>
            </a:endParaRPr>
          </a:p>
        </p:txBody>
      </p:sp>
      <p:sp>
        <p:nvSpPr>
          <p:cNvPr id="35" name="文本框 34">
            <a:extLst>
              <a:ext uri="{FF2B5EF4-FFF2-40B4-BE49-F238E27FC236}">
                <a16:creationId xmlns:a16="http://schemas.microsoft.com/office/drawing/2014/main" id="{07513291-A45C-4C33-B20D-F83686E09B31}"/>
              </a:ext>
            </a:extLst>
          </p:cNvPr>
          <p:cNvSpPr txBox="1"/>
          <p:nvPr/>
        </p:nvSpPr>
        <p:spPr>
          <a:xfrm>
            <a:off x="806495" y="6076887"/>
            <a:ext cx="10778771" cy="461665"/>
          </a:xfrm>
          <a:prstGeom prst="rect">
            <a:avLst/>
          </a:prstGeom>
          <a:no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rPr>
              <a:t>光学与电学模型分别求解，无法</a:t>
            </a:r>
            <a:r>
              <a:rPr lang="zh-CN" altLang="en-US" sz="2400" b="1" dirty="0">
                <a:solidFill>
                  <a:srgbClr val="FF0000"/>
                </a:solidFill>
                <a:latin typeface="微软雅黑" panose="020B0503020204020204" pitchFamily="34" charset="-122"/>
                <a:ea typeface="微软雅黑" panose="020B0503020204020204" pitchFamily="34" charset="-122"/>
              </a:rPr>
              <a:t>精确描述</a:t>
            </a:r>
            <a:r>
              <a:rPr lang="zh-CN" altLang="en-US" sz="2400" b="1" dirty="0">
                <a:solidFill>
                  <a:srgbClr val="3333FF"/>
                </a:solidFill>
                <a:latin typeface="微软雅黑" panose="020B0503020204020204" pitchFamily="34" charset="-122"/>
                <a:ea typeface="微软雅黑" panose="020B0503020204020204" pitchFamily="34" charset="-122"/>
              </a:rPr>
              <a:t>微纳结构器件的光生载流子收集过程</a:t>
            </a:r>
            <a:endParaRPr lang="en-US" altLang="zh-CN" dirty="0">
              <a:solidFill>
                <a:srgbClr val="3333FF"/>
              </a:solidFill>
            </a:endParaRPr>
          </a:p>
        </p:txBody>
      </p:sp>
      <p:sp>
        <p:nvSpPr>
          <p:cNvPr id="4" name="灯片编号占位符 3">
            <a:extLst>
              <a:ext uri="{FF2B5EF4-FFF2-40B4-BE49-F238E27FC236}">
                <a16:creationId xmlns:a16="http://schemas.microsoft.com/office/drawing/2014/main" id="{41B35F83-8EFE-1F61-9E43-CFA59DE64D43}"/>
              </a:ext>
            </a:extLst>
          </p:cNvPr>
          <p:cNvSpPr>
            <a:spLocks noGrp="1"/>
          </p:cNvSpPr>
          <p:nvPr>
            <p:ph type="sldNum" sz="quarter" idx="12"/>
          </p:nvPr>
        </p:nvSpPr>
        <p:spPr>
          <a:xfrm>
            <a:off x="9398541" y="6480121"/>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8</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
        <p:nvSpPr>
          <p:cNvPr id="34" name="矩形: 圆角 33">
            <a:extLst>
              <a:ext uri="{FF2B5EF4-FFF2-40B4-BE49-F238E27FC236}">
                <a16:creationId xmlns:a16="http://schemas.microsoft.com/office/drawing/2014/main" id="{F873BE9B-FD44-5009-D99C-32880D05DE42}"/>
              </a:ext>
            </a:extLst>
          </p:cNvPr>
          <p:cNvSpPr/>
          <p:nvPr/>
        </p:nvSpPr>
        <p:spPr>
          <a:xfrm>
            <a:off x="673582" y="1644166"/>
            <a:ext cx="5264156" cy="412423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矩形: 圆角 36">
            <a:extLst>
              <a:ext uri="{FF2B5EF4-FFF2-40B4-BE49-F238E27FC236}">
                <a16:creationId xmlns:a16="http://schemas.microsoft.com/office/drawing/2014/main" id="{616223F4-D321-AA81-9186-85F65FE25411}"/>
              </a:ext>
            </a:extLst>
          </p:cNvPr>
          <p:cNvSpPr/>
          <p:nvPr/>
        </p:nvSpPr>
        <p:spPr>
          <a:xfrm>
            <a:off x="6720415" y="1622183"/>
            <a:ext cx="4864851" cy="4124234"/>
          </a:xfrm>
          <a:prstGeom prst="roundRect">
            <a:avLst>
              <a:gd name="adj" fmla="val 0"/>
            </a:avLst>
          </a:prstGeom>
          <a:noFill/>
          <a:ln w="19050">
            <a:solidFill>
              <a:schemeClr val="tx1">
                <a:lumMod val="95000"/>
                <a:lumOff val="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文本框 24">
            <a:extLst>
              <a:ext uri="{FF2B5EF4-FFF2-40B4-BE49-F238E27FC236}">
                <a16:creationId xmlns:a16="http://schemas.microsoft.com/office/drawing/2014/main" id="{BCB3B3CF-582A-4D69-B6B1-E96CA0F8851F}"/>
              </a:ext>
            </a:extLst>
          </p:cNvPr>
          <p:cNvSpPr txBox="1"/>
          <p:nvPr/>
        </p:nvSpPr>
        <p:spPr>
          <a:xfrm>
            <a:off x="8262611" y="5271043"/>
            <a:ext cx="1990342" cy="40011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分析过程</a:t>
            </a:r>
            <a:r>
              <a:rPr lang="zh-CN" altLang="en-US" sz="2000" b="1" dirty="0">
                <a:solidFill>
                  <a:srgbClr val="0000FE"/>
                </a:solidFill>
                <a:latin typeface="微软雅黑" panose="020B0503020204020204" pitchFamily="34" charset="-122"/>
                <a:ea typeface="微软雅黑" panose="020B0503020204020204" pitchFamily="34" charset="-122"/>
              </a:rPr>
              <a:t>复杂</a:t>
            </a:r>
            <a:endParaRPr lang="en-US" altLang="zh-CN" sz="1600" dirty="0">
              <a:solidFill>
                <a:srgbClr val="0000FE"/>
              </a:solidFill>
            </a:endParaRPr>
          </a:p>
        </p:txBody>
      </p:sp>
    </p:spTree>
    <p:extLst>
      <p:ext uri="{BB962C8B-B14F-4D97-AF65-F5344CB8AC3E}">
        <p14:creationId xmlns:p14="http://schemas.microsoft.com/office/powerpoint/2010/main" val="3465191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ECEEEDC5-09FC-4645-92F5-6E55E2166EF5}"/>
              </a:ext>
            </a:extLst>
          </p:cNvPr>
          <p:cNvSpPr/>
          <p:nvPr/>
        </p:nvSpPr>
        <p:spPr>
          <a:xfrm flipV="1">
            <a:off x="0" y="608359"/>
            <a:ext cx="12192000" cy="45719"/>
          </a:xfrm>
          <a:prstGeom prst="rect">
            <a:avLst/>
          </a:prstGeom>
          <a:gradFill>
            <a:gsLst>
              <a:gs pos="46000">
                <a:srgbClr val="0082DA"/>
              </a:gs>
              <a:gs pos="0">
                <a:srgbClr val="0082DA"/>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ea typeface="微软雅黑" panose="020B0503020204020204" pitchFamily="34" charset="-122"/>
            </a:endParaRPr>
          </a:p>
        </p:txBody>
      </p:sp>
      <p:sp>
        <p:nvSpPr>
          <p:cNvPr id="46" name="文本框 7">
            <a:extLst>
              <a:ext uri="{FF2B5EF4-FFF2-40B4-BE49-F238E27FC236}">
                <a16:creationId xmlns:a16="http://schemas.microsoft.com/office/drawing/2014/main" id="{ED049CBC-79FD-4232-B5D5-F26785EA703C}"/>
              </a:ext>
            </a:extLst>
          </p:cNvPr>
          <p:cNvSpPr txBox="1">
            <a:spLocks noChangeArrowheads="1"/>
          </p:cNvSpPr>
          <p:nvPr/>
        </p:nvSpPr>
        <p:spPr bwMode="auto">
          <a:xfrm>
            <a:off x="163659" y="791306"/>
            <a:ext cx="10617298" cy="4733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ts val="3200"/>
              </a:lnSpc>
              <a:defRPr/>
            </a:pPr>
            <a:r>
              <a:rPr lang="zh-CN" altLang="en-US" sz="2400" b="1" dirty="0">
                <a:solidFill>
                  <a:srgbClr val="3333FF"/>
                </a:solidFill>
                <a:latin typeface="微软雅黑" panose="020B0503020204020204" pitchFamily="34" charset="-122"/>
                <a:ea typeface="微软雅黑" panose="020B0503020204020204" pitchFamily="34" charset="-122"/>
              </a:rPr>
              <a:t>挑战</a:t>
            </a:r>
            <a:r>
              <a:rPr lang="en-US" altLang="zh-CN" sz="2400" b="1" dirty="0">
                <a:solidFill>
                  <a:srgbClr val="3333FF"/>
                </a:solidFill>
                <a:latin typeface="微软雅黑" panose="020B0503020204020204" pitchFamily="34" charset="-122"/>
                <a:ea typeface="微软雅黑" panose="020B0503020204020204" pitchFamily="34" charset="-122"/>
              </a:rPr>
              <a:t>3</a:t>
            </a:r>
            <a:r>
              <a:rPr lang="zh-CN" altLang="en-US" sz="2400" b="1" dirty="0">
                <a:solidFill>
                  <a:srgbClr val="3333FF"/>
                </a:solidFill>
                <a:latin typeface="微软雅黑" panose="020B0503020204020204" pitchFamily="34" charset="-122"/>
                <a:ea typeface="微软雅黑" panose="020B0503020204020204" pitchFamily="34" charset="-122"/>
              </a:rPr>
              <a:t>：窄禁带半导体材料的低态密度导致材料易出现</a:t>
            </a:r>
            <a:r>
              <a:rPr lang="zh-CN" altLang="en-US" sz="2400" b="1" dirty="0">
                <a:solidFill>
                  <a:srgbClr val="FF0000"/>
                </a:solidFill>
                <a:latin typeface="微软雅黑" panose="020B0503020204020204" pitchFamily="34" charset="-122"/>
                <a:ea typeface="微软雅黑" panose="020B0503020204020204" pitchFamily="34" charset="-122"/>
              </a:rPr>
              <a:t>非线性吸收</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8BD12F77-710B-4F81-9CDF-8CC88C6634D5}"/>
              </a:ext>
            </a:extLst>
          </p:cNvPr>
          <p:cNvSpPr txBox="1"/>
          <p:nvPr/>
        </p:nvSpPr>
        <p:spPr>
          <a:xfrm>
            <a:off x="2100057" y="1659932"/>
            <a:ext cx="1252685" cy="461665"/>
          </a:xfrm>
          <a:prstGeom prst="rect">
            <a:avLst/>
          </a:prstGeom>
          <a:no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cs typeface="Times New Roman" pitchFamily="18" charset="0"/>
              </a:rPr>
              <a:t>平衡态</a:t>
            </a:r>
          </a:p>
        </p:txBody>
      </p:sp>
      <p:sp>
        <p:nvSpPr>
          <p:cNvPr id="16" name="文本框 15">
            <a:extLst>
              <a:ext uri="{FF2B5EF4-FFF2-40B4-BE49-F238E27FC236}">
                <a16:creationId xmlns:a16="http://schemas.microsoft.com/office/drawing/2014/main" id="{D8D4572B-3051-460B-9116-3A71E7EF751C}"/>
              </a:ext>
            </a:extLst>
          </p:cNvPr>
          <p:cNvSpPr txBox="1"/>
          <p:nvPr/>
        </p:nvSpPr>
        <p:spPr>
          <a:xfrm>
            <a:off x="8209376" y="1659932"/>
            <a:ext cx="1592682" cy="461665"/>
          </a:xfrm>
          <a:prstGeom prst="rect">
            <a:avLst/>
          </a:prstGeom>
          <a:no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cs typeface="Times New Roman" pitchFamily="18" charset="0"/>
              </a:rPr>
              <a:t>非平衡态</a:t>
            </a:r>
          </a:p>
        </p:txBody>
      </p:sp>
      <p:sp>
        <p:nvSpPr>
          <p:cNvPr id="13" name="Rectangle 71">
            <a:extLst>
              <a:ext uri="{FF2B5EF4-FFF2-40B4-BE49-F238E27FC236}">
                <a16:creationId xmlns:a16="http://schemas.microsoft.com/office/drawing/2014/main" id="{9728AA00-A71E-4A94-BE3C-54DA91F977DB}"/>
              </a:ext>
            </a:extLst>
          </p:cNvPr>
          <p:cNvSpPr>
            <a:spLocks noChangeArrowheads="1"/>
          </p:cNvSpPr>
          <p:nvPr/>
        </p:nvSpPr>
        <p:spPr bwMode="auto">
          <a:xfrm>
            <a:off x="3345961" y="27303"/>
            <a:ext cx="61674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kumimoji="1" sz="3200">
                <a:solidFill>
                  <a:schemeClr val="tx1"/>
                </a:solidFill>
                <a:latin typeface="Times New Roman" panose="02020603050405020304" pitchFamily="18" charset="0"/>
                <a:ea typeface="宋体" panose="02010600030101010101" pitchFamily="2" charset="-122"/>
              </a:defRPr>
            </a:lvl1pPr>
            <a:lvl2pPr marL="742950" indent="-285750">
              <a:defRPr kumimoji="1" sz="3200">
                <a:solidFill>
                  <a:schemeClr val="tx1"/>
                </a:solidFill>
                <a:latin typeface="Times New Roman" panose="02020603050405020304" pitchFamily="18" charset="0"/>
                <a:ea typeface="宋体" panose="02010600030101010101" pitchFamily="2" charset="-122"/>
              </a:defRPr>
            </a:lvl2pPr>
            <a:lvl3pPr marL="1143000" indent="-228600">
              <a:defRPr kumimoji="1" sz="3200">
                <a:solidFill>
                  <a:schemeClr val="tx1"/>
                </a:solidFill>
                <a:latin typeface="Times New Roman" panose="02020603050405020304" pitchFamily="18" charset="0"/>
                <a:ea typeface="宋体" panose="02010600030101010101" pitchFamily="2" charset="-122"/>
              </a:defRPr>
            </a:lvl3pPr>
            <a:lvl4pPr marL="1600200" indent="-228600">
              <a:defRPr kumimoji="1" sz="3200">
                <a:solidFill>
                  <a:schemeClr val="tx1"/>
                </a:solidFill>
                <a:latin typeface="Times New Roman" panose="02020603050405020304" pitchFamily="18" charset="0"/>
                <a:ea typeface="宋体" panose="02010600030101010101" pitchFamily="2" charset="-122"/>
              </a:defRPr>
            </a:lvl4pPr>
            <a:lvl5pPr marL="2057400" indent="-228600">
              <a:defRPr kumimoji="1" sz="32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宋体" panose="02010600030101010101" pitchFamily="2" charset="-122"/>
              </a:defRPr>
            </a:lvl9pPr>
          </a:lstStyle>
          <a:p>
            <a:pPr algn="ctr"/>
            <a:r>
              <a:rPr lang="zh-CN" altLang="en-US" sz="2800" b="1" dirty="0">
                <a:ea typeface="微软雅黑" panose="020B0503020204020204" pitchFamily="34" charset="-122"/>
              </a:rPr>
              <a:t>研究目的</a:t>
            </a:r>
          </a:p>
        </p:txBody>
      </p:sp>
      <p:sp>
        <p:nvSpPr>
          <p:cNvPr id="18" name="文本框 17">
            <a:extLst>
              <a:ext uri="{FF2B5EF4-FFF2-40B4-BE49-F238E27FC236}">
                <a16:creationId xmlns:a16="http://schemas.microsoft.com/office/drawing/2014/main" id="{9C06BD1F-978A-4521-97D1-66FCBEDE4F13}"/>
              </a:ext>
            </a:extLst>
          </p:cNvPr>
          <p:cNvSpPr txBox="1"/>
          <p:nvPr/>
        </p:nvSpPr>
        <p:spPr>
          <a:xfrm>
            <a:off x="808955" y="5912994"/>
            <a:ext cx="10820399" cy="461665"/>
          </a:xfrm>
          <a:prstGeom prst="rect">
            <a:avLst/>
          </a:prstGeom>
          <a:noFill/>
        </p:spPr>
        <p:txBody>
          <a:bodyPr wrap="square">
            <a:spAutoFit/>
          </a:bodyPr>
          <a:lstStyle/>
          <a:p>
            <a:r>
              <a:rPr lang="zh-CN" altLang="en-US" sz="2400" b="1" dirty="0">
                <a:solidFill>
                  <a:srgbClr val="3333FF"/>
                </a:solidFill>
                <a:latin typeface="微软雅黑" panose="020B0503020204020204" pitchFamily="34" charset="-122"/>
                <a:ea typeface="微软雅黑" panose="020B0503020204020204" pitchFamily="34" charset="-122"/>
              </a:rPr>
              <a:t>窄禁带半导体中的光电转换</a:t>
            </a:r>
            <a:r>
              <a:rPr lang="zh-CN" altLang="en-US" sz="2400" b="1" dirty="0">
                <a:solidFill>
                  <a:srgbClr val="3333FF"/>
                </a:solidFill>
                <a:latin typeface="微软雅黑" panose="020B0503020204020204" pitchFamily="34" charset="-122"/>
                <a:ea typeface="微软雅黑" panose="020B0503020204020204" pitchFamily="34" charset="-122"/>
                <a:cs typeface="Times New Roman" pitchFamily="18" charset="0"/>
              </a:rPr>
              <a:t>必须考虑非平衡</a:t>
            </a:r>
            <a:r>
              <a:rPr lang="zh-CN" altLang="en-US" sz="2400" b="1" dirty="0">
                <a:solidFill>
                  <a:srgbClr val="FF0000"/>
                </a:solidFill>
                <a:latin typeface="微软雅黑" panose="020B0503020204020204" pitchFamily="34" charset="-122"/>
                <a:ea typeface="微软雅黑" panose="020B0503020204020204" pitchFamily="34" charset="-122"/>
                <a:cs typeface="Times New Roman" pitchFamily="18" charset="0"/>
              </a:rPr>
              <a:t>电子</a:t>
            </a:r>
            <a:r>
              <a:rPr lang="en-US" altLang="zh-CN" sz="2400" b="1" dirty="0">
                <a:solidFill>
                  <a:srgbClr val="FF0000"/>
                </a:solidFill>
                <a:latin typeface="微软雅黑" panose="020B0503020204020204" pitchFamily="34" charset="-122"/>
                <a:ea typeface="微软雅黑" panose="020B0503020204020204" pitchFamily="34" charset="-122"/>
                <a:cs typeface="Times New Roman" pitchFamily="18" charset="0"/>
              </a:rPr>
              <a:t>/</a:t>
            </a:r>
            <a:r>
              <a:rPr lang="zh-CN" altLang="en-US" sz="2400" b="1" dirty="0">
                <a:solidFill>
                  <a:srgbClr val="FF0000"/>
                </a:solidFill>
                <a:latin typeface="微软雅黑" panose="020B0503020204020204" pitchFamily="34" charset="-122"/>
                <a:ea typeface="微软雅黑" panose="020B0503020204020204" pitchFamily="34" charset="-122"/>
                <a:cs typeface="Times New Roman" pitchFamily="18" charset="0"/>
              </a:rPr>
              <a:t>空穴</a:t>
            </a:r>
            <a:r>
              <a:rPr lang="zh-CN" altLang="en-US" sz="2400" b="1" dirty="0">
                <a:solidFill>
                  <a:srgbClr val="3333FF"/>
                </a:solidFill>
                <a:latin typeface="微软雅黑" panose="020B0503020204020204" pitchFamily="34" charset="-122"/>
                <a:ea typeface="微软雅黑" panose="020B0503020204020204" pitchFamily="34" charset="-122"/>
                <a:cs typeface="Times New Roman" pitchFamily="18" charset="0"/>
              </a:rPr>
              <a:t>对</a:t>
            </a:r>
            <a:r>
              <a:rPr lang="zh-CN" altLang="en-US" sz="2400" b="1" dirty="0">
                <a:solidFill>
                  <a:srgbClr val="FF0000"/>
                </a:solidFill>
                <a:latin typeface="微软雅黑" panose="020B0503020204020204" pitchFamily="34" charset="-122"/>
                <a:ea typeface="微软雅黑" panose="020B0503020204020204" pitchFamily="34" charset="-122"/>
                <a:cs typeface="Times New Roman" pitchFamily="18" charset="0"/>
              </a:rPr>
              <a:t>光学性质</a:t>
            </a:r>
            <a:r>
              <a:rPr lang="zh-CN" altLang="en-US" sz="2400" b="1" dirty="0">
                <a:solidFill>
                  <a:srgbClr val="3B3BFF"/>
                </a:solidFill>
                <a:latin typeface="微软雅黑" panose="020B0503020204020204" pitchFamily="34" charset="-122"/>
                <a:ea typeface="微软雅黑" panose="020B0503020204020204" pitchFamily="34" charset="-122"/>
                <a:cs typeface="Times New Roman" pitchFamily="18" charset="0"/>
              </a:rPr>
              <a:t>的反</a:t>
            </a:r>
            <a:r>
              <a:rPr lang="zh-CN" altLang="en-US" sz="2400" b="1" dirty="0">
                <a:solidFill>
                  <a:srgbClr val="3333FF"/>
                </a:solidFill>
                <a:latin typeface="微软雅黑" panose="020B0503020204020204" pitchFamily="34" charset="-122"/>
                <a:ea typeface="微软雅黑" panose="020B0503020204020204" pitchFamily="34" charset="-122"/>
                <a:cs typeface="Times New Roman" pitchFamily="18" charset="0"/>
              </a:rPr>
              <a:t>作用</a:t>
            </a:r>
            <a:endParaRPr lang="zh-CN" altLang="en-US" sz="2400" b="1" dirty="0">
              <a:solidFill>
                <a:srgbClr val="FF0000"/>
              </a:solidFill>
              <a:latin typeface="微软雅黑" panose="020B0503020204020204" pitchFamily="34" charset="-122"/>
              <a:ea typeface="微软雅黑" panose="020B0503020204020204" pitchFamily="34" charset="-122"/>
              <a:cs typeface="Times New Roman" pitchFamily="18" charset="0"/>
            </a:endParaRPr>
          </a:p>
        </p:txBody>
      </p:sp>
      <p:pic>
        <p:nvPicPr>
          <p:cNvPr id="2" name="图片 1">
            <a:extLst>
              <a:ext uri="{FF2B5EF4-FFF2-40B4-BE49-F238E27FC236}">
                <a16:creationId xmlns:a16="http://schemas.microsoft.com/office/drawing/2014/main" id="{31364EEA-1983-45F6-9945-A123967DFF03}"/>
              </a:ext>
            </a:extLst>
          </p:cNvPr>
          <p:cNvPicPr>
            <a:picLocks noChangeAspect="1"/>
          </p:cNvPicPr>
          <p:nvPr/>
        </p:nvPicPr>
        <p:blipFill>
          <a:blip r:embed="rId3"/>
          <a:stretch>
            <a:fillRect/>
          </a:stretch>
        </p:blipFill>
        <p:spPr>
          <a:xfrm>
            <a:off x="420842" y="2536268"/>
            <a:ext cx="5568663" cy="2962055"/>
          </a:xfrm>
          <a:prstGeom prst="rect">
            <a:avLst/>
          </a:prstGeom>
        </p:spPr>
      </p:pic>
      <p:pic>
        <p:nvPicPr>
          <p:cNvPr id="3" name="图片 2">
            <a:extLst>
              <a:ext uri="{FF2B5EF4-FFF2-40B4-BE49-F238E27FC236}">
                <a16:creationId xmlns:a16="http://schemas.microsoft.com/office/drawing/2014/main" id="{75C9F464-4845-41FC-90B6-FF89C28E4A2B}"/>
              </a:ext>
            </a:extLst>
          </p:cNvPr>
          <p:cNvPicPr>
            <a:picLocks noChangeAspect="1"/>
          </p:cNvPicPr>
          <p:nvPr/>
        </p:nvPicPr>
        <p:blipFill>
          <a:blip r:embed="rId4"/>
          <a:stretch>
            <a:fillRect/>
          </a:stretch>
        </p:blipFill>
        <p:spPr>
          <a:xfrm>
            <a:off x="6075198" y="2554940"/>
            <a:ext cx="5497007" cy="2834909"/>
          </a:xfrm>
          <a:prstGeom prst="rect">
            <a:avLst/>
          </a:prstGeom>
        </p:spPr>
      </p:pic>
      <p:sp>
        <p:nvSpPr>
          <p:cNvPr id="11" name="灯片编号占位符 3">
            <a:extLst>
              <a:ext uri="{FF2B5EF4-FFF2-40B4-BE49-F238E27FC236}">
                <a16:creationId xmlns:a16="http://schemas.microsoft.com/office/drawing/2014/main" id="{BAF59E5A-37FB-4A37-BE3D-6551760524E8}"/>
              </a:ext>
            </a:extLst>
          </p:cNvPr>
          <p:cNvSpPr>
            <a:spLocks noGrp="1"/>
          </p:cNvSpPr>
          <p:nvPr>
            <p:ph type="sldNum" sz="quarter" idx="12"/>
          </p:nvPr>
        </p:nvSpPr>
        <p:spPr>
          <a:xfrm>
            <a:off x="9398541" y="6480121"/>
            <a:ext cx="2743200" cy="365125"/>
          </a:xfrm>
        </p:spPr>
        <p:txBody>
          <a:bodyPr/>
          <a:lstStyle/>
          <a:p>
            <a:fld id="{45ABE916-53E3-44F1-B6B6-798695F64A31}" type="slidenum">
              <a:rPr lang="zh-CN" altLang="en-US" sz="1800" smtClean="0">
                <a:solidFill>
                  <a:schemeClr val="tx1"/>
                </a:solidFill>
                <a:latin typeface="Times New Roman" panose="02020603050405020304" pitchFamily="18" charset="0"/>
                <a:cs typeface="Times New Roman" panose="02020603050405020304" pitchFamily="18" charset="0"/>
              </a:rPr>
              <a:t>9</a:t>
            </a:fld>
            <a:endParaRPr lang="zh-CN" alt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373248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ADCC7"/>
        </a:solidFill>
        <a:ln>
          <a:noFill/>
        </a:ln>
      </a:spPr>
      <a:bodyPr rtlCol="0" anchor="ctr"/>
      <a:lstStyle>
        <a:defPPr algn="just">
          <a:defRPr sz="2000" b="1" dirty="0">
            <a:solidFill>
              <a:schemeClr val="tx1"/>
            </a:solidFill>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17157</TotalTime>
  <Words>1925</Words>
  <Application>Microsoft Office PowerPoint</Application>
  <PresentationFormat>宽屏</PresentationFormat>
  <Paragraphs>311</Paragraphs>
  <Slides>31</Slides>
  <Notes>29</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41" baseType="lpstr">
      <vt:lpstr>Arial Unicode MS</vt:lpstr>
      <vt:lpstr>等线</vt:lpstr>
      <vt:lpstr>等线 Light</vt:lpstr>
      <vt:lpstr>微软雅黑</vt:lpstr>
      <vt:lpstr>宋体</vt:lpstr>
      <vt:lpstr>Arial</vt:lpstr>
      <vt:lpstr>Times New Roman</vt:lpstr>
      <vt:lpstr>Wingdings</vt:lpstr>
      <vt:lpstr>Office 主题​​</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葛 浩楠</dc:creator>
  <cp:lastModifiedBy>demo</cp:lastModifiedBy>
  <cp:revision>557</cp:revision>
  <dcterms:created xsi:type="dcterms:W3CDTF">2022-04-11T06:02:06Z</dcterms:created>
  <dcterms:modified xsi:type="dcterms:W3CDTF">2024-10-31T05:24:20Z</dcterms:modified>
</cp:coreProperties>
</file>