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ection>
        <p14:section name="海报示例" id="{31D5EE60-8FE9-4475-976F-B13E2EBE6E32}">
          <p14:sldIdLst>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0" d="100"/>
          <a:sy n="30" d="100"/>
        </p:scale>
        <p:origin x="1164" y="2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2979039"/>
            <a:ext cx="30521202" cy="78955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7116730" y="38379963"/>
            <a:ext cx="1460138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100122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926849"/>
            <a:ext cx="13710909" cy="5689809"/>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cxnSp>
        <p:nvCxnSpPr>
          <p:cNvPr id="2" name="Straight Connector 21">
            <a:extLst>
              <a:ext uri="{FF2B5EF4-FFF2-40B4-BE49-F238E27FC236}">
                <a16:creationId xmlns:a16="http://schemas.microsoft.com/office/drawing/2014/main" id="{270A9581-65CD-811A-DF07-2C22BA3F88C4}"/>
              </a:ext>
            </a:extLst>
          </p:cNvPr>
          <p:cNvCxnSpPr>
            <a:cxnSpLocks/>
          </p:cNvCxnSpPr>
          <p:nvPr userDrawn="1"/>
        </p:nvCxnSpPr>
        <p:spPr>
          <a:xfrm>
            <a:off x="1054951" y="38379963"/>
            <a:ext cx="153625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21">
            <a:extLst>
              <a:ext uri="{FF2B5EF4-FFF2-40B4-BE49-F238E27FC236}">
                <a16:creationId xmlns:a16="http://schemas.microsoft.com/office/drawing/2014/main" id="{F83D3E82-17A9-9FCE-C0F8-F869CE4E77AA}"/>
              </a:ext>
            </a:extLst>
          </p:cNvPr>
          <p:cNvCxnSpPr>
            <a:cxnSpLocks/>
          </p:cNvCxnSpPr>
          <p:nvPr userDrawn="1"/>
        </p:nvCxnSpPr>
        <p:spPr>
          <a:xfrm>
            <a:off x="15655929" y="28843614"/>
            <a:ext cx="1606218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21">
            <a:extLst>
              <a:ext uri="{FF2B5EF4-FFF2-40B4-BE49-F238E27FC236}">
                <a16:creationId xmlns:a16="http://schemas.microsoft.com/office/drawing/2014/main" id="{37D31027-8B38-AD33-8C76-E3C47C4B85FF}"/>
              </a:ext>
            </a:extLst>
          </p:cNvPr>
          <p:cNvCxnSpPr>
            <a:cxnSpLocks/>
          </p:cNvCxnSpPr>
          <p:nvPr userDrawn="1"/>
        </p:nvCxnSpPr>
        <p:spPr>
          <a:xfrm>
            <a:off x="1196912" y="30943096"/>
            <a:ext cx="140171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tm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2A7C08-290B-D85F-2137-99F41151F31C}"/>
            </a:ext>
          </a:extLst>
        </p:cNvPr>
        <p:cNvGrpSpPr/>
        <p:nvPr/>
      </p:nvGrpSpPr>
      <p:grpSpPr>
        <a:xfrm>
          <a:off x="0" y="0"/>
          <a:ext cx="0" cy="0"/>
          <a:chOff x="0" y="0"/>
          <a:chExt cx="0" cy="0"/>
        </a:xfrm>
      </p:grpSpPr>
      <p:pic>
        <p:nvPicPr>
          <p:cNvPr id="30" name="图片 29">
            <a:extLst>
              <a:ext uri="{FF2B5EF4-FFF2-40B4-BE49-F238E27FC236}">
                <a16:creationId xmlns:a16="http://schemas.microsoft.com/office/drawing/2014/main" id="{8CE47B1A-F048-ED71-9E1C-CF25EED670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3585" y="20929297"/>
            <a:ext cx="13849758" cy="8448352"/>
          </a:xfrm>
          <a:prstGeom prst="rect">
            <a:avLst/>
          </a:prstGeom>
        </p:spPr>
      </p:pic>
      <p:sp>
        <p:nvSpPr>
          <p:cNvPr id="2" name="Title 1">
            <a:extLst>
              <a:ext uri="{FF2B5EF4-FFF2-40B4-BE49-F238E27FC236}">
                <a16:creationId xmlns:a16="http://schemas.microsoft.com/office/drawing/2014/main" id="{C90F5462-997D-79FC-5D7D-BF3E460DB1EA}"/>
              </a:ext>
            </a:extLst>
          </p:cNvPr>
          <p:cNvSpPr>
            <a:spLocks noGrp="1"/>
          </p:cNvSpPr>
          <p:nvPr>
            <p:ph type="title"/>
          </p:nvPr>
        </p:nvSpPr>
        <p:spPr>
          <a:xfrm>
            <a:off x="16228734" y="963101"/>
            <a:ext cx="17188592" cy="3907429"/>
          </a:xfrm>
        </p:spPr>
        <p:txBody>
          <a:bodyPr>
            <a:normAutofit fontScale="90000"/>
          </a:bodyPr>
          <a:lstStyle/>
          <a:p>
            <a:r>
              <a:rPr lang="en-US" altLang="zh-CN" dirty="0"/>
              <a:t>The Simulation And Experiment Of Quantized Klein Tunneling In A Dielectric Resonator Chain</a:t>
            </a:r>
            <a:endParaRPr lang="en-US" dirty="0"/>
          </a:p>
        </p:txBody>
      </p:sp>
      <p:sp>
        <p:nvSpPr>
          <p:cNvPr id="3" name="Content Placeholder 2">
            <a:extLst>
              <a:ext uri="{FF2B5EF4-FFF2-40B4-BE49-F238E27FC236}">
                <a16:creationId xmlns:a16="http://schemas.microsoft.com/office/drawing/2014/main" id="{37E26F43-7B74-841E-5179-8FD47DE87F41}"/>
              </a:ext>
            </a:extLst>
          </p:cNvPr>
          <p:cNvSpPr>
            <a:spLocks noGrp="1"/>
          </p:cNvSpPr>
          <p:nvPr>
            <p:ph sz="quarter" idx="10"/>
          </p:nvPr>
        </p:nvSpPr>
        <p:spPr>
          <a:xfrm>
            <a:off x="16188684" y="9839428"/>
            <a:ext cx="16674106" cy="2025247"/>
          </a:xfrm>
        </p:spPr>
        <p:txBody>
          <a:bodyPr/>
          <a:lstStyle/>
          <a:p>
            <a:r>
              <a:rPr lang="en-US" altLang="zh-CN" dirty="0" err="1"/>
              <a:t>Ruijie</a:t>
            </a:r>
            <a:r>
              <a:rPr lang="en-US" altLang="zh-CN" dirty="0"/>
              <a:t> Zhang</a:t>
            </a:r>
            <a:r>
              <a:rPr lang="en-US" altLang="zh-CN" baseline="30000" dirty="0"/>
              <a:t>1</a:t>
            </a:r>
            <a:r>
              <a:rPr lang="en-US" altLang="zh-CN" dirty="0"/>
              <a:t>, </a:t>
            </a:r>
            <a:r>
              <a:rPr lang="en-US" altLang="zh-CN" dirty="0" err="1"/>
              <a:t>Xiaozhen</a:t>
            </a:r>
            <a:r>
              <a:rPr lang="en-US" altLang="zh-CN" dirty="0"/>
              <a:t> Peng</a:t>
            </a:r>
            <a:r>
              <a:rPr lang="en-US" altLang="zh-CN" baseline="30000" dirty="0"/>
              <a:t>1</a:t>
            </a:r>
            <a:br>
              <a:rPr lang="en-US" altLang="zh-CN" dirty="0"/>
            </a:br>
            <a:r>
              <a:rPr lang="en-US" altLang="zh-CN" dirty="0"/>
              <a:t>1. Lanzhou University, Lanzhou, China.</a:t>
            </a:r>
            <a:endParaRPr lang="en-US" dirty="0"/>
          </a:p>
        </p:txBody>
      </p:sp>
      <p:pic>
        <p:nvPicPr>
          <p:cNvPr id="21" name="图片占位符 20">
            <a:extLst>
              <a:ext uri="{FF2B5EF4-FFF2-40B4-BE49-F238E27FC236}">
                <a16:creationId xmlns:a16="http://schemas.microsoft.com/office/drawing/2014/main" id="{EFC465A3-C39C-2FE9-9980-D714481D54FB}"/>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0280" t="16262" r="7864"/>
          <a:stretch/>
        </p:blipFill>
        <p:spPr>
          <a:xfrm>
            <a:off x="-43126" y="0"/>
            <a:ext cx="15362501" cy="12176125"/>
          </a:xfrm>
        </p:spPr>
      </p:pic>
      <mc:AlternateContent xmlns:mc="http://schemas.openxmlformats.org/markup-compatibility/2006">
        <mc:Choice xmlns:a14="http://schemas.microsoft.com/office/drawing/2010/main" Requires="a14">
          <p:sp>
            <p:nvSpPr>
              <p:cNvPr id="6" name="Text Placeholder 5">
                <a:extLst>
                  <a:ext uri="{FF2B5EF4-FFF2-40B4-BE49-F238E27FC236}">
                    <a16:creationId xmlns:a16="http://schemas.microsoft.com/office/drawing/2014/main" id="{C2AB3885-6349-1E2D-C072-8AA71D6EB4E0}"/>
                  </a:ext>
                </a:extLst>
              </p:cNvPr>
              <p:cNvSpPr>
                <a:spLocks noGrp="1"/>
              </p:cNvSpPr>
              <p:nvPr>
                <p:ph type="body" sz="quarter" idx="23"/>
              </p:nvPr>
            </p:nvSpPr>
            <p:spPr>
              <a:xfrm>
                <a:off x="15655929" y="22198559"/>
                <a:ext cx="16062185" cy="6856707"/>
              </a:xfrm>
            </p:spPr>
            <p:txBody>
              <a:bodyPr/>
              <a:lstStyle/>
              <a:p>
                <a:r>
                  <a:rPr lang="en-US" dirty="0"/>
                  <a:t>3D modeling was </a:t>
                </a:r>
                <a:r>
                  <a:rPr lang="en-US" dirty="0" err="1"/>
                  <a:t>perfor</a:t>
                </a:r>
                <a:r>
                  <a:rPr lang="en-US" dirty="0"/>
                  <a:t> Under the electromagnetic frequency domain module (</a:t>
                </a:r>
                <a:r>
                  <a:rPr lang="en-US" dirty="0" err="1"/>
                  <a:t>emw</a:t>
                </a:r>
                <a:r>
                  <a:rPr lang="en-US" dirty="0"/>
                  <a:t>), a dielectric column chain with a left radius of 4mm and a right radius of 3.93mm was constructed. Their dielectric constant is 37, and an ideal step potential is constructed by changing the radius. med on a one-dimensional dielectric column model. </a:t>
                </a:r>
              </a:p>
              <a:p>
                <a:r>
                  <a:rPr lang="en-US" dirty="0"/>
                  <a:t>The magnetic field </a:t>
                </a:r>
                <a14:m>
                  <m:oMath xmlns:m="http://schemas.openxmlformats.org/officeDocument/2006/math">
                    <m:r>
                      <a:rPr lang="en-US" i="1" dirty="0" smtClean="0">
                        <a:latin typeface="Cambria Math" panose="02040503050406030204" pitchFamily="18" charset="0"/>
                      </a:rPr>
                      <m:t>𝐻</m:t>
                    </m:r>
                  </m:oMath>
                </a14:m>
                <a:r>
                  <a:rPr lang="en-US" dirty="0"/>
                  <a:t> corresponding to the dielectric column can be approximated by the SSH model:</a:t>
                </a:r>
              </a:p>
              <a:p>
                <a:endParaRPr lang="en-US" dirty="0"/>
              </a:p>
            </p:txBody>
          </p:sp>
        </mc:Choice>
        <mc:Fallback>
          <p:sp>
            <p:nvSpPr>
              <p:cNvPr id="6" name="Text Placeholder 5">
                <a:extLst>
                  <a:ext uri="{FF2B5EF4-FFF2-40B4-BE49-F238E27FC236}">
                    <a16:creationId xmlns:a16="http://schemas.microsoft.com/office/drawing/2014/main" id="{C2AB3885-6349-1E2D-C072-8AA71D6EB4E0}"/>
                  </a:ext>
                </a:extLst>
              </p:cNvPr>
              <p:cNvSpPr>
                <a:spLocks noGrp="1" noRot="1" noChangeAspect="1" noMove="1" noResize="1" noEditPoints="1" noAdjustHandles="1" noChangeArrowheads="1" noChangeShapeType="1" noTextEdit="1"/>
              </p:cNvSpPr>
              <p:nvPr>
                <p:ph type="body" sz="quarter" idx="23"/>
              </p:nvPr>
            </p:nvSpPr>
            <p:spPr>
              <a:xfrm>
                <a:off x="15655929" y="22198559"/>
                <a:ext cx="16062185" cy="6856707"/>
              </a:xfrm>
              <a:blipFill>
                <a:blip r:embed="rId4"/>
                <a:stretch>
                  <a:fillRect l="-1328" t="-1600"/>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68832600-A601-7D46-CB2F-1B97F9F5931A}"/>
              </a:ext>
            </a:extLst>
          </p:cNvPr>
          <p:cNvSpPr>
            <a:spLocks noGrp="1"/>
          </p:cNvSpPr>
          <p:nvPr>
            <p:ph type="body" sz="quarter" idx="24"/>
          </p:nvPr>
        </p:nvSpPr>
        <p:spPr>
          <a:xfrm>
            <a:off x="1196912" y="39623894"/>
            <a:ext cx="17491138" cy="2315228"/>
          </a:xfrm>
        </p:spPr>
        <p:txBody>
          <a:bodyPr/>
          <a:lstStyle/>
          <a:p>
            <a:pPr>
              <a:spcBef>
                <a:spcPts val="1000"/>
              </a:spcBef>
            </a:pPr>
            <a:r>
              <a:rPr lang="en-US" altLang="zh-CN" dirty="0"/>
              <a:t>[1] O. Klein et. al., Die </a:t>
            </a:r>
            <a:r>
              <a:rPr lang="en-US" altLang="zh-CN" dirty="0" err="1"/>
              <a:t>reflexion</a:t>
            </a:r>
            <a:r>
              <a:rPr lang="en-US" altLang="zh-CN" dirty="0"/>
              <a:t> von </a:t>
            </a:r>
            <a:r>
              <a:rPr lang="en-US" altLang="zh-CN" dirty="0" err="1"/>
              <a:t>elektronen</a:t>
            </a:r>
            <a:r>
              <a:rPr lang="en-US" altLang="zh-CN" dirty="0"/>
              <a:t> an </a:t>
            </a:r>
            <a:r>
              <a:rPr lang="en-US" altLang="zh-CN" dirty="0" err="1"/>
              <a:t>einem</a:t>
            </a:r>
            <a:r>
              <a:rPr lang="en-US" altLang="zh-CN" dirty="0"/>
              <a:t> </a:t>
            </a:r>
            <a:r>
              <a:rPr lang="en-US" altLang="zh-CN" dirty="0" err="1"/>
              <a:t>potentialsprung</a:t>
            </a:r>
            <a:r>
              <a:rPr lang="en-US" altLang="zh-CN" dirty="0"/>
              <a:t> </a:t>
            </a:r>
            <a:r>
              <a:rPr lang="en-US" altLang="zh-CN" dirty="0" err="1"/>
              <a:t>nach</a:t>
            </a:r>
            <a:r>
              <a:rPr lang="en-US" altLang="zh-CN" dirty="0"/>
              <a:t> der </a:t>
            </a:r>
            <a:r>
              <a:rPr lang="en-US" altLang="zh-CN" dirty="0" err="1"/>
              <a:t>relativistischen</a:t>
            </a:r>
            <a:r>
              <a:rPr lang="en-US" altLang="zh-CN" dirty="0"/>
              <a:t> </a:t>
            </a:r>
            <a:r>
              <a:rPr lang="en-US" altLang="zh-CN" dirty="0" err="1"/>
              <a:t>dynamik</a:t>
            </a:r>
            <a:r>
              <a:rPr lang="en-US" altLang="zh-CN" dirty="0"/>
              <a:t> von Dirac, Z. Phys. 53, 157 (1929).</a:t>
            </a:r>
          </a:p>
          <a:p>
            <a:pPr>
              <a:spcBef>
                <a:spcPts val="1000"/>
              </a:spcBef>
            </a:pPr>
            <a:r>
              <a:rPr lang="en-US" altLang="zh-CN" dirty="0"/>
              <a:t>[2] W. P. Su et. al., Solitons in polyacetylene, Phys. Rev. Lett. 42, 1698 (1979). </a:t>
            </a:r>
          </a:p>
          <a:p>
            <a:pPr>
              <a:spcBef>
                <a:spcPts val="1000"/>
              </a:spcBef>
            </a:pPr>
            <a:r>
              <a:rPr lang="en-US" altLang="zh-CN" dirty="0"/>
              <a:t>[3] J. A. Franco-</a:t>
            </a:r>
            <a:r>
              <a:rPr lang="en-US" altLang="zh-CN" dirty="0" err="1"/>
              <a:t>Villafañe</a:t>
            </a:r>
            <a:r>
              <a:rPr lang="en-US" altLang="zh-CN" dirty="0"/>
              <a:t> et. al., First experimental realization of the Dirac oscillator, Phys. Rev. Lett. 111, 170405 (2013). </a:t>
            </a:r>
            <a:endParaRPr lang="en-US" dirty="0"/>
          </a:p>
        </p:txBody>
      </p:sp>
      <p:sp>
        <p:nvSpPr>
          <p:cNvPr id="8" name="Content Placeholder 7">
            <a:extLst>
              <a:ext uri="{FF2B5EF4-FFF2-40B4-BE49-F238E27FC236}">
                <a16:creationId xmlns:a16="http://schemas.microsoft.com/office/drawing/2014/main" id="{90843C71-E88E-B885-2DCB-982746013DC3}"/>
              </a:ext>
            </a:extLst>
          </p:cNvPr>
          <p:cNvSpPr>
            <a:spLocks noGrp="1"/>
          </p:cNvSpPr>
          <p:nvPr>
            <p:ph sz="quarter" idx="26"/>
          </p:nvPr>
        </p:nvSpPr>
        <p:spPr>
          <a:xfrm>
            <a:off x="16188684" y="5463791"/>
            <a:ext cx="16726330" cy="3498900"/>
          </a:xfrm>
        </p:spPr>
        <p:txBody>
          <a:bodyPr/>
          <a:lstStyle/>
          <a:p>
            <a:r>
              <a:rPr lang="en-US" altLang="zh-CN" dirty="0"/>
              <a:t>Quantum Klein tunneling is simulated by one-dimensional microwave photonic crystals,</a:t>
            </a:r>
            <a:r>
              <a:rPr lang="zh-CN" altLang="en-US" dirty="0"/>
              <a:t> </a:t>
            </a:r>
            <a:r>
              <a:rPr lang="en-US" altLang="zh-CN" dirty="0"/>
              <a:t>and COMSOL simulations were compared with experiments</a:t>
            </a:r>
            <a:endParaRPr lang="en-US" dirty="0"/>
          </a:p>
        </p:txBody>
      </p:sp>
      <p:sp>
        <p:nvSpPr>
          <p:cNvPr id="5" name="Text Placeholder 4">
            <a:extLst>
              <a:ext uri="{FF2B5EF4-FFF2-40B4-BE49-F238E27FC236}">
                <a16:creationId xmlns:a16="http://schemas.microsoft.com/office/drawing/2014/main" id="{2B1CE7F0-37BF-16D8-9ABC-BEB89CD6A97E}"/>
              </a:ext>
            </a:extLst>
          </p:cNvPr>
          <p:cNvSpPr>
            <a:spLocks noGrp="1"/>
          </p:cNvSpPr>
          <p:nvPr>
            <p:ph type="body" sz="quarter" idx="18"/>
          </p:nvPr>
        </p:nvSpPr>
        <p:spPr>
          <a:xfrm>
            <a:off x="1649531" y="14574690"/>
            <a:ext cx="29615963" cy="4982196"/>
          </a:xfrm>
        </p:spPr>
        <p:txBody>
          <a:bodyPr/>
          <a:lstStyle/>
          <a:p>
            <a:r>
              <a:rPr lang="en-US" altLang="zh-CN" sz="4400" dirty="0"/>
              <a:t>Klein tunneling is one of the most striking consequences of Dirac equation. Now this is achieved in a bounded Dirac system implemented by a dimer chain of dielectric microwave resonators. Both the unusual quantized levels and corresponding spinor states hybridized from distinct particle and hole wavefunctions are measured. All observations are in quantitative agreement with the hitherto-untested prediction of Dirac equation. We used the electromagnetic frequency domain module of COMSOL Multiphysics® to construct a one-dimensional photonic crystal using a dielectric column in microwave bands. Our results make an important step to realize and understand the quantized particle-hole physics of Klein tunneling in bounded Dirac systems, and also shed light on potential applications for manipulating particle-hole hybridized spinor waves. </a:t>
            </a:r>
          </a:p>
        </p:txBody>
      </p:sp>
      <p:sp>
        <p:nvSpPr>
          <p:cNvPr id="9" name="Text Placeholder 8">
            <a:extLst>
              <a:ext uri="{FF2B5EF4-FFF2-40B4-BE49-F238E27FC236}">
                <a16:creationId xmlns:a16="http://schemas.microsoft.com/office/drawing/2014/main" id="{9AA5718C-A6A9-0CA0-5E18-226808E5859C}"/>
              </a:ext>
            </a:extLst>
          </p:cNvPr>
          <p:cNvSpPr>
            <a:spLocks noGrp="1"/>
          </p:cNvSpPr>
          <p:nvPr>
            <p:ph type="body" sz="quarter" idx="27"/>
          </p:nvPr>
        </p:nvSpPr>
        <p:spPr>
          <a:xfrm>
            <a:off x="1649531" y="13131704"/>
            <a:ext cx="29615963" cy="1302499"/>
          </a:xfrm>
        </p:spPr>
        <p:txBody>
          <a:bodyPr/>
          <a:lstStyle/>
          <a:p>
            <a:r>
              <a:rPr lang="en-US" altLang="zh-CN" dirty="0"/>
              <a:t>Abstract</a:t>
            </a:r>
          </a:p>
        </p:txBody>
      </p:sp>
      <p:sp>
        <p:nvSpPr>
          <p:cNvPr id="10" name="Text Placeholder 9">
            <a:extLst>
              <a:ext uri="{FF2B5EF4-FFF2-40B4-BE49-F238E27FC236}">
                <a16:creationId xmlns:a16="http://schemas.microsoft.com/office/drawing/2014/main" id="{5BA4F39E-317A-479B-28AF-379AA98D95F0}"/>
              </a:ext>
            </a:extLst>
          </p:cNvPr>
          <p:cNvSpPr>
            <a:spLocks noGrp="1"/>
          </p:cNvSpPr>
          <p:nvPr>
            <p:ph type="body" sz="quarter" idx="28"/>
          </p:nvPr>
        </p:nvSpPr>
        <p:spPr>
          <a:xfrm>
            <a:off x="15708153" y="20759156"/>
            <a:ext cx="16062185" cy="1303795"/>
          </a:xfrm>
        </p:spPr>
        <p:txBody>
          <a:bodyPr/>
          <a:lstStyle/>
          <a:p>
            <a:r>
              <a:rPr lang="en-US" altLang="zh-CN" dirty="0"/>
              <a:t>Methodology</a:t>
            </a:r>
          </a:p>
        </p:txBody>
      </p:sp>
      <p:pic>
        <p:nvPicPr>
          <p:cNvPr id="22" name="图片占位符 21">
            <a:extLst>
              <a:ext uri="{FF2B5EF4-FFF2-40B4-BE49-F238E27FC236}">
                <a16:creationId xmlns:a16="http://schemas.microsoft.com/office/drawing/2014/main" id="{CA3035B7-A34C-1974-6167-5888EBAD0345}"/>
              </a:ext>
            </a:extLst>
          </p:cNvPr>
          <p:cNvPicPr>
            <a:picLocks noGrp="1" noChangeAspect="1"/>
          </p:cNvPicPr>
          <p:nvPr>
            <p:ph type="pic" sz="quarter" idx="29"/>
          </p:nvPr>
        </p:nvPicPr>
        <p:blipFill>
          <a:blip r:embed="rId5">
            <a:extLst>
              <a:ext uri="{28A0092B-C50C-407E-A947-70E740481C1C}">
                <a14:useLocalDpi xmlns:a14="http://schemas.microsoft.com/office/drawing/2010/main" val="0"/>
              </a:ext>
            </a:extLst>
          </a:blip>
          <a:srcRect l="20500" t="39591" r="46582" b="42566"/>
          <a:stretch/>
        </p:blipFill>
        <p:spPr>
          <a:xfrm>
            <a:off x="20631150" y="38648293"/>
            <a:ext cx="9762332" cy="3307213"/>
          </a:xfrm>
        </p:spPr>
      </p:pic>
      <p:sp>
        <p:nvSpPr>
          <p:cNvPr id="14" name="Text Placeholder 13">
            <a:extLst>
              <a:ext uri="{FF2B5EF4-FFF2-40B4-BE49-F238E27FC236}">
                <a16:creationId xmlns:a16="http://schemas.microsoft.com/office/drawing/2014/main" id="{014A1612-FAC8-C6A2-D414-BC6B4E4F0C64}"/>
              </a:ext>
            </a:extLst>
          </p:cNvPr>
          <p:cNvSpPr>
            <a:spLocks noGrp="1"/>
          </p:cNvSpPr>
          <p:nvPr>
            <p:ph type="body" sz="quarter" idx="32"/>
          </p:nvPr>
        </p:nvSpPr>
        <p:spPr>
          <a:xfrm>
            <a:off x="1045220" y="32293192"/>
            <a:ext cx="15919818" cy="6115088"/>
          </a:xfrm>
        </p:spPr>
        <p:txBody>
          <a:bodyPr/>
          <a:lstStyle/>
          <a:p>
            <a:r>
              <a:rPr lang="en-US" altLang="zh-CN" sz="4000" dirty="0"/>
              <a:t>The results can be seen in Figure 2, </a:t>
            </a:r>
            <a:r>
              <a:rPr lang="en-US" altLang="zh-CN" sz="4000" dirty="0">
                <a:solidFill>
                  <a:srgbClr val="2A2F45"/>
                </a:solidFill>
                <a:latin typeface="PingFang SC"/>
              </a:rPr>
              <a:t>t</a:t>
            </a:r>
            <a:r>
              <a:rPr lang="en-US" altLang="zh-CN" b="0" i="0" dirty="0">
                <a:solidFill>
                  <a:srgbClr val="2A2F45"/>
                </a:solidFill>
                <a:effectLst/>
                <a:latin typeface="PingFang SC"/>
              </a:rPr>
              <a:t>he one-dimensional Klein tunneling bound state formed by a chain of 60 medium cylinders (with 30 on the right having a reduced radius) is consistent with the results of the theoretical Dirac equation </a:t>
            </a:r>
            <a:r>
              <a:rPr lang="en-US" altLang="zh-CN" dirty="0">
                <a:solidFill>
                  <a:srgbClr val="2A2F45"/>
                </a:solidFill>
                <a:latin typeface="PingFang SC"/>
              </a:rPr>
              <a:t>(SSH model)</a:t>
            </a:r>
            <a:r>
              <a:rPr lang="en-US" altLang="zh-CN" b="0" i="0" dirty="0">
                <a:solidFill>
                  <a:srgbClr val="2A2F45"/>
                </a:solidFill>
                <a:effectLst/>
                <a:latin typeface="PingFang SC"/>
              </a:rPr>
              <a:t>. </a:t>
            </a:r>
          </a:p>
          <a:p>
            <a:r>
              <a:rPr lang="en-US" altLang="zh-CN" b="0" i="0" dirty="0">
                <a:solidFill>
                  <a:srgbClr val="2A2B2E"/>
                </a:solidFill>
                <a:effectLst/>
                <a:latin typeface="PingFang SC"/>
              </a:rPr>
              <a:t>The direct observation of quantized levels and Klein tunneling states in </a:t>
            </a:r>
            <a:br>
              <a:rPr lang="en-US" altLang="zh-CN" dirty="0"/>
            </a:br>
            <a:r>
              <a:rPr lang="en-US" altLang="zh-CN" b="0" i="0" dirty="0">
                <a:solidFill>
                  <a:srgbClr val="2A2B2E"/>
                </a:solidFill>
                <a:effectLst/>
                <a:latin typeface="PingFang SC"/>
              </a:rPr>
              <a:t>microwave realizations of a bounded Dirac system has been demonstrated. </a:t>
            </a:r>
            <a:r>
              <a:rPr lang="en-US" altLang="zh-CN" dirty="0">
                <a:effectLst/>
              </a:rPr>
              <a:t>Our experiment offers a versatile platform for exploring relativistic particle-hole</a:t>
            </a:r>
            <a:r>
              <a:rPr lang="en-US" altLang="zh-CN" dirty="0"/>
              <a:t> </a:t>
            </a:r>
            <a:r>
              <a:rPr lang="en-US" altLang="zh-CN" dirty="0">
                <a:effectLst/>
              </a:rPr>
              <a:t>physics with the capability of tailoring heterogeneous spinor waveforms. </a:t>
            </a:r>
          </a:p>
          <a:p>
            <a:endParaRPr lang="en-US" dirty="0"/>
          </a:p>
        </p:txBody>
      </p:sp>
      <p:sp>
        <p:nvSpPr>
          <p:cNvPr id="15" name="Text Placeholder 14">
            <a:extLst>
              <a:ext uri="{FF2B5EF4-FFF2-40B4-BE49-F238E27FC236}">
                <a16:creationId xmlns:a16="http://schemas.microsoft.com/office/drawing/2014/main" id="{399FF5AF-736D-4F96-8099-7ABEBAE7B7D7}"/>
              </a:ext>
            </a:extLst>
          </p:cNvPr>
          <p:cNvSpPr>
            <a:spLocks noGrp="1"/>
          </p:cNvSpPr>
          <p:nvPr>
            <p:ph type="body" sz="quarter" idx="33"/>
          </p:nvPr>
        </p:nvSpPr>
        <p:spPr>
          <a:xfrm>
            <a:off x="1196912" y="31011094"/>
            <a:ext cx="15362501" cy="1303795"/>
          </a:xfrm>
        </p:spPr>
        <p:txBody>
          <a:bodyPr/>
          <a:lstStyle/>
          <a:p>
            <a:r>
              <a:rPr lang="en-US" altLang="zh-CN" dirty="0"/>
              <a:t>Results</a:t>
            </a:r>
          </a:p>
        </p:txBody>
      </p:sp>
      <p:sp>
        <p:nvSpPr>
          <p:cNvPr id="17" name="Text Placeholder 16">
            <a:extLst>
              <a:ext uri="{FF2B5EF4-FFF2-40B4-BE49-F238E27FC236}">
                <a16:creationId xmlns:a16="http://schemas.microsoft.com/office/drawing/2014/main" id="{0F6E4EF2-0FB2-005E-17A7-D79B6C183B11}"/>
              </a:ext>
            </a:extLst>
          </p:cNvPr>
          <p:cNvSpPr>
            <a:spLocks noGrp="1"/>
          </p:cNvSpPr>
          <p:nvPr>
            <p:ph type="body" sz="quarter" idx="35"/>
          </p:nvPr>
        </p:nvSpPr>
        <p:spPr>
          <a:xfrm>
            <a:off x="17509660" y="35619019"/>
            <a:ext cx="14224907" cy="2582581"/>
          </a:xfrm>
        </p:spPr>
        <p:txBody>
          <a:bodyPr/>
          <a:lstStyle/>
          <a:p>
            <a:r>
              <a:rPr lang="en-US" altLang="zh-CN" dirty="0"/>
              <a:t>FIGURE 2. The third wave function of Klein tunneling obtained from COMSOL simulation corresponds to the SSH model results, where the left figure shows the A sublattice results in the lattice and the right figure shows the B sublattice results.</a:t>
            </a:r>
            <a:endParaRPr lang="en-US" dirty="0"/>
          </a:p>
        </p:txBody>
      </p:sp>
      <p:sp>
        <p:nvSpPr>
          <p:cNvPr id="4" name="TextBox 1">
            <a:extLst>
              <a:ext uri="{FF2B5EF4-FFF2-40B4-BE49-F238E27FC236}">
                <a16:creationId xmlns:a16="http://schemas.microsoft.com/office/drawing/2014/main" id="{8E2BA7F3-3A65-62F2-A6C0-0F31CE0E6915}"/>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33" name="Text Placeholder 49">
            <a:extLst>
              <a:ext uri="{FF2B5EF4-FFF2-40B4-BE49-F238E27FC236}">
                <a16:creationId xmlns:a16="http://schemas.microsoft.com/office/drawing/2014/main" id="{A90EEC00-C741-DB53-2FBE-E77E4039F4BC}"/>
              </a:ext>
            </a:extLst>
          </p:cNvPr>
          <p:cNvSpPr>
            <a:spLocks noGrp="1"/>
          </p:cNvSpPr>
          <p:nvPr>
            <p:ph type="body" sz="quarter" idx="30"/>
          </p:nvPr>
        </p:nvSpPr>
        <p:spPr>
          <a:xfrm>
            <a:off x="1232723" y="29564681"/>
            <a:ext cx="13776431" cy="1468347"/>
          </a:xfrm>
        </p:spPr>
        <p:txBody>
          <a:bodyPr/>
          <a:lstStyle/>
          <a:p>
            <a:r>
              <a:rPr lang="en-US" dirty="0"/>
              <a:t>FIGURE 1. </a:t>
            </a:r>
            <a:r>
              <a:rPr lang="en-US" altLang="zh-CN" dirty="0"/>
              <a:t>a</a:t>
            </a:r>
            <a:r>
              <a:rPr lang="en-US" dirty="0"/>
              <a:t>: Theoretical Dirac potential well model.  b: Schematic diagram of experimental and simulation models.</a:t>
            </a:r>
          </a:p>
          <a:p>
            <a:endParaRPr lang="en-US" dirty="0"/>
          </a:p>
        </p:txBody>
      </p:sp>
      <p:pic>
        <p:nvPicPr>
          <p:cNvPr id="35" name="图片 34">
            <a:extLst>
              <a:ext uri="{FF2B5EF4-FFF2-40B4-BE49-F238E27FC236}">
                <a16:creationId xmlns:a16="http://schemas.microsoft.com/office/drawing/2014/main" id="{770C26F7-895C-375A-7045-FD689A0466D7}"/>
              </a:ext>
            </a:extLst>
          </p:cNvPr>
          <p:cNvPicPr>
            <a:picLocks noChangeAspect="1"/>
          </p:cNvPicPr>
          <p:nvPr/>
        </p:nvPicPr>
        <p:blipFill>
          <a:blip r:embed="rId6"/>
          <a:stretch>
            <a:fillRect/>
          </a:stretch>
        </p:blipFill>
        <p:spPr>
          <a:xfrm>
            <a:off x="15359425" y="27122535"/>
            <a:ext cx="15567232" cy="1353202"/>
          </a:xfrm>
          <a:prstGeom prst="rect">
            <a:avLst/>
          </a:prstGeom>
        </p:spPr>
      </p:pic>
      <p:pic>
        <p:nvPicPr>
          <p:cNvPr id="11" name="图片 10">
            <a:extLst>
              <a:ext uri="{FF2B5EF4-FFF2-40B4-BE49-F238E27FC236}">
                <a16:creationId xmlns:a16="http://schemas.microsoft.com/office/drawing/2014/main" id="{CD21E4CC-239E-A6E3-6A79-44685980ABE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132375" y="29644649"/>
            <a:ext cx="14803745" cy="5921498"/>
          </a:xfrm>
          <a:prstGeom prst="rect">
            <a:avLst/>
          </a:prstGeom>
        </p:spPr>
      </p:pic>
      <p:cxnSp>
        <p:nvCxnSpPr>
          <p:cNvPr id="13" name="直接连接符 12">
            <a:extLst>
              <a:ext uri="{FF2B5EF4-FFF2-40B4-BE49-F238E27FC236}">
                <a16:creationId xmlns:a16="http://schemas.microsoft.com/office/drawing/2014/main" id="{5BEC8F23-A7E5-0904-BCA0-E6AB0355246E}"/>
              </a:ext>
            </a:extLst>
          </p:cNvPr>
          <p:cNvCxnSpPr>
            <a:cxnSpLocks/>
          </p:cNvCxnSpPr>
          <p:nvPr/>
        </p:nvCxnSpPr>
        <p:spPr>
          <a:xfrm>
            <a:off x="7402017" y="2667000"/>
            <a:ext cx="0" cy="5283200"/>
          </a:xfrm>
          <a:prstGeom prst="line">
            <a:avLst/>
          </a:prstGeom>
          <a:ln w="63500">
            <a:solidFill>
              <a:schemeClr val="tx2">
                <a:lumMod val="75000"/>
                <a:alpha val="45000"/>
              </a:schemeClr>
            </a:solidFill>
            <a:prstDash val="sysDash"/>
          </a:ln>
        </p:spPr>
        <p:style>
          <a:lnRef idx="1">
            <a:schemeClr val="accent4"/>
          </a:lnRef>
          <a:fillRef idx="0">
            <a:schemeClr val="accent4"/>
          </a:fillRef>
          <a:effectRef idx="0">
            <a:schemeClr val="accent4"/>
          </a:effectRef>
          <a:fontRef idx="minor">
            <a:schemeClr val="tx1"/>
          </a:fontRef>
        </p:style>
      </p:cxnSp>
      <p:pic>
        <p:nvPicPr>
          <p:cNvPr id="20" name="图片 19">
            <a:extLst>
              <a:ext uri="{FF2B5EF4-FFF2-40B4-BE49-F238E27FC236}">
                <a16:creationId xmlns:a16="http://schemas.microsoft.com/office/drawing/2014/main" id="{21BC69E6-D695-0572-C567-D2EC95405D1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356798">
            <a:off x="277110" y="3396627"/>
            <a:ext cx="15538446" cy="10358963"/>
          </a:xfrm>
          <a:prstGeom prst="rect">
            <a:avLst/>
          </a:prstGeom>
        </p:spPr>
      </p:pic>
    </p:spTree>
    <p:extLst>
      <p:ext uri="{BB962C8B-B14F-4D97-AF65-F5344CB8AC3E}">
        <p14:creationId xmlns:p14="http://schemas.microsoft.com/office/powerpoint/2010/main" val="25393207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1060</TotalTime>
  <Words>500</Words>
  <Application>Microsoft Office PowerPoint</Application>
  <PresentationFormat>自定义</PresentationFormat>
  <Paragraphs>17</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PingFang SC</vt:lpstr>
      <vt:lpstr>等线</vt:lpstr>
      <vt:lpstr>等线 Light</vt:lpstr>
      <vt:lpstr>Arial</vt:lpstr>
      <vt:lpstr>Calibri</vt:lpstr>
      <vt:lpstr>Calibri Light</vt:lpstr>
      <vt:lpstr>Cambria Math</vt:lpstr>
      <vt:lpstr>Office Theme</vt:lpstr>
      <vt:lpstr>The Simulation And Experiment Of Quantized Klein Tunneling In A Dielectric Resonator Chain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143</cp:revision>
  <cp:lastPrinted>2023-01-06T15:48:30Z</cp:lastPrinted>
  <dcterms:created xsi:type="dcterms:W3CDTF">2023-01-03T14:57:49Z</dcterms:created>
  <dcterms:modified xsi:type="dcterms:W3CDTF">2024-10-21T03:19:21Z</dcterms:modified>
</cp:coreProperties>
</file>