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0" autoAdjust="0"/>
    <p:restoredTop sz="96405" autoAdjust="0"/>
  </p:normalViewPr>
  <p:slideViewPr>
    <p:cSldViewPr snapToGrid="0">
      <p:cViewPr>
        <p:scale>
          <a:sx n="25" d="100"/>
          <a:sy n="25" d="100"/>
        </p:scale>
        <p:origin x="678" y="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44"/>
    </p:cViewPr>
  </p:sorter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96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xmlns="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xmlns="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xmlns="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xmlns="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r>
              <a:rPr lang="en-US" altLang="zh-CN" noProof="0" dirty="0"/>
              <a:t/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xmlns="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xmlns="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xmlns="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950632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xmlns="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r>
              <a:rPr lang="en-US" altLang="zh-CN" noProof="0" dirty="0"/>
              <a:t/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xmlns="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xmlns="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xmlns="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xmlns="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xmlns="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xmlns="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xmlns="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xmlns="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xmlns="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4334" y="1265365"/>
            <a:ext cx="17520673" cy="3907429"/>
          </a:xfrm>
        </p:spPr>
        <p:txBody>
          <a:bodyPr>
            <a:normAutofit/>
          </a:bodyPr>
          <a:lstStyle/>
          <a:p>
            <a:r>
              <a:rPr lang="zh-CN" altLang="en-US" sz="9600" dirty="0">
                <a:latin typeface="+mn-lt"/>
                <a:ea typeface="+mn-ea"/>
              </a:rPr>
              <a:t>危险固体废弃物焚烧回转窑工况的数值模拟</a:t>
            </a:r>
            <a:endParaRPr lang="en-US" sz="9600" dirty="0">
              <a:latin typeface="+mn-lt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2736287" y="8419470"/>
            <a:ext cx="17918640" cy="3541575"/>
          </a:xfrm>
        </p:spPr>
        <p:txBody>
          <a:bodyPr/>
          <a:lstStyle/>
          <a:p>
            <a:endParaRPr lang="en-US" altLang="zh-CN" sz="3600" dirty="0">
              <a:solidFill>
                <a:schemeClr val="tx1"/>
              </a:solidFill>
              <a:latin typeface="+mn-lt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+mn-lt"/>
              </a:rPr>
              <a:t>               胡万鹏</a:t>
            </a:r>
            <a:r>
              <a:rPr lang="en-US" altLang="zh-CN" sz="3600" dirty="0">
                <a:solidFill>
                  <a:schemeClr val="tx1"/>
                </a:solidFill>
                <a:latin typeface="+mn-lt"/>
              </a:rPr>
              <a:t>1  </a:t>
            </a:r>
            <a:r>
              <a:rPr lang="zh-CN" altLang="en-US" sz="3600" dirty="0">
                <a:solidFill>
                  <a:schemeClr val="tx1"/>
                </a:solidFill>
                <a:latin typeface="+mn-lt"/>
              </a:rPr>
              <a:t>周佳伟</a:t>
            </a:r>
            <a:r>
              <a:rPr lang="en-US" altLang="zh-CN" sz="3600" dirty="0">
                <a:solidFill>
                  <a:schemeClr val="tx1"/>
                </a:solidFill>
                <a:latin typeface="+mn-lt"/>
              </a:rPr>
              <a:t>2 </a:t>
            </a:r>
          </a:p>
          <a:p>
            <a:pPr marL="1645920" lvl="1" indent="0">
              <a:buNone/>
            </a:pPr>
            <a:r>
              <a:rPr lang="en-US" altLang="zh-CN" sz="3600" dirty="0">
                <a:cs typeface="Calibri" panose="020F0502020204030204" pitchFamily="34" charset="0"/>
              </a:rPr>
              <a:t>1 </a:t>
            </a:r>
            <a:r>
              <a:rPr lang="zh-CN" altLang="en-US" sz="3600" dirty="0">
                <a:cs typeface="Calibri" panose="020F0502020204030204" pitchFamily="34" charset="0"/>
              </a:rPr>
              <a:t>嘉兴大学化学工程系                            </a:t>
            </a:r>
            <a:r>
              <a:rPr lang="zh-CN" altLang="en-US" sz="3600" dirty="0" smtClean="0">
                <a:cs typeface="Calibri" panose="020F0502020204030204" pitchFamily="34" charset="0"/>
              </a:rPr>
              <a:t>  </a:t>
            </a:r>
            <a:r>
              <a:rPr lang="zh-CN" altLang="en-US" sz="3600" dirty="0">
                <a:cs typeface="Calibri" panose="020F0502020204030204" pitchFamily="34" charset="0"/>
              </a:rPr>
              <a:t>浙江嘉兴 </a:t>
            </a:r>
            <a:r>
              <a:rPr lang="en-US" altLang="zh-CN" sz="3600" dirty="0">
                <a:cs typeface="Calibri" panose="020F0502020204030204" pitchFamily="34" charset="0"/>
              </a:rPr>
              <a:t>314001</a:t>
            </a:r>
          </a:p>
          <a:p>
            <a:pPr marL="1645920" lvl="1" indent="0">
              <a:buNone/>
            </a:pPr>
            <a:r>
              <a:rPr lang="en-US" altLang="zh-CN" sz="3600" dirty="0">
                <a:cs typeface="Calibri" panose="020F0502020204030204" pitchFamily="34" charset="0"/>
              </a:rPr>
              <a:t>2 </a:t>
            </a:r>
            <a:r>
              <a:rPr lang="zh-CN" altLang="en-US" sz="3600" dirty="0">
                <a:cs typeface="Calibri" panose="020F0502020204030204" pitchFamily="34" charset="0"/>
              </a:rPr>
              <a:t>嘉兴市固体废物处置有限责任公司  </a:t>
            </a:r>
            <a:r>
              <a:rPr lang="zh-CN" altLang="en-US" sz="3600" dirty="0" smtClean="0">
                <a:cs typeface="Calibri" panose="020F0502020204030204" pitchFamily="34" charset="0"/>
              </a:rPr>
              <a:t> 浙</a:t>
            </a:r>
            <a:r>
              <a:rPr lang="zh-CN" altLang="en-US" sz="3600" dirty="0">
                <a:cs typeface="Calibri" panose="020F0502020204030204" pitchFamily="34" charset="0"/>
              </a:rPr>
              <a:t>江嘉兴 </a:t>
            </a:r>
            <a:r>
              <a:rPr lang="en-US" altLang="zh-CN" sz="3600" dirty="0">
                <a:cs typeface="Calibri" panose="020F0502020204030204" pitchFamily="34" charset="0"/>
              </a:rPr>
              <a:t>314001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708153" y="21859170"/>
            <a:ext cx="16062185" cy="6856707"/>
          </a:xfrm>
        </p:spPr>
        <p:txBody>
          <a:bodyPr/>
          <a:lstStyle/>
          <a:p>
            <a:r>
              <a:rPr lang="zh-CN" altLang="en-US" dirty="0"/>
              <a:t>使用了 </a:t>
            </a:r>
            <a:r>
              <a:rPr lang="en-US" altLang="zh-CN" dirty="0"/>
              <a:t>COMSOL Multiphysics </a:t>
            </a:r>
            <a:r>
              <a:rPr lang="zh-CN" altLang="en-US" dirty="0"/>
              <a:t>多物理场的流体力学耦合固体</a:t>
            </a:r>
            <a:r>
              <a:rPr lang="en-US" altLang="zh-CN" dirty="0"/>
              <a:t>-</a:t>
            </a:r>
            <a:r>
              <a:rPr lang="zh-CN" altLang="en-US" dirty="0"/>
              <a:t>流体传热模块对回转窑进行建模。可燃废物的燃烧遵循一级反应动力学，燃烧反应放热加热窑内气流，气体湍流预热物料。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Wang,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Mingyue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, et al. "Numerical simulation of oxy-coal combustion in a rotary cement kiln." Applied Thermal Engineering 103 (2016): 491-500.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Li, S. Q., Ma, L. B., Wan, W., &amp; Yao, Q. (2005). A mathematical model of heat transfer in a rotary kiln thermo‐reactor. Chemical Engineering &amp; Technology: Industrial Chemistry‐Plant Equipment‐Process Engineering‐Biotechnology, 28(12), 1480-1489.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297" y="5751148"/>
            <a:ext cx="17520817" cy="3280507"/>
          </a:xfrm>
        </p:spPr>
        <p:txBody>
          <a:bodyPr/>
          <a:lstStyle/>
          <a:p>
            <a:r>
              <a:rPr lang="zh-CN" altLang="en-US" sz="4800" dirty="0">
                <a:latin typeface="+mn-lt"/>
              </a:rPr>
              <a:t>采用工业回转窑处理危险废弃物已经有多年历史。但回转窑的结渣行为一直困扰着行业内的技术人员。对于回转窑的研究发现，这是一个多物理场耦合作用的环</a:t>
            </a:r>
            <a:r>
              <a:rPr lang="zh-CN" altLang="en-US" sz="4800" dirty="0" smtClean="0">
                <a:latin typeface="+mn-lt"/>
              </a:rPr>
              <a:t>境，</a:t>
            </a:r>
            <a:r>
              <a:rPr lang="zh-CN" altLang="en-US" sz="4800" dirty="0">
                <a:latin typeface="+mn-lt"/>
              </a:rPr>
              <a:t>它包括流体力学、传热学，物理相变以及物性的构效关系。</a:t>
            </a:r>
            <a:endParaRPr lang="en-US" sz="4800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5207720"/>
            <a:ext cx="29615963" cy="4349165"/>
          </a:xfrm>
        </p:spPr>
        <p:txBody>
          <a:bodyPr/>
          <a:lstStyle/>
          <a:p>
            <a:r>
              <a:rPr lang="zh-CN" altLang="en-US" dirty="0" smtClean="0"/>
              <a:t>          采</a:t>
            </a:r>
            <a:r>
              <a:rPr lang="zh-CN" altLang="en-US" dirty="0"/>
              <a:t>用工业回转窑处理危险废弃物已经有多年历史。但回转窑的结渣行为一直困扰着行业内的技术人员。对于回转窑的研究发现，这是一个多物理场耦合作用的环境</a:t>
            </a:r>
            <a:r>
              <a:rPr lang="zh-CN" altLang="en-US" dirty="0" smtClean="0"/>
              <a:t>，</a:t>
            </a:r>
            <a:r>
              <a:rPr lang="zh-CN" altLang="en-US" dirty="0"/>
              <a:t>它包括流体力学、传热学，物理相变以及物性的构效关系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         采</a:t>
            </a:r>
            <a:r>
              <a:rPr lang="zh-CN" altLang="en-US" dirty="0"/>
              <a:t>用流体力学与传热两个物理场耦合化学反应的方式，对于工业回转窑进行了数学建模</a:t>
            </a:r>
            <a:r>
              <a:rPr lang="zh-CN" altLang="en-US" dirty="0" smtClean="0"/>
              <a:t>。</a:t>
            </a:r>
            <a:r>
              <a:rPr lang="zh-CN" altLang="en-US" dirty="0"/>
              <a:t>将真实的回转窑分为四个阶段：物料吸热干燥、升温预燃，燃烧放热，冷却降温。窑内的助燃空气与高温裂解的可燃气体进行混合，气体在燃烧过程中放热。热量伴随着气体流动，进行能量的转移和再分布。</a:t>
            </a:r>
            <a:r>
              <a:rPr lang="zh-CN" altLang="en-US" dirty="0" smtClean="0"/>
              <a:t>固</a:t>
            </a:r>
            <a:r>
              <a:rPr lang="zh-CN" altLang="en-US" dirty="0"/>
              <a:t>体物料</a:t>
            </a:r>
            <a:r>
              <a:rPr lang="zh-CN" altLang="en-US" dirty="0" smtClean="0"/>
              <a:t>的</a:t>
            </a:r>
            <a:r>
              <a:rPr lang="zh-CN" altLang="en-US" dirty="0"/>
              <a:t>进料</a:t>
            </a:r>
            <a:r>
              <a:rPr lang="zh-CN" altLang="en-US" dirty="0" smtClean="0"/>
              <a:t>及</a:t>
            </a:r>
            <a:r>
              <a:rPr lang="zh-CN" altLang="en-US" dirty="0"/>
              <a:t>其热值等物性采用工业实际数据</a:t>
            </a:r>
            <a:r>
              <a:rPr lang="zh-CN" altLang="en-US" dirty="0" smtClean="0"/>
              <a:t>。红外热像仪采集窑体表面的温度数据，反推窑内温度。结合炉渣的粘度模型，判断炉渣的流动特征。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研究背景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2" y="27726126"/>
            <a:ext cx="13776431" cy="1468347"/>
          </a:xfrm>
        </p:spPr>
        <p:txBody>
          <a:bodyPr/>
          <a:lstStyle/>
          <a:p>
            <a:pPr algn="ctr"/>
            <a:r>
              <a:rPr lang="zh-CN" altLang="en-US" dirty="0"/>
              <a:t>固体废弃物处置回转窑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zh-CN" dirty="0"/>
              <a:t>模拟结果的速度场显示，气流存在着返混回流现象。</a:t>
            </a:r>
            <a:endParaRPr lang="en-US" altLang="zh-CN" dirty="0"/>
          </a:p>
          <a:p>
            <a:r>
              <a:rPr lang="zh-CN" altLang="en-US" dirty="0"/>
              <a:t>返混的高温气流加热物料，使之干燥和升温；可燃废物燃烧过程中发出热量，维持炉内高温状态。热裂解及燃烧的残余物形成炉渣。</a:t>
            </a:r>
            <a:endParaRPr lang="zh-CN" altLang="zh-CN" dirty="0"/>
          </a:p>
          <a:p>
            <a:r>
              <a:rPr lang="zh-CN" altLang="zh-CN" dirty="0"/>
              <a:t>温度显示，窑体温度从低到高的再降低的温度分布。监控室的红外热像监测设备显示，计算结果与实际工业数据在温度变化趋势上高度吻合。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30147681"/>
            <a:ext cx="15362501" cy="1303795"/>
          </a:xfrm>
        </p:spPr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zh-CN" altLang="en-US" dirty="0"/>
              <a:t>回转窑内温度分布</a:t>
            </a:r>
            <a:endParaRPr lang="en-US" dirty="0"/>
          </a:p>
        </p:txBody>
      </p:sp>
      <p:pic>
        <p:nvPicPr>
          <p:cNvPr id="21" name="图片 2" descr="DSC_8835"/>
          <p:cNvPicPr>
            <a:picLocks noGrp="1" noChangeAspect="1"/>
          </p:cNvPicPr>
          <p:nvPr>
            <p:ph type="pic" sz="quarter" idx="29"/>
          </p:nvPr>
        </p:nvPicPr>
        <p:blipFill>
          <a:blip r:embed="rId3"/>
          <a:srcRect t="6663" b="6663"/>
          <a:stretch>
            <a:fillRect/>
          </a:stretch>
        </p:blipFill>
        <p:spPr>
          <a:xfrm>
            <a:off x="1196912" y="20977292"/>
            <a:ext cx="13710909" cy="6256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34"/>
          </p:nvPr>
        </p:nvPicPr>
        <p:blipFill>
          <a:blip r:embed="rId4"/>
          <a:srcRect l="9644" r="9644"/>
          <a:stretch>
            <a:fillRect/>
          </a:stretch>
        </p:blipFill>
        <p:spPr>
          <a:xfrm>
            <a:off x="17526117" y="29759367"/>
            <a:ext cx="14191997" cy="6565522"/>
          </a:xfrm>
          <a:prstGeom prst="rect">
            <a:avLst/>
          </a:prstGeom>
        </p:spPr>
      </p:pic>
      <p:pic>
        <p:nvPicPr>
          <p:cNvPr id="23" name="图片占位符 22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2" b="28550"/>
          <a:stretch/>
        </p:blipFill>
        <p:spPr>
          <a:xfrm>
            <a:off x="19691582" y="38460895"/>
            <a:ext cx="12078756" cy="3478227"/>
          </a:xfr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/>
          <a:srcRect t="1934"/>
          <a:stretch/>
        </p:blipFill>
        <p:spPr>
          <a:xfrm>
            <a:off x="14973343" y="23929120"/>
            <a:ext cx="8847093" cy="50170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55246" y="24683230"/>
            <a:ext cx="6788290" cy="4342262"/>
          </a:xfrm>
          <a:prstGeom prst="rect">
            <a:avLst/>
          </a:prstGeom>
        </p:spPr>
      </p:pic>
      <p:pic>
        <p:nvPicPr>
          <p:cNvPr id="29" name="图片占位符 28"/>
          <p:cNvPicPr>
            <a:picLocks noGrp="1" noChangeAspect="1"/>
          </p:cNvPicPr>
          <p:nvPr>
            <p:ph type="pic" sz="quarter" idx="11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r="15558"/>
          <a:stretch>
            <a:fillRect/>
          </a:stretch>
        </p:blipFill>
        <p:spPr>
          <a:xfrm>
            <a:off x="0" y="100136"/>
            <a:ext cx="13677900" cy="12414781"/>
          </a:xfrm>
          <a:noFill/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587</TotalTime>
  <Words>782</Words>
  <Application>Microsoft Office PowerPoint</Application>
  <PresentationFormat>自定义</PresentationFormat>
  <Paragraphs>21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危险固体废弃物焚烧回转窑工况的数值模拟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ECUST-KeyLab</cp:lastModifiedBy>
  <cp:revision>145</cp:revision>
  <cp:lastPrinted>2023-01-06T15:48:30Z</cp:lastPrinted>
  <dcterms:created xsi:type="dcterms:W3CDTF">2023-01-03T14:57:49Z</dcterms:created>
  <dcterms:modified xsi:type="dcterms:W3CDTF">2024-10-24T08:18:39Z</dcterms:modified>
</cp:coreProperties>
</file>