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89" r:id="rId3"/>
    <p:sldId id="261" r:id="rId4"/>
    <p:sldId id="262" r:id="rId5"/>
    <p:sldId id="263" r:id="rId6"/>
    <p:sldId id="264" r:id="rId7"/>
    <p:sldId id="265" r:id="rId8"/>
    <p:sldId id="266" r:id="rId9"/>
    <p:sldId id="267" r:id="rId10"/>
    <p:sldId id="268" r:id="rId11"/>
    <p:sldId id="269" r:id="rId12"/>
    <p:sldId id="271" r:id="rId13"/>
    <p:sldId id="287" r:id="rId14"/>
    <p:sldId id="288" r:id="rId15"/>
    <p:sldId id="272" r:id="rId16"/>
    <p:sldId id="285" r:id="rId17"/>
    <p:sldId id="274" r:id="rId18"/>
    <p:sldId id="275" r:id="rId19"/>
    <p:sldId id="277" r:id="rId20"/>
    <p:sldId id="278" r:id="rId21"/>
    <p:sldId id="281" r:id="rId22"/>
    <p:sldId id="276" r:id="rId23"/>
    <p:sldId id="270" r:id="rId24"/>
    <p:sldId id="280" r:id="rId25"/>
    <p:sldId id="284" r:id="rId26"/>
    <p:sldId id="286"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演讲指南" id="{1D283734-09C6-A448-A6E6-27D096D173DF}">
          <p14:sldIdLst>
            <p14:sldId id="259"/>
            <p14:sldId id="289"/>
            <p14:sldId id="261"/>
            <p14:sldId id="262"/>
            <p14:sldId id="263"/>
            <p14:sldId id="264"/>
            <p14:sldId id="265"/>
            <p14:sldId id="266"/>
            <p14:sldId id="267"/>
            <p14:sldId id="268"/>
            <p14:sldId id="269"/>
            <p14:sldId id="271"/>
            <p14:sldId id="287"/>
            <p14:sldId id="288"/>
            <p14:sldId id="272"/>
            <p14:sldId id="285"/>
            <p14:sldId id="274"/>
            <p14:sldId id="275"/>
            <p14:sldId id="277"/>
            <p14:sldId id="278"/>
            <p14:sldId id="281"/>
            <p14:sldId id="276"/>
            <p14:sldId id="270"/>
            <p14:sldId id="280"/>
            <p14:sldId id="284"/>
            <p14:sldId id="286"/>
            <p14:sldId id="283"/>
          </p14:sldIdLst>
        </p14:section>
        <p14:section name="标题页" id="{3B75F973-006B-044F-AFED-1605F01ED369}">
          <p14:sldIdLst/>
        </p14:section>
        <p14:section name="背景介绍" id="{93FBAA92-BE94-1A4E-A83E-0B5BB1550756}">
          <p14:sldIdLst/>
        </p14:section>
        <p14:section name="研究目的" id="{8A8DBBAA-16CF-4C40-9012-5C0969D79D24}">
          <p14:sldIdLst/>
        </p14:section>
        <p14:section name="研究方法" id="{BF44FDA1-1C49-488A-9E6E-E13FD19DF69B}">
          <p14:sldIdLst/>
        </p14:section>
        <p14:section name="仿真结果" id="{A94D52AA-9261-B741-B6C9-5AB8AE38FA85}">
          <p14:sldIdLst/>
        </p14:section>
        <p14:section name="结论" id="{857989CE-FEDC-A247-BEEC-5B346E6759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57" autoAdjust="0"/>
    <p:restoredTop sz="96405"/>
  </p:normalViewPr>
  <p:slideViewPr>
    <p:cSldViewPr snapToGrid="0">
      <p:cViewPr varScale="1">
        <p:scale>
          <a:sx n="114" d="100"/>
          <a:sy n="114" d="100"/>
        </p:scale>
        <p:origin x="444" y="102"/>
      </p:cViewPr>
      <p:guideLst/>
    </p:cSldViewPr>
  </p:slideViewPr>
  <p:notesTextViewPr>
    <p:cViewPr>
      <p:scale>
        <a:sx n="1" d="1"/>
        <a:sy n="1" d="1"/>
      </p:scale>
      <p:origin x="0" y="0"/>
    </p:cViewPr>
  </p:notesTextViewPr>
  <p:sorterViewPr>
    <p:cViewPr>
      <p:scale>
        <a:sx n="125" d="100"/>
        <a:sy n="125" d="100"/>
      </p:scale>
      <p:origin x="0" y="-102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E:\&#35838;&#39064;&#30003;&#35831;\2021AY10054\&#22238;&#36716;&#31377;&#30740;&#31350;_&#27169;&#25311;\&#26032;&#24314;%20Microsoft%20Excel%20&#24037;&#20316;&#349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yVal>
            <c:numRef>
              <c:f>Sheet1!$B$1:$B$10</c:f>
              <c:numCache>
                <c:formatCode>General</c:formatCode>
                <c:ptCount val="10"/>
                <c:pt idx="0">
                  <c:v>130</c:v>
                </c:pt>
                <c:pt idx="1">
                  <c:v>131</c:v>
                </c:pt>
                <c:pt idx="2">
                  <c:v>133</c:v>
                </c:pt>
                <c:pt idx="3">
                  <c:v>135</c:v>
                </c:pt>
                <c:pt idx="4">
                  <c:v>147</c:v>
                </c:pt>
                <c:pt idx="5">
                  <c:v>162</c:v>
                </c:pt>
                <c:pt idx="6">
                  <c:v>165</c:v>
                </c:pt>
                <c:pt idx="7">
                  <c:v>174</c:v>
                </c:pt>
                <c:pt idx="8">
                  <c:v>167</c:v>
                </c:pt>
                <c:pt idx="9">
                  <c:v>165</c:v>
                </c:pt>
              </c:numCache>
            </c:numRef>
          </c:yVal>
          <c:smooth val="0"/>
          <c:extLst>
            <c:ext xmlns:c16="http://schemas.microsoft.com/office/drawing/2014/chart" uri="{C3380CC4-5D6E-409C-BE32-E72D297353CC}">
              <c16:uniqueId val="{00000000-170A-4C11-BDFE-872CC02A4BAD}"/>
            </c:ext>
          </c:extLst>
        </c:ser>
        <c:dLbls>
          <c:showLegendKey val="0"/>
          <c:showVal val="0"/>
          <c:showCatName val="0"/>
          <c:showSerName val="0"/>
          <c:showPercent val="0"/>
          <c:showBubbleSize val="0"/>
        </c:dLbls>
        <c:axId val="1546893264"/>
        <c:axId val="1546895984"/>
      </c:scatterChart>
      <c:valAx>
        <c:axId val="1546893264"/>
        <c:scaling>
          <c:orientation val="minMax"/>
          <c:max val="1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n-US"/>
          </a:p>
        </c:txPr>
        <c:crossAx val="1546895984"/>
        <c:crosses val="autoZero"/>
        <c:crossBetween val="midCat"/>
        <c:majorUnit val="1"/>
      </c:valAx>
      <c:valAx>
        <c:axId val="1546895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n-US"/>
          </a:p>
        </c:txPr>
        <c:crossAx val="154689326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4" Type="http://schemas.openxmlformats.org/officeDocument/2006/relationships/image" Target="../media/image3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4" Type="http://schemas.openxmlformats.org/officeDocument/2006/relationships/image" Target="../media/image4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0" y="1"/>
            <a:ext cx="5181600" cy="4873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t>‹#›</a:t>
            </a:fld>
            <a:endParaRPr lang="zh-CN" strike="noStrike" noProof="1"/>
          </a:p>
        </p:txBody>
      </p:sp>
    </p:spTree>
    <p:extLst>
      <p:ext uri="{BB962C8B-B14F-4D97-AF65-F5344CB8AC3E}">
        <p14:creationId xmlns:p14="http://schemas.microsoft.com/office/powerpoint/2010/main" val="3450046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31.wmf"/><Relationship Id="rId5" Type="http://schemas.openxmlformats.org/officeDocument/2006/relationships/oleObject" Target="../embeddings/oleObject2.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35.wmf"/><Relationship Id="rId5" Type="http://schemas.openxmlformats.org/officeDocument/2006/relationships/oleObject" Target="../embeddings/oleObject6.bin"/><Relationship Id="rId10" Type="http://schemas.openxmlformats.org/officeDocument/2006/relationships/image" Target="../media/image37.wmf"/><Relationship Id="rId4" Type="http://schemas.openxmlformats.org/officeDocument/2006/relationships/image" Target="../media/image34.wmf"/><Relationship Id="rId9"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39.wmf"/><Relationship Id="rId5" Type="http://schemas.openxmlformats.org/officeDocument/2006/relationships/oleObject" Target="../embeddings/oleObject10.bin"/><Relationship Id="rId10" Type="http://schemas.openxmlformats.org/officeDocument/2006/relationships/image" Target="../media/image41.wmf"/><Relationship Id="rId4" Type="http://schemas.openxmlformats.org/officeDocument/2006/relationships/image" Target="../media/image38.wmf"/><Relationship Id="rId9"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6.xml"/><Relationship Id="rId5" Type="http://schemas.openxmlformats.org/officeDocument/2006/relationships/image" Target="../media/image51.jpeg"/><Relationship Id="rId4" Type="http://schemas.openxmlformats.org/officeDocument/2006/relationships/image" Target="../media/image50.jpeg"/></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chart" Target="../charts/chart1.xml"/><Relationship Id="rId1" Type="http://schemas.openxmlformats.org/officeDocument/2006/relationships/slideLayout" Target="../slideLayouts/slideLayout12.xml"/><Relationship Id="rId5" Type="http://schemas.openxmlformats.org/officeDocument/2006/relationships/image" Target="../media/image55.jpeg"/><Relationship Id="rId4" Type="http://schemas.openxmlformats.org/officeDocument/2006/relationships/image" Target="../media/image54.jpg"/></Relationships>
</file>

<file path=ppt/slides/_rels/slide2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838201" y="596353"/>
            <a:ext cx="10167650" cy="1325563"/>
          </a:xfrm>
        </p:spPr>
        <p:txBody>
          <a:bodyPr>
            <a:normAutofit/>
          </a:bodyPr>
          <a:lstStyle/>
          <a:p>
            <a:pPr>
              <a:lnSpc>
                <a:spcPct val="100000"/>
              </a:lnSpc>
              <a:spcBef>
                <a:spcPts val="1200"/>
              </a:spcBef>
              <a:spcAft>
                <a:spcPts val="600"/>
              </a:spcAft>
            </a:pPr>
            <a:r>
              <a:rPr lang="zh-CN" altLang="zh-CN" sz="4000" dirty="0">
                <a:solidFill>
                  <a:srgbClr val="002060"/>
                </a:solidFill>
              </a:rPr>
              <a:t>危险固体废弃物焚烧回转窑工况的数值模拟</a:t>
            </a:r>
            <a:br>
              <a:rPr lang="en-US" altLang="zh-CN" sz="4000" dirty="0">
                <a:solidFill>
                  <a:srgbClr val="0070C0"/>
                </a:solidFill>
                <a:latin typeface="黑体" panose="02010609060101010101" pitchFamily="49" charset="-122"/>
                <a:ea typeface="黑体" panose="02010609060101010101" pitchFamily="49" charset="-122"/>
              </a:rPr>
            </a:br>
            <a:endParaRPr lang="en-US" sz="1800" b="0" dirty="0">
              <a:solidFill>
                <a:srgbClr val="0070C0"/>
              </a:solidFill>
              <a:latin typeface="黑体" panose="02010609060101010101" pitchFamily="49" charset="-122"/>
              <a:ea typeface="黑体" panose="02010609060101010101" pitchFamily="49" charset="-122"/>
            </a:endParaRPr>
          </a:p>
        </p:txBody>
      </p:sp>
      <p:sp>
        <p:nvSpPr>
          <p:cNvPr id="3" name="矩形 2"/>
          <p:cNvSpPr/>
          <p:nvPr/>
        </p:nvSpPr>
        <p:spPr>
          <a:xfrm>
            <a:off x="1031384" y="2031110"/>
            <a:ext cx="9494486" cy="1200329"/>
          </a:xfrm>
          <a:prstGeom prst="rect">
            <a:avLst/>
          </a:prstGeom>
        </p:spPr>
        <p:txBody>
          <a:bodyPr wrap="square">
            <a:spAutoFit/>
          </a:bodyPr>
          <a:lstStyle/>
          <a:p>
            <a:pPr lvl="1">
              <a:lnSpc>
                <a:spcPct val="120000"/>
              </a:lnSpc>
            </a:pPr>
            <a:r>
              <a:rPr lang="zh-CN" altLang="en-US" sz="2000" dirty="0">
                <a:latin typeface="Arial" panose="020B0604020202020204" pitchFamily="34" charset="0"/>
                <a:ea typeface="黑体" panose="02010609060101010101" pitchFamily="49" charset="-122"/>
                <a:cs typeface="Arial" panose="020B0604020202020204" pitchFamily="34" charset="0"/>
              </a:rPr>
              <a:t>胡万鹏</a:t>
            </a:r>
            <a:r>
              <a:rPr lang="en-US" altLang="zh-CN" sz="2000" baseline="30000" dirty="0">
                <a:latin typeface="Arial" panose="020B0604020202020204" pitchFamily="34" charset="0"/>
                <a:ea typeface="黑体" panose="02010609060101010101" pitchFamily="49" charset="-122"/>
                <a:cs typeface="Arial" panose="020B0604020202020204" pitchFamily="34" charset="0"/>
              </a:rPr>
              <a:t>1</a:t>
            </a:r>
            <a:r>
              <a:rPr lang="zh-CN" altLang="en-US" sz="2000" dirty="0">
                <a:latin typeface="Arial" panose="020B0604020202020204" pitchFamily="34" charset="0"/>
                <a:ea typeface="黑体" panose="02010609060101010101" pitchFamily="49" charset="-122"/>
                <a:cs typeface="Arial" panose="020B0604020202020204" pitchFamily="34" charset="0"/>
              </a:rPr>
              <a:t>  周佳伟</a:t>
            </a:r>
            <a:r>
              <a:rPr lang="en-US" altLang="zh-CN" sz="2000" baseline="30000" dirty="0">
                <a:latin typeface="Arial" panose="020B0604020202020204" pitchFamily="34" charset="0"/>
                <a:ea typeface="黑体" panose="02010609060101010101" pitchFamily="49" charset="-122"/>
                <a:cs typeface="Arial" panose="020B0604020202020204" pitchFamily="34" charset="0"/>
              </a:rPr>
              <a:t>2</a:t>
            </a:r>
            <a:r>
              <a:rPr lang="zh-CN" altLang="en-US" sz="2000" dirty="0">
                <a:latin typeface="Arial" panose="020B0604020202020204" pitchFamily="34" charset="0"/>
                <a:ea typeface="黑体" panose="02010609060101010101" pitchFamily="49" charset="-122"/>
                <a:cs typeface="Arial" panose="020B0604020202020204" pitchFamily="34" charset="0"/>
              </a:rPr>
              <a:t> </a:t>
            </a:r>
            <a:endParaRPr lang="en-US" altLang="zh-CN" sz="2000" dirty="0">
              <a:latin typeface="Arial" panose="020B0604020202020204" pitchFamily="34" charset="0"/>
              <a:ea typeface="黑体" panose="02010609060101010101" pitchFamily="49" charset="-122"/>
              <a:cs typeface="Arial" panose="020B0604020202020204" pitchFamily="34" charset="0"/>
            </a:endParaRPr>
          </a:p>
          <a:p>
            <a:pPr lvl="1">
              <a:lnSpc>
                <a:spcPct val="120000"/>
              </a:lnSpc>
            </a:pPr>
            <a:r>
              <a:rPr lang="en-US" altLang="zh-CN" sz="2000" dirty="0">
                <a:latin typeface="Arial" panose="020B0604020202020204" pitchFamily="34" charset="0"/>
                <a:ea typeface="黑体" panose="02010609060101010101" pitchFamily="49" charset="-122"/>
                <a:cs typeface="Arial" panose="020B0604020202020204" pitchFamily="34" charset="0"/>
              </a:rPr>
              <a:t>1 </a:t>
            </a:r>
            <a:r>
              <a:rPr lang="zh-CN" altLang="en-US" sz="2000" dirty="0">
                <a:latin typeface="Arial" panose="020B0604020202020204" pitchFamily="34" charset="0"/>
                <a:ea typeface="黑体" panose="02010609060101010101" pitchFamily="49" charset="-122"/>
                <a:cs typeface="Arial" panose="020B0604020202020204" pitchFamily="34" charset="0"/>
              </a:rPr>
              <a:t>嘉兴大学化学工程系                        浙江嘉兴 </a:t>
            </a:r>
            <a:r>
              <a:rPr lang="en-US" altLang="zh-CN" sz="2000" dirty="0">
                <a:latin typeface="Arial" panose="020B0604020202020204" pitchFamily="34" charset="0"/>
                <a:ea typeface="黑体" panose="02010609060101010101" pitchFamily="49" charset="-122"/>
                <a:cs typeface="Arial" panose="020B0604020202020204" pitchFamily="34" charset="0"/>
              </a:rPr>
              <a:t>314001</a:t>
            </a:r>
          </a:p>
          <a:p>
            <a:pPr lvl="1">
              <a:lnSpc>
                <a:spcPct val="120000"/>
              </a:lnSpc>
            </a:pPr>
            <a:r>
              <a:rPr lang="en-US" altLang="zh-CN" sz="2000" dirty="0">
                <a:latin typeface="Arial" panose="020B0604020202020204" pitchFamily="34" charset="0"/>
                <a:ea typeface="黑体" panose="02010609060101010101" pitchFamily="49" charset="-122"/>
                <a:cs typeface="Arial" panose="020B0604020202020204" pitchFamily="34" charset="0"/>
              </a:rPr>
              <a:t>2 </a:t>
            </a:r>
            <a:r>
              <a:rPr lang="zh-CN" altLang="en-US" sz="2000" dirty="0">
                <a:latin typeface="Arial" panose="020B0604020202020204" pitchFamily="34" charset="0"/>
                <a:ea typeface="黑体" panose="02010609060101010101" pitchFamily="49" charset="-122"/>
                <a:cs typeface="Arial" panose="020B0604020202020204" pitchFamily="34" charset="0"/>
              </a:rPr>
              <a:t>嘉兴市固体废物处置有限责任公司  浙江嘉兴 </a:t>
            </a:r>
            <a:r>
              <a:rPr lang="en-US" altLang="zh-CN" sz="2000" dirty="0">
                <a:latin typeface="Arial" panose="020B0604020202020204" pitchFamily="34" charset="0"/>
                <a:ea typeface="黑体" panose="02010609060101010101" pitchFamily="49" charset="-122"/>
                <a:cs typeface="Arial" panose="020B0604020202020204" pitchFamily="34" charset="0"/>
              </a:rPr>
              <a:t>314001</a:t>
            </a:r>
          </a:p>
        </p:txBody>
      </p:sp>
      <p:sp>
        <p:nvSpPr>
          <p:cNvPr id="5" name="矩形 4"/>
          <p:cNvSpPr/>
          <p:nvPr/>
        </p:nvSpPr>
        <p:spPr>
          <a:xfrm>
            <a:off x="3095649" y="5366703"/>
            <a:ext cx="6734577" cy="491481"/>
          </a:xfrm>
          <a:prstGeom prst="rect">
            <a:avLst/>
          </a:prstGeom>
        </p:spPr>
        <p:txBody>
          <a:bodyPr wrap="square">
            <a:spAutoFit/>
          </a:bodyPr>
          <a:lstStyle/>
          <a:p>
            <a:pPr lvl="1">
              <a:lnSpc>
                <a:spcPct val="120000"/>
              </a:lnSpc>
            </a:pPr>
            <a:r>
              <a:rPr lang="en-US" altLang="zh-CN" sz="2400" dirty="0">
                <a:latin typeface="Arial" panose="020B0604020202020204" pitchFamily="34" charset="0"/>
                <a:ea typeface="黑体" panose="02010609060101010101" pitchFamily="49" charset="-122"/>
                <a:cs typeface="Arial" panose="020B0604020202020204" pitchFamily="34" charset="0"/>
              </a:rPr>
              <a:t>COMSOL </a:t>
            </a:r>
            <a:r>
              <a:rPr lang="zh-CN" altLang="en-US" sz="2400" dirty="0">
                <a:latin typeface="Arial" panose="020B0604020202020204" pitchFamily="34" charset="0"/>
                <a:ea typeface="黑体" panose="02010609060101010101" pitchFamily="49" charset="-122"/>
                <a:cs typeface="Arial" panose="020B0604020202020204" pitchFamily="34" charset="0"/>
              </a:rPr>
              <a:t>年会（上海站）  </a:t>
            </a:r>
            <a:r>
              <a:rPr lang="en-US" altLang="zh-CN" sz="2400" dirty="0">
                <a:latin typeface="Arial" panose="020B0604020202020204" pitchFamily="34" charset="0"/>
                <a:ea typeface="黑体" panose="02010609060101010101" pitchFamily="49" charset="-122"/>
                <a:cs typeface="Arial" panose="020B0604020202020204" pitchFamily="34" charset="0"/>
              </a:rPr>
              <a:t>2024.10</a:t>
            </a:r>
          </a:p>
        </p:txBody>
      </p:sp>
    </p:spTree>
    <p:extLst>
      <p:ext uri="{BB962C8B-B14F-4D97-AF65-F5344CB8AC3E}">
        <p14:creationId xmlns:p14="http://schemas.microsoft.com/office/powerpoint/2010/main" val="1650659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图片 1"/>
          <p:cNvPicPr>
            <a:picLocks noChangeAspect="1"/>
          </p:cNvPicPr>
          <p:nvPr/>
        </p:nvPicPr>
        <p:blipFill>
          <a:blip r:embed="rId2"/>
          <a:stretch>
            <a:fillRect/>
          </a:stretch>
        </p:blipFill>
        <p:spPr>
          <a:xfrm>
            <a:off x="6987281" y="1537495"/>
            <a:ext cx="4491038" cy="4770437"/>
          </a:xfrm>
          <a:prstGeom prst="rect">
            <a:avLst/>
          </a:prstGeom>
          <a:noFill/>
          <a:ln w="9525">
            <a:noFill/>
          </a:ln>
        </p:spPr>
      </p:pic>
      <p:sp>
        <p:nvSpPr>
          <p:cNvPr id="21506" name="标题 22529"/>
          <p:cNvSpPr>
            <a:spLocks noGrp="1"/>
          </p:cNvSpPr>
          <p:nvPr>
            <p:ph type="title"/>
          </p:nvPr>
        </p:nvSpPr>
        <p:spPr>
          <a:xfrm>
            <a:off x="6987281" y="266163"/>
            <a:ext cx="4849813" cy="1022350"/>
          </a:xfrm>
        </p:spPr>
        <p:txBody>
          <a:bodyPr anchor="ctr"/>
          <a:lstStyle/>
          <a:p>
            <a:pPr algn="ctr"/>
            <a:r>
              <a:rPr lang="zh-CN" altLang="en-US" sz="3600" dirty="0">
                <a:latin typeface="仿宋_GB2312" panose="02010609030101010101" pitchFamily="49" charset="-122"/>
                <a:ea typeface="仿宋_GB2312" panose="02010609030101010101" pitchFamily="49" charset="-122"/>
              </a:rPr>
              <a:t>炉渣成分分析</a:t>
            </a:r>
          </a:p>
        </p:txBody>
      </p:sp>
      <p:pic>
        <p:nvPicPr>
          <p:cNvPr id="21507" name="图片 2"/>
          <p:cNvPicPr>
            <a:picLocks noChangeAspect="1"/>
          </p:cNvPicPr>
          <p:nvPr/>
        </p:nvPicPr>
        <p:blipFill>
          <a:blip r:embed="rId3"/>
          <a:stretch>
            <a:fillRect/>
          </a:stretch>
        </p:blipFill>
        <p:spPr>
          <a:xfrm>
            <a:off x="1524001" y="3922714"/>
            <a:ext cx="4873625" cy="2897187"/>
          </a:xfrm>
          <a:prstGeom prst="rect">
            <a:avLst/>
          </a:prstGeom>
          <a:noFill/>
          <a:ln w="9525">
            <a:noFill/>
          </a:ln>
        </p:spPr>
      </p:pic>
      <p:pic>
        <p:nvPicPr>
          <p:cNvPr id="21508" name="图片 3"/>
          <p:cNvPicPr>
            <a:picLocks noChangeAspect="1"/>
          </p:cNvPicPr>
          <p:nvPr/>
        </p:nvPicPr>
        <p:blipFill>
          <a:blip r:embed="rId4"/>
          <a:stretch>
            <a:fillRect/>
          </a:stretch>
        </p:blipFill>
        <p:spPr>
          <a:xfrm>
            <a:off x="1524001" y="152401"/>
            <a:ext cx="4824413" cy="3216275"/>
          </a:xfrm>
          <a:prstGeom prst="rect">
            <a:avLst/>
          </a:prstGeom>
          <a:noFill/>
          <a:ln w="9525">
            <a:noFill/>
          </a:ln>
        </p:spPr>
      </p:pic>
      <p:sp>
        <p:nvSpPr>
          <p:cNvPr id="6" name="标题 22529"/>
          <p:cNvSpPr txBox="1">
            <a:spLocks/>
          </p:cNvSpPr>
          <p:nvPr/>
        </p:nvSpPr>
        <p:spPr>
          <a:xfrm>
            <a:off x="1217546" y="3134520"/>
            <a:ext cx="4849813" cy="10223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a:lstStyle>
          <a:p>
            <a:pPr algn="ctr"/>
            <a:r>
              <a:rPr lang="en-US" altLang="zh-CN" sz="2400" dirty="0">
                <a:latin typeface="Times New Roman" panose="02020603050405020304" pitchFamily="18" charset="0"/>
                <a:ea typeface="仿宋_GB2312" panose="02010609030101010101" pitchFamily="49" charset="-122"/>
                <a:cs typeface="Times New Roman" panose="02020603050405020304" pitchFamily="18" charset="0"/>
              </a:rPr>
              <a:t>X-</a:t>
            </a:r>
            <a:r>
              <a:rPr lang="zh-CN" altLang="en-US" sz="2400" dirty="0">
                <a:latin typeface="仿宋_GB2312" panose="02010609030101010101" pitchFamily="49" charset="-122"/>
                <a:ea typeface="仿宋_GB2312" panose="02010609030101010101" pitchFamily="49" charset="-122"/>
              </a:rPr>
              <a:t>射线衍射仪</a:t>
            </a:r>
          </a:p>
        </p:txBody>
      </p:sp>
    </p:spTree>
    <p:extLst>
      <p:ext uri="{BB962C8B-B14F-4D97-AF65-F5344CB8AC3E}">
        <p14:creationId xmlns:p14="http://schemas.microsoft.com/office/powerpoint/2010/main" val="2385864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图片 99"/>
          <p:cNvPicPr/>
          <p:nvPr/>
        </p:nvPicPr>
        <p:blipFill>
          <a:blip r:embed="rId2"/>
          <a:stretch>
            <a:fillRect/>
          </a:stretch>
        </p:blipFill>
        <p:spPr>
          <a:xfrm>
            <a:off x="1495426" y="22226"/>
            <a:ext cx="4432935" cy="3485515"/>
          </a:xfrm>
          <a:prstGeom prst="rect">
            <a:avLst/>
          </a:prstGeom>
          <a:noFill/>
          <a:ln w="9525">
            <a:noFill/>
          </a:ln>
        </p:spPr>
      </p:pic>
      <p:sp>
        <p:nvSpPr>
          <p:cNvPr id="101" name="文本框 100"/>
          <p:cNvSpPr txBox="1"/>
          <p:nvPr/>
        </p:nvSpPr>
        <p:spPr>
          <a:xfrm>
            <a:off x="4738688" y="1057275"/>
            <a:ext cx="5080000" cy="252730"/>
          </a:xfrm>
          <a:prstGeom prst="rect">
            <a:avLst/>
          </a:prstGeom>
          <a:noFill/>
          <a:ln w="9525">
            <a:noFill/>
          </a:ln>
        </p:spPr>
        <p:txBody>
          <a:bodyPr>
            <a:spAutoFit/>
          </a:bodyPr>
          <a:lstStyle/>
          <a:p>
            <a:r>
              <a:rPr lang="en-US" sz="1050">
                <a:latin typeface="Times New Roman" panose="02020603050405020304" pitchFamily="18" charset="0"/>
                <a:ea typeface="宋体" panose="02010600030101010101" pitchFamily="2" charset="-122"/>
              </a:rPr>
              <a:t> </a:t>
            </a:r>
            <a:endParaRPr lang="zh-CN" altLang="en-US"/>
          </a:p>
        </p:txBody>
      </p:sp>
      <p:pic>
        <p:nvPicPr>
          <p:cNvPr id="4" name="图片 3"/>
          <p:cNvPicPr/>
          <p:nvPr/>
        </p:nvPicPr>
        <p:blipFill>
          <a:blip r:embed="rId3"/>
          <a:stretch>
            <a:fillRect/>
          </a:stretch>
        </p:blipFill>
        <p:spPr>
          <a:xfrm>
            <a:off x="5928360" y="22226"/>
            <a:ext cx="4720590" cy="3485515"/>
          </a:xfrm>
          <a:prstGeom prst="rect">
            <a:avLst/>
          </a:prstGeom>
          <a:noFill/>
          <a:ln w="9525">
            <a:noFill/>
          </a:ln>
        </p:spPr>
      </p:pic>
      <p:pic>
        <p:nvPicPr>
          <p:cNvPr id="102" name="图片 101"/>
          <p:cNvPicPr/>
          <p:nvPr/>
        </p:nvPicPr>
        <p:blipFill>
          <a:blip r:embed="rId4"/>
          <a:stretch>
            <a:fillRect/>
          </a:stretch>
        </p:blipFill>
        <p:spPr>
          <a:xfrm>
            <a:off x="1495426" y="3507741"/>
            <a:ext cx="4432935" cy="3325495"/>
          </a:xfrm>
          <a:prstGeom prst="rect">
            <a:avLst/>
          </a:prstGeom>
          <a:noFill/>
          <a:ln w="9525">
            <a:noFill/>
          </a:ln>
        </p:spPr>
      </p:pic>
      <p:sp>
        <p:nvSpPr>
          <p:cNvPr id="103" name="文本框 102"/>
          <p:cNvSpPr txBox="1"/>
          <p:nvPr/>
        </p:nvSpPr>
        <p:spPr>
          <a:xfrm>
            <a:off x="4738688" y="5386705"/>
            <a:ext cx="5080000" cy="414020"/>
          </a:xfrm>
          <a:prstGeom prst="rect">
            <a:avLst/>
          </a:prstGeom>
          <a:noFill/>
          <a:ln w="9525">
            <a:noFill/>
          </a:ln>
        </p:spPr>
        <p:txBody>
          <a:bodyPr>
            <a:spAutoFit/>
          </a:bodyPr>
          <a:lstStyle/>
          <a:p>
            <a:endParaRPr lang="en-US" sz="1050">
              <a:latin typeface="Times New Roman" panose="02020603050405020304" pitchFamily="18" charset="0"/>
              <a:ea typeface="宋体" panose="02010600030101010101" pitchFamily="2" charset="-122"/>
            </a:endParaRPr>
          </a:p>
          <a:p>
            <a:r>
              <a:rPr lang="en-US" sz="1050">
                <a:latin typeface="Times New Roman" panose="02020603050405020304" pitchFamily="18" charset="0"/>
                <a:ea typeface="宋体" panose="02010600030101010101" pitchFamily="2" charset="-122"/>
              </a:rPr>
              <a:t> </a:t>
            </a:r>
            <a:endParaRPr lang="zh-CN" altLang="en-US"/>
          </a:p>
        </p:txBody>
      </p:sp>
      <p:pic>
        <p:nvPicPr>
          <p:cNvPr id="5" name="图片 4"/>
          <p:cNvPicPr/>
          <p:nvPr/>
        </p:nvPicPr>
        <p:blipFill>
          <a:blip r:embed="rId5"/>
          <a:stretch>
            <a:fillRect/>
          </a:stretch>
        </p:blipFill>
        <p:spPr>
          <a:xfrm>
            <a:off x="5928360" y="3507105"/>
            <a:ext cx="4700270" cy="3326130"/>
          </a:xfrm>
          <a:prstGeom prst="rect">
            <a:avLst/>
          </a:prstGeom>
          <a:noFill/>
          <a:ln w="9525">
            <a:noFill/>
          </a:ln>
        </p:spPr>
      </p:pic>
    </p:spTree>
    <p:extLst>
      <p:ext uri="{BB962C8B-B14F-4D97-AF65-F5344CB8AC3E}">
        <p14:creationId xmlns:p14="http://schemas.microsoft.com/office/powerpoint/2010/main" val="1593006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矩形 223234"/>
          <p:cNvSpPr/>
          <p:nvPr/>
        </p:nvSpPr>
        <p:spPr>
          <a:xfrm>
            <a:off x="3657600" y="6172200"/>
            <a:ext cx="4495800" cy="521970"/>
          </a:xfrm>
          <a:prstGeom prst="rect">
            <a:avLst/>
          </a:prstGeom>
          <a:noFill/>
          <a:ln w="9525">
            <a:noFill/>
          </a:ln>
        </p:spPr>
        <p:txBody>
          <a:bodyPr anchor="t">
            <a:spAutoFit/>
          </a:bodyPr>
          <a:lstStyle/>
          <a:p>
            <a:pPr algn="ctr"/>
            <a:r>
              <a:rPr lang="zh-CN" altLang="en-US" sz="2800" dirty="0">
                <a:solidFill>
                  <a:schemeClr val="tx2"/>
                </a:solidFill>
                <a:latin typeface="楷体" panose="02010609060101010101" pitchFamily="49" charset="-122"/>
                <a:ea typeface="楷体" panose="02010609060101010101" pitchFamily="49" charset="-122"/>
              </a:rPr>
              <a:t>本课题的技术路线</a:t>
            </a:r>
            <a:endParaRPr lang="zh-CN" altLang="x-none" sz="2800" dirty="0">
              <a:solidFill>
                <a:schemeClr val="tx2"/>
              </a:solidFill>
              <a:latin typeface="楷体" panose="02010609060101010101" pitchFamily="49" charset="-122"/>
              <a:ea typeface="楷体" panose="02010609060101010101" pitchFamily="49" charset="-122"/>
            </a:endParaRPr>
          </a:p>
        </p:txBody>
      </p:sp>
      <p:pic>
        <p:nvPicPr>
          <p:cNvPr id="2" name="图片 1"/>
          <p:cNvPicPr>
            <a:picLocks noChangeAspect="1"/>
          </p:cNvPicPr>
          <p:nvPr/>
        </p:nvPicPr>
        <p:blipFill>
          <a:blip r:embed="rId2"/>
          <a:stretch>
            <a:fillRect/>
          </a:stretch>
        </p:blipFill>
        <p:spPr>
          <a:xfrm>
            <a:off x="1601470" y="1447800"/>
            <a:ext cx="9554210" cy="3962400"/>
          </a:xfrm>
          <a:prstGeom prst="rect">
            <a:avLst/>
          </a:prstGeom>
        </p:spPr>
      </p:pic>
      <p:sp>
        <p:nvSpPr>
          <p:cNvPr id="3" name="矩形 2"/>
          <p:cNvSpPr/>
          <p:nvPr/>
        </p:nvSpPr>
        <p:spPr>
          <a:xfrm>
            <a:off x="493474" y="473434"/>
            <a:ext cx="1107996" cy="424732"/>
          </a:xfrm>
          <a:prstGeom prst="rect">
            <a:avLst/>
          </a:prstGeom>
        </p:spPr>
        <p:txBody>
          <a:bodyPr wrap="none">
            <a:spAutoFit/>
          </a:bodyPr>
          <a:lstStyle/>
          <a:p>
            <a:pPr>
              <a:lnSpc>
                <a:spcPct val="120000"/>
              </a:lnSpc>
            </a:pPr>
            <a:r>
              <a:rPr lang="zh-CN" altLang="en-US" dirty="0">
                <a:latin typeface="黑体" panose="02010609060101010101" pitchFamily="49" charset="-122"/>
                <a:ea typeface="黑体" panose="02010609060101010101" pitchFamily="49" charset="-122"/>
              </a:rPr>
              <a:t>研究思路</a:t>
            </a:r>
            <a:endParaRPr lang="en-US" altLang="zh-CN"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046516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2147482624"/>
          <p:cNvGraphicFramePr>
            <a:graphicFrameLocks noChangeAspect="1"/>
          </p:cNvGraphicFramePr>
          <p:nvPr/>
        </p:nvGraphicFramePr>
        <p:xfrm>
          <a:off x="1339851" y="1619886"/>
          <a:ext cx="9512935" cy="1116965"/>
        </p:xfrm>
        <a:graphic>
          <a:graphicData uri="http://schemas.openxmlformats.org/presentationml/2006/ole">
            <mc:AlternateContent xmlns:mc="http://schemas.openxmlformats.org/markup-compatibility/2006">
              <mc:Choice xmlns:v="urn:schemas-microsoft-com:vml" Requires="v">
                <p:oleObj spid="_x0000_s2130" r:id="rId3" imgW="3352800" imgH="393700" progId="Equation.KSEE3">
                  <p:embed/>
                </p:oleObj>
              </mc:Choice>
              <mc:Fallback>
                <p:oleObj r:id="rId3" imgW="3352800" imgH="393700" progId="Equation.KSEE3">
                  <p:embed/>
                  <p:pic>
                    <p:nvPicPr>
                      <p:cNvPr id="0" name=""/>
                      <p:cNvPicPr/>
                      <p:nvPr/>
                    </p:nvPicPr>
                    <p:blipFill>
                      <a:blip r:embed="rId4"/>
                      <a:stretch>
                        <a:fillRect/>
                      </a:stretch>
                    </p:blipFill>
                    <p:spPr>
                      <a:xfrm>
                        <a:off x="1339851" y="1619886"/>
                        <a:ext cx="9512935" cy="1116965"/>
                      </a:xfrm>
                      <a:prstGeom prst="rect">
                        <a:avLst/>
                      </a:prstGeom>
                      <a:noFill/>
                      <a:ln w="38100">
                        <a:noFill/>
                        <a:miter/>
                      </a:ln>
                    </p:spPr>
                  </p:pic>
                </p:oleObj>
              </mc:Fallback>
            </mc:AlternateContent>
          </a:graphicData>
        </a:graphic>
      </p:graphicFrame>
      <p:graphicFrame>
        <p:nvGraphicFramePr>
          <p:cNvPr id="3" name="对象 -2147482622"/>
          <p:cNvGraphicFramePr>
            <a:graphicFrameLocks noChangeAspect="1"/>
          </p:cNvGraphicFramePr>
          <p:nvPr/>
        </p:nvGraphicFramePr>
        <p:xfrm>
          <a:off x="1529715" y="2992121"/>
          <a:ext cx="9202420" cy="1174115"/>
        </p:xfrm>
        <a:graphic>
          <a:graphicData uri="http://schemas.openxmlformats.org/presentationml/2006/ole">
            <mc:AlternateContent xmlns:mc="http://schemas.openxmlformats.org/markup-compatibility/2006">
              <mc:Choice xmlns:v="urn:schemas-microsoft-com:vml" Requires="v">
                <p:oleObj spid="_x0000_s2131" r:id="rId5" imgW="3086100" imgH="393700" progId="Equation.KSEE3">
                  <p:embed/>
                </p:oleObj>
              </mc:Choice>
              <mc:Fallback>
                <p:oleObj r:id="rId5" imgW="3086100" imgH="393700" progId="Equation.KSEE3">
                  <p:embed/>
                  <p:pic>
                    <p:nvPicPr>
                      <p:cNvPr id="0" name=""/>
                      <p:cNvPicPr/>
                      <p:nvPr/>
                    </p:nvPicPr>
                    <p:blipFill>
                      <a:blip r:embed="rId6"/>
                      <a:stretch>
                        <a:fillRect/>
                      </a:stretch>
                    </p:blipFill>
                    <p:spPr>
                      <a:xfrm>
                        <a:off x="1529715" y="2992121"/>
                        <a:ext cx="9202420" cy="1174115"/>
                      </a:xfrm>
                      <a:prstGeom prst="rect">
                        <a:avLst/>
                      </a:prstGeom>
                      <a:noFill/>
                      <a:ln w="38100">
                        <a:noFill/>
                        <a:miter/>
                      </a:ln>
                    </p:spPr>
                  </p:pic>
                </p:oleObj>
              </mc:Fallback>
            </mc:AlternateContent>
          </a:graphicData>
        </a:graphic>
      </p:graphicFrame>
      <p:graphicFrame>
        <p:nvGraphicFramePr>
          <p:cNvPr id="5" name="对象 -2147482621"/>
          <p:cNvGraphicFramePr>
            <a:graphicFrameLocks noChangeAspect="1"/>
          </p:cNvGraphicFramePr>
          <p:nvPr/>
        </p:nvGraphicFramePr>
        <p:xfrm>
          <a:off x="1605281" y="4420871"/>
          <a:ext cx="9196705" cy="1052195"/>
        </p:xfrm>
        <a:graphic>
          <a:graphicData uri="http://schemas.openxmlformats.org/presentationml/2006/ole">
            <mc:AlternateContent xmlns:mc="http://schemas.openxmlformats.org/markup-compatibility/2006">
              <mc:Choice xmlns:v="urn:schemas-microsoft-com:vml" Requires="v">
                <p:oleObj spid="_x0000_s2132" r:id="rId7" imgW="3441700" imgH="393700" progId="Equation.KSEE3">
                  <p:embed/>
                </p:oleObj>
              </mc:Choice>
              <mc:Fallback>
                <p:oleObj r:id="rId7" imgW="3441700" imgH="393700" progId="Equation.KSEE3">
                  <p:embed/>
                  <p:pic>
                    <p:nvPicPr>
                      <p:cNvPr id="0" name=""/>
                      <p:cNvPicPr/>
                      <p:nvPr/>
                    </p:nvPicPr>
                    <p:blipFill>
                      <a:blip r:embed="rId8"/>
                      <a:stretch>
                        <a:fillRect/>
                      </a:stretch>
                    </p:blipFill>
                    <p:spPr>
                      <a:xfrm>
                        <a:off x="1605281" y="4420871"/>
                        <a:ext cx="9196705" cy="1052195"/>
                      </a:xfrm>
                      <a:prstGeom prst="rect">
                        <a:avLst/>
                      </a:prstGeom>
                      <a:noFill/>
                      <a:ln w="38100">
                        <a:noFill/>
                        <a:miter/>
                      </a:ln>
                    </p:spPr>
                  </p:pic>
                </p:oleObj>
              </mc:Fallback>
            </mc:AlternateContent>
          </a:graphicData>
        </a:graphic>
      </p:graphicFrame>
      <p:graphicFrame>
        <p:nvGraphicFramePr>
          <p:cNvPr id="7" name="对象 6">
            <a:hlinkClick r:id="" action="ppaction://ole?verb=0"/>
          </p:cNvPr>
          <p:cNvGraphicFramePr>
            <a:graphicFrameLocks noChangeAspect="1"/>
          </p:cNvGraphicFramePr>
          <p:nvPr/>
        </p:nvGraphicFramePr>
        <p:xfrm>
          <a:off x="2188846" y="5603875"/>
          <a:ext cx="6851015" cy="1155700"/>
        </p:xfrm>
        <a:graphic>
          <a:graphicData uri="http://schemas.openxmlformats.org/presentationml/2006/ole">
            <mc:AlternateContent xmlns:mc="http://schemas.openxmlformats.org/markup-compatibility/2006">
              <mc:Choice xmlns:v="urn:schemas-microsoft-com:vml" Requires="v">
                <p:oleObj spid="_x0000_s2133" r:id="rId9" imgW="6492240" imgH="1094105" progId="Equation.KSEE3">
                  <p:embed/>
                </p:oleObj>
              </mc:Choice>
              <mc:Fallback>
                <p:oleObj r:id="rId9" imgW="6492240" imgH="1094105" progId="Equation.KSEE3">
                  <p:embed/>
                  <p:pic>
                    <p:nvPicPr>
                      <p:cNvPr id="0" name=""/>
                      <p:cNvPicPr/>
                      <p:nvPr/>
                    </p:nvPicPr>
                    <p:blipFill>
                      <a:blip r:embed="rId10"/>
                      <a:stretch>
                        <a:fillRect/>
                      </a:stretch>
                    </p:blipFill>
                    <p:spPr>
                      <a:xfrm>
                        <a:off x="2188846" y="5603875"/>
                        <a:ext cx="6851015" cy="1155700"/>
                      </a:xfrm>
                      <a:prstGeom prst="rect">
                        <a:avLst/>
                      </a:prstGeom>
                    </p:spPr>
                  </p:pic>
                </p:oleObj>
              </mc:Fallback>
            </mc:AlternateContent>
          </a:graphicData>
        </a:graphic>
      </p:graphicFrame>
      <p:sp>
        <p:nvSpPr>
          <p:cNvPr id="5123" name="副标题 2"/>
          <p:cNvSpPr>
            <a:spLocks noGrp="1"/>
          </p:cNvSpPr>
          <p:nvPr/>
        </p:nvSpPr>
        <p:spPr>
          <a:xfrm>
            <a:off x="2391728" y="361315"/>
            <a:ext cx="6858000" cy="628650"/>
          </a:xfrm>
          <a:prstGeom prst="rect">
            <a:avLst/>
          </a:prstGeom>
          <a:noFill/>
          <a:ln w="9525">
            <a:noFill/>
          </a:ln>
        </p:spPr>
        <p:txBody>
          <a:bodyPr anchor="t"/>
          <a:lstStyle>
            <a:lvl1pPr marL="0" lvl="0" indent="0" algn="ctr" defTabSz="914400" eaLnBrk="1" fontAlgn="base" latinLnBrk="0" hangingPunct="1">
              <a:lnSpc>
                <a:spcPct val="100000"/>
              </a:lnSpc>
              <a:spcBef>
                <a:spcPct val="20000"/>
              </a:spcBef>
              <a:spcAft>
                <a:spcPct val="0"/>
              </a:spcAft>
              <a:buNone/>
              <a:defRPr sz="1800" b="0" i="0" u="none" kern="1200" baseline="0">
                <a:solidFill>
                  <a:schemeClr val="tx1"/>
                </a:solidFill>
                <a:latin typeface="+mn-lt"/>
                <a:ea typeface="+mn-ea"/>
                <a:cs typeface="+mn-cs"/>
              </a:defRPr>
            </a:lvl1pPr>
            <a:lvl2pPr marL="342900" lvl="1" indent="0" algn="ctr" defTabSz="914400" eaLnBrk="1" fontAlgn="base" latinLnBrk="0" hangingPunct="1">
              <a:lnSpc>
                <a:spcPct val="100000"/>
              </a:lnSpc>
              <a:spcBef>
                <a:spcPct val="20000"/>
              </a:spcBef>
              <a:spcAft>
                <a:spcPct val="0"/>
              </a:spcAft>
              <a:buNone/>
              <a:defRPr sz="1500" b="0" i="0" u="none" kern="1200" baseline="0">
                <a:solidFill>
                  <a:schemeClr val="tx1"/>
                </a:solidFill>
                <a:latin typeface="+mn-lt"/>
                <a:ea typeface="+mn-ea"/>
                <a:cs typeface="+mn-cs"/>
              </a:defRPr>
            </a:lvl2pPr>
            <a:lvl3pPr marL="685800" lvl="2" indent="0" algn="ctr" defTabSz="914400" eaLnBrk="1" fontAlgn="base" latinLnBrk="0" hangingPunct="1">
              <a:lnSpc>
                <a:spcPct val="100000"/>
              </a:lnSpc>
              <a:spcBef>
                <a:spcPct val="20000"/>
              </a:spcBef>
              <a:spcAft>
                <a:spcPct val="0"/>
              </a:spcAft>
              <a:buNone/>
              <a:defRPr sz="1350" b="0" i="0" u="none" kern="1200" baseline="0">
                <a:solidFill>
                  <a:schemeClr val="tx1"/>
                </a:solidFill>
                <a:latin typeface="+mn-lt"/>
                <a:ea typeface="+mn-ea"/>
                <a:cs typeface="+mn-cs"/>
              </a:defRPr>
            </a:lvl3pPr>
            <a:lvl4pPr marL="1028700" lvl="3"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4pPr>
            <a:lvl5pPr marL="1371600" lvl="4"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5pPr>
            <a:lvl6pPr marL="1714500" lvl="5"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6pPr>
            <a:lvl7pPr marL="2057400" lvl="6"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7pPr>
            <a:lvl8pPr marL="2400300" lvl="7"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8pPr>
            <a:lvl9pPr marL="2743200" lvl="8"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9pPr>
          </a:lstStyle>
          <a:p>
            <a:pPr algn="l"/>
            <a:r>
              <a:rPr lang="zh-CN" altLang="en-US" sz="3600" b="1" dirty="0">
                <a:latin typeface="仿宋_GB2312" panose="02010609030101010101" pitchFamily="49" charset="-122"/>
                <a:ea typeface="仿宋_GB2312" panose="02010609030101010101" pitchFamily="49" charset="-122"/>
              </a:rPr>
              <a:t>湍流流场、传热方程（数学模型）</a:t>
            </a:r>
          </a:p>
        </p:txBody>
      </p:sp>
    </p:spTree>
    <p:extLst>
      <p:ext uri="{BB962C8B-B14F-4D97-AF65-F5344CB8AC3E}">
        <p14:creationId xmlns:p14="http://schemas.microsoft.com/office/powerpoint/2010/main" val="3730618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对象 6">
            <a:hlinkClick r:id="" action="ppaction://ole?verb=0"/>
          </p:cNvPr>
          <p:cNvGraphicFramePr>
            <a:graphicFrameLocks noChangeAspect="1"/>
          </p:cNvGraphicFramePr>
          <p:nvPr>
            <p:extLst>
              <p:ext uri="{D42A27DB-BD31-4B8C-83A1-F6EECF244321}">
                <p14:modId xmlns:p14="http://schemas.microsoft.com/office/powerpoint/2010/main" val="161966267"/>
              </p:ext>
            </p:extLst>
          </p:nvPr>
        </p:nvGraphicFramePr>
        <p:xfrm>
          <a:off x="1201380" y="1535716"/>
          <a:ext cx="7541512" cy="1052938"/>
        </p:xfrm>
        <a:graphic>
          <a:graphicData uri="http://schemas.openxmlformats.org/presentationml/2006/ole">
            <mc:AlternateContent xmlns:mc="http://schemas.openxmlformats.org/markup-compatibility/2006">
              <mc:Choice xmlns:v="urn:schemas-microsoft-com:vml" Requires="v">
                <p:oleObj spid="_x0000_s3149" name="公式" r:id="rId3" imgW="2920680" imgH="406080" progId="Equation.3">
                  <p:embed/>
                </p:oleObj>
              </mc:Choice>
              <mc:Fallback>
                <p:oleObj name="公式" r:id="rId3" imgW="2920680" imgH="406080" progId="Equation.3">
                  <p:embed/>
                  <p:pic>
                    <p:nvPicPr>
                      <p:cNvPr id="0" name=""/>
                      <p:cNvPicPr/>
                      <p:nvPr/>
                    </p:nvPicPr>
                    <p:blipFill>
                      <a:blip r:embed="rId4"/>
                      <a:stretch>
                        <a:fillRect/>
                      </a:stretch>
                    </p:blipFill>
                    <p:spPr>
                      <a:xfrm>
                        <a:off x="1201380" y="1535716"/>
                        <a:ext cx="7541512" cy="1052938"/>
                      </a:xfrm>
                      <a:prstGeom prst="rect">
                        <a:avLst/>
                      </a:prstGeom>
                    </p:spPr>
                  </p:pic>
                </p:oleObj>
              </mc:Fallback>
            </mc:AlternateContent>
          </a:graphicData>
        </a:graphic>
      </p:graphicFrame>
      <p:sp>
        <p:nvSpPr>
          <p:cNvPr id="5123" name="副标题 2"/>
          <p:cNvSpPr>
            <a:spLocks noGrp="1"/>
          </p:cNvSpPr>
          <p:nvPr/>
        </p:nvSpPr>
        <p:spPr>
          <a:xfrm>
            <a:off x="2391728" y="361315"/>
            <a:ext cx="6858000" cy="628650"/>
          </a:xfrm>
          <a:prstGeom prst="rect">
            <a:avLst/>
          </a:prstGeom>
          <a:noFill/>
          <a:ln w="9525">
            <a:noFill/>
          </a:ln>
        </p:spPr>
        <p:txBody>
          <a:bodyPr anchor="t"/>
          <a:lstStyle>
            <a:lvl1pPr marL="0" lvl="0" indent="0" algn="ctr" defTabSz="914400" eaLnBrk="1" fontAlgn="base" latinLnBrk="0" hangingPunct="1">
              <a:lnSpc>
                <a:spcPct val="100000"/>
              </a:lnSpc>
              <a:spcBef>
                <a:spcPct val="20000"/>
              </a:spcBef>
              <a:spcAft>
                <a:spcPct val="0"/>
              </a:spcAft>
              <a:buNone/>
              <a:defRPr sz="1800" b="0" i="0" u="none" kern="1200" baseline="0">
                <a:solidFill>
                  <a:schemeClr val="tx1"/>
                </a:solidFill>
                <a:latin typeface="+mn-lt"/>
                <a:ea typeface="+mn-ea"/>
                <a:cs typeface="+mn-cs"/>
              </a:defRPr>
            </a:lvl1pPr>
            <a:lvl2pPr marL="342900" lvl="1" indent="0" algn="ctr" defTabSz="914400" eaLnBrk="1" fontAlgn="base" latinLnBrk="0" hangingPunct="1">
              <a:lnSpc>
                <a:spcPct val="100000"/>
              </a:lnSpc>
              <a:spcBef>
                <a:spcPct val="20000"/>
              </a:spcBef>
              <a:spcAft>
                <a:spcPct val="0"/>
              </a:spcAft>
              <a:buNone/>
              <a:defRPr sz="1500" b="0" i="0" u="none" kern="1200" baseline="0">
                <a:solidFill>
                  <a:schemeClr val="tx1"/>
                </a:solidFill>
                <a:latin typeface="+mn-lt"/>
                <a:ea typeface="+mn-ea"/>
                <a:cs typeface="+mn-cs"/>
              </a:defRPr>
            </a:lvl2pPr>
            <a:lvl3pPr marL="685800" lvl="2" indent="0" algn="ctr" defTabSz="914400" eaLnBrk="1" fontAlgn="base" latinLnBrk="0" hangingPunct="1">
              <a:lnSpc>
                <a:spcPct val="100000"/>
              </a:lnSpc>
              <a:spcBef>
                <a:spcPct val="20000"/>
              </a:spcBef>
              <a:spcAft>
                <a:spcPct val="0"/>
              </a:spcAft>
              <a:buNone/>
              <a:defRPr sz="1350" b="0" i="0" u="none" kern="1200" baseline="0">
                <a:solidFill>
                  <a:schemeClr val="tx1"/>
                </a:solidFill>
                <a:latin typeface="+mn-lt"/>
                <a:ea typeface="+mn-ea"/>
                <a:cs typeface="+mn-cs"/>
              </a:defRPr>
            </a:lvl3pPr>
            <a:lvl4pPr marL="1028700" lvl="3"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4pPr>
            <a:lvl5pPr marL="1371600" lvl="4"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5pPr>
            <a:lvl6pPr marL="1714500" lvl="5"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6pPr>
            <a:lvl7pPr marL="2057400" lvl="6"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7pPr>
            <a:lvl8pPr marL="2400300" lvl="7"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8pPr>
            <a:lvl9pPr marL="2743200" lvl="8"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9pPr>
          </a:lstStyle>
          <a:p>
            <a:pPr algn="l"/>
            <a:r>
              <a:rPr lang="zh-CN" altLang="en-US" sz="3600" b="1" dirty="0">
                <a:latin typeface="仿宋_GB2312" panose="02010609030101010101" pitchFamily="49" charset="-122"/>
                <a:ea typeface="仿宋_GB2312" panose="02010609030101010101" pitchFamily="49" charset="-122"/>
              </a:rPr>
              <a:t>湍流</a:t>
            </a:r>
            <a:r>
              <a:rPr lang="zh-CN" altLang="en-US" sz="3600" b="1">
                <a:latin typeface="仿宋_GB2312" panose="02010609030101010101" pitchFamily="49" charset="-122"/>
                <a:ea typeface="仿宋_GB2312" panose="02010609030101010101" pitchFamily="49" charset="-122"/>
              </a:rPr>
              <a:t>流场、传</a:t>
            </a:r>
            <a:r>
              <a:rPr lang="zh-CN" altLang="en-US" sz="3600" b="1" dirty="0">
                <a:latin typeface="仿宋_GB2312" panose="02010609030101010101" pitchFamily="49" charset="-122"/>
                <a:ea typeface="仿宋_GB2312" panose="02010609030101010101" pitchFamily="49" charset="-122"/>
              </a:rPr>
              <a:t>热方程（数学模型）</a:t>
            </a:r>
          </a:p>
        </p:txBody>
      </p:sp>
      <p:graphicFrame>
        <p:nvGraphicFramePr>
          <p:cNvPr id="8" name="对象 7">
            <a:hlinkClick r:id="" action="ppaction://ole?verb=0"/>
          </p:cNvPr>
          <p:cNvGraphicFramePr>
            <a:graphicFrameLocks noChangeAspect="1"/>
          </p:cNvGraphicFramePr>
          <p:nvPr>
            <p:extLst>
              <p:ext uri="{D42A27DB-BD31-4B8C-83A1-F6EECF244321}">
                <p14:modId xmlns:p14="http://schemas.microsoft.com/office/powerpoint/2010/main" val="2014282112"/>
              </p:ext>
            </p:extLst>
          </p:nvPr>
        </p:nvGraphicFramePr>
        <p:xfrm>
          <a:off x="2807579" y="2770898"/>
          <a:ext cx="4329113" cy="1052512"/>
        </p:xfrm>
        <a:graphic>
          <a:graphicData uri="http://schemas.openxmlformats.org/presentationml/2006/ole">
            <mc:AlternateContent xmlns:mc="http://schemas.openxmlformats.org/markup-compatibility/2006">
              <mc:Choice xmlns:v="urn:schemas-microsoft-com:vml" Requires="v">
                <p:oleObj spid="_x0000_s3150" name="公式" r:id="rId5" imgW="1676160" imgH="406080" progId="Equation.3">
                  <p:embed/>
                </p:oleObj>
              </mc:Choice>
              <mc:Fallback>
                <p:oleObj name="公式" r:id="rId5" imgW="1676160" imgH="406080" progId="Equation.3">
                  <p:embed/>
                  <p:pic>
                    <p:nvPicPr>
                      <p:cNvPr id="0" name=""/>
                      <p:cNvPicPr/>
                      <p:nvPr/>
                    </p:nvPicPr>
                    <p:blipFill>
                      <a:blip r:embed="rId6"/>
                      <a:stretch>
                        <a:fillRect/>
                      </a:stretch>
                    </p:blipFill>
                    <p:spPr>
                      <a:xfrm>
                        <a:off x="2807579" y="2770898"/>
                        <a:ext cx="4329113" cy="1052512"/>
                      </a:xfrm>
                      <a:prstGeom prst="rect">
                        <a:avLst/>
                      </a:prstGeom>
                    </p:spPr>
                  </p:pic>
                </p:oleObj>
              </mc:Fallback>
            </mc:AlternateContent>
          </a:graphicData>
        </a:graphic>
      </p:graphicFrame>
      <p:graphicFrame>
        <p:nvGraphicFramePr>
          <p:cNvPr id="9" name="对象 8">
            <a:hlinkClick r:id="" action="ppaction://ole?verb=0"/>
          </p:cNvPr>
          <p:cNvGraphicFramePr>
            <a:graphicFrameLocks noChangeAspect="1"/>
          </p:cNvGraphicFramePr>
          <p:nvPr>
            <p:extLst>
              <p:ext uri="{D42A27DB-BD31-4B8C-83A1-F6EECF244321}">
                <p14:modId xmlns:p14="http://schemas.microsoft.com/office/powerpoint/2010/main" val="3156832272"/>
              </p:ext>
            </p:extLst>
          </p:nvPr>
        </p:nvGraphicFramePr>
        <p:xfrm>
          <a:off x="3274141" y="5540722"/>
          <a:ext cx="3114675" cy="623888"/>
        </p:xfrm>
        <a:graphic>
          <a:graphicData uri="http://schemas.openxmlformats.org/presentationml/2006/ole">
            <mc:AlternateContent xmlns:mc="http://schemas.openxmlformats.org/markup-compatibility/2006">
              <mc:Choice xmlns:v="urn:schemas-microsoft-com:vml" Requires="v">
                <p:oleObj spid="_x0000_s3151" name="公式" r:id="rId7" imgW="1206360" imgH="241200" progId="Equation.3">
                  <p:embed/>
                </p:oleObj>
              </mc:Choice>
              <mc:Fallback>
                <p:oleObj name="公式" r:id="rId7" imgW="1206360" imgH="241200" progId="Equation.3">
                  <p:embed/>
                  <p:pic>
                    <p:nvPicPr>
                      <p:cNvPr id="0" name=""/>
                      <p:cNvPicPr/>
                      <p:nvPr/>
                    </p:nvPicPr>
                    <p:blipFill>
                      <a:blip r:embed="rId8"/>
                      <a:stretch>
                        <a:fillRect/>
                      </a:stretch>
                    </p:blipFill>
                    <p:spPr>
                      <a:xfrm>
                        <a:off x="3274141" y="5540722"/>
                        <a:ext cx="3114675" cy="623888"/>
                      </a:xfrm>
                      <a:prstGeom prst="rect">
                        <a:avLst/>
                      </a:prstGeom>
                    </p:spPr>
                  </p:pic>
                </p:oleObj>
              </mc:Fallback>
            </mc:AlternateContent>
          </a:graphicData>
        </a:graphic>
      </p:graphicFrame>
      <p:graphicFrame>
        <p:nvGraphicFramePr>
          <p:cNvPr id="11" name="对象 10">
            <a:hlinkClick r:id="" action="ppaction://ole?verb=0"/>
          </p:cNvPr>
          <p:cNvGraphicFramePr>
            <a:graphicFrameLocks noChangeAspect="1"/>
          </p:cNvGraphicFramePr>
          <p:nvPr>
            <p:extLst>
              <p:ext uri="{D42A27DB-BD31-4B8C-83A1-F6EECF244321}">
                <p14:modId xmlns:p14="http://schemas.microsoft.com/office/powerpoint/2010/main" val="969975342"/>
              </p:ext>
            </p:extLst>
          </p:nvPr>
        </p:nvGraphicFramePr>
        <p:xfrm>
          <a:off x="3274141" y="4174203"/>
          <a:ext cx="3182938" cy="1184275"/>
        </p:xfrm>
        <a:graphic>
          <a:graphicData uri="http://schemas.openxmlformats.org/presentationml/2006/ole">
            <mc:AlternateContent xmlns:mc="http://schemas.openxmlformats.org/markup-compatibility/2006">
              <mc:Choice xmlns:v="urn:schemas-microsoft-com:vml" Requires="v">
                <p:oleObj spid="_x0000_s3152" name="公式" r:id="rId9" imgW="1231560" imgH="457200" progId="Equation.3">
                  <p:embed/>
                </p:oleObj>
              </mc:Choice>
              <mc:Fallback>
                <p:oleObj name="公式" r:id="rId9" imgW="1231560" imgH="457200" progId="Equation.3">
                  <p:embed/>
                  <p:pic>
                    <p:nvPicPr>
                      <p:cNvPr id="0" name=""/>
                      <p:cNvPicPr/>
                      <p:nvPr/>
                    </p:nvPicPr>
                    <p:blipFill>
                      <a:blip r:embed="rId10"/>
                      <a:stretch>
                        <a:fillRect/>
                      </a:stretch>
                    </p:blipFill>
                    <p:spPr>
                      <a:xfrm>
                        <a:off x="3274141" y="4174203"/>
                        <a:ext cx="3182938" cy="1184275"/>
                      </a:xfrm>
                      <a:prstGeom prst="rect">
                        <a:avLst/>
                      </a:prstGeom>
                    </p:spPr>
                  </p:pic>
                </p:oleObj>
              </mc:Fallback>
            </mc:AlternateContent>
          </a:graphicData>
        </a:graphic>
      </p:graphicFrame>
    </p:spTree>
    <p:extLst>
      <p:ext uri="{BB962C8B-B14F-4D97-AF65-F5344CB8AC3E}">
        <p14:creationId xmlns:p14="http://schemas.microsoft.com/office/powerpoint/2010/main" val="24981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副标题 2"/>
          <p:cNvSpPr>
            <a:spLocks noGrp="1"/>
          </p:cNvSpPr>
          <p:nvPr/>
        </p:nvSpPr>
        <p:spPr>
          <a:xfrm>
            <a:off x="2391728" y="361315"/>
            <a:ext cx="6858000" cy="628650"/>
          </a:xfrm>
          <a:prstGeom prst="rect">
            <a:avLst/>
          </a:prstGeom>
          <a:noFill/>
          <a:ln w="9525">
            <a:noFill/>
          </a:ln>
        </p:spPr>
        <p:txBody>
          <a:bodyPr anchor="t"/>
          <a:lstStyle>
            <a:lvl1pPr marL="0" lvl="0" indent="0" algn="ctr" defTabSz="914400" eaLnBrk="1" fontAlgn="base" latinLnBrk="0" hangingPunct="1">
              <a:lnSpc>
                <a:spcPct val="100000"/>
              </a:lnSpc>
              <a:spcBef>
                <a:spcPct val="20000"/>
              </a:spcBef>
              <a:spcAft>
                <a:spcPct val="0"/>
              </a:spcAft>
              <a:buNone/>
              <a:defRPr sz="1800" b="0" i="0" u="none" kern="1200" baseline="0">
                <a:solidFill>
                  <a:schemeClr val="tx1"/>
                </a:solidFill>
                <a:latin typeface="+mn-lt"/>
                <a:ea typeface="+mn-ea"/>
                <a:cs typeface="+mn-cs"/>
              </a:defRPr>
            </a:lvl1pPr>
            <a:lvl2pPr marL="342900" lvl="1" indent="0" algn="ctr" defTabSz="914400" eaLnBrk="1" fontAlgn="base" latinLnBrk="0" hangingPunct="1">
              <a:lnSpc>
                <a:spcPct val="100000"/>
              </a:lnSpc>
              <a:spcBef>
                <a:spcPct val="20000"/>
              </a:spcBef>
              <a:spcAft>
                <a:spcPct val="0"/>
              </a:spcAft>
              <a:buNone/>
              <a:defRPr sz="1500" b="0" i="0" u="none" kern="1200" baseline="0">
                <a:solidFill>
                  <a:schemeClr val="tx1"/>
                </a:solidFill>
                <a:latin typeface="+mn-lt"/>
                <a:ea typeface="+mn-ea"/>
                <a:cs typeface="+mn-cs"/>
              </a:defRPr>
            </a:lvl2pPr>
            <a:lvl3pPr marL="685800" lvl="2" indent="0" algn="ctr" defTabSz="914400" eaLnBrk="1" fontAlgn="base" latinLnBrk="0" hangingPunct="1">
              <a:lnSpc>
                <a:spcPct val="100000"/>
              </a:lnSpc>
              <a:spcBef>
                <a:spcPct val="20000"/>
              </a:spcBef>
              <a:spcAft>
                <a:spcPct val="0"/>
              </a:spcAft>
              <a:buNone/>
              <a:defRPr sz="1350" b="0" i="0" u="none" kern="1200" baseline="0">
                <a:solidFill>
                  <a:schemeClr val="tx1"/>
                </a:solidFill>
                <a:latin typeface="+mn-lt"/>
                <a:ea typeface="+mn-ea"/>
                <a:cs typeface="+mn-cs"/>
              </a:defRPr>
            </a:lvl3pPr>
            <a:lvl4pPr marL="1028700" lvl="3"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4pPr>
            <a:lvl5pPr marL="1371600" lvl="4"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5pPr>
            <a:lvl6pPr marL="1714500" lvl="5"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6pPr>
            <a:lvl7pPr marL="2057400" lvl="6"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7pPr>
            <a:lvl8pPr marL="2400300" lvl="7"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8pPr>
            <a:lvl9pPr marL="2743200" lvl="8" indent="0" algn="ctr" defTabSz="914400" eaLnBrk="1" fontAlgn="base" latinLnBrk="0" hangingPunct="1">
              <a:lnSpc>
                <a:spcPct val="100000"/>
              </a:lnSpc>
              <a:spcBef>
                <a:spcPct val="20000"/>
              </a:spcBef>
              <a:spcAft>
                <a:spcPct val="0"/>
              </a:spcAft>
              <a:buNone/>
              <a:defRPr sz="1200" b="0" i="0" u="none" kern="1200" baseline="0">
                <a:solidFill>
                  <a:schemeClr val="tx1"/>
                </a:solidFill>
                <a:latin typeface="+mn-lt"/>
                <a:ea typeface="+mn-ea"/>
                <a:cs typeface="+mn-cs"/>
              </a:defRPr>
            </a:lvl9pPr>
          </a:lstStyle>
          <a:p>
            <a:pPr algn="l"/>
            <a:r>
              <a:rPr lang="zh-CN" altLang="en-US" sz="3600" b="1" dirty="0">
                <a:latin typeface="仿宋_GB2312" panose="02010609030101010101" pitchFamily="49" charset="-122"/>
                <a:ea typeface="仿宋_GB2312" panose="02010609030101010101" pitchFamily="49" charset="-122"/>
              </a:rPr>
              <a:t>高温炉渣的粘度模型</a:t>
            </a:r>
          </a:p>
        </p:txBody>
      </p:sp>
      <p:graphicFrame>
        <p:nvGraphicFramePr>
          <p:cNvPr id="10" name="对象 9"/>
          <p:cNvGraphicFramePr>
            <a:graphicFrameLocks noChangeAspect="1"/>
          </p:cNvGraphicFramePr>
          <p:nvPr>
            <p:extLst>
              <p:ext uri="{D42A27DB-BD31-4B8C-83A1-F6EECF244321}">
                <p14:modId xmlns:p14="http://schemas.microsoft.com/office/powerpoint/2010/main" val="2409443371"/>
              </p:ext>
            </p:extLst>
          </p:nvPr>
        </p:nvGraphicFramePr>
        <p:xfrm>
          <a:off x="2535999" y="1728455"/>
          <a:ext cx="6247393" cy="1152183"/>
        </p:xfrm>
        <a:graphic>
          <a:graphicData uri="http://schemas.openxmlformats.org/presentationml/2006/ole">
            <mc:AlternateContent xmlns:mc="http://schemas.openxmlformats.org/markup-compatibility/2006">
              <mc:Choice xmlns:v="urn:schemas-microsoft-com:vml" Requires="v">
                <p:oleObj spid="_x0000_s1175" name="公式" r:id="rId3" imgW="2323800" imgH="431640" progId="Equation.3">
                  <p:embed/>
                </p:oleObj>
              </mc:Choice>
              <mc:Fallback>
                <p:oleObj name="公式" r:id="rId3" imgW="2323800" imgH="431640" progId="Equation.3">
                  <p:embed/>
                  <p:pic>
                    <p:nvPicPr>
                      <p:cNvPr id="0"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5999" y="1728455"/>
                        <a:ext cx="6247393" cy="1152183"/>
                      </a:xfrm>
                      <a:prstGeom prst="rect">
                        <a:avLst/>
                      </a:prstGeom>
                      <a:noFill/>
                    </p:spPr>
                  </p:pic>
                </p:oleObj>
              </mc:Fallback>
            </mc:AlternateContent>
          </a:graphicData>
        </a:graphic>
      </p:graphicFrame>
      <p:sp>
        <p:nvSpPr>
          <p:cNvPr id="12" name="矩形 11"/>
          <p:cNvSpPr/>
          <p:nvPr/>
        </p:nvSpPr>
        <p:spPr>
          <a:xfrm>
            <a:off x="2706948" y="3362332"/>
            <a:ext cx="5786649" cy="523220"/>
          </a:xfrm>
          <a:prstGeom prst="rect">
            <a:avLst/>
          </a:prstGeom>
        </p:spPr>
        <p:txBody>
          <a:bodyPr wrap="none">
            <a:spAutoFit/>
          </a:bodyPr>
          <a:lstStyle/>
          <a:p>
            <a:r>
              <a:rPr lang="en-US" altLang="zh-CN" sz="2800" kern="100" dirty="0">
                <a:latin typeface="Times New Roman" panose="02020603050405020304" pitchFamily="18" charset="0"/>
                <a:ea typeface="宋体" panose="02010600030101010101" pitchFamily="2" charset="-122"/>
                <a:cs typeface="Calibri" panose="020F0502020204030204" pitchFamily="34" charset="0"/>
              </a:rPr>
              <a:t>Fe</a:t>
            </a:r>
            <a:r>
              <a:rPr lang="en-US" altLang="zh-CN" sz="2800" kern="100" baseline="-25000" dirty="0">
                <a:latin typeface="Times New Roman" panose="02020603050405020304" pitchFamily="18" charset="0"/>
                <a:ea typeface="宋体" panose="02010600030101010101" pitchFamily="2" charset="-122"/>
                <a:cs typeface="Calibri" panose="020F0502020204030204" pitchFamily="34" charset="0"/>
              </a:rPr>
              <a:t>2</a:t>
            </a:r>
            <a:r>
              <a:rPr lang="en-US" altLang="zh-CN" sz="2800" kern="100" dirty="0">
                <a:latin typeface="Times New Roman" panose="02020603050405020304" pitchFamily="18" charset="0"/>
                <a:ea typeface="宋体" panose="02010600030101010101" pitchFamily="2" charset="-122"/>
                <a:cs typeface="Calibri" panose="020F0502020204030204" pitchFamily="34" charset="0"/>
              </a:rPr>
              <a:t>O</a:t>
            </a:r>
            <a:r>
              <a:rPr lang="en-US" altLang="zh-CN" sz="2800" kern="100" baseline="-25000" dirty="0">
                <a:latin typeface="Times New Roman" panose="02020603050405020304" pitchFamily="18" charset="0"/>
                <a:ea typeface="宋体" panose="02010600030101010101" pitchFamily="2" charset="-122"/>
                <a:cs typeface="Calibri" panose="020F0502020204030204" pitchFamily="34" charset="0"/>
              </a:rPr>
              <a:t>3</a:t>
            </a:r>
            <a:r>
              <a:rPr lang="en-US" altLang="zh-CN" sz="2800" kern="100" dirty="0">
                <a:latin typeface="Times New Roman" panose="02020603050405020304" pitchFamily="18" charset="0"/>
                <a:ea typeface="宋体" panose="02010600030101010101" pitchFamily="2" charset="-122"/>
                <a:cs typeface="Calibri" panose="020F0502020204030204" pitchFamily="34" charset="0"/>
              </a:rPr>
              <a:t>equ = Fe</a:t>
            </a:r>
            <a:r>
              <a:rPr lang="en-US" altLang="zh-CN" sz="2800" kern="100" baseline="-25000" dirty="0">
                <a:latin typeface="Times New Roman" panose="02020603050405020304" pitchFamily="18" charset="0"/>
                <a:ea typeface="宋体" panose="02010600030101010101" pitchFamily="2" charset="-122"/>
                <a:cs typeface="Calibri" panose="020F0502020204030204" pitchFamily="34" charset="0"/>
              </a:rPr>
              <a:t>2</a:t>
            </a:r>
            <a:r>
              <a:rPr lang="en-US" altLang="zh-CN" sz="2800" kern="100" dirty="0">
                <a:latin typeface="Times New Roman" panose="02020603050405020304" pitchFamily="18" charset="0"/>
                <a:ea typeface="宋体" panose="02010600030101010101" pitchFamily="2" charset="-122"/>
                <a:cs typeface="Calibri" panose="020F0502020204030204" pitchFamily="34" charset="0"/>
              </a:rPr>
              <a:t>O</a:t>
            </a:r>
            <a:r>
              <a:rPr lang="en-US" altLang="zh-CN" sz="2800" kern="100" baseline="-25000" dirty="0">
                <a:latin typeface="Times New Roman" panose="02020603050405020304" pitchFamily="18" charset="0"/>
                <a:ea typeface="宋体" panose="02010600030101010101" pitchFamily="2" charset="-122"/>
                <a:cs typeface="Calibri" panose="020F0502020204030204" pitchFamily="34" charset="0"/>
              </a:rPr>
              <a:t>3</a:t>
            </a:r>
            <a:r>
              <a:rPr lang="en-US" altLang="zh-CN" sz="2800" kern="100" dirty="0">
                <a:latin typeface="Times New Roman" panose="02020603050405020304" pitchFamily="18" charset="0"/>
                <a:ea typeface="宋体" panose="02010600030101010101" pitchFamily="2" charset="-122"/>
                <a:cs typeface="Calibri" panose="020F0502020204030204" pitchFamily="34" charset="0"/>
              </a:rPr>
              <a:t> + 1.11FeO + 1.43Fe</a:t>
            </a:r>
            <a:endParaRPr lang="zh-CN" altLang="en-US" sz="2800" dirty="0"/>
          </a:p>
        </p:txBody>
      </p:sp>
      <p:graphicFrame>
        <p:nvGraphicFramePr>
          <p:cNvPr id="15" name="对象 14"/>
          <p:cNvGraphicFramePr>
            <a:graphicFrameLocks noChangeAspect="1"/>
          </p:cNvGraphicFramePr>
          <p:nvPr>
            <p:extLst>
              <p:ext uri="{D42A27DB-BD31-4B8C-83A1-F6EECF244321}">
                <p14:modId xmlns:p14="http://schemas.microsoft.com/office/powerpoint/2010/main" val="3687493609"/>
              </p:ext>
            </p:extLst>
          </p:nvPr>
        </p:nvGraphicFramePr>
        <p:xfrm>
          <a:off x="1500370" y="1933022"/>
          <a:ext cx="971234" cy="728425"/>
        </p:xfrm>
        <a:graphic>
          <a:graphicData uri="http://schemas.openxmlformats.org/presentationml/2006/ole">
            <mc:AlternateContent xmlns:mc="http://schemas.openxmlformats.org/markup-compatibility/2006">
              <mc:Choice xmlns:v="urn:schemas-microsoft-com:vml" Requires="v">
                <p:oleObj spid="_x0000_s1176" name="公式" r:id="rId5" imgW="304536" imgH="203024" progId="Equation.3">
                  <p:embed/>
                </p:oleObj>
              </mc:Choice>
              <mc:Fallback>
                <p:oleObj name="公式" r:id="rId5" imgW="304536" imgH="203024" progId="Equation.3">
                  <p:embed/>
                  <p:pic>
                    <p:nvPicPr>
                      <p:cNvPr id="0" name="Object 6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370" y="1933022"/>
                        <a:ext cx="971234" cy="728425"/>
                      </a:xfrm>
                      <a:prstGeom prst="rect">
                        <a:avLst/>
                      </a:prstGeom>
                      <a:noFill/>
                    </p:spPr>
                  </p:pic>
                </p:oleObj>
              </mc:Fallback>
            </mc:AlternateContent>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val="3181033896"/>
              </p:ext>
            </p:extLst>
          </p:nvPr>
        </p:nvGraphicFramePr>
        <p:xfrm>
          <a:off x="3940934" y="4089046"/>
          <a:ext cx="1210614" cy="1163139"/>
        </p:xfrm>
        <a:graphic>
          <a:graphicData uri="http://schemas.openxmlformats.org/presentationml/2006/ole">
            <mc:AlternateContent xmlns:mc="http://schemas.openxmlformats.org/markup-compatibility/2006">
              <mc:Choice xmlns:v="urn:schemas-microsoft-com:vml" Requires="v">
                <p:oleObj spid="_x0000_s1177" name="公式" r:id="rId7" imgW="496071" imgH="483114" progId="Equation.3">
                  <p:embed/>
                </p:oleObj>
              </mc:Choice>
              <mc:Fallback>
                <p:oleObj name="公式" r:id="rId7" imgW="496071" imgH="483114" progId="Equation.3">
                  <p:embed/>
                  <p:pic>
                    <p:nvPicPr>
                      <p:cNvPr id="0" name="对象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0934" y="4089046"/>
                        <a:ext cx="1210614" cy="1163139"/>
                      </a:xfrm>
                      <a:prstGeom prst="rect">
                        <a:avLst/>
                      </a:prstGeom>
                      <a:noFill/>
                    </p:spPr>
                  </p:pic>
                </p:oleObj>
              </mc:Fallback>
            </mc:AlternateContent>
          </a:graphicData>
        </a:graphic>
      </p:graphicFrame>
      <p:graphicFrame>
        <p:nvGraphicFramePr>
          <p:cNvPr id="18" name="对象 17"/>
          <p:cNvGraphicFramePr>
            <a:graphicFrameLocks noChangeAspect="1"/>
          </p:cNvGraphicFramePr>
          <p:nvPr>
            <p:extLst>
              <p:ext uri="{D42A27DB-BD31-4B8C-83A1-F6EECF244321}">
                <p14:modId xmlns:p14="http://schemas.microsoft.com/office/powerpoint/2010/main" val="3050039793"/>
              </p:ext>
            </p:extLst>
          </p:nvPr>
        </p:nvGraphicFramePr>
        <p:xfrm>
          <a:off x="6529065" y="4166887"/>
          <a:ext cx="1098583" cy="958338"/>
        </p:xfrm>
        <a:graphic>
          <a:graphicData uri="http://schemas.openxmlformats.org/presentationml/2006/ole">
            <mc:AlternateContent xmlns:mc="http://schemas.openxmlformats.org/markup-compatibility/2006">
              <mc:Choice xmlns:v="urn:schemas-microsoft-com:vml" Requires="v">
                <p:oleObj spid="_x0000_s1178" name="公式" r:id="rId9" imgW="456830" imgH="404631" progId="Equation.3">
                  <p:embed/>
                </p:oleObj>
              </mc:Choice>
              <mc:Fallback>
                <p:oleObj name="公式" r:id="rId9" imgW="456830" imgH="404631" progId="Equation.3">
                  <p:embed/>
                  <p:pic>
                    <p:nvPicPr>
                      <p:cNvPr id="0" name="对象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29065" y="4166887"/>
                        <a:ext cx="1098583" cy="958338"/>
                      </a:xfrm>
                      <a:prstGeom prst="rect">
                        <a:avLst/>
                      </a:prstGeom>
                      <a:noFill/>
                    </p:spPr>
                  </p:pic>
                </p:oleObj>
              </mc:Fallback>
            </mc:AlternateContent>
          </a:graphicData>
        </a:graphic>
      </p:graphicFrame>
      <p:sp>
        <p:nvSpPr>
          <p:cNvPr id="19" name="Rectangle 72"/>
          <p:cNvSpPr>
            <a:spLocks noChangeArrowheads="1"/>
          </p:cNvSpPr>
          <p:nvPr/>
        </p:nvSpPr>
        <p:spPr bwMode="auto">
          <a:xfrm>
            <a:off x="1815920" y="4384446"/>
            <a:ext cx="687731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266700" eaLnBrk="0" fontAlgn="base" hangingPunct="0">
              <a:spcBef>
                <a:spcPct val="0"/>
              </a:spcBef>
              <a:spcAft>
                <a:spcPct val="0"/>
              </a:spcAft>
            </a:pPr>
            <a:r>
              <a:rPr kumimoji="0" lang="en-US" altLang="zh-CN" sz="2800" b="0" i="0" u="none" strike="noStrike" cap="none" normalizeH="0" baseline="0" dirty="0" err="1">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log</a:t>
            </a:r>
            <a:r>
              <a:rPr kumimoji="0" lang="en-US" altLang="zh-CN" sz="2800" b="0" i="1" u="none" strike="noStrike" cap="none" normalizeH="0" baseline="0" dirty="0" err="1">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η</a:t>
            </a:r>
            <a:r>
              <a:rPr kumimoji="0" lang="en-US" altLang="zh-CN" sz="2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 4.468             </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+ 1.265×            </a:t>
            </a:r>
            <a:r>
              <a:rPr kumimoji="0" lang="en-US" altLang="zh-CN" sz="2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-8.44</a:t>
            </a:r>
            <a:endParaRPr kumimoji="0" lang="en-US" altLang="zh-CN"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04614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C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2356" y="0"/>
            <a:ext cx="5069513" cy="593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3"/>
          <a:srcRect l="22239" r="22314"/>
          <a:stretch>
            <a:fillRect/>
          </a:stretch>
        </p:blipFill>
        <p:spPr>
          <a:xfrm>
            <a:off x="4157345" y="2480946"/>
            <a:ext cx="6493510" cy="4373245"/>
          </a:xfrm>
          <a:prstGeom prst="rect">
            <a:avLst/>
          </a:prstGeom>
        </p:spPr>
      </p:pic>
      <p:pic>
        <p:nvPicPr>
          <p:cNvPr id="2" name="图片 1"/>
          <p:cNvPicPr>
            <a:picLocks noChangeAspect="1"/>
          </p:cNvPicPr>
          <p:nvPr/>
        </p:nvPicPr>
        <p:blipFill>
          <a:blip r:embed="rId4"/>
          <a:srcRect l="39780" t="11563" r="6136"/>
          <a:stretch>
            <a:fillRect/>
          </a:stretch>
        </p:blipFill>
        <p:spPr>
          <a:xfrm>
            <a:off x="1536700" y="-29845"/>
            <a:ext cx="6101080" cy="3724910"/>
          </a:xfrm>
          <a:prstGeom prst="rect">
            <a:avLst/>
          </a:prstGeom>
        </p:spPr>
      </p:pic>
    </p:spTree>
    <p:extLst>
      <p:ext uri="{BB962C8B-B14F-4D97-AF65-F5344CB8AC3E}">
        <p14:creationId xmlns:p14="http://schemas.microsoft.com/office/powerpoint/2010/main" val="33419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rcRect l="40316"/>
          <a:stretch>
            <a:fillRect/>
          </a:stretch>
        </p:blipFill>
        <p:spPr>
          <a:xfrm>
            <a:off x="1510665" y="316231"/>
            <a:ext cx="9124950" cy="5709285"/>
          </a:xfrm>
          <a:prstGeom prst="rect">
            <a:avLst/>
          </a:prstGeom>
        </p:spPr>
      </p:pic>
      <p:sp>
        <p:nvSpPr>
          <p:cNvPr id="10241" name="矩形 223234"/>
          <p:cNvSpPr/>
          <p:nvPr/>
        </p:nvSpPr>
        <p:spPr>
          <a:xfrm>
            <a:off x="3657600" y="6247765"/>
            <a:ext cx="4495800" cy="521970"/>
          </a:xfrm>
          <a:prstGeom prst="rect">
            <a:avLst/>
          </a:prstGeom>
          <a:noFill/>
          <a:ln w="9525">
            <a:noFill/>
          </a:ln>
        </p:spPr>
        <p:txBody>
          <a:bodyPr anchor="t">
            <a:spAutoFit/>
          </a:bodyPr>
          <a:lstStyle/>
          <a:p>
            <a:pPr algn="ctr"/>
            <a:r>
              <a:rPr lang="zh-CN" altLang="en-US" sz="2800" dirty="0">
                <a:solidFill>
                  <a:schemeClr val="tx2"/>
                </a:solidFill>
                <a:latin typeface="楷体" panose="02010609060101010101" pitchFamily="49" charset="-122"/>
                <a:ea typeface="楷体" panose="02010609060101010101" pitchFamily="49" charset="-122"/>
              </a:rPr>
              <a:t>回转窑的速度场分布</a:t>
            </a:r>
          </a:p>
        </p:txBody>
      </p:sp>
      <p:sp>
        <p:nvSpPr>
          <p:cNvPr id="2" name="矩形 1"/>
          <p:cNvSpPr/>
          <p:nvPr/>
        </p:nvSpPr>
        <p:spPr>
          <a:xfrm>
            <a:off x="583637" y="524950"/>
            <a:ext cx="2339102" cy="609398"/>
          </a:xfrm>
          <a:prstGeom prst="rect">
            <a:avLst/>
          </a:prstGeom>
        </p:spPr>
        <p:txBody>
          <a:bodyPr wrap="none">
            <a:spAutoFit/>
          </a:bodyPr>
          <a:lstStyle/>
          <a:p>
            <a:pPr>
              <a:lnSpc>
                <a:spcPct val="120000"/>
              </a:lnSpc>
            </a:pPr>
            <a:r>
              <a:rPr lang="zh-CN" altLang="en-US" sz="2800" dirty="0">
                <a:latin typeface="黑体" panose="02010609060101010101" pitchFamily="49" charset="-122"/>
                <a:ea typeface="黑体" panose="02010609060101010101" pitchFamily="49" charset="-122"/>
              </a:rPr>
              <a:t>仿真结果分析</a:t>
            </a:r>
            <a:endParaRPr lang="en-US" altLang="zh-CN" sz="28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06567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rcRect l="39780"/>
          <a:stretch>
            <a:fillRect/>
          </a:stretch>
        </p:blipFill>
        <p:spPr>
          <a:xfrm>
            <a:off x="2116456" y="1525271"/>
            <a:ext cx="7634605" cy="4733925"/>
          </a:xfrm>
          <a:prstGeom prst="rect">
            <a:avLst/>
          </a:prstGeom>
        </p:spPr>
      </p:pic>
      <p:pic>
        <p:nvPicPr>
          <p:cNvPr id="4" name="图片 3"/>
          <p:cNvPicPr>
            <a:picLocks noChangeAspect="1"/>
          </p:cNvPicPr>
          <p:nvPr/>
        </p:nvPicPr>
        <p:blipFill>
          <a:blip r:embed="rId3"/>
          <a:stretch>
            <a:fillRect/>
          </a:stretch>
        </p:blipFill>
        <p:spPr>
          <a:xfrm>
            <a:off x="1813560" y="743586"/>
            <a:ext cx="8564880" cy="3198495"/>
          </a:xfrm>
          <a:prstGeom prst="rect">
            <a:avLst/>
          </a:prstGeom>
        </p:spPr>
      </p:pic>
      <p:sp>
        <p:nvSpPr>
          <p:cNvPr id="10241" name="矩形 223234"/>
          <p:cNvSpPr/>
          <p:nvPr/>
        </p:nvSpPr>
        <p:spPr>
          <a:xfrm>
            <a:off x="3657600" y="6247765"/>
            <a:ext cx="4495800" cy="521970"/>
          </a:xfrm>
          <a:prstGeom prst="rect">
            <a:avLst/>
          </a:prstGeom>
          <a:noFill/>
          <a:ln w="9525">
            <a:noFill/>
          </a:ln>
        </p:spPr>
        <p:txBody>
          <a:bodyPr anchor="t">
            <a:spAutoFit/>
          </a:bodyPr>
          <a:lstStyle/>
          <a:p>
            <a:pPr algn="ctr"/>
            <a:r>
              <a:rPr lang="zh-CN" altLang="en-US" sz="2800" dirty="0">
                <a:solidFill>
                  <a:schemeClr val="tx2"/>
                </a:solidFill>
                <a:latin typeface="楷体" panose="02010609060101010101" pitchFamily="49" charset="-122"/>
                <a:ea typeface="楷体" panose="02010609060101010101" pitchFamily="49" charset="-122"/>
              </a:rPr>
              <a:t>回转窑的温度场分布</a:t>
            </a:r>
          </a:p>
        </p:txBody>
      </p:sp>
    </p:spTree>
    <p:extLst>
      <p:ext uri="{BB962C8B-B14F-4D97-AF65-F5344CB8AC3E}">
        <p14:creationId xmlns:p14="http://schemas.microsoft.com/office/powerpoint/2010/main" val="78035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我校师生在测量回转窑温度场分布02"/>
          <p:cNvPicPr>
            <a:picLocks noChangeAspect="1"/>
          </p:cNvPicPr>
          <p:nvPr/>
        </p:nvPicPr>
        <p:blipFill>
          <a:blip r:embed="rId2"/>
          <a:stretch>
            <a:fillRect/>
          </a:stretch>
        </p:blipFill>
        <p:spPr>
          <a:xfrm>
            <a:off x="1870711" y="520701"/>
            <a:ext cx="8201025" cy="5443855"/>
          </a:xfrm>
          <a:prstGeom prst="rect">
            <a:avLst/>
          </a:prstGeom>
        </p:spPr>
      </p:pic>
    </p:spTree>
    <p:extLst>
      <p:ext uri="{BB962C8B-B14F-4D97-AF65-F5344CB8AC3E}">
        <p14:creationId xmlns:p14="http://schemas.microsoft.com/office/powerpoint/2010/main" val="576047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8334" y="1633275"/>
            <a:ext cx="10736894" cy="4247317"/>
          </a:xfrm>
          <a:prstGeom prst="rect">
            <a:avLst/>
          </a:prstGeom>
          <a:noFill/>
          <a:ln w="9525">
            <a:noFill/>
          </a:ln>
        </p:spPr>
        <p:txBody>
          <a:bodyPr wrap="square">
            <a:spAutoFit/>
          </a:bodyPr>
          <a:lstStyle/>
          <a:p>
            <a:pPr indent="266700">
              <a:lnSpc>
                <a:spcPct val="125000"/>
              </a:lnSpc>
            </a:pPr>
            <a:r>
              <a:rPr lang="en-US" altLang="zh-CN" sz="2400" dirty="0">
                <a:ea typeface="宋体" panose="02010600030101010101" pitchFamily="2" charset="-122"/>
              </a:rPr>
              <a:t> </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根据</a:t>
            </a:r>
            <a:r>
              <a:rPr lang="en-US" sz="2400" dirty="0">
                <a:latin typeface="Times New Roman" panose="02020603050405020304" pitchFamily="18" charset="0"/>
                <a:cs typeface="Times New Roman" panose="02020603050405020304" pitchFamily="18" charset="0"/>
              </a:rPr>
              <a:t>2003-2018</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年浙江省环境状况公报的数据，</a:t>
            </a:r>
            <a:r>
              <a:rPr lang="en-US" sz="2400" dirty="0">
                <a:latin typeface="Times New Roman" panose="02020603050405020304" pitchFamily="18" charset="0"/>
                <a:cs typeface="Times New Roman" panose="02020603050405020304" pitchFamily="18" charset="0"/>
              </a:rPr>
              <a:t>2003</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年浙江省固体废弃物产量为</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1976</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万吨，其中危险固废</a:t>
            </a:r>
            <a:r>
              <a:rPr lang="en-US" sz="2400" dirty="0">
                <a:latin typeface="Times New Roman" panose="02020603050405020304" pitchFamily="18" charset="0"/>
                <a:cs typeface="Times New Roman" panose="02020603050405020304" pitchFamily="18" charset="0"/>
              </a:rPr>
              <a:t>15</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万吨；随着经济发展，</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2010</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年固废达到</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4267.58</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万吨，危险固废产生量为</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63.6</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2014</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年全省固废</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4699.6</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万吨，危险固废的处理能力达到</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247.3</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r>
              <a:rPr lang="en-US" sz="2400" dirty="0">
                <a:latin typeface="Times New Roman" panose="02020603050405020304" pitchFamily="18" charset="0"/>
                <a:cs typeface="Times New Roman" panose="02020603050405020304" pitchFamily="18" charset="0"/>
              </a:rPr>
              <a:t>2018</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年全省工业固废产量达到</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4879</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万吨，危险固废处理能力</a:t>
            </a:r>
            <a:r>
              <a:rPr lang="en-US" sz="2400" dirty="0">
                <a:latin typeface="Times New Roman" panose="02020603050405020304" pitchFamily="18" charset="0"/>
                <a:cs typeface="Times New Roman" panose="02020603050405020304" pitchFamily="18" charset="0"/>
              </a:rPr>
              <a:t>351</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indent="266700">
              <a:lnSpc>
                <a:spcPct val="125000"/>
              </a:lnSpc>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2023</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年浙江省的危险废物产生量为</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761.9</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万吨。截至 </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2022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年底，全省新增危险废物处置能力</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119.37</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年（含焚烧</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58.39</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a:latin typeface="Times New Roman" panose="02020603050405020304" pitchFamily="18" charset="0"/>
                <a:ea typeface="宋体" panose="02010600030101010101" pitchFamily="2" charset="-122"/>
                <a:cs typeface="Times New Roman" panose="02020603050405020304" pitchFamily="18" charset="0"/>
              </a:rPr>
              <a:t>年，医</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疗废物处置</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5.87</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a:t>
            </a:r>
          </a:p>
          <a:p>
            <a:pPr indent="266700">
              <a:lnSpc>
                <a:spcPct val="125000"/>
              </a:lnSpc>
            </a:pP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indent="266700">
              <a:lnSpc>
                <a:spcPct val="125000"/>
              </a:lnSpc>
            </a:pPr>
            <a:endParaRPr lang="zh-CN" altLang="en-US" sz="2400" dirty="0">
              <a:latin typeface="Times New Roman" panose="02020603050405020304" pitchFamily="18" charset="0"/>
              <a:cs typeface="Times New Roman" panose="02020603050405020304" pitchFamily="18" charset="0"/>
            </a:endParaRPr>
          </a:p>
        </p:txBody>
      </p:sp>
      <p:sp>
        <p:nvSpPr>
          <p:cNvPr id="2" name="矩形 1"/>
          <p:cNvSpPr/>
          <p:nvPr/>
        </p:nvSpPr>
        <p:spPr>
          <a:xfrm>
            <a:off x="828334" y="705254"/>
            <a:ext cx="1415772" cy="476669"/>
          </a:xfrm>
          <a:prstGeom prst="rect">
            <a:avLst/>
          </a:prstGeom>
        </p:spPr>
        <p:txBody>
          <a:bodyPr wrap="none">
            <a:spAutoFit/>
          </a:bodyPr>
          <a:lstStyle/>
          <a:p>
            <a:pPr>
              <a:lnSpc>
                <a:spcPct val="120000"/>
              </a:lnSpc>
            </a:pPr>
            <a:r>
              <a:rPr lang="zh-CN" altLang="en-US" sz="2400" dirty="0">
                <a:latin typeface="黑体" panose="02010609060101010101" pitchFamily="49" charset="-122"/>
                <a:ea typeface="黑体" panose="02010609060101010101" pitchFamily="49" charset="-122"/>
              </a:rPr>
              <a:t>背景介绍</a:t>
            </a:r>
            <a:endParaRPr lang="en-US"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586110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图片 1" descr="IR_0026"/>
          <p:cNvPicPr>
            <a:picLocks noChangeAspect="1"/>
          </p:cNvPicPr>
          <p:nvPr/>
        </p:nvPicPr>
        <p:blipFill>
          <a:blip r:embed="rId2"/>
          <a:stretch>
            <a:fillRect/>
          </a:stretch>
        </p:blipFill>
        <p:spPr>
          <a:xfrm>
            <a:off x="1538289" y="1"/>
            <a:ext cx="4491037" cy="3370263"/>
          </a:xfrm>
          <a:prstGeom prst="rect">
            <a:avLst/>
          </a:prstGeom>
          <a:noFill/>
          <a:ln w="9525">
            <a:noFill/>
          </a:ln>
        </p:spPr>
      </p:pic>
      <p:pic>
        <p:nvPicPr>
          <p:cNvPr id="32770" name="图片 3" descr="IR_0020"/>
          <p:cNvPicPr>
            <a:picLocks noChangeAspect="1"/>
          </p:cNvPicPr>
          <p:nvPr/>
        </p:nvPicPr>
        <p:blipFill>
          <a:blip r:embed="rId3"/>
          <a:stretch>
            <a:fillRect/>
          </a:stretch>
        </p:blipFill>
        <p:spPr>
          <a:xfrm>
            <a:off x="6203951" y="0"/>
            <a:ext cx="4460875" cy="3346450"/>
          </a:xfrm>
          <a:prstGeom prst="rect">
            <a:avLst/>
          </a:prstGeom>
          <a:noFill/>
          <a:ln w="9525">
            <a:noFill/>
          </a:ln>
        </p:spPr>
      </p:pic>
      <p:pic>
        <p:nvPicPr>
          <p:cNvPr id="32771" name="图片 1" descr="IR_0016"/>
          <p:cNvPicPr>
            <a:picLocks noChangeAspect="1"/>
          </p:cNvPicPr>
          <p:nvPr/>
        </p:nvPicPr>
        <p:blipFill>
          <a:blip r:embed="rId4"/>
          <a:stretch>
            <a:fillRect/>
          </a:stretch>
        </p:blipFill>
        <p:spPr>
          <a:xfrm>
            <a:off x="6210300" y="3514726"/>
            <a:ext cx="4457700" cy="3343275"/>
          </a:xfrm>
          <a:prstGeom prst="rect">
            <a:avLst/>
          </a:prstGeom>
          <a:noFill/>
          <a:ln w="9525">
            <a:noFill/>
          </a:ln>
        </p:spPr>
      </p:pic>
      <p:pic>
        <p:nvPicPr>
          <p:cNvPr id="32772" name="图片 2" descr="IR_0014"/>
          <p:cNvPicPr>
            <a:picLocks noChangeAspect="1"/>
          </p:cNvPicPr>
          <p:nvPr/>
        </p:nvPicPr>
        <p:blipFill>
          <a:blip r:embed="rId5"/>
          <a:stretch>
            <a:fillRect/>
          </a:stretch>
        </p:blipFill>
        <p:spPr>
          <a:xfrm>
            <a:off x="1524001" y="3486151"/>
            <a:ext cx="4511675" cy="3382963"/>
          </a:xfrm>
          <a:prstGeom prst="rect">
            <a:avLst/>
          </a:prstGeom>
          <a:noFill/>
          <a:ln w="9525">
            <a:noFill/>
          </a:ln>
        </p:spPr>
      </p:pic>
    </p:spTree>
    <p:extLst>
      <p:ext uri="{BB962C8B-B14F-4D97-AF65-F5344CB8AC3E}">
        <p14:creationId xmlns:p14="http://schemas.microsoft.com/office/powerpoint/2010/main" val="2598533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22529"/>
          <p:cNvSpPr>
            <a:spLocks noGrp="1"/>
          </p:cNvSpPr>
          <p:nvPr>
            <p:ph type="title"/>
          </p:nvPr>
        </p:nvSpPr>
        <p:spPr>
          <a:xfrm>
            <a:off x="1582421" y="17780"/>
            <a:ext cx="9003665" cy="3886200"/>
          </a:xfrm>
        </p:spPr>
        <p:txBody>
          <a:bodyPr anchor="ctr"/>
          <a:lstStyle/>
          <a:p>
            <a:pPr algn="l"/>
            <a:r>
              <a:rPr lang="en-US" altLang="zh-CN" sz="2800" dirty="0">
                <a:latin typeface="仿宋_GB2312" panose="02010609030101010101" pitchFamily="49" charset="-122"/>
                <a:ea typeface="仿宋_GB2312" panose="02010609030101010101" pitchFamily="49" charset="-122"/>
              </a:rPr>
              <a:t>                </a:t>
            </a:r>
            <a:r>
              <a:rPr lang="zh-CN" altLang="en-US" sz="2800" dirty="0">
                <a:latin typeface="仿宋_GB2312" panose="02010609030101010101" pitchFamily="49" charset="-122"/>
                <a:ea typeface="仿宋_GB2312" panose="02010609030101010101" pitchFamily="49" charset="-122"/>
              </a:rPr>
              <a:t>预期成果</a:t>
            </a:r>
            <a:br>
              <a:rPr lang="zh-CN" altLang="en-US" sz="2800" dirty="0">
                <a:latin typeface="仿宋_GB2312" panose="02010609030101010101" pitchFamily="49" charset="-122"/>
                <a:ea typeface="仿宋_GB2312" panose="02010609030101010101" pitchFamily="49" charset="-122"/>
              </a:rPr>
            </a:br>
            <a:br>
              <a:rPr lang="zh-CN" altLang="en-US" sz="2800" dirty="0">
                <a:latin typeface="仿宋_GB2312" panose="02010609030101010101" pitchFamily="49" charset="-122"/>
                <a:ea typeface="仿宋_GB2312" panose="02010609030101010101" pitchFamily="49" charset="-122"/>
              </a:rPr>
            </a:br>
            <a:r>
              <a:rPr lang="zh-CN" altLang="en-US" sz="2800" dirty="0">
                <a:latin typeface="仿宋_GB2312" panose="02010609030101010101" pitchFamily="49" charset="-122"/>
                <a:ea typeface="仿宋_GB2312" panose="02010609030101010101" pitchFamily="49" charset="-122"/>
              </a:rPr>
              <a:t>        申请发明专利</a:t>
            </a:r>
            <a:r>
              <a:rPr lang="en-US" altLang="zh-CN" sz="2800" dirty="0">
                <a:latin typeface="仿宋_GB2312" panose="02010609030101010101" pitchFamily="49" charset="-122"/>
                <a:ea typeface="仿宋_GB2312" panose="02010609030101010101" pitchFamily="49" charset="-122"/>
              </a:rPr>
              <a:t>2</a:t>
            </a:r>
            <a:r>
              <a:rPr lang="zh-CN" altLang="en-US" sz="2800" dirty="0">
                <a:latin typeface="仿宋_GB2312" panose="02010609030101010101" pitchFamily="49" charset="-122"/>
                <a:ea typeface="仿宋_GB2312" panose="02010609030101010101" pitchFamily="49" charset="-122"/>
              </a:rPr>
              <a:t>项，发表论文</a:t>
            </a:r>
            <a:r>
              <a:rPr lang="en-US" altLang="zh-CN" sz="2800" dirty="0">
                <a:latin typeface="仿宋_GB2312" panose="02010609030101010101" pitchFamily="49" charset="-122"/>
                <a:ea typeface="仿宋_GB2312" panose="02010609030101010101" pitchFamily="49" charset="-122"/>
              </a:rPr>
              <a:t>1</a:t>
            </a:r>
            <a:r>
              <a:rPr lang="zh-CN" altLang="en-US" sz="2800" dirty="0">
                <a:latin typeface="仿宋_GB2312" panose="02010609030101010101" pitchFamily="49" charset="-122"/>
                <a:ea typeface="仿宋_GB2312" panose="02010609030101010101" pitchFamily="49" charset="-122"/>
              </a:rPr>
              <a:t>篇</a:t>
            </a:r>
          </a:p>
        </p:txBody>
      </p:sp>
      <p:pic>
        <p:nvPicPr>
          <p:cNvPr id="2" name="图片 1"/>
          <p:cNvPicPr>
            <a:picLocks noChangeAspect="1"/>
          </p:cNvPicPr>
          <p:nvPr/>
        </p:nvPicPr>
        <p:blipFill rotWithShape="1">
          <a:blip r:embed="rId2"/>
          <a:srcRect l="14172" r="1990" b="15910"/>
          <a:stretch/>
        </p:blipFill>
        <p:spPr>
          <a:xfrm>
            <a:off x="342422" y="154546"/>
            <a:ext cx="11483662" cy="6475791"/>
          </a:xfrm>
          <a:prstGeom prst="rect">
            <a:avLst/>
          </a:prstGeom>
        </p:spPr>
      </p:pic>
    </p:spTree>
    <p:extLst>
      <p:ext uri="{BB962C8B-B14F-4D97-AF65-F5344CB8AC3E}">
        <p14:creationId xmlns:p14="http://schemas.microsoft.com/office/powerpoint/2010/main" val="2054134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a:graphicFrameLocks/>
          </p:cNvGraphicFramePr>
          <p:nvPr>
            <p:extLst>
              <p:ext uri="{D42A27DB-BD31-4B8C-83A1-F6EECF244321}">
                <p14:modId xmlns:p14="http://schemas.microsoft.com/office/powerpoint/2010/main" val="1715053743"/>
              </p:ext>
            </p:extLst>
          </p:nvPr>
        </p:nvGraphicFramePr>
        <p:xfrm>
          <a:off x="2170089" y="214613"/>
          <a:ext cx="6956739" cy="4136245"/>
        </p:xfrm>
        <a:graphic>
          <a:graphicData uri="http://schemas.openxmlformats.org/drawingml/2006/chart">
            <c:chart xmlns:c="http://schemas.openxmlformats.org/drawingml/2006/chart" xmlns:r="http://schemas.openxmlformats.org/officeDocument/2006/relationships" r:id="rId2"/>
          </a:graphicData>
        </a:graphic>
      </p:graphicFrame>
      <p:sp>
        <p:nvSpPr>
          <p:cNvPr id="12290" name="矩形 238594"/>
          <p:cNvSpPr/>
          <p:nvPr/>
        </p:nvSpPr>
        <p:spPr>
          <a:xfrm>
            <a:off x="4178935" y="6299004"/>
            <a:ext cx="3810000" cy="460375"/>
          </a:xfrm>
          <a:prstGeom prst="rect">
            <a:avLst/>
          </a:prstGeom>
          <a:noFill/>
          <a:ln w="9525">
            <a:noFill/>
          </a:ln>
        </p:spPr>
        <p:txBody>
          <a:bodyPr anchor="t">
            <a:spAutoFit/>
          </a:bodyPr>
          <a:lstStyle/>
          <a:p>
            <a:pPr algn="ctr"/>
            <a:r>
              <a:rPr lang="zh-CN" altLang="en-US" sz="2400" dirty="0">
                <a:solidFill>
                  <a:schemeClr val="tx2"/>
                </a:solidFill>
                <a:latin typeface="楷体" panose="02010609060101010101" pitchFamily="49" charset="-122"/>
                <a:ea typeface="楷体" panose="02010609060101010101" pitchFamily="49" charset="-122"/>
              </a:rPr>
              <a:t>窑体温度场分布</a:t>
            </a:r>
          </a:p>
        </p:txBody>
      </p:sp>
      <p:pic>
        <p:nvPicPr>
          <p:cNvPr id="3" name="图片 2"/>
          <p:cNvPicPr>
            <a:picLocks noChangeAspect="1"/>
          </p:cNvPicPr>
          <p:nvPr/>
        </p:nvPicPr>
        <p:blipFill>
          <a:blip r:embed="rId3"/>
          <a:stretch>
            <a:fillRect/>
          </a:stretch>
        </p:blipFill>
        <p:spPr>
          <a:xfrm flipH="1">
            <a:off x="0" y="707077"/>
            <a:ext cx="2023407" cy="1359497"/>
          </a:xfrm>
          <a:prstGeom prst="rect">
            <a:avLst/>
          </a:prstGeom>
        </p:spPr>
      </p:pic>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l="11816" t="30047" r="9311" b="23192"/>
          <a:stretch/>
        </p:blipFill>
        <p:spPr>
          <a:xfrm>
            <a:off x="9126828" y="409998"/>
            <a:ext cx="3065172" cy="1817209"/>
          </a:xfrm>
          <a:prstGeom prst="rect">
            <a:avLst/>
          </a:prstGeom>
        </p:spPr>
      </p:pic>
      <p:pic>
        <p:nvPicPr>
          <p:cNvPr id="2050" name="图片 3" descr="窑体外温度场分布"/>
          <p:cNvPicPr>
            <a:picLocks noChangeAspect="1" noChangeArrowheads="1"/>
          </p:cNvPicPr>
          <p:nvPr/>
        </p:nvPicPr>
        <p:blipFill>
          <a:blip r:embed="rId5">
            <a:extLst>
              <a:ext uri="{28A0092B-C50C-407E-A947-70E740481C1C}">
                <a14:useLocalDpi xmlns:a14="http://schemas.microsoft.com/office/drawing/2010/main" val="0"/>
              </a:ext>
            </a:extLst>
          </a:blip>
          <a:srcRect l="15437" t="33896" r="11601" b="14232"/>
          <a:stretch>
            <a:fillRect/>
          </a:stretch>
        </p:blipFill>
        <p:spPr bwMode="auto">
          <a:xfrm>
            <a:off x="1639570" y="2282736"/>
            <a:ext cx="9729463" cy="3744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0787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0" descr="1"/>
          <p:cNvPicPr>
            <a:picLocks noChangeAspect="1"/>
          </p:cNvPicPr>
          <p:nvPr/>
        </p:nvPicPr>
        <p:blipFill>
          <a:blip r:embed="rId2"/>
          <a:stretch>
            <a:fillRect/>
          </a:stretch>
        </p:blipFill>
        <p:spPr>
          <a:xfrm>
            <a:off x="0" y="283901"/>
            <a:ext cx="6565787" cy="5073710"/>
          </a:xfrm>
          <a:prstGeom prst="rect">
            <a:avLst/>
          </a:prstGeom>
          <a:noFill/>
          <a:ln w="9525">
            <a:noFill/>
          </a:ln>
        </p:spPr>
      </p:pic>
      <p:pic>
        <p:nvPicPr>
          <p:cNvPr id="23553" name="图片 1"/>
          <p:cNvPicPr>
            <a:picLocks noChangeAspect="1"/>
          </p:cNvPicPr>
          <p:nvPr/>
        </p:nvPicPr>
        <p:blipFill>
          <a:blip r:embed="rId3"/>
          <a:stretch>
            <a:fillRect/>
          </a:stretch>
        </p:blipFill>
        <p:spPr>
          <a:xfrm>
            <a:off x="6336405" y="1036185"/>
            <a:ext cx="5591777" cy="4520459"/>
          </a:xfrm>
          <a:prstGeom prst="rect">
            <a:avLst/>
          </a:prstGeom>
          <a:noFill/>
          <a:ln w="9525">
            <a:noFill/>
          </a:ln>
        </p:spPr>
      </p:pic>
    </p:spTree>
    <p:extLst>
      <p:ext uri="{BB962C8B-B14F-4D97-AF65-F5344CB8AC3E}">
        <p14:creationId xmlns:p14="http://schemas.microsoft.com/office/powerpoint/2010/main" val="3536962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22529"/>
          <p:cNvSpPr>
            <a:spLocks noGrp="1"/>
          </p:cNvSpPr>
          <p:nvPr>
            <p:ph type="title"/>
          </p:nvPr>
        </p:nvSpPr>
        <p:spPr>
          <a:xfrm>
            <a:off x="373487" y="927977"/>
            <a:ext cx="11603865" cy="6084570"/>
          </a:xfrm>
        </p:spPr>
        <p:txBody>
          <a:bodyPr anchor="ctr"/>
          <a:lstStyle/>
          <a:p>
            <a:r>
              <a:rPr lang="en-US" altLang="zh-CN"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1.</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回转窑的结渣严重影响设备的运行安全，需要研究结渣的成因及预防措施。废弃物含有的无机矿物质成为炉渣的来源；</a:t>
            </a: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r>
              <a:rPr lang="en-US" altLang="zh-CN"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采用流体力学与传热两个物理场耦合化学反应的方式，对于工业回转窑进行了数学建模；</a:t>
            </a: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r>
              <a:rPr lang="en-US" altLang="zh-CN"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3.</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计算机模拟结果显示，回转窑里存在着两个气旋涡流，对流传热在回转窑内形成三个温度区；</a:t>
            </a: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r>
              <a:rPr lang="en-US" altLang="zh-CN"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4.</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分析结果显示，炉渣的组分和相态接近于某种矿石。温度和组成数据有助于解决炉渣的粘度问题。</a:t>
            </a: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b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br>
            <a:r>
              <a:rPr lang="en-US" altLang="zh-CN"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5. </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通过炉渣组分和</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sym typeface="+mn-ea"/>
              </a:rPr>
              <a:t>温度</a:t>
            </a:r>
            <a:r>
              <a:rPr lang="zh-CN" altLang="en-US" sz="2800"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调控有助于控制窑尾结渣状况。</a:t>
            </a:r>
          </a:p>
        </p:txBody>
      </p:sp>
      <p:sp>
        <p:nvSpPr>
          <p:cNvPr id="3" name="标题 22529"/>
          <p:cNvSpPr txBox="1">
            <a:spLocks/>
          </p:cNvSpPr>
          <p:nvPr/>
        </p:nvSpPr>
        <p:spPr>
          <a:xfrm>
            <a:off x="5355932" y="303960"/>
            <a:ext cx="2178209" cy="8036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a:lstStyle>
          <a:p>
            <a:r>
              <a:rPr lang="zh-CN" altLang="en-US" sz="3600" dirty="0">
                <a:solidFill>
                  <a:srgbClr val="002060"/>
                </a:solidFill>
                <a:latin typeface="仿宋_GB2312" panose="02010609030101010101" pitchFamily="49" charset="-122"/>
                <a:ea typeface="仿宋_GB2312" panose="02010609030101010101" pitchFamily="49" charset="-122"/>
              </a:rPr>
              <a:t>研究结论</a:t>
            </a:r>
            <a:endParaRPr lang="zh-CN" altLang="en-US" sz="2800" dirty="0">
              <a:solidFill>
                <a:srgbClr val="002060"/>
              </a:solidFill>
              <a:latin typeface="仿宋_GB2312" panose="02010609030101010101" pitchFamily="49" charset="-122"/>
              <a:ea typeface="仿宋_GB2312" panose="02010609030101010101" pitchFamily="49" charset="-122"/>
            </a:endParaRPr>
          </a:p>
        </p:txBody>
      </p:sp>
    </p:spTree>
    <p:extLst>
      <p:ext uri="{BB962C8B-B14F-4D97-AF65-F5344CB8AC3E}">
        <p14:creationId xmlns:p14="http://schemas.microsoft.com/office/powerpoint/2010/main" val="1286313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65925" y="2242838"/>
            <a:ext cx="5511393" cy="2554545"/>
          </a:xfrm>
          <a:prstGeom prst="rect">
            <a:avLst/>
          </a:prstGeom>
        </p:spPr>
        <p:txBody>
          <a:bodyPr wrap="square">
            <a:spAutoFit/>
          </a:bodyPr>
          <a:lstStyle/>
          <a:p>
            <a:r>
              <a:rPr lang="en-US" altLang="zh-CN"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1.  </a:t>
            </a:r>
            <a:r>
              <a:rPr lang="zh-CN" altLang="en-US"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模型未设置旋转窑体；</a:t>
            </a:r>
            <a:endParaRPr lang="en-US" altLang="zh-CN"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endParaRPr>
          </a:p>
          <a:p>
            <a:r>
              <a:rPr lang="en-US" altLang="zh-CN"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2. </a:t>
            </a:r>
            <a:r>
              <a:rPr lang="zh-CN" altLang="en-US"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rPr>
              <a:t>窑内炉渣粘度变化暂未模拟。</a:t>
            </a:r>
            <a:endParaRPr lang="en-US" altLang="zh-CN" sz="2800" b="1" dirty="0">
              <a:solidFill>
                <a:srgbClr val="002060"/>
              </a:solidFill>
              <a:latin typeface="Times New Roman" panose="02020603050405020304" pitchFamily="18" charset="0"/>
              <a:ea typeface="仿宋" panose="02010609060101010101" pitchFamily="49" charset="-122"/>
              <a:cs typeface="Times New Roman" panose="02020603050405020304" pitchFamily="18" charset="0"/>
            </a:endParaRPr>
          </a:p>
          <a:p>
            <a:endParaRPr lang="en-US" altLang="zh-CN" sz="2400" dirty="0">
              <a:ea typeface="仿宋_GB2312" panose="02010609030101010101" pitchFamily="49" charset="-122"/>
            </a:endParaRPr>
          </a:p>
          <a:p>
            <a:endParaRPr lang="zh-CN" altLang="en-US" sz="2400"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405" y="653603"/>
            <a:ext cx="4647455" cy="4854536"/>
          </a:xfrm>
          <a:prstGeom prst="rect">
            <a:avLst/>
          </a:prstGeom>
        </p:spPr>
      </p:pic>
      <p:sp>
        <p:nvSpPr>
          <p:cNvPr id="22529" name="标题 22529"/>
          <p:cNvSpPr>
            <a:spLocks noGrp="1"/>
          </p:cNvSpPr>
          <p:nvPr>
            <p:ph type="title"/>
          </p:nvPr>
        </p:nvSpPr>
        <p:spPr>
          <a:xfrm>
            <a:off x="989994" y="316838"/>
            <a:ext cx="9390378" cy="1589235"/>
          </a:xfrm>
        </p:spPr>
        <p:txBody>
          <a:bodyPr anchor="ctr"/>
          <a:lstStyle/>
          <a:p>
            <a:r>
              <a:rPr lang="zh-CN" altLang="en-US" sz="3600" dirty="0">
                <a:solidFill>
                  <a:srgbClr val="002060"/>
                </a:solidFill>
                <a:latin typeface="仿宋_GB2312" panose="02010609030101010101" pitchFamily="49" charset="-122"/>
                <a:ea typeface="仿宋_GB2312" panose="02010609030101010101" pitchFamily="49" charset="-122"/>
              </a:rPr>
              <a:t>不足之处</a:t>
            </a:r>
            <a:endParaRPr lang="zh-CN" altLang="en-US" sz="2800" dirty="0">
              <a:solidFill>
                <a:srgbClr val="002060"/>
              </a:solidFill>
              <a:latin typeface="仿宋_GB2312" panose="02010609030101010101" pitchFamily="49" charset="-122"/>
              <a:ea typeface="仿宋_GB2312" panose="02010609030101010101" pitchFamily="49" charset="-122"/>
            </a:endParaRPr>
          </a:p>
        </p:txBody>
      </p:sp>
    </p:spTree>
    <p:extLst>
      <p:ext uri="{BB962C8B-B14F-4D97-AF65-F5344CB8AC3E}">
        <p14:creationId xmlns:p14="http://schemas.microsoft.com/office/powerpoint/2010/main" val="19677530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22529"/>
          <p:cNvSpPr>
            <a:spLocks noGrp="1"/>
          </p:cNvSpPr>
          <p:nvPr>
            <p:ph type="title"/>
          </p:nvPr>
        </p:nvSpPr>
        <p:spPr>
          <a:xfrm>
            <a:off x="1569543" y="674603"/>
            <a:ext cx="9390378" cy="3886200"/>
          </a:xfrm>
        </p:spPr>
        <p:txBody>
          <a:bodyPr anchor="ctr"/>
          <a:lstStyle/>
          <a:p>
            <a:r>
              <a:rPr lang="zh-CN" altLang="en-US" sz="3600" dirty="0">
                <a:solidFill>
                  <a:srgbClr val="002060"/>
                </a:solidFill>
                <a:latin typeface="仿宋_GB2312" panose="02010609030101010101" pitchFamily="49" charset="-122"/>
                <a:ea typeface="仿宋_GB2312" panose="02010609030101010101" pitchFamily="49" charset="-122"/>
              </a:rPr>
              <a:t>致谢</a:t>
            </a:r>
            <a:br>
              <a:rPr lang="zh-CN" altLang="en-US" sz="2800" dirty="0">
                <a:solidFill>
                  <a:srgbClr val="002060"/>
                </a:solidFill>
                <a:latin typeface="仿宋_GB2312" panose="02010609030101010101" pitchFamily="49" charset="-122"/>
                <a:ea typeface="仿宋_GB2312" panose="02010609030101010101" pitchFamily="49" charset="-122"/>
              </a:rPr>
            </a:br>
            <a:br>
              <a:rPr lang="zh-CN" altLang="en-US" sz="2800" dirty="0">
                <a:solidFill>
                  <a:srgbClr val="002060"/>
                </a:solidFill>
                <a:latin typeface="仿宋_GB2312" panose="02010609030101010101" pitchFamily="49" charset="-122"/>
                <a:ea typeface="仿宋_GB2312" panose="02010609030101010101" pitchFamily="49" charset="-122"/>
              </a:rPr>
            </a:br>
            <a:r>
              <a:rPr lang="zh-CN" altLang="en-US" sz="2800" dirty="0">
                <a:solidFill>
                  <a:srgbClr val="002060"/>
                </a:solidFill>
                <a:latin typeface="仿宋_GB2312" panose="02010609030101010101" pitchFamily="49" charset="-122"/>
                <a:ea typeface="仿宋_GB2312" panose="02010609030101010101" pitchFamily="49" charset="-122"/>
              </a:rPr>
              <a:t>本项目受嘉兴市科技计划资助（</a:t>
            </a:r>
            <a:r>
              <a:rPr lang="en-US" altLang="zh-CN" sz="2800" dirty="0">
                <a:solidFill>
                  <a:srgbClr val="002060"/>
                </a:solidFill>
                <a:latin typeface="Times New Roman" panose="02020603050405020304" pitchFamily="18" charset="0"/>
                <a:ea typeface="仿宋_GB2312" panose="02010609030101010101" pitchFamily="49" charset="-122"/>
                <a:cs typeface="Times New Roman" panose="02020603050405020304" pitchFamily="18" charset="0"/>
              </a:rPr>
              <a:t>2021AY10054</a:t>
            </a:r>
            <a:r>
              <a:rPr lang="zh-CN" altLang="en-US" sz="2800" dirty="0">
                <a:solidFill>
                  <a:srgbClr val="002060"/>
                </a:solidFill>
                <a:latin typeface="仿宋_GB2312" panose="02010609030101010101" pitchFamily="49" charset="-122"/>
                <a:ea typeface="仿宋_GB2312" panose="02010609030101010101" pitchFamily="49" charset="-122"/>
              </a:rPr>
              <a:t>）</a:t>
            </a:r>
          </a:p>
        </p:txBody>
      </p:sp>
    </p:spTree>
    <p:extLst>
      <p:ext uri="{BB962C8B-B14F-4D97-AF65-F5344CB8AC3E}">
        <p14:creationId xmlns:p14="http://schemas.microsoft.com/office/powerpoint/2010/main" val="805498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矩形 216065"/>
          <p:cNvSpPr/>
          <p:nvPr/>
        </p:nvSpPr>
        <p:spPr>
          <a:xfrm>
            <a:off x="3276600" y="1828801"/>
            <a:ext cx="6051550" cy="823913"/>
          </a:xfrm>
          <a:prstGeom prst="rect">
            <a:avLst/>
          </a:prstGeom>
          <a:noFill/>
          <a:ln w="9525">
            <a:noFill/>
          </a:ln>
        </p:spPr>
        <p:txBody>
          <a:bodyPr anchor="t">
            <a:spAutoFit/>
          </a:bodyPr>
          <a:lstStyle/>
          <a:p>
            <a:pPr algn="ctr"/>
            <a:r>
              <a:rPr lang="zh-CN" altLang="en-US" sz="4800" dirty="0">
                <a:latin typeface="Arial" panose="020B0604020202020204" pitchFamily="34" charset="0"/>
                <a:ea typeface="楷体_GB2312" panose="02010609030101010101" pitchFamily="49" charset="-122"/>
              </a:rPr>
              <a:t>欢迎提出批评意见！</a:t>
            </a:r>
            <a:endParaRPr lang="zh-CN" altLang="en-US" sz="4800">
              <a:latin typeface="Arial" panose="020B0604020202020204" pitchFamily="34" charset="0"/>
              <a:ea typeface="楷体_GB2312" panose="02010609030101010101" pitchFamily="49" charset="-122"/>
            </a:endParaRPr>
          </a:p>
        </p:txBody>
      </p:sp>
      <p:sp>
        <p:nvSpPr>
          <p:cNvPr id="19459" name="矩形 216067"/>
          <p:cNvSpPr/>
          <p:nvPr/>
        </p:nvSpPr>
        <p:spPr>
          <a:xfrm>
            <a:off x="3422420" y="5943600"/>
            <a:ext cx="5759910" cy="584775"/>
          </a:xfrm>
          <a:prstGeom prst="rect">
            <a:avLst/>
          </a:prstGeom>
          <a:noFill/>
          <a:ln w="9525">
            <a:noFill/>
          </a:ln>
        </p:spPr>
        <p:txBody>
          <a:bodyPr wrap="none" anchor="t">
            <a:spAutoFit/>
          </a:bodyPr>
          <a:lstStyle/>
          <a:p>
            <a:r>
              <a:rPr lang="en-US" altLang="zh-CN" sz="3200" i="1" dirty="0">
                <a:solidFill>
                  <a:srgbClr val="002060"/>
                </a:solidFill>
                <a:latin typeface="Times New Roman" panose="02020603050405020304" pitchFamily="18" charset="0"/>
                <a:ea typeface="BatangChe" pitchFamily="49" charset="-127"/>
              </a:rPr>
              <a:t>Institute of Chemical Engineering</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734" y="3408141"/>
            <a:ext cx="1783080" cy="1780032"/>
          </a:xfrm>
          <a:prstGeom prst="rect">
            <a:avLst/>
          </a:prstGeom>
        </p:spPr>
      </p:pic>
    </p:spTree>
    <p:extLst>
      <p:ext uri="{BB962C8B-B14F-4D97-AF65-F5344CB8AC3E}">
        <p14:creationId xmlns:p14="http://schemas.microsoft.com/office/powerpoint/2010/main" val="1570833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67725" y="4659810"/>
            <a:ext cx="10736894" cy="2357377"/>
          </a:xfrm>
          <a:prstGeom prst="rect">
            <a:avLst/>
          </a:prstGeom>
          <a:noFill/>
          <a:ln w="9525">
            <a:noFill/>
          </a:ln>
        </p:spPr>
        <p:txBody>
          <a:bodyPr wrap="square">
            <a:spAutoFit/>
          </a:bodyPr>
          <a:lstStyle/>
          <a:p>
            <a:pPr indent="266700">
              <a:lnSpc>
                <a:spcPct val="125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   危险废物新处理技术研究和工程示范。鼓励符合条件的现役危险废物集中处理单位进行适配改造协同处理焚烧灰渣，推进高温熔融、高温烧结和低温热分解焚烧飞灰等新处理技术研究和工程示范。</a:t>
            </a:r>
          </a:p>
          <a:p>
            <a:pPr indent="266700">
              <a:lnSpc>
                <a:spcPct val="125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到 </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2024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年底，全省焚烧灰渣年资源化利用能力不低于 </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120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万吨。</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indent="266700">
              <a:lnSpc>
                <a:spcPct val="125000"/>
              </a:lnSpc>
            </a:pPr>
            <a:endParaRPr lang="zh-CN" altLang="en-US" sz="2400" dirty="0">
              <a:latin typeface="Times New Roman" panose="02020603050405020304" pitchFamily="18" charset="0"/>
              <a:cs typeface="Times New Roman" panose="02020603050405020304" pitchFamily="18" charset="0"/>
            </a:endParaRPr>
          </a:p>
        </p:txBody>
      </p:sp>
      <p:sp>
        <p:nvSpPr>
          <p:cNvPr id="2" name="矩形 1"/>
          <p:cNvSpPr/>
          <p:nvPr/>
        </p:nvSpPr>
        <p:spPr>
          <a:xfrm>
            <a:off x="828334" y="705254"/>
            <a:ext cx="1415772" cy="476669"/>
          </a:xfrm>
          <a:prstGeom prst="rect">
            <a:avLst/>
          </a:prstGeom>
        </p:spPr>
        <p:txBody>
          <a:bodyPr wrap="none">
            <a:spAutoFit/>
          </a:bodyPr>
          <a:lstStyle/>
          <a:p>
            <a:pPr>
              <a:lnSpc>
                <a:spcPct val="120000"/>
              </a:lnSpc>
            </a:pPr>
            <a:r>
              <a:rPr lang="zh-CN" altLang="en-US" sz="2400" dirty="0">
                <a:latin typeface="黑体" panose="02010609060101010101" pitchFamily="49" charset="-122"/>
                <a:ea typeface="黑体" panose="02010609060101010101" pitchFamily="49" charset="-122"/>
              </a:rPr>
              <a:t>背景介绍</a:t>
            </a:r>
            <a:endParaRPr lang="en-US" altLang="zh-CN" sz="2400" dirty="0">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stretch>
            <a:fillRect/>
          </a:stretch>
        </p:blipFill>
        <p:spPr>
          <a:xfrm>
            <a:off x="3143115" y="320026"/>
            <a:ext cx="5884975" cy="4109550"/>
          </a:xfrm>
          <a:prstGeom prst="rect">
            <a:avLst/>
          </a:prstGeom>
        </p:spPr>
      </p:pic>
    </p:spTree>
    <p:extLst>
      <p:ext uri="{BB962C8B-B14F-4D97-AF65-F5344CB8AC3E}">
        <p14:creationId xmlns:p14="http://schemas.microsoft.com/office/powerpoint/2010/main" val="163318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标题 22529"/>
          <p:cNvSpPr>
            <a:spLocks noGrp="1"/>
          </p:cNvSpPr>
          <p:nvPr/>
        </p:nvSpPr>
        <p:spPr>
          <a:xfrm>
            <a:off x="4387215" y="6167755"/>
            <a:ext cx="3153410" cy="720090"/>
          </a:xfrm>
          <a:prstGeom prst="rect">
            <a:avLst/>
          </a:prstGeom>
          <a:noFill/>
          <a:ln w="9525">
            <a:noFill/>
          </a:ln>
        </p:spPr>
        <p:txBody>
          <a:bodyPr anchor="ctr"/>
          <a:lstStyle/>
          <a:p>
            <a:pPr algn="ctr"/>
            <a:r>
              <a:rPr lang="zh-CN" altLang="en-US" sz="2800" b="1" dirty="0">
                <a:solidFill>
                  <a:schemeClr val="tx2"/>
                </a:solidFill>
                <a:latin typeface="仿宋_GB2312" panose="02010609030101010101" pitchFamily="49" charset="-122"/>
                <a:ea typeface="仿宋_GB2312" panose="02010609030101010101" pitchFamily="49" charset="-122"/>
              </a:rPr>
              <a:t>危险固体废弃物</a:t>
            </a:r>
          </a:p>
        </p:txBody>
      </p:sp>
      <p:pic>
        <p:nvPicPr>
          <p:cNvPr id="2" name="图片 1"/>
          <p:cNvPicPr>
            <a:picLocks noChangeAspect="1"/>
          </p:cNvPicPr>
          <p:nvPr/>
        </p:nvPicPr>
        <p:blipFill>
          <a:blip r:embed="rId2"/>
          <a:srcRect/>
          <a:stretch>
            <a:fillRect/>
          </a:stretch>
        </p:blipFill>
        <p:spPr>
          <a:xfrm>
            <a:off x="1982470" y="99061"/>
            <a:ext cx="4089400" cy="2936875"/>
          </a:xfrm>
          <a:prstGeom prst="foldedCorner">
            <a:avLst/>
          </a:prstGeom>
        </p:spPr>
      </p:pic>
      <p:pic>
        <p:nvPicPr>
          <p:cNvPr id="2051" name="图片 2" descr="精馏残渣 胶块"/>
          <p:cNvPicPr>
            <a:picLocks noChangeAspect="1"/>
          </p:cNvPicPr>
          <p:nvPr/>
        </p:nvPicPr>
        <p:blipFill>
          <a:blip r:embed="rId3"/>
          <a:stretch>
            <a:fillRect/>
          </a:stretch>
        </p:blipFill>
        <p:spPr>
          <a:xfrm>
            <a:off x="6160135" y="99061"/>
            <a:ext cx="4169410" cy="3174365"/>
          </a:xfrm>
          <a:prstGeom prst="rect">
            <a:avLst/>
          </a:prstGeom>
          <a:noFill/>
          <a:ln w="9525">
            <a:noFill/>
          </a:ln>
        </p:spPr>
      </p:pic>
      <p:pic>
        <p:nvPicPr>
          <p:cNvPr id="2052" name="图片 3" descr="废液倾倒搅拌"/>
          <p:cNvPicPr>
            <a:picLocks noChangeAspect="1"/>
          </p:cNvPicPr>
          <p:nvPr/>
        </p:nvPicPr>
        <p:blipFill>
          <a:blip r:embed="rId4"/>
          <a:stretch>
            <a:fillRect/>
          </a:stretch>
        </p:blipFill>
        <p:spPr>
          <a:xfrm>
            <a:off x="6129021" y="3013710"/>
            <a:ext cx="4029075" cy="3183890"/>
          </a:xfrm>
          <a:prstGeom prst="rect">
            <a:avLst/>
          </a:prstGeom>
          <a:noFill/>
          <a:ln w="9525">
            <a:noFill/>
          </a:ln>
        </p:spPr>
      </p:pic>
      <p:pic>
        <p:nvPicPr>
          <p:cNvPr id="3" name="图片 2"/>
          <p:cNvPicPr>
            <a:picLocks noChangeAspect="1"/>
          </p:cNvPicPr>
          <p:nvPr/>
        </p:nvPicPr>
        <p:blipFill>
          <a:blip r:embed="rId5"/>
          <a:stretch>
            <a:fillRect/>
          </a:stretch>
        </p:blipFill>
        <p:spPr>
          <a:xfrm>
            <a:off x="1982471" y="3013711"/>
            <a:ext cx="4048125" cy="3181985"/>
          </a:xfrm>
          <a:prstGeom prst="rect">
            <a:avLst/>
          </a:prstGeom>
        </p:spPr>
      </p:pic>
      <p:sp>
        <p:nvSpPr>
          <p:cNvPr id="7" name="矩形 6"/>
          <p:cNvSpPr/>
          <p:nvPr/>
        </p:nvSpPr>
        <p:spPr>
          <a:xfrm>
            <a:off x="274543" y="190099"/>
            <a:ext cx="1415772" cy="476669"/>
          </a:xfrm>
          <a:prstGeom prst="rect">
            <a:avLst/>
          </a:prstGeom>
        </p:spPr>
        <p:txBody>
          <a:bodyPr wrap="none">
            <a:spAutoFit/>
          </a:bodyPr>
          <a:lstStyle/>
          <a:p>
            <a:pPr>
              <a:lnSpc>
                <a:spcPct val="120000"/>
              </a:lnSpc>
            </a:pPr>
            <a:r>
              <a:rPr lang="zh-CN" altLang="en-US" sz="2400" dirty="0">
                <a:latin typeface="黑体" panose="02010609060101010101" pitchFamily="49" charset="-122"/>
                <a:ea typeface="黑体" panose="02010609060101010101" pitchFamily="49" charset="-122"/>
              </a:rPr>
              <a:t>背景介绍</a:t>
            </a:r>
            <a:endParaRPr lang="en-US"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6089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图片 1"/>
          <p:cNvPicPr>
            <a:picLocks noChangeAspect="1"/>
          </p:cNvPicPr>
          <p:nvPr/>
        </p:nvPicPr>
        <p:blipFill>
          <a:blip r:embed="rId2"/>
          <a:stretch>
            <a:fillRect/>
          </a:stretch>
        </p:blipFill>
        <p:spPr>
          <a:xfrm>
            <a:off x="2182416" y="94794"/>
            <a:ext cx="8245240" cy="5713578"/>
          </a:xfrm>
          <a:prstGeom prst="rect">
            <a:avLst/>
          </a:prstGeom>
          <a:noFill/>
          <a:ln w="9525">
            <a:noFill/>
          </a:ln>
        </p:spPr>
      </p:pic>
      <p:pic>
        <p:nvPicPr>
          <p:cNvPr id="4098" name="Picture 2" descr="SC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676" y="0"/>
            <a:ext cx="2607470" cy="3129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223234"/>
          <p:cNvSpPr/>
          <p:nvPr/>
        </p:nvSpPr>
        <p:spPr>
          <a:xfrm>
            <a:off x="3670479" y="6244350"/>
            <a:ext cx="4495800" cy="460375"/>
          </a:xfrm>
          <a:prstGeom prst="rect">
            <a:avLst/>
          </a:prstGeom>
          <a:noFill/>
          <a:ln w="9525">
            <a:noFill/>
          </a:ln>
        </p:spPr>
        <p:txBody>
          <a:bodyPr anchor="t">
            <a:spAutoFit/>
          </a:bodyPr>
          <a:lstStyle/>
          <a:p>
            <a:pPr algn="ctr"/>
            <a:r>
              <a:rPr lang="zh-CN" altLang="en-US" sz="2400" dirty="0">
                <a:solidFill>
                  <a:srgbClr val="002060"/>
                </a:solidFill>
                <a:latin typeface="楷体" panose="02010609060101010101" pitchFamily="49" charset="-122"/>
                <a:ea typeface="楷体" panose="02010609060101010101" pitchFamily="49" charset="-122"/>
              </a:rPr>
              <a:t>焚烧回转窑示意图</a:t>
            </a:r>
          </a:p>
        </p:txBody>
      </p:sp>
    </p:spTree>
    <p:extLst>
      <p:ext uri="{BB962C8B-B14F-4D97-AF65-F5344CB8AC3E}">
        <p14:creationId xmlns:p14="http://schemas.microsoft.com/office/powerpoint/2010/main" val="1720299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图片 2" descr="DSC_8835"/>
          <p:cNvPicPr>
            <a:picLocks noChangeAspect="1"/>
          </p:cNvPicPr>
          <p:nvPr/>
        </p:nvPicPr>
        <p:blipFill>
          <a:blip r:embed="rId2"/>
          <a:stretch>
            <a:fillRect/>
          </a:stretch>
        </p:blipFill>
        <p:spPr>
          <a:xfrm>
            <a:off x="2729230" y="113031"/>
            <a:ext cx="6733540" cy="3543935"/>
          </a:xfrm>
          <a:prstGeom prst="rect">
            <a:avLst/>
          </a:prstGeom>
          <a:noFill/>
          <a:ln w="9525">
            <a:noFill/>
          </a:ln>
        </p:spPr>
      </p:pic>
      <p:sp>
        <p:nvSpPr>
          <p:cNvPr id="10241" name="矩形 223234"/>
          <p:cNvSpPr/>
          <p:nvPr/>
        </p:nvSpPr>
        <p:spPr>
          <a:xfrm>
            <a:off x="3657600" y="6398896"/>
            <a:ext cx="4495800" cy="460375"/>
          </a:xfrm>
          <a:prstGeom prst="rect">
            <a:avLst/>
          </a:prstGeom>
          <a:noFill/>
          <a:ln w="9525">
            <a:noFill/>
          </a:ln>
        </p:spPr>
        <p:txBody>
          <a:bodyPr anchor="t">
            <a:spAutoFit/>
          </a:bodyPr>
          <a:lstStyle/>
          <a:p>
            <a:pPr algn="ctr"/>
            <a:r>
              <a:rPr lang="zh-CN" altLang="en-US" sz="2400" dirty="0">
                <a:solidFill>
                  <a:srgbClr val="002060"/>
                </a:solidFill>
                <a:latin typeface="楷体" panose="02010609060101010101" pitchFamily="49" charset="-122"/>
                <a:ea typeface="楷体" panose="02010609060101010101" pitchFamily="49" charset="-122"/>
              </a:rPr>
              <a:t>固体废弃物焚烧处置回转窑</a:t>
            </a:r>
          </a:p>
        </p:txBody>
      </p:sp>
      <p:pic>
        <p:nvPicPr>
          <p:cNvPr id="9218" name="图片 1" descr="图片1"/>
          <p:cNvPicPr>
            <a:picLocks noChangeAspect="1"/>
          </p:cNvPicPr>
          <p:nvPr/>
        </p:nvPicPr>
        <p:blipFill>
          <a:blip r:embed="rId3"/>
          <a:stretch>
            <a:fillRect/>
          </a:stretch>
        </p:blipFill>
        <p:spPr>
          <a:xfrm>
            <a:off x="2334418" y="3820796"/>
            <a:ext cx="7523163" cy="2578100"/>
          </a:xfrm>
          <a:prstGeom prst="rect">
            <a:avLst/>
          </a:prstGeom>
          <a:noFill/>
          <a:ln w="9525">
            <a:noFill/>
          </a:ln>
        </p:spPr>
      </p:pic>
    </p:spTree>
    <p:extLst>
      <p:ext uri="{BB962C8B-B14F-4D97-AF65-F5344CB8AC3E}">
        <p14:creationId xmlns:p14="http://schemas.microsoft.com/office/powerpoint/2010/main" val="3377249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图片 3" descr="结渣层逐渐增厚"/>
          <p:cNvPicPr>
            <a:picLocks noChangeAspect="1"/>
          </p:cNvPicPr>
          <p:nvPr/>
        </p:nvPicPr>
        <p:blipFill>
          <a:blip r:embed="rId2"/>
          <a:stretch>
            <a:fillRect/>
          </a:stretch>
        </p:blipFill>
        <p:spPr>
          <a:xfrm>
            <a:off x="1447800" y="2995614"/>
            <a:ext cx="4883150" cy="3849687"/>
          </a:xfrm>
          <a:prstGeom prst="rect">
            <a:avLst/>
          </a:prstGeom>
          <a:noFill/>
          <a:ln w="9525">
            <a:noFill/>
          </a:ln>
        </p:spPr>
      </p:pic>
      <p:pic>
        <p:nvPicPr>
          <p:cNvPr id="13314" name="图片 4" descr="结渣圈的收缩02"/>
          <p:cNvPicPr>
            <a:picLocks noChangeAspect="1"/>
          </p:cNvPicPr>
          <p:nvPr/>
        </p:nvPicPr>
        <p:blipFill>
          <a:blip r:embed="rId3"/>
          <a:srcRect t="-1237"/>
          <a:stretch>
            <a:fillRect/>
          </a:stretch>
        </p:blipFill>
        <p:spPr>
          <a:xfrm>
            <a:off x="6302375" y="2682875"/>
            <a:ext cx="4387850" cy="4178300"/>
          </a:xfrm>
          <a:prstGeom prst="rect">
            <a:avLst/>
          </a:prstGeom>
          <a:noFill/>
          <a:ln w="9525">
            <a:noFill/>
          </a:ln>
        </p:spPr>
      </p:pic>
      <p:pic>
        <p:nvPicPr>
          <p:cNvPr id="13315" name="图片 1" descr="修复后"/>
          <p:cNvPicPr>
            <a:picLocks noChangeAspect="1"/>
          </p:cNvPicPr>
          <p:nvPr/>
        </p:nvPicPr>
        <p:blipFill>
          <a:blip r:embed="rId4"/>
          <a:stretch>
            <a:fillRect/>
          </a:stretch>
        </p:blipFill>
        <p:spPr>
          <a:xfrm>
            <a:off x="1512888" y="1"/>
            <a:ext cx="4640262" cy="3700463"/>
          </a:xfrm>
          <a:prstGeom prst="rect">
            <a:avLst/>
          </a:prstGeom>
          <a:noFill/>
          <a:ln w="9525">
            <a:noFill/>
          </a:ln>
        </p:spPr>
      </p:pic>
      <p:pic>
        <p:nvPicPr>
          <p:cNvPr id="13316" name="图片 2" descr="炉渣的正常熔融态"/>
          <p:cNvPicPr>
            <a:picLocks noChangeAspect="1"/>
          </p:cNvPicPr>
          <p:nvPr/>
        </p:nvPicPr>
        <p:blipFill>
          <a:blip r:embed="rId5"/>
          <a:stretch>
            <a:fillRect/>
          </a:stretch>
        </p:blipFill>
        <p:spPr>
          <a:xfrm>
            <a:off x="6302376" y="0"/>
            <a:ext cx="4257675" cy="3657600"/>
          </a:xfrm>
          <a:prstGeom prst="rect">
            <a:avLst/>
          </a:prstGeom>
          <a:noFill/>
          <a:ln w="9525">
            <a:noFill/>
          </a:ln>
        </p:spPr>
      </p:pic>
    </p:spTree>
    <p:extLst>
      <p:ext uri="{BB962C8B-B14F-4D97-AF65-F5344CB8AC3E}">
        <p14:creationId xmlns:p14="http://schemas.microsoft.com/office/powerpoint/2010/main" val="621854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图片 1"/>
          <p:cNvPicPr>
            <a:picLocks noChangeAspect="1"/>
          </p:cNvPicPr>
          <p:nvPr/>
        </p:nvPicPr>
        <p:blipFill>
          <a:blip r:embed="rId2"/>
          <a:stretch>
            <a:fillRect/>
          </a:stretch>
        </p:blipFill>
        <p:spPr>
          <a:xfrm>
            <a:off x="1524000" y="0"/>
            <a:ext cx="4325938" cy="3409950"/>
          </a:xfrm>
          <a:prstGeom prst="rect">
            <a:avLst/>
          </a:prstGeom>
          <a:noFill/>
          <a:ln w="9525">
            <a:noFill/>
          </a:ln>
        </p:spPr>
      </p:pic>
      <p:pic>
        <p:nvPicPr>
          <p:cNvPr id="12290" name="图片 1" descr="烟道口的结渣"/>
          <p:cNvPicPr>
            <a:picLocks noChangeAspect="1"/>
          </p:cNvPicPr>
          <p:nvPr/>
        </p:nvPicPr>
        <p:blipFill>
          <a:blip r:embed="rId3"/>
          <a:stretch>
            <a:fillRect/>
          </a:stretch>
        </p:blipFill>
        <p:spPr>
          <a:xfrm>
            <a:off x="5880101" y="1"/>
            <a:ext cx="4822825" cy="3616325"/>
          </a:xfrm>
          <a:prstGeom prst="rect">
            <a:avLst/>
          </a:prstGeom>
          <a:noFill/>
          <a:ln w="9525">
            <a:noFill/>
          </a:ln>
        </p:spPr>
      </p:pic>
      <p:pic>
        <p:nvPicPr>
          <p:cNvPr id="12291" name="图片 2" descr="用凿岩的方式清除结渣"/>
          <p:cNvPicPr>
            <a:picLocks noChangeAspect="1"/>
          </p:cNvPicPr>
          <p:nvPr/>
        </p:nvPicPr>
        <p:blipFill>
          <a:blip r:embed="rId4"/>
          <a:stretch>
            <a:fillRect/>
          </a:stretch>
        </p:blipFill>
        <p:spPr>
          <a:xfrm>
            <a:off x="6188076" y="3133726"/>
            <a:ext cx="4519613" cy="3724275"/>
          </a:xfrm>
          <a:prstGeom prst="rect">
            <a:avLst/>
          </a:prstGeom>
          <a:noFill/>
          <a:ln w="9525">
            <a:noFill/>
          </a:ln>
        </p:spPr>
      </p:pic>
      <p:pic>
        <p:nvPicPr>
          <p:cNvPr id="12292" name="图片 1" descr="结渣层的厚度与结构"/>
          <p:cNvPicPr>
            <a:picLocks noChangeAspect="1"/>
          </p:cNvPicPr>
          <p:nvPr/>
        </p:nvPicPr>
        <p:blipFill>
          <a:blip r:embed="rId5"/>
          <a:stretch>
            <a:fillRect/>
          </a:stretch>
        </p:blipFill>
        <p:spPr>
          <a:xfrm>
            <a:off x="1447800" y="3114675"/>
            <a:ext cx="4711700" cy="3727450"/>
          </a:xfrm>
          <a:prstGeom prst="rect">
            <a:avLst/>
          </a:prstGeom>
          <a:noFill/>
          <a:ln w="9525">
            <a:noFill/>
          </a:ln>
        </p:spPr>
      </p:pic>
    </p:spTree>
    <p:extLst>
      <p:ext uri="{BB962C8B-B14F-4D97-AF65-F5344CB8AC3E}">
        <p14:creationId xmlns:p14="http://schemas.microsoft.com/office/powerpoint/2010/main" val="3197840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图片 1"/>
          <p:cNvPicPr>
            <a:picLocks noChangeAspect="1"/>
          </p:cNvPicPr>
          <p:nvPr/>
        </p:nvPicPr>
        <p:blipFill>
          <a:blip r:embed="rId2"/>
          <a:stretch>
            <a:fillRect/>
          </a:stretch>
        </p:blipFill>
        <p:spPr>
          <a:xfrm>
            <a:off x="5916613" y="1"/>
            <a:ext cx="4735512" cy="3470275"/>
          </a:xfrm>
          <a:prstGeom prst="rect">
            <a:avLst/>
          </a:prstGeom>
          <a:noFill/>
          <a:ln w="9525">
            <a:noFill/>
          </a:ln>
        </p:spPr>
      </p:pic>
      <p:pic>
        <p:nvPicPr>
          <p:cNvPr id="19458" name="图片 1" descr="炉渣01"/>
          <p:cNvPicPr>
            <a:picLocks noChangeAspect="1"/>
          </p:cNvPicPr>
          <p:nvPr/>
        </p:nvPicPr>
        <p:blipFill>
          <a:blip r:embed="rId3"/>
          <a:stretch>
            <a:fillRect/>
          </a:stretch>
        </p:blipFill>
        <p:spPr>
          <a:xfrm>
            <a:off x="1524001" y="0"/>
            <a:ext cx="4405313" cy="3448050"/>
          </a:xfrm>
          <a:prstGeom prst="rect">
            <a:avLst/>
          </a:prstGeom>
          <a:noFill/>
          <a:ln w="9525">
            <a:noFill/>
          </a:ln>
        </p:spPr>
      </p:pic>
      <p:pic>
        <p:nvPicPr>
          <p:cNvPr id="19460" name="图片 2" descr="X-ray荧光光谱仪测试结果"/>
          <p:cNvPicPr>
            <a:picLocks noChangeAspect="1"/>
          </p:cNvPicPr>
          <p:nvPr/>
        </p:nvPicPr>
        <p:blipFill>
          <a:blip r:embed="rId4"/>
          <a:stretch>
            <a:fillRect/>
          </a:stretch>
        </p:blipFill>
        <p:spPr>
          <a:xfrm rot="5400000">
            <a:off x="7145339" y="3452814"/>
            <a:ext cx="3614737" cy="3436937"/>
          </a:xfrm>
          <a:prstGeom prst="rect">
            <a:avLst/>
          </a:prstGeom>
          <a:noFill/>
          <a:ln w="9525">
            <a:noFill/>
          </a:ln>
        </p:spPr>
      </p:pic>
      <p:pic>
        <p:nvPicPr>
          <p:cNvPr id="30722" name="图片 1" descr="合金分析光谱仪"/>
          <p:cNvPicPr>
            <a:picLocks noChangeAspect="1"/>
          </p:cNvPicPr>
          <p:nvPr/>
        </p:nvPicPr>
        <p:blipFill>
          <a:blip r:embed="rId5"/>
          <a:stretch>
            <a:fillRect/>
          </a:stretch>
        </p:blipFill>
        <p:spPr>
          <a:xfrm>
            <a:off x="2211706" y="2113916"/>
            <a:ext cx="3717925" cy="4759325"/>
          </a:xfrm>
          <a:prstGeom prst="rect">
            <a:avLst/>
          </a:prstGeom>
          <a:noFill/>
          <a:ln w="9525">
            <a:noFill/>
          </a:ln>
        </p:spPr>
      </p:pic>
    </p:spTree>
    <p:extLst>
      <p:ext uri="{BB962C8B-B14F-4D97-AF65-F5344CB8AC3E}">
        <p14:creationId xmlns:p14="http://schemas.microsoft.com/office/powerpoint/2010/main" val="564070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4406</TotalTime>
  <Words>532</Words>
  <Application>Microsoft Office PowerPoint</Application>
  <PresentationFormat>宽屏</PresentationFormat>
  <Paragraphs>42</Paragraphs>
  <Slides>27</Slides>
  <Notes>0</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2</vt:i4>
      </vt:variant>
      <vt:variant>
        <vt:lpstr>幻灯片标题</vt:lpstr>
      </vt:variant>
      <vt:variant>
        <vt:i4>27</vt:i4>
      </vt:variant>
    </vt:vector>
  </HeadingPairs>
  <TitlesOfParts>
    <vt:vector size="42" baseType="lpstr">
      <vt:lpstr>BatangChe</vt:lpstr>
      <vt:lpstr>等线</vt:lpstr>
      <vt:lpstr>等线 Light</vt:lpstr>
      <vt:lpstr>仿宋_GB2312</vt:lpstr>
      <vt:lpstr>楷体_GB2312</vt:lpstr>
      <vt:lpstr>黑体</vt:lpstr>
      <vt:lpstr>宋体</vt:lpstr>
      <vt:lpstr>仿宋</vt:lpstr>
      <vt:lpstr>楷体</vt:lpstr>
      <vt:lpstr>Arial</vt:lpstr>
      <vt:lpstr>Calibri</vt:lpstr>
      <vt:lpstr>Times New Roman</vt:lpstr>
      <vt:lpstr>Office Theme</vt:lpstr>
      <vt:lpstr>Equation.KSEE3</vt:lpstr>
      <vt:lpstr>公式</vt:lpstr>
      <vt:lpstr>危险固体废弃物焚烧回转窑工况的数值模拟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炉渣成分分析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预期成果          申请发明专利2项，发表论文1篇</vt:lpstr>
      <vt:lpstr>PowerPoint 演示文稿</vt:lpstr>
      <vt:lpstr>PowerPoint 演示文稿</vt:lpstr>
      <vt:lpstr>1.回转窑的结渣严重影响设备的运行安全，需要研究结渣的成因及预防措施。废弃物含有的无机矿物质成为炉渣的来源；  2.采用流体力学与传热两个物理场耦合化学反应的方式，对于工业回转窑进行了数学建模；  3.计算机模拟结果显示，回转窑里存在着两个气旋涡流，对流传热在回转窑内形成三个温度区；  4.分析结果显示，炉渣的组分和相态接近于某种矿石。温度和组成数据有助于解决炉渣的粘度问题。  5. 通过炉渣组分和温度调控有助于控制窑尾结渣状况。</vt:lpstr>
      <vt:lpstr>不足之处</vt:lpstr>
      <vt:lpstr>致谢  本项目受嘉兴市科技计划资助（2021AY10054）</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Renji (Boris) Hao</cp:lastModifiedBy>
  <cp:revision>74</cp:revision>
  <dcterms:created xsi:type="dcterms:W3CDTF">2024-02-12T14:03:51Z</dcterms:created>
  <dcterms:modified xsi:type="dcterms:W3CDTF">2024-11-04T05:21:45Z</dcterms:modified>
</cp:coreProperties>
</file>