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7"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11" autoAdjust="0"/>
    <p:restoredTop sz="96405" autoAdjust="0"/>
  </p:normalViewPr>
  <p:slideViewPr>
    <p:cSldViewPr snapToGrid="0">
      <p:cViewPr>
        <p:scale>
          <a:sx n="30" d="100"/>
          <a:sy n="30" d="100"/>
        </p:scale>
        <p:origin x="2052" y="2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2170036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ACC5C0-3B37-B521-C889-1B361EA6B6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D35146-BC0A-3735-4A45-14AA1669CD01}"/>
              </a:ext>
            </a:extLst>
          </p:cNvPr>
          <p:cNvSpPr>
            <a:spLocks noGrp="1"/>
          </p:cNvSpPr>
          <p:nvPr>
            <p:ph type="title"/>
          </p:nvPr>
        </p:nvSpPr>
        <p:spPr>
          <a:xfrm>
            <a:off x="12879049" y="670540"/>
            <a:ext cx="16241468" cy="3907429"/>
          </a:xfrm>
        </p:spPr>
        <p:txBody>
          <a:bodyPr>
            <a:normAutofit/>
          </a:bodyPr>
          <a:lstStyle/>
          <a:p>
            <a:r>
              <a:rPr lang="en-US" sz="11500" dirty="0">
                <a:latin typeface="+mn-lt"/>
                <a:cs typeface="Times New Roman" panose="02020603050405020304" pitchFamily="18" charset="0"/>
              </a:rPr>
              <a:t>Simulation of optical fiber drawing</a:t>
            </a:r>
          </a:p>
        </p:txBody>
      </p:sp>
      <p:sp>
        <p:nvSpPr>
          <p:cNvPr id="3" name="Content Placeholder 2">
            <a:extLst>
              <a:ext uri="{FF2B5EF4-FFF2-40B4-BE49-F238E27FC236}">
                <a16:creationId xmlns:a16="http://schemas.microsoft.com/office/drawing/2014/main" id="{45B7C658-C17D-662E-43D9-3A2B2E483E18}"/>
              </a:ext>
            </a:extLst>
          </p:cNvPr>
          <p:cNvSpPr>
            <a:spLocks noGrp="1"/>
          </p:cNvSpPr>
          <p:nvPr>
            <p:ph sz="quarter" idx="10"/>
          </p:nvPr>
        </p:nvSpPr>
        <p:spPr>
          <a:xfrm>
            <a:off x="12734571" y="9679783"/>
            <a:ext cx="19528528" cy="3291542"/>
          </a:xfrm>
        </p:spPr>
        <p:txBody>
          <a:bodyPr/>
          <a:lstStyle/>
          <a:p>
            <a:r>
              <a:rPr lang="en-US" sz="3200" dirty="0">
                <a:latin typeface="+mn-lt"/>
              </a:rPr>
              <a:t>Zhuo C</a:t>
            </a:r>
            <a:r>
              <a:rPr lang="en-US" altLang="zh-CN" sz="3200" dirty="0">
                <a:latin typeface="+mn-lt"/>
              </a:rPr>
              <a:t>hen</a:t>
            </a:r>
            <a:r>
              <a:rPr lang="en-US" sz="3200" baseline="30000" dirty="0">
                <a:latin typeface="+mn-lt"/>
              </a:rPr>
              <a:t>1,2</a:t>
            </a:r>
            <a:r>
              <a:rPr lang="en-US" sz="3200" dirty="0">
                <a:latin typeface="+mn-lt"/>
              </a:rPr>
              <a:t>, Fei Yu</a:t>
            </a:r>
            <a:r>
              <a:rPr lang="en-US" sz="3200" baseline="30000" dirty="0">
                <a:latin typeface="+mn-lt"/>
              </a:rPr>
              <a:t>1,2</a:t>
            </a:r>
            <a:br>
              <a:rPr lang="en-US" sz="3200" dirty="0">
                <a:latin typeface="+mn-lt"/>
              </a:rPr>
            </a:br>
            <a:r>
              <a:rPr lang="en-US" sz="3200" dirty="0">
                <a:latin typeface="+mn-lt"/>
              </a:rPr>
              <a:t>1. Key Laboratory of Materials for High Power Laser, Shanghai Institute of Optics and Fine Mechanics, Chinese Academy of Sciences, Shanghai 201800, China. </a:t>
            </a:r>
            <a:br>
              <a:rPr lang="en-US" sz="3200" dirty="0">
                <a:latin typeface="+mn-lt"/>
              </a:rPr>
            </a:br>
            <a:r>
              <a:rPr lang="en-US" sz="3200" dirty="0">
                <a:latin typeface="+mn-lt"/>
              </a:rPr>
              <a:t>2. Hangzhou institute for Advanced study, University of Chinese Academy of Sciences, Hangzhou 310024, China</a:t>
            </a:r>
          </a:p>
        </p:txBody>
      </p:sp>
      <p:sp>
        <p:nvSpPr>
          <p:cNvPr id="6" name="Text Placeholder 5">
            <a:extLst>
              <a:ext uri="{FF2B5EF4-FFF2-40B4-BE49-F238E27FC236}">
                <a16:creationId xmlns:a16="http://schemas.microsoft.com/office/drawing/2014/main" id="{1559F33B-6C34-0B01-5DDF-51B65228C12F}"/>
              </a:ext>
            </a:extLst>
          </p:cNvPr>
          <p:cNvSpPr>
            <a:spLocks noGrp="1"/>
          </p:cNvSpPr>
          <p:nvPr>
            <p:ph type="body" sz="quarter" idx="23"/>
          </p:nvPr>
        </p:nvSpPr>
        <p:spPr>
          <a:xfrm>
            <a:off x="13657006" y="21657578"/>
            <a:ext cx="18281628" cy="6856707"/>
          </a:xfrm>
        </p:spPr>
        <p:txBody>
          <a:bodyPr/>
          <a:lstStyle/>
          <a:p>
            <a:r>
              <a:rPr lang="en-US" altLang="zh-CN" dirty="0"/>
              <a:t>Due to the uniformity of the heat distribution, a 2D axisymmetric model can be employed to simplify the computations. The appropriate heat transfer coefficient is selected to simulate the thermal convection between the material and air, while surface radiation from the outer material boundaries or a Gaussian point source can be used to simulate electrical heater heating or laser point-source heating, respectively. </a:t>
            </a:r>
          </a:p>
          <a:p>
            <a:r>
              <a:rPr lang="en-US" altLang="zh-CN" dirty="0"/>
              <a:t>The laminar flow module is configured to account for the temperature-dependent viscosity and surface tension of the. Different pressures are applied to the free surface of the fluid to reflect varying environmental conditions. Since this is a dynamic simulation, a moving mesh is utilized to define the model. The mesh velocity can also be used to specify the external drawing speed.</a:t>
            </a:r>
            <a:endParaRPr lang="en-US" dirty="0"/>
          </a:p>
        </p:txBody>
      </p:sp>
      <p:sp>
        <p:nvSpPr>
          <p:cNvPr id="7" name="Text Placeholder 6">
            <a:extLst>
              <a:ext uri="{FF2B5EF4-FFF2-40B4-BE49-F238E27FC236}">
                <a16:creationId xmlns:a16="http://schemas.microsoft.com/office/drawing/2014/main" id="{E44040EF-70CC-439F-0048-7A7BC771E252}"/>
              </a:ext>
            </a:extLst>
          </p:cNvPr>
          <p:cNvSpPr>
            <a:spLocks noGrp="1"/>
          </p:cNvSpPr>
          <p:nvPr>
            <p:ph type="body" sz="quarter" idx="24"/>
          </p:nvPr>
        </p:nvSpPr>
        <p:spPr/>
        <p:txBody>
          <a:bodyPr/>
          <a:lstStyle/>
          <a:p>
            <a:pPr marL="466435" indent="-466435">
              <a:spcBef>
                <a:spcPts val="612"/>
              </a:spcBef>
              <a:buFont typeface="+mj-lt"/>
              <a:buAutoNum type="arabicPeriod"/>
            </a:pPr>
            <a:r>
              <a:rPr lang="en-US" sz="2040" dirty="0" err="1">
                <a:latin typeface="+mn-lt"/>
              </a:rPr>
              <a:t>Qiannan</a:t>
            </a:r>
            <a:r>
              <a:rPr lang="en-US" sz="2040" dirty="0">
                <a:latin typeface="+mn-lt"/>
              </a:rPr>
              <a:t> Jia, Weiwei Tang, Wei Yan, Min Qiu. “</a:t>
            </a:r>
            <a:r>
              <a:rPr lang="en-US" sz="2040" dirty="0" err="1">
                <a:latin typeface="+mn-lt"/>
              </a:rPr>
              <a:t>Fibre</a:t>
            </a:r>
            <a:r>
              <a:rPr lang="en-US" sz="2040" dirty="0">
                <a:latin typeface="+mn-lt"/>
              </a:rPr>
              <a:t> tapering using plasmonic microheaters and deformation-induced pull”[J]. Light: Advanced Manufacturing 4, 5(2023). </a:t>
            </a:r>
            <a:r>
              <a:rPr lang="en-US" sz="2040" dirty="0" err="1">
                <a:latin typeface="+mn-lt"/>
              </a:rPr>
              <a:t>doi</a:t>
            </a:r>
            <a:r>
              <a:rPr lang="en-US" sz="2040" dirty="0">
                <a:latin typeface="+mn-lt"/>
              </a:rPr>
              <a:t>: 10.37188/lam.2023.005</a:t>
            </a:r>
          </a:p>
        </p:txBody>
      </p:sp>
      <p:sp>
        <p:nvSpPr>
          <p:cNvPr id="8" name="Content Placeholder 7">
            <a:extLst>
              <a:ext uri="{FF2B5EF4-FFF2-40B4-BE49-F238E27FC236}">
                <a16:creationId xmlns:a16="http://schemas.microsoft.com/office/drawing/2014/main" id="{2AE44886-E166-72FD-9162-C165EBCCE0E0}"/>
              </a:ext>
            </a:extLst>
          </p:cNvPr>
          <p:cNvSpPr>
            <a:spLocks noGrp="1"/>
          </p:cNvSpPr>
          <p:nvPr>
            <p:ph sz="quarter" idx="26"/>
          </p:nvPr>
        </p:nvSpPr>
        <p:spPr>
          <a:xfrm>
            <a:off x="12801600" y="4715985"/>
            <a:ext cx="19461499" cy="3773504"/>
          </a:xfrm>
        </p:spPr>
        <p:txBody>
          <a:bodyPr/>
          <a:lstStyle/>
          <a:p>
            <a:r>
              <a:rPr lang="en-US" altLang="zh-CN" sz="4800" dirty="0">
                <a:latin typeface="+mn-lt"/>
              </a:rPr>
              <a:t>A dynamic model of the optical fiber drawing process was developed. The model integrates temperature and pressure distributions, drawing speed, along with the viscosity and tension characteristics of the material. The impact of various process parameters on the outcomes was investigated, providing theoretical guidance for optimizing the actual manufacturing process.</a:t>
            </a:r>
            <a:endParaRPr lang="en-US" sz="4800" dirty="0">
              <a:latin typeface="+mn-lt"/>
            </a:endParaRPr>
          </a:p>
        </p:txBody>
      </p:sp>
      <p:sp>
        <p:nvSpPr>
          <p:cNvPr id="5" name="Text Placeholder 4">
            <a:extLst>
              <a:ext uri="{FF2B5EF4-FFF2-40B4-BE49-F238E27FC236}">
                <a16:creationId xmlns:a16="http://schemas.microsoft.com/office/drawing/2014/main" id="{3CCA85DF-318D-5F16-6B94-2B191291127B}"/>
              </a:ext>
            </a:extLst>
          </p:cNvPr>
          <p:cNvSpPr>
            <a:spLocks noGrp="1"/>
          </p:cNvSpPr>
          <p:nvPr>
            <p:ph type="body" sz="quarter" idx="18"/>
          </p:nvPr>
        </p:nvSpPr>
        <p:spPr>
          <a:xfrm>
            <a:off x="1649531" y="15285245"/>
            <a:ext cx="29615963" cy="4282070"/>
          </a:xfrm>
        </p:spPr>
        <p:txBody>
          <a:bodyPr/>
          <a:lstStyle/>
          <a:p>
            <a:r>
              <a:rPr lang="en-US" altLang="zh-CN" dirty="0"/>
              <a:t>The fiber drawing process typically involves heating the optical fiber above its glass transition temperature, transitioning the material from a glassy state to a viscoelastic state. External forces are then applied to control the drawing speed, manipulating the fiber's deformation to achieve the desired structural dimensions.</a:t>
            </a:r>
          </a:p>
          <a:p>
            <a:r>
              <a:rPr lang="en-US" altLang="zh-CN" dirty="0"/>
              <a:t>By integrating the heat transfer in solids, fluid dynamics, and moving mesh modules, a fully three-dimensional dynamic simulation system was constructed.</a:t>
            </a:r>
          </a:p>
          <a:p>
            <a:r>
              <a:rPr lang="en-US" altLang="zh-CN" dirty="0"/>
              <a:t>The model can be further extended to simulate processes such as fiber tapering. By changing the heating method from area heating to point heating, it can be adapted to simulate laser point-source processing.</a:t>
            </a:r>
            <a:endParaRPr lang="en-US" dirty="0"/>
          </a:p>
        </p:txBody>
      </p:sp>
      <p:sp>
        <p:nvSpPr>
          <p:cNvPr id="9" name="Text Placeholder 8">
            <a:extLst>
              <a:ext uri="{FF2B5EF4-FFF2-40B4-BE49-F238E27FC236}">
                <a16:creationId xmlns:a16="http://schemas.microsoft.com/office/drawing/2014/main" id="{EEB8251C-112A-7270-06DB-4434024F4075}"/>
              </a:ext>
            </a:extLst>
          </p:cNvPr>
          <p:cNvSpPr>
            <a:spLocks noGrp="1"/>
          </p:cNvSpPr>
          <p:nvPr>
            <p:ph type="body" sz="quarter" idx="27"/>
          </p:nvPr>
        </p:nvSpPr>
        <p:spPr/>
        <p:txBody>
          <a:bodyPr/>
          <a:lstStyle/>
          <a:p>
            <a:r>
              <a:rPr lang="en-US" dirty="0"/>
              <a:t>Introduction </a:t>
            </a:r>
          </a:p>
        </p:txBody>
      </p:sp>
      <p:sp>
        <p:nvSpPr>
          <p:cNvPr id="10" name="Text Placeholder 9">
            <a:extLst>
              <a:ext uri="{FF2B5EF4-FFF2-40B4-BE49-F238E27FC236}">
                <a16:creationId xmlns:a16="http://schemas.microsoft.com/office/drawing/2014/main" id="{EA603F67-1482-C45E-2616-A778709838A4}"/>
              </a:ext>
            </a:extLst>
          </p:cNvPr>
          <p:cNvSpPr>
            <a:spLocks noGrp="1"/>
          </p:cNvSpPr>
          <p:nvPr>
            <p:ph type="body" sz="quarter" idx="28"/>
          </p:nvPr>
        </p:nvSpPr>
        <p:spPr>
          <a:xfrm>
            <a:off x="13660859" y="20212363"/>
            <a:ext cx="16062185" cy="1303795"/>
          </a:xfrm>
        </p:spPr>
        <p:txBody>
          <a:bodyPr/>
          <a:lstStyle/>
          <a:p>
            <a:r>
              <a:rPr lang="en-US" dirty="0"/>
              <a:t>Methodology</a:t>
            </a:r>
          </a:p>
        </p:txBody>
      </p:sp>
      <p:sp>
        <p:nvSpPr>
          <p:cNvPr id="12" name="Text Placeholder 11">
            <a:extLst>
              <a:ext uri="{FF2B5EF4-FFF2-40B4-BE49-F238E27FC236}">
                <a16:creationId xmlns:a16="http://schemas.microsoft.com/office/drawing/2014/main" id="{0CBFB973-AC03-EB8C-B3B0-A4A8FA397C36}"/>
              </a:ext>
            </a:extLst>
          </p:cNvPr>
          <p:cNvSpPr>
            <a:spLocks noGrp="1"/>
          </p:cNvSpPr>
          <p:nvPr>
            <p:ph type="body" sz="quarter" idx="30"/>
          </p:nvPr>
        </p:nvSpPr>
        <p:spPr>
          <a:xfrm>
            <a:off x="961276" y="27349072"/>
            <a:ext cx="13020195" cy="1219566"/>
          </a:xfrm>
        </p:spPr>
        <p:txBody>
          <a:bodyPr/>
          <a:lstStyle/>
          <a:p>
            <a:r>
              <a:rPr lang="en-US" sz="3673" dirty="0"/>
              <a:t>FIGURE 1. The creation of the axisymmetric simplified model is employed.</a:t>
            </a:r>
          </a:p>
        </p:txBody>
      </p:sp>
      <p:sp>
        <p:nvSpPr>
          <p:cNvPr id="14" name="Text Placeholder 13">
            <a:extLst>
              <a:ext uri="{FF2B5EF4-FFF2-40B4-BE49-F238E27FC236}">
                <a16:creationId xmlns:a16="http://schemas.microsoft.com/office/drawing/2014/main" id="{E84F13C3-C1FE-E92B-BE8C-0801D9267324}"/>
              </a:ext>
            </a:extLst>
          </p:cNvPr>
          <p:cNvSpPr>
            <a:spLocks noGrp="1"/>
          </p:cNvSpPr>
          <p:nvPr>
            <p:ph type="body" sz="quarter" idx="32"/>
          </p:nvPr>
        </p:nvSpPr>
        <p:spPr>
          <a:xfrm>
            <a:off x="1196911" y="31071922"/>
            <a:ext cx="15220541" cy="7101577"/>
          </a:xfrm>
        </p:spPr>
        <p:txBody>
          <a:bodyPr/>
          <a:lstStyle/>
          <a:p>
            <a:r>
              <a:rPr lang="en-US" altLang="zh-CN" dirty="0"/>
              <a:t>The results are illustrated in Figure 2, showing that the trends of the optical fiber's transverse and longitudinal structures over time align well with actual observations. The temperature, pressure, and drawing speed settings in the model provide a rough prediction of the outcomes.</a:t>
            </a:r>
          </a:p>
          <a:p>
            <a:r>
              <a:rPr lang="en-US" altLang="zh-CN" dirty="0"/>
              <a:t>The process of laser point-source heating of a glass capillary tube is also depicted alongside. The upper section shows the experimental results, while the lower section presents the simulation results. By adjusting the waist radius and moving speed of the Gaussian point source, the model can simulate the scenario of laser oblique incidence. As illustrated, the temperature on the left side is slightly higher compared to the right side.</a:t>
            </a:r>
            <a:endParaRPr lang="en-US" dirty="0"/>
          </a:p>
        </p:txBody>
      </p:sp>
      <p:sp>
        <p:nvSpPr>
          <p:cNvPr id="15" name="Text Placeholder 14">
            <a:extLst>
              <a:ext uri="{FF2B5EF4-FFF2-40B4-BE49-F238E27FC236}">
                <a16:creationId xmlns:a16="http://schemas.microsoft.com/office/drawing/2014/main" id="{23C2B7AF-F444-D9D1-2526-D32C1D1AB5C7}"/>
              </a:ext>
            </a:extLst>
          </p:cNvPr>
          <p:cNvSpPr>
            <a:spLocks noGrp="1"/>
          </p:cNvSpPr>
          <p:nvPr>
            <p:ph type="body" sz="quarter" idx="33"/>
          </p:nvPr>
        </p:nvSpPr>
        <p:spPr>
          <a:xfrm>
            <a:off x="1196911" y="29644123"/>
            <a:ext cx="15362501" cy="1303795"/>
          </a:xfrm>
        </p:spPr>
        <p:txBody>
          <a:bodyPr/>
          <a:lstStyle/>
          <a:p>
            <a:r>
              <a:rPr lang="en-US" dirty="0"/>
              <a:t>Results</a:t>
            </a:r>
          </a:p>
        </p:txBody>
      </p:sp>
      <p:sp>
        <p:nvSpPr>
          <p:cNvPr id="17" name="Text Placeholder 16">
            <a:extLst>
              <a:ext uri="{FF2B5EF4-FFF2-40B4-BE49-F238E27FC236}">
                <a16:creationId xmlns:a16="http://schemas.microsoft.com/office/drawing/2014/main" id="{34E1CC58-C478-6646-135A-45DF6AB41BF8}"/>
              </a:ext>
            </a:extLst>
          </p:cNvPr>
          <p:cNvSpPr>
            <a:spLocks noGrp="1"/>
          </p:cNvSpPr>
          <p:nvPr>
            <p:ph type="body" sz="quarter" idx="35"/>
          </p:nvPr>
        </p:nvSpPr>
        <p:spPr>
          <a:xfrm>
            <a:off x="17526520" y="36563287"/>
            <a:ext cx="14604759" cy="1468347"/>
          </a:xfrm>
        </p:spPr>
        <p:txBody>
          <a:bodyPr/>
          <a:lstStyle/>
          <a:p>
            <a:r>
              <a:rPr lang="en-US" sz="3673" dirty="0"/>
              <a:t>FIGURE 2. Left: Simulation of the optical fiber drawing process. Right: Experimental and simulation results of laser processing on a glass capillary tube with oblique incidence from a point source.</a:t>
            </a:r>
          </a:p>
        </p:txBody>
      </p:sp>
      <p:pic>
        <p:nvPicPr>
          <p:cNvPr id="1034" name="Picture 10">
            <a:extLst>
              <a:ext uri="{FF2B5EF4-FFF2-40B4-BE49-F238E27FC236}">
                <a16:creationId xmlns:a16="http://schemas.microsoft.com/office/drawing/2014/main" id="{2DCAE1F3-8825-2CBB-9C6C-7E443DF143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17526520" y="28865305"/>
            <a:ext cx="10542599" cy="7906950"/>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1">
            <a:extLst>
              <a:ext uri="{FF2B5EF4-FFF2-40B4-BE49-F238E27FC236}">
                <a16:creationId xmlns:a16="http://schemas.microsoft.com/office/drawing/2014/main" id="{8E4870AA-EC2E-ABA4-28DF-C0857AFEFEA2}"/>
              </a:ext>
            </a:extLst>
          </p:cNvPr>
          <p:cNvSpPr txBox="1"/>
          <p:nvPr/>
        </p:nvSpPr>
        <p:spPr>
          <a:xfrm>
            <a:off x="1196912" y="38648293"/>
            <a:ext cx="15919818" cy="866740"/>
          </a:xfrm>
          <a:prstGeom prst="rect">
            <a:avLst/>
          </a:prstGeom>
          <a:solidFill>
            <a:schemeClr val="bg1"/>
          </a:solidFill>
        </p:spPr>
        <p:txBody>
          <a:bodyPr wrap="square" rtlCol="0">
            <a:spAutoFit/>
          </a:bodyPr>
          <a:lstStyle/>
          <a:p>
            <a:r>
              <a:rPr lang="en-US" sz="4921" b="1" dirty="0">
                <a:solidFill>
                  <a:schemeClr val="bg1">
                    <a:lumMod val="65000"/>
                  </a:schemeClr>
                </a:solidFill>
                <a:cs typeface="Calibri" panose="020F0502020204030204" pitchFamily="34" charset="0"/>
              </a:rPr>
              <a:t>REFERENCES</a:t>
            </a:r>
            <a:endParaRPr lang="en-US" sz="4101" b="1" dirty="0">
              <a:solidFill>
                <a:schemeClr val="bg1">
                  <a:lumMod val="65000"/>
                </a:schemeClr>
              </a:solidFill>
              <a:cs typeface="Calibri" panose="020F0502020204030204" pitchFamily="34" charset="0"/>
            </a:endParaRPr>
          </a:p>
        </p:txBody>
      </p:sp>
      <p:pic>
        <p:nvPicPr>
          <p:cNvPr id="28" name="图片 27">
            <a:extLst>
              <a:ext uri="{FF2B5EF4-FFF2-40B4-BE49-F238E27FC236}">
                <a16:creationId xmlns:a16="http://schemas.microsoft.com/office/drawing/2014/main" id="{1D619CC3-24D6-0589-5FE4-B39B5483BF91}"/>
              </a:ext>
            </a:extLst>
          </p:cNvPr>
          <p:cNvPicPr>
            <a:picLocks noChangeAspect="1"/>
          </p:cNvPicPr>
          <p:nvPr/>
        </p:nvPicPr>
        <p:blipFill>
          <a:blip r:embed="rId4">
            <a:extLst>
              <a:ext uri="{28A0092B-C50C-407E-A947-70E740481C1C}">
                <a14:useLocalDpi xmlns:a14="http://schemas.microsoft.com/office/drawing/2010/main" val="0"/>
              </a:ext>
            </a:extLst>
          </a:blip>
          <a:srcRect l="30561" t="13352" r="23073" b="29607"/>
          <a:stretch/>
        </p:blipFill>
        <p:spPr>
          <a:xfrm>
            <a:off x="-457200" y="1028700"/>
            <a:ext cx="12258204" cy="11310500"/>
          </a:xfrm>
          <a:prstGeom prst="rect">
            <a:avLst/>
          </a:prstGeom>
        </p:spPr>
      </p:pic>
      <p:pic>
        <p:nvPicPr>
          <p:cNvPr id="18" name="图片 17">
            <a:extLst>
              <a:ext uri="{FF2B5EF4-FFF2-40B4-BE49-F238E27FC236}">
                <a16:creationId xmlns:a16="http://schemas.microsoft.com/office/drawing/2014/main" id="{C80E6D56-798F-A52A-109A-7BCC06FE36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22943300" y="30637301"/>
            <a:ext cx="12432600" cy="9324450"/>
          </a:xfrm>
          <a:prstGeom prst="rect">
            <a:avLst/>
          </a:prstGeom>
        </p:spPr>
      </p:pic>
      <p:pic>
        <p:nvPicPr>
          <p:cNvPr id="20" name="图片 19">
            <a:extLst>
              <a:ext uri="{FF2B5EF4-FFF2-40B4-BE49-F238E27FC236}">
                <a16:creationId xmlns:a16="http://schemas.microsoft.com/office/drawing/2014/main" id="{7106495D-1AB7-3504-18C9-ECD91247078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661536" y="32234378"/>
            <a:ext cx="5193543" cy="3895156"/>
          </a:xfrm>
          <a:prstGeom prst="rect">
            <a:avLst/>
          </a:prstGeom>
        </p:spPr>
      </p:pic>
      <p:pic>
        <p:nvPicPr>
          <p:cNvPr id="24" name="图片 23">
            <a:extLst>
              <a:ext uri="{FF2B5EF4-FFF2-40B4-BE49-F238E27FC236}">
                <a16:creationId xmlns:a16="http://schemas.microsoft.com/office/drawing/2014/main" id="{111E75B4-6D8B-342D-8CBA-CE3E7404E59A}"/>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rot="16200000">
            <a:off x="383953" y="21256004"/>
            <a:ext cx="6503683" cy="4877762"/>
          </a:xfrm>
          <a:prstGeom prst="rect">
            <a:avLst/>
          </a:prstGeom>
        </p:spPr>
      </p:pic>
      <p:pic>
        <p:nvPicPr>
          <p:cNvPr id="26" name="图片 25">
            <a:extLst>
              <a:ext uri="{FF2B5EF4-FFF2-40B4-BE49-F238E27FC236}">
                <a16:creationId xmlns:a16="http://schemas.microsoft.com/office/drawing/2014/main" id="{57E4E130-CAC7-1017-228A-2E3661C0122B}"/>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792324" y="19574734"/>
            <a:ext cx="10728994" cy="8046745"/>
          </a:xfrm>
          <a:prstGeom prst="rect">
            <a:avLst/>
          </a:prstGeom>
        </p:spPr>
      </p:pic>
      <p:pic>
        <p:nvPicPr>
          <p:cNvPr id="31" name="图片 8">
            <a:extLst>
              <a:ext uri="{FF2B5EF4-FFF2-40B4-BE49-F238E27FC236}">
                <a16:creationId xmlns:a16="http://schemas.microsoft.com/office/drawing/2014/main" id="{0B26086B-1CB1-D397-5097-E7F6A8A6D7F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t="20415" b="9386"/>
          <a:stretch>
            <a:fillRect/>
          </a:stretch>
        </p:blipFill>
        <p:spPr bwMode="auto">
          <a:xfrm>
            <a:off x="25415719" y="30032391"/>
            <a:ext cx="5866697" cy="274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474797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973</TotalTime>
  <Words>576</Words>
  <Application>Microsoft Office PowerPoint</Application>
  <PresentationFormat>自定义</PresentationFormat>
  <Paragraphs>18</Paragraphs>
  <Slides>1</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Times New Roman</vt:lpstr>
      <vt:lpstr>Office Theme</vt:lpstr>
      <vt:lpstr>Simulation of optical fiber drawing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Lijuan Du</cp:lastModifiedBy>
  <cp:revision>127</cp:revision>
  <cp:lastPrinted>2023-01-06T15:48:30Z</cp:lastPrinted>
  <dcterms:created xsi:type="dcterms:W3CDTF">2023-01-03T14:57:49Z</dcterms:created>
  <dcterms:modified xsi:type="dcterms:W3CDTF">2024-10-21T08:37:27Z</dcterms:modified>
</cp:coreProperties>
</file>