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123" autoAdjust="0"/>
    <p:restoredTop sz="96405" autoAdjust="0"/>
  </p:normalViewPr>
  <p:slideViewPr>
    <p:cSldViewPr snapToGrid="0">
      <p:cViewPr>
        <p:scale>
          <a:sx n="30" d="100"/>
          <a:sy n="30" d="100"/>
        </p:scale>
        <p:origin x="882" y="-31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10/24/2024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10/24/2024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zh-CN" altLang="zh-CN" sz="9600" b="1" kern="2200" dirty="0">
                <a:effectLst/>
                <a:latin typeface="+mn-ea"/>
                <a:ea typeface="+mn-ea"/>
              </a:rPr>
              <a:t>风机叶片引下线</a:t>
            </a:r>
            <a:r>
              <a:rPr lang="en-US" altLang="zh-CN" sz="9600" b="1" kern="2200" dirty="0">
                <a:effectLst/>
                <a:latin typeface="+mn-ea"/>
                <a:ea typeface="+mn-ea"/>
              </a:rPr>
              <a:t>-</a:t>
            </a:r>
            <a:r>
              <a:rPr lang="en-US" altLang="zh-CN" sz="9600" b="1" kern="2200" dirty="0">
                <a:effectLst/>
                <a:latin typeface="+mn-lt"/>
                <a:ea typeface="+mn-ea"/>
              </a:rPr>
              <a:t>GFRP</a:t>
            </a:r>
            <a:r>
              <a:rPr lang="en-US" altLang="zh-CN" sz="9600" b="1" kern="2200" dirty="0">
                <a:effectLst/>
                <a:latin typeface="+mn-ea"/>
                <a:ea typeface="+mn-ea"/>
              </a:rPr>
              <a:t> </a:t>
            </a:r>
            <a:r>
              <a:rPr lang="zh-CN" altLang="zh-CN" sz="9600" b="1" kern="2200" dirty="0">
                <a:effectLst/>
                <a:latin typeface="+mn-ea"/>
                <a:ea typeface="+mn-ea"/>
              </a:rPr>
              <a:t>层组合间隙流注放电过程仿真研究</a:t>
            </a:r>
            <a:endParaRPr lang="en-US" sz="9600"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674840"/>
            <a:ext cx="17520817" cy="1984280"/>
          </a:xfrm>
        </p:spPr>
        <p:txBody>
          <a:bodyPr/>
          <a:lstStyle/>
          <a:p>
            <a:pPr>
              <a:spcBef>
                <a:spcPts val="1800"/>
              </a:spcBef>
            </a:pPr>
            <a:r>
              <a:rPr lang="zh-CN" altLang="zh-CN" sz="3600" kern="100" dirty="0">
                <a:effectLst/>
                <a:latin typeface="+mn-ea"/>
                <a:cs typeface="Times New Roman" panose="02020603050405020304" pitchFamily="18" charset="0"/>
              </a:rPr>
              <a:t>陈慎</a:t>
            </a:r>
            <a:r>
              <a:rPr lang="en-US" altLang="zh-CN" sz="3600" kern="100" baseline="30000" dirty="0">
                <a:effectLst/>
                <a:latin typeface="+mn-ea"/>
                <a:cs typeface="Times New Roman" panose="02020603050405020304" pitchFamily="18" charset="0"/>
              </a:rPr>
              <a:t>1</a:t>
            </a:r>
            <a:r>
              <a:rPr lang="zh-CN" altLang="zh-CN" sz="3600" kern="100" dirty="0">
                <a:effectLst/>
                <a:latin typeface="+mn-ea"/>
                <a:cs typeface="Times New Roman" panose="02020603050405020304" pitchFamily="18" charset="0"/>
              </a:rPr>
              <a:t>，贺恒鑫</a:t>
            </a:r>
            <a:r>
              <a:rPr lang="en-US" altLang="zh-CN" sz="3600" kern="100" baseline="30000" dirty="0">
                <a:effectLst/>
                <a:latin typeface="+mn-ea"/>
                <a:cs typeface="Times New Roman" panose="02020603050405020304" pitchFamily="18" charset="0"/>
              </a:rPr>
              <a:t>1</a:t>
            </a:r>
            <a:r>
              <a:rPr lang="zh-CN" altLang="zh-CN" sz="3600" kern="100" dirty="0">
                <a:effectLst/>
                <a:latin typeface="+mn-ea"/>
                <a:cs typeface="Times New Roman" panose="02020603050405020304" pitchFamily="18" charset="0"/>
              </a:rPr>
              <a:t>，谢思源</a:t>
            </a:r>
            <a:r>
              <a:rPr lang="en-US" altLang="zh-CN" sz="3600" kern="100" baseline="30000" dirty="0">
                <a:effectLst/>
                <a:latin typeface="+mn-ea"/>
                <a:cs typeface="Times New Roman" panose="02020603050405020304" pitchFamily="18" charset="0"/>
              </a:rPr>
              <a:t>1</a:t>
            </a:r>
            <a:r>
              <a:rPr lang="zh-CN" altLang="zh-CN" sz="3600" kern="100" dirty="0">
                <a:effectLst/>
                <a:latin typeface="+mn-ea"/>
                <a:cs typeface="Times New Roman" panose="02020603050405020304" pitchFamily="18" charset="0"/>
              </a:rPr>
              <a:t>，刘畅</a:t>
            </a:r>
            <a:r>
              <a:rPr lang="en-US" altLang="zh-CN" sz="3600" kern="100" baseline="30000" dirty="0">
                <a:effectLst/>
                <a:latin typeface="+mn-ea"/>
                <a:cs typeface="Times New Roman" panose="02020603050405020304" pitchFamily="18" charset="0"/>
              </a:rPr>
              <a:t>1</a:t>
            </a:r>
            <a:endParaRPr lang="zh-CN" altLang="zh-CN" sz="3600" kern="100" baseline="30000" dirty="0">
              <a:effectLst/>
              <a:latin typeface="+mn-ea"/>
              <a:cs typeface="Times New Roman" panose="02020603050405020304" pitchFamily="18" charset="0"/>
            </a:endParaRPr>
          </a:p>
          <a:p>
            <a:pPr>
              <a:spcBef>
                <a:spcPts val="1800"/>
              </a:spcBef>
            </a:pPr>
            <a:r>
              <a:rPr lang="en-US" altLang="zh-CN" sz="3600" kern="100" dirty="0">
                <a:effectLst/>
                <a:latin typeface="+mn-ea"/>
                <a:cs typeface="Times New Roman" panose="02020603050405020304" pitchFamily="18" charset="0"/>
              </a:rPr>
              <a:t>1</a:t>
            </a:r>
            <a:r>
              <a:rPr lang="zh-CN" altLang="zh-CN" sz="3600" kern="100" dirty="0">
                <a:effectLst/>
                <a:latin typeface="+mn-ea"/>
                <a:cs typeface="Times New Roman" panose="02020603050405020304" pitchFamily="18" charset="0"/>
              </a:rPr>
              <a:t>．强电磁工程与新技术国家重点实验室</a:t>
            </a:r>
            <a:r>
              <a:rPr lang="en-US" altLang="zh-CN" sz="3600" kern="100" dirty="0">
                <a:effectLst/>
                <a:latin typeface="+mn-ea"/>
                <a:cs typeface="Times New Roman" panose="02020603050405020304" pitchFamily="18" charset="0"/>
              </a:rPr>
              <a:t>(</a:t>
            </a:r>
            <a:r>
              <a:rPr lang="zh-CN" altLang="zh-CN" sz="3600" kern="100" dirty="0">
                <a:effectLst/>
                <a:latin typeface="+mn-ea"/>
                <a:cs typeface="Times New Roman" panose="02020603050405020304" pitchFamily="18" charset="0"/>
              </a:rPr>
              <a:t>华中科技大学电气与电子工程学院</a:t>
            </a:r>
            <a:r>
              <a:rPr lang="en-US" altLang="zh-CN" sz="3600" kern="100" dirty="0">
                <a:effectLst/>
                <a:latin typeface="+mn-ea"/>
                <a:cs typeface="Times New Roman" panose="02020603050405020304" pitchFamily="18" charset="0"/>
              </a:rPr>
              <a:t>)</a:t>
            </a:r>
            <a:r>
              <a:rPr lang="zh-CN" altLang="zh-CN" sz="3600" kern="100" dirty="0">
                <a:effectLst/>
                <a:latin typeface="+mn-ea"/>
                <a:cs typeface="Times New Roman" panose="02020603050405020304" pitchFamily="18" charset="0"/>
              </a:rPr>
              <a:t>，湖北省 武汉市，</a:t>
            </a:r>
            <a:r>
              <a:rPr lang="en-US" altLang="zh-CN" sz="3600" kern="100" dirty="0">
                <a:effectLst/>
                <a:latin typeface="+mn-ea"/>
                <a:cs typeface="Times New Roman" panose="02020603050405020304" pitchFamily="18" charset="0"/>
              </a:rPr>
              <a:t>430074</a:t>
            </a:r>
            <a:endParaRPr lang="zh-CN" altLang="zh-CN" sz="3600" kern="100" dirty="0">
              <a:effectLst/>
              <a:latin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5"/>
                <a:ext cx="16062185" cy="2979056"/>
              </a:xfrm>
            </p:spPr>
            <p:txBody>
              <a:bodyPr/>
              <a:lstStyle/>
              <a:p>
                <a:pPr indent="-457200"/>
                <a:r>
                  <a:rPr lang="zh-CN" altLang="en-US" b="1" dirty="0">
                    <a:latin typeface="+mn-ea"/>
                  </a:rPr>
                  <a:t>几何模型：</a:t>
                </a:r>
                <a14:m>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𝑑</m:t>
                        </m:r>
                      </m:e>
                      <m:sub>
                        <m:r>
                          <a:rPr lang="en-US" altLang="zh-CN" b="0" i="1" smtClean="0">
                            <a:latin typeface="Cambria Math" panose="02040503050406030204" pitchFamily="18" charset="0"/>
                          </a:rPr>
                          <m:t>1</m:t>
                        </m:r>
                      </m:sub>
                    </m:sSub>
                    <m:r>
                      <a:rPr lang="en-US" altLang="zh-CN" b="0" i="1" smtClean="0">
                        <a:latin typeface="Cambria Math" panose="02040503050406030204" pitchFamily="18" charset="0"/>
                      </a:rPr>
                      <m:t>=10</m:t>
                    </m:r>
                    <m:r>
                      <m:rPr>
                        <m:sty m:val="p"/>
                      </m:rPr>
                      <a:rPr lang="en-US" altLang="zh-CN" b="0" i="0">
                        <a:latin typeface="Cambria Math" panose="02040503050406030204" pitchFamily="18" charset="0"/>
                      </a:rPr>
                      <m:t>mm</m:t>
                    </m:r>
                    <m:r>
                      <a:rPr lang="en-US" altLang="zh-CN" b="0" i="1" smtClean="0">
                        <a:latin typeface="Cambria Math" panose="02040503050406030204" pitchFamily="18" charset="0"/>
                      </a:rPr>
                      <m:t>/</m:t>
                    </m:r>
                  </m:oMath>
                </a14:m>
                <a:r>
                  <a:rPr lang="en-US" altLang="zh-CN" dirty="0">
                    <a:latin typeface="+mn-ea"/>
                  </a:rPr>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𝑑</m:t>
                        </m:r>
                      </m:e>
                      <m:sub>
                        <m:r>
                          <a:rPr lang="en-US" altLang="zh-CN" b="0" i="1" smtClean="0">
                            <a:latin typeface="Cambria Math" panose="02040503050406030204" pitchFamily="18" charset="0"/>
                          </a:rPr>
                          <m:t>2</m:t>
                        </m:r>
                      </m:sub>
                    </m:sSub>
                    <m:r>
                      <a:rPr lang="en-US" altLang="zh-CN" i="1">
                        <a:latin typeface="Cambria Math" panose="02040503050406030204" pitchFamily="18" charset="0"/>
                      </a:rPr>
                      <m:t>=</m:t>
                    </m:r>
                    <m:r>
                      <a:rPr lang="en-US" altLang="zh-CN" b="0" i="1" smtClean="0">
                        <a:latin typeface="Cambria Math" panose="02040503050406030204" pitchFamily="18" charset="0"/>
                      </a:rPr>
                      <m:t>5</m:t>
                    </m:r>
                    <m:r>
                      <m:rPr>
                        <m:sty m:val="p"/>
                      </m:rPr>
                      <a:rPr lang="en-US" altLang="zh-CN" i="0">
                        <a:latin typeface="Cambria Math" panose="02040503050406030204" pitchFamily="18" charset="0"/>
                      </a:rPr>
                      <m:t>mm</m:t>
                    </m:r>
                  </m:oMath>
                </a14:m>
                <a:r>
                  <a:rPr lang="en-US" altLang="zh-CN" dirty="0">
                    <a:latin typeface="+mn-ea"/>
                  </a:rPr>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𝑑</m:t>
                        </m:r>
                      </m:e>
                      <m:sub>
                        <m:r>
                          <a:rPr lang="en-US" altLang="zh-CN" b="0" i="1" smtClean="0">
                            <a:latin typeface="Cambria Math" panose="02040503050406030204" pitchFamily="18" charset="0"/>
                          </a:rPr>
                          <m:t>3</m:t>
                        </m:r>
                      </m:sub>
                    </m:sSub>
                    <m:r>
                      <a:rPr lang="en-US" altLang="zh-CN" i="1">
                        <a:latin typeface="Cambria Math" panose="02040503050406030204" pitchFamily="18" charset="0"/>
                      </a:rPr>
                      <m:t>=1</m:t>
                    </m:r>
                    <m:r>
                      <m:rPr>
                        <m:sty m:val="p"/>
                      </m:rPr>
                      <a:rPr lang="en-US" altLang="zh-CN" i="0">
                        <a:latin typeface="Cambria Math" panose="02040503050406030204" pitchFamily="18" charset="0"/>
                      </a:rPr>
                      <m:t>mm</m:t>
                    </m:r>
                  </m:oMath>
                </a14:m>
                <a:r>
                  <a:rPr lang="en-US" altLang="zh-CN" dirty="0">
                    <a:latin typeface="+mn-ea"/>
                  </a:rPr>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𝑑</m:t>
                        </m:r>
                      </m:e>
                      <m:sub>
                        <m:r>
                          <a:rPr lang="en-US" altLang="zh-CN" b="0" i="1" smtClean="0">
                            <a:latin typeface="Cambria Math" panose="02040503050406030204" pitchFamily="18" charset="0"/>
                          </a:rPr>
                          <m:t>4</m:t>
                        </m:r>
                      </m:sub>
                    </m:sSub>
                    <m:r>
                      <a:rPr lang="en-US" altLang="zh-CN" i="1">
                        <a:latin typeface="Cambria Math" panose="02040503050406030204" pitchFamily="18" charset="0"/>
                      </a:rPr>
                      <m:t>=</m:t>
                    </m:r>
                    <m:r>
                      <a:rPr lang="en-US" altLang="zh-CN" b="0" i="1" smtClean="0">
                        <a:latin typeface="Cambria Math" panose="02040503050406030204" pitchFamily="18" charset="0"/>
                      </a:rPr>
                      <m:t>4</m:t>
                    </m:r>
                    <m:r>
                      <m:rPr>
                        <m:sty m:val="p"/>
                      </m:rPr>
                      <a:rPr lang="en-US" altLang="zh-CN" i="0">
                        <a:latin typeface="Cambria Math" panose="02040503050406030204" pitchFamily="18" charset="0"/>
                      </a:rPr>
                      <m:t>mm</m:t>
                    </m:r>
                  </m:oMath>
                </a14:m>
                <a:r>
                  <a:rPr lang="en-US" altLang="zh-CN" dirty="0">
                    <a:latin typeface="+mn-ea"/>
                  </a:rPr>
                  <a:t>/ </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𝑟</m:t>
                        </m:r>
                      </m:e>
                      <m:sub>
                        <m:r>
                          <m:rPr>
                            <m:sty m:val="p"/>
                          </m:rPr>
                          <a:rPr lang="en-US" altLang="zh-CN" b="0" i="0" smtClean="0">
                            <a:latin typeface="Cambria Math" panose="02040503050406030204" pitchFamily="18" charset="0"/>
                          </a:rPr>
                          <m:t>d</m:t>
                        </m:r>
                      </m:sub>
                    </m:sSub>
                    <m:r>
                      <a:rPr lang="en-US" altLang="zh-CN" i="1">
                        <a:latin typeface="Cambria Math" panose="02040503050406030204" pitchFamily="18" charset="0"/>
                      </a:rPr>
                      <m:t>=</m:t>
                    </m:r>
                    <m:r>
                      <a:rPr lang="en-US" altLang="zh-CN" b="0" i="1" smtClean="0">
                        <a:latin typeface="Cambria Math" panose="02040503050406030204" pitchFamily="18" charset="0"/>
                      </a:rPr>
                      <m:t>30</m:t>
                    </m:r>
                    <m:r>
                      <m:rPr>
                        <m:sty m:val="p"/>
                      </m:rPr>
                      <a:rPr lang="en-US" altLang="zh-CN" i="0">
                        <a:latin typeface="Cambria Math" panose="02040503050406030204" pitchFamily="18" charset="0"/>
                      </a:rPr>
                      <m:t>mm</m:t>
                    </m:r>
                  </m:oMath>
                </a14:m>
                <a:r>
                  <a:rPr lang="en-US" altLang="zh-CN" dirty="0">
                    <a:latin typeface="+mn-ea"/>
                  </a:rPr>
                  <a:t>/ </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𝑟</m:t>
                        </m:r>
                      </m:e>
                      <m:sub>
                        <m:r>
                          <m:rPr>
                            <m:sty m:val="p"/>
                          </m:rPr>
                          <a:rPr lang="en-US" altLang="zh-CN" b="0" i="0" smtClean="0">
                            <a:latin typeface="Cambria Math" panose="02040503050406030204" pitchFamily="18" charset="0"/>
                          </a:rPr>
                          <m:t>c</m:t>
                        </m:r>
                      </m:sub>
                    </m:sSub>
                    <m:r>
                      <a:rPr lang="en-US" altLang="zh-CN" i="1">
                        <a:latin typeface="Cambria Math" panose="02040503050406030204" pitchFamily="18" charset="0"/>
                      </a:rPr>
                      <m:t>=</m:t>
                    </m:r>
                    <m:r>
                      <a:rPr lang="en-US" altLang="zh-CN" b="0" i="1" smtClean="0">
                        <a:latin typeface="Cambria Math" panose="02040503050406030204" pitchFamily="18" charset="0"/>
                      </a:rPr>
                      <m:t>0.2</m:t>
                    </m:r>
                    <m:r>
                      <m:rPr>
                        <m:sty m:val="p"/>
                      </m:rPr>
                      <a:rPr lang="en-US" altLang="zh-CN" i="0">
                        <a:latin typeface="Cambria Math" panose="02040503050406030204" pitchFamily="18" charset="0"/>
                      </a:rPr>
                      <m:t>mm</m:t>
                    </m:r>
                  </m:oMath>
                </a14:m>
                <a:r>
                  <a:rPr lang="en-US" altLang="zh-CN" dirty="0">
                    <a:latin typeface="+mn-ea"/>
                  </a:rPr>
                  <a:t>/ </a:t>
                </a:r>
                <a14:m>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𝑈</m:t>
                        </m:r>
                      </m:e>
                      <m:sub>
                        <m:r>
                          <m:rPr>
                            <m:sty m:val="p"/>
                          </m:rPr>
                          <a:rPr lang="en-US" altLang="zh-CN" b="0" i="0" smtClean="0">
                            <a:latin typeface="Cambria Math" panose="02040503050406030204" pitchFamily="18" charset="0"/>
                          </a:rPr>
                          <m:t>app</m:t>
                        </m:r>
                      </m:sub>
                    </m:sSub>
                    <m:r>
                      <a:rPr lang="en-US" altLang="zh-CN" i="1">
                        <a:latin typeface="Cambria Math" panose="02040503050406030204" pitchFamily="18" charset="0"/>
                      </a:rPr>
                      <m:t>=</m:t>
                    </m:r>
                    <m:r>
                      <a:rPr lang="en-US" altLang="zh-CN" b="0" i="1" smtClean="0">
                        <a:latin typeface="Cambria Math" panose="02040503050406030204" pitchFamily="18" charset="0"/>
                      </a:rPr>
                      <m:t>20</m:t>
                    </m:r>
                    <m:r>
                      <m:rPr>
                        <m:sty m:val="p"/>
                      </m:rPr>
                      <a:rPr lang="en-US" altLang="zh-CN" b="0" i="0" smtClean="0">
                        <a:latin typeface="Cambria Math" panose="02040503050406030204" pitchFamily="18" charset="0"/>
                      </a:rPr>
                      <m:t>kV</m:t>
                    </m:r>
                  </m:oMath>
                </a14:m>
                <a:endParaRPr lang="en-US" altLang="zh-CN" dirty="0">
                  <a:latin typeface="+mn-ea"/>
                </a:endParaRPr>
              </a:p>
              <a:p>
                <a:pPr>
                  <a:spcBef>
                    <a:spcPts val="1200"/>
                  </a:spcBef>
                </a:pPr>
                <a:r>
                  <a:rPr lang="zh-CN" altLang="en-US" b="1" dirty="0">
                    <a:latin typeface="+mn-ea"/>
                  </a:rPr>
                  <a:t>控制方程：</a:t>
                </a:r>
                <a:r>
                  <a:rPr lang="zh-CN" altLang="en-US" dirty="0">
                    <a:latin typeface="+mn-ea"/>
                  </a:rPr>
                  <a:t>考虑空气域①、介质层内部②的粒子输运方程、气</a:t>
                </a:r>
                <a:r>
                  <a:rPr lang="en-US" altLang="zh-CN" dirty="0">
                    <a:latin typeface="+mn-ea"/>
                  </a:rPr>
                  <a:t>-</a:t>
                </a:r>
                <a:r>
                  <a:rPr lang="zh-CN" altLang="en-US" dirty="0">
                    <a:latin typeface="+mn-ea"/>
                  </a:rPr>
                  <a:t>固界面的电流连续性方程③以及控制空间电荷分布的泊松方程④。</a:t>
                </a:r>
                <a:endParaRPr lang="en-US" dirty="0">
                  <a:latin typeface="+mn-ea"/>
                </a:endParaRPr>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5655929" y="21687825"/>
                <a:ext cx="16062185" cy="2979056"/>
              </a:xfrm>
              <a:blipFill>
                <a:blip r:embed="rId2"/>
                <a:stretch>
                  <a:fillRect l="-1328" t="-3689" b="-820"/>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434125" cy="2315228"/>
          </a:xfrm>
        </p:spPr>
        <p:txBody>
          <a:bodyPr/>
          <a:lstStyle/>
          <a:p>
            <a:pPr marL="514350" indent="-514350">
              <a:spcBef>
                <a:spcPts val="600"/>
              </a:spcBef>
              <a:buFont typeface="+mj-lt"/>
              <a:buAutoNum type="arabicPeriod"/>
            </a:pPr>
            <a:r>
              <a:rPr lang="en-US" altLang="zh-CN" sz="2400" kern="100" dirty="0">
                <a:effectLst/>
                <a:latin typeface="+mn-ea"/>
                <a:cs typeface="Times New Roman" panose="02020603050405020304" pitchFamily="18" charset="0"/>
              </a:rPr>
              <a:t>Candela A, Madsen S F, Nissim M, et al. Lightning Damage to wind turbine blades from wind farm in US[J]. IEEE Transactions on Power Delivery, 2014, 1(1): 1-7.</a:t>
            </a:r>
          </a:p>
          <a:p>
            <a:pPr marL="514350" indent="-514350">
              <a:spcBef>
                <a:spcPts val="600"/>
              </a:spcBef>
              <a:buFont typeface="+mj-lt"/>
              <a:buAutoNum type="arabicPeriod"/>
            </a:pPr>
            <a:r>
              <a:rPr lang="en-US" altLang="zh-CN" sz="2400" kern="100" dirty="0">
                <a:latin typeface="+mn-ea"/>
                <a:cs typeface="Times New Roman" panose="02020603050405020304" pitchFamily="18" charset="0"/>
              </a:rPr>
              <a:t>Hirano Y, Katsumata S, </a:t>
            </a:r>
            <a:r>
              <a:rPr lang="en-US" altLang="zh-CN" sz="2400" kern="100" dirty="0" err="1">
                <a:latin typeface="+mn-ea"/>
                <a:cs typeface="Times New Roman" panose="02020603050405020304" pitchFamily="18" charset="0"/>
              </a:rPr>
              <a:t>Iwahori</a:t>
            </a:r>
            <a:r>
              <a:rPr lang="en-US" altLang="zh-CN" sz="2400" kern="100" dirty="0">
                <a:latin typeface="+mn-ea"/>
                <a:cs typeface="Times New Roman" panose="02020603050405020304" pitchFamily="18" charset="0"/>
              </a:rPr>
              <a:t> Y, et al. Artificial lightning testing on graphite/epoxy composite laminate[J]. Composites Part A: Applied Science and Manufacturing, 2010, 41(10): 1461-1470. </a:t>
            </a:r>
          </a:p>
          <a:p>
            <a:pPr marL="514350" indent="-514350">
              <a:spcBef>
                <a:spcPts val="600"/>
              </a:spcBef>
              <a:buFont typeface="+mj-lt"/>
              <a:buAutoNum type="arabicPeriod"/>
            </a:pPr>
            <a:r>
              <a:rPr lang="en-US" altLang="zh-CN" sz="2400" kern="100" dirty="0">
                <a:latin typeface="+mn-ea"/>
                <a:cs typeface="Times New Roman" panose="02020603050405020304" pitchFamily="18" charset="0"/>
              </a:rPr>
              <a:t>Wang Y, </a:t>
            </a:r>
            <a:r>
              <a:rPr lang="en-US" altLang="zh-CN" sz="2400" kern="100" dirty="0" err="1">
                <a:latin typeface="+mn-ea"/>
                <a:cs typeface="Times New Roman" panose="02020603050405020304" pitchFamily="18" charset="0"/>
              </a:rPr>
              <a:t>Zhupanska</a:t>
            </a:r>
            <a:r>
              <a:rPr lang="en-US" altLang="zh-CN" sz="2400" kern="100" dirty="0">
                <a:latin typeface="+mn-ea"/>
                <a:cs typeface="Times New Roman" panose="02020603050405020304" pitchFamily="18" charset="0"/>
              </a:rPr>
              <a:t> O I. Estimation of the electric fields and dielectric breakdown in non‐conductive wind turbine blades subjected to a lightning stepped leader[J]. Wind Energy, 2017, 20(5): 927-942.</a:t>
            </a:r>
            <a:endParaRPr lang="zh-CN" altLang="zh-CN" sz="2400" kern="100" dirty="0">
              <a:latin typeface="+mn-ea"/>
              <a:cs typeface="Times New Roman" panose="02020603050405020304" pitchFamily="18" charset="0"/>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zh-CN" altLang="zh-CN" sz="5400" dirty="0">
                <a:effectLst/>
                <a:latin typeface="+mn-ea"/>
                <a:cs typeface="Times New Roman" panose="02020603050405020304" pitchFamily="18" charset="0"/>
              </a:rPr>
              <a:t>本文基于</a:t>
            </a:r>
            <a:r>
              <a:rPr lang="en-US" altLang="zh-CN" sz="5400" dirty="0">
                <a:effectLst/>
                <a:latin typeface="+mn-ea"/>
                <a:cs typeface="Times New Roman" panose="02020603050405020304" pitchFamily="18" charset="0"/>
              </a:rPr>
              <a:t> </a:t>
            </a:r>
            <a:r>
              <a:rPr lang="en-US" altLang="zh-CN" sz="5400" dirty="0">
                <a:solidFill>
                  <a:srgbClr val="000000"/>
                </a:solidFill>
                <a:effectLst/>
                <a:latin typeface="+mn-lt"/>
              </a:rPr>
              <a:t>COMSOL Multiphysics</a:t>
            </a:r>
            <a:r>
              <a:rPr lang="en-US" altLang="zh-CN" sz="5400" baseline="30000" dirty="0">
                <a:solidFill>
                  <a:srgbClr val="000000"/>
                </a:solidFill>
                <a:effectLst/>
                <a:latin typeface="+mn-lt"/>
              </a:rPr>
              <a:t>®</a:t>
            </a:r>
            <a:r>
              <a:rPr lang="en-US" altLang="zh-CN" sz="5400" dirty="0">
                <a:solidFill>
                  <a:srgbClr val="000000"/>
                </a:solidFill>
                <a:effectLst/>
                <a:latin typeface="+mn-lt"/>
              </a:rPr>
              <a:t> </a:t>
            </a:r>
            <a:r>
              <a:rPr lang="zh-CN" altLang="zh-CN" sz="5400" dirty="0">
                <a:solidFill>
                  <a:srgbClr val="000000"/>
                </a:solidFill>
                <a:effectLst/>
                <a:latin typeface="+mn-ea"/>
                <a:cs typeface="Times New Roman" panose="02020603050405020304" pitchFamily="18" charset="0"/>
              </a:rPr>
              <a:t>软件，建立了引下线</a:t>
            </a:r>
            <a:r>
              <a:rPr lang="en-US" altLang="zh-CN" sz="5400" dirty="0">
                <a:solidFill>
                  <a:srgbClr val="000000"/>
                </a:solidFill>
                <a:effectLst/>
                <a:latin typeface="+mn-ea"/>
              </a:rPr>
              <a:t>-</a:t>
            </a:r>
            <a:r>
              <a:rPr lang="en-US" altLang="zh-CN" sz="5400" dirty="0">
                <a:solidFill>
                  <a:srgbClr val="000000"/>
                </a:solidFill>
                <a:effectLst/>
                <a:latin typeface="+mn-lt"/>
              </a:rPr>
              <a:t>GFRP</a:t>
            </a:r>
            <a:r>
              <a:rPr lang="en-US" altLang="zh-CN" sz="5400" dirty="0">
                <a:solidFill>
                  <a:srgbClr val="000000"/>
                </a:solidFill>
                <a:effectLst/>
                <a:latin typeface="+mn-ea"/>
              </a:rPr>
              <a:t> </a:t>
            </a:r>
            <a:r>
              <a:rPr lang="zh-CN" altLang="zh-CN" sz="5400" dirty="0">
                <a:solidFill>
                  <a:srgbClr val="000000"/>
                </a:solidFill>
                <a:effectLst/>
                <a:latin typeface="+mn-ea"/>
                <a:cs typeface="Times New Roman" panose="02020603050405020304" pitchFamily="18" charset="0"/>
              </a:rPr>
              <a:t>铺层的流注放电数值仿真模型。</a:t>
            </a:r>
            <a:r>
              <a:rPr lang="zh-CN" altLang="zh-CN" sz="5400" dirty="0">
                <a:effectLst/>
                <a:latin typeface="+mn-ea"/>
                <a:cs typeface="Times New Roman" panose="02020603050405020304" pitchFamily="18" charset="0"/>
              </a:rPr>
              <a:t>定量分析了自引下线向</a:t>
            </a:r>
            <a:r>
              <a:rPr lang="en-US" altLang="zh-CN" sz="5400" dirty="0">
                <a:effectLst/>
                <a:latin typeface="+mn-ea"/>
                <a:cs typeface="Times New Roman" panose="02020603050405020304" pitchFamily="18" charset="0"/>
              </a:rPr>
              <a:t> </a:t>
            </a:r>
            <a:r>
              <a:rPr lang="en-US" altLang="zh-CN" sz="5400" dirty="0">
                <a:effectLst/>
                <a:latin typeface="+mn-lt"/>
              </a:rPr>
              <a:t>GFRP</a:t>
            </a:r>
            <a:r>
              <a:rPr lang="en-US" altLang="zh-CN" sz="5400" dirty="0">
                <a:effectLst/>
                <a:latin typeface="+mn-ea"/>
              </a:rPr>
              <a:t> </a:t>
            </a:r>
            <a:r>
              <a:rPr lang="zh-CN" altLang="zh-CN" sz="5400" dirty="0">
                <a:effectLst/>
                <a:latin typeface="+mn-ea"/>
                <a:cs typeface="Times New Roman" panose="02020603050405020304" pitchFamily="18" charset="0"/>
              </a:rPr>
              <a:t>铺层发展出沿面流注过程中，铺层承受电场与表面电荷的关系。</a:t>
            </a:r>
            <a:endParaRPr lang="en-US" sz="5400" dirty="0">
              <a:latin typeface="+mn-ea"/>
            </a:endParaRP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zh-CN" kern="100" dirty="0">
                <a:effectLst/>
                <a:latin typeface="+mn-ea"/>
                <a:cs typeface="Times New Roman" panose="02020603050405020304" pitchFamily="18" charset="0"/>
              </a:rPr>
              <a:t>叶片复合材料层的击穿是风电机组遭受雷击后的主要故障形式</a:t>
            </a:r>
            <a:r>
              <a:rPr lang="en-US" altLang="zh-CN" kern="100" dirty="0">
                <a:latin typeface="+mn-ea"/>
                <a:cs typeface="Times New Roman" panose="02020603050405020304" pitchFamily="18" charset="0"/>
              </a:rPr>
              <a:t>[</a:t>
            </a:r>
            <a:r>
              <a:rPr lang="en-US" altLang="zh-CN" kern="100" dirty="0">
                <a:effectLst/>
                <a:latin typeface="+mn-ea"/>
                <a:cs typeface="Times New Roman" panose="02020603050405020304" pitchFamily="18" charset="0"/>
              </a:rPr>
              <a:t>Ref.1</a:t>
            </a:r>
            <a:r>
              <a:rPr lang="en-US" altLang="zh-CN" kern="100" dirty="0">
                <a:latin typeface="+mn-ea"/>
                <a:cs typeface="Times New Roman" panose="02020603050405020304" pitchFamily="18" charset="0"/>
              </a:rPr>
              <a:t>]</a:t>
            </a:r>
            <a:r>
              <a:rPr lang="zh-CN" altLang="zh-CN" kern="100" dirty="0">
                <a:effectLst/>
                <a:latin typeface="+mn-ea"/>
                <a:cs typeface="Times New Roman" panose="02020603050405020304" pitchFamily="18" charset="0"/>
              </a:rPr>
              <a:t>。对于低电导率的</a:t>
            </a:r>
            <a:r>
              <a:rPr lang="en-US" altLang="zh-CN" kern="100" dirty="0">
                <a:effectLst/>
                <a:latin typeface="+mn-ea"/>
                <a:cs typeface="Times New Roman" panose="02020603050405020304" pitchFamily="18" charset="0"/>
              </a:rPr>
              <a:t> </a:t>
            </a:r>
            <a:r>
              <a:rPr lang="en-US" altLang="zh-CN" kern="100" dirty="0">
                <a:effectLst/>
                <a:cs typeface="Times New Roman" panose="02020603050405020304" pitchFamily="18" charset="0"/>
              </a:rPr>
              <a:t>GFRP</a:t>
            </a:r>
            <a:r>
              <a:rPr lang="en-US" altLang="zh-CN" kern="100" dirty="0">
                <a:effectLst/>
                <a:latin typeface="+mn-ea"/>
                <a:cs typeface="Times New Roman" panose="02020603050405020304" pitchFamily="18" charset="0"/>
              </a:rPr>
              <a:t> </a:t>
            </a:r>
            <a:r>
              <a:rPr lang="zh-CN" altLang="zh-CN" kern="100" dirty="0">
                <a:effectLst/>
                <a:latin typeface="+mn-ea"/>
                <a:cs typeface="Times New Roman" panose="02020603050405020304" pitchFamily="18" charset="0"/>
              </a:rPr>
              <a:t>类叶片铺层而言，雷电先导作用下的强背景电场造成的电击穿可能先于回击电弧的热效应产生</a:t>
            </a:r>
            <a:r>
              <a:rPr lang="en-US" altLang="zh-CN" kern="100" dirty="0">
                <a:latin typeface="+mn-ea"/>
                <a:cs typeface="Times New Roman" panose="02020603050405020304" pitchFamily="18" charset="0"/>
              </a:rPr>
              <a:t>[</a:t>
            </a:r>
            <a:r>
              <a:rPr lang="en-US" altLang="zh-CN" kern="100" dirty="0">
                <a:effectLst/>
                <a:latin typeface="+mn-ea"/>
                <a:cs typeface="Times New Roman" panose="02020603050405020304" pitchFamily="18" charset="0"/>
              </a:rPr>
              <a:t>Ref.2-3</a:t>
            </a:r>
            <a:r>
              <a:rPr lang="en-US" altLang="zh-CN" kern="100" dirty="0">
                <a:latin typeface="+mn-ea"/>
                <a:cs typeface="Times New Roman" panose="02020603050405020304" pitchFamily="18" charset="0"/>
              </a:rPr>
              <a:t>]</a:t>
            </a:r>
            <a:r>
              <a:rPr lang="zh-CN" altLang="zh-CN" kern="100" dirty="0">
                <a:effectLst/>
                <a:latin typeface="+mn-ea"/>
                <a:cs typeface="Times New Roman" panose="02020603050405020304" pitchFamily="18" charset="0"/>
              </a:rPr>
              <a:t>。为了获得</a:t>
            </a:r>
            <a:r>
              <a:rPr lang="en-US" altLang="zh-CN" kern="100" dirty="0">
                <a:effectLst/>
                <a:latin typeface="+mn-ea"/>
                <a:cs typeface="Times New Roman" panose="02020603050405020304" pitchFamily="18" charset="0"/>
              </a:rPr>
              <a:t> </a:t>
            </a:r>
            <a:r>
              <a:rPr lang="en-US" altLang="zh-CN" kern="100" dirty="0">
                <a:effectLst/>
                <a:cs typeface="Times New Roman" panose="02020603050405020304" pitchFamily="18" charset="0"/>
              </a:rPr>
              <a:t>GFRP</a:t>
            </a:r>
            <a:r>
              <a:rPr lang="en-US" altLang="zh-CN" kern="100" dirty="0">
                <a:effectLst/>
                <a:latin typeface="+mn-ea"/>
                <a:cs typeface="Times New Roman" panose="02020603050405020304" pitchFamily="18" charset="0"/>
              </a:rPr>
              <a:t> </a:t>
            </a:r>
            <a:r>
              <a:rPr lang="zh-CN" altLang="zh-CN" kern="100" dirty="0">
                <a:effectLst/>
                <a:latin typeface="+mn-ea"/>
                <a:cs typeface="Times New Roman" panose="02020603050405020304" pitchFamily="18" charset="0"/>
              </a:rPr>
              <a:t>铺层的电击穿机理，</a:t>
            </a:r>
            <a:r>
              <a:rPr lang="zh-CN" altLang="zh-CN" kern="100" dirty="0">
                <a:effectLst/>
                <a:cs typeface="Times New Roman" panose="02020603050405020304" pitchFamily="18" charset="0"/>
              </a:rPr>
              <a:t>基于</a:t>
            </a:r>
            <a:r>
              <a:rPr lang="en-US" altLang="zh-CN" kern="100" dirty="0">
                <a:effectLst/>
                <a:cs typeface="Times New Roman" panose="02020603050405020304" pitchFamily="18" charset="0"/>
              </a:rPr>
              <a:t> </a:t>
            </a:r>
            <a:r>
              <a:rPr lang="en-US" altLang="zh-CN" kern="100" dirty="0">
                <a:solidFill>
                  <a:srgbClr val="000000"/>
                </a:solidFill>
                <a:effectLst/>
                <a:cs typeface="Times New Roman" panose="02020603050405020304" pitchFamily="18" charset="0"/>
              </a:rPr>
              <a:t>COSMOL Multiphysics</a:t>
            </a:r>
            <a:r>
              <a:rPr lang="en-US" altLang="zh-CN" kern="100" dirty="0">
                <a:solidFill>
                  <a:srgbClr val="000000"/>
                </a:solidFill>
                <a:effectLst/>
                <a:latin typeface="+mn-ea"/>
                <a:cs typeface="Times New Roman" panose="02020603050405020304" pitchFamily="18" charset="0"/>
              </a:rPr>
              <a:t>® </a:t>
            </a:r>
            <a:r>
              <a:rPr lang="zh-CN" altLang="zh-CN" kern="100" dirty="0">
                <a:solidFill>
                  <a:srgbClr val="000000"/>
                </a:solidFill>
                <a:effectLst/>
                <a:latin typeface="+mn-ea"/>
                <a:cs typeface="Times New Roman" panose="02020603050405020304" pitchFamily="18" charset="0"/>
              </a:rPr>
              <a:t>软件，建立了引下线</a:t>
            </a:r>
            <a:r>
              <a:rPr lang="en-US" altLang="zh-CN" kern="100" dirty="0">
                <a:solidFill>
                  <a:srgbClr val="000000"/>
                </a:solidFill>
                <a:effectLst/>
                <a:latin typeface="+mn-ea"/>
                <a:cs typeface="Times New Roman" panose="02020603050405020304" pitchFamily="18" charset="0"/>
              </a:rPr>
              <a:t>-</a:t>
            </a:r>
            <a:r>
              <a:rPr lang="en-US" altLang="zh-CN" kern="100" dirty="0">
                <a:solidFill>
                  <a:srgbClr val="000000"/>
                </a:solidFill>
                <a:effectLst/>
                <a:cs typeface="Times New Roman" panose="02020603050405020304" pitchFamily="18" charset="0"/>
              </a:rPr>
              <a:t>GFRP</a:t>
            </a:r>
            <a:r>
              <a:rPr lang="en-US" altLang="zh-CN" kern="100" dirty="0">
                <a:solidFill>
                  <a:srgbClr val="000000"/>
                </a:solidFill>
                <a:effectLst/>
                <a:latin typeface="+mn-ea"/>
                <a:cs typeface="Times New Roman" panose="02020603050405020304" pitchFamily="18" charset="0"/>
              </a:rPr>
              <a:t> </a:t>
            </a:r>
            <a:r>
              <a:rPr lang="zh-CN" altLang="zh-CN" kern="100" dirty="0">
                <a:solidFill>
                  <a:srgbClr val="000000"/>
                </a:solidFill>
                <a:effectLst/>
                <a:latin typeface="+mn-ea"/>
                <a:cs typeface="Times New Roman" panose="02020603050405020304" pitchFamily="18" charset="0"/>
              </a:rPr>
              <a:t>铺层的流注放电数值仿真模型。考虑了空气域与介质层内部的粒子输运，以及气</a:t>
            </a:r>
            <a:r>
              <a:rPr lang="en-US" altLang="zh-CN" kern="100" dirty="0">
                <a:solidFill>
                  <a:srgbClr val="000000"/>
                </a:solidFill>
                <a:effectLst/>
                <a:latin typeface="+mn-ea"/>
                <a:cs typeface="Times New Roman" panose="02020603050405020304" pitchFamily="18" charset="0"/>
              </a:rPr>
              <a:t>-</a:t>
            </a:r>
            <a:r>
              <a:rPr lang="zh-CN" altLang="zh-CN" kern="100" dirty="0">
                <a:solidFill>
                  <a:srgbClr val="000000"/>
                </a:solidFill>
                <a:effectLst/>
                <a:latin typeface="+mn-ea"/>
                <a:cs typeface="Times New Roman" panose="02020603050405020304" pitchFamily="18" charset="0"/>
              </a:rPr>
              <a:t>固分界面上的电荷沉积与注入作用。通过</a:t>
            </a:r>
            <a:r>
              <a:rPr lang="en-US" altLang="zh-CN" kern="100" dirty="0">
                <a:effectLst/>
                <a:latin typeface="+mn-ea"/>
                <a:cs typeface="Times New Roman" panose="02020603050405020304" pitchFamily="18" charset="0"/>
              </a:rPr>
              <a:t>“</a:t>
            </a:r>
            <a:r>
              <a:rPr lang="zh-CN" altLang="zh-CN" kern="100" dirty="0">
                <a:effectLst/>
                <a:latin typeface="+mn-ea"/>
                <a:cs typeface="Times New Roman" panose="02020603050405020304" pitchFamily="18" charset="0"/>
              </a:rPr>
              <a:t>稀物质传递物理场</a:t>
            </a:r>
            <a:r>
              <a:rPr lang="en-US" altLang="zh-CN" kern="100" dirty="0">
                <a:effectLst/>
                <a:latin typeface="+mn-ea"/>
                <a:cs typeface="Times New Roman" panose="02020603050405020304" pitchFamily="18" charset="0"/>
              </a:rPr>
              <a:t>” </a:t>
            </a:r>
            <a:r>
              <a:rPr lang="zh-CN" altLang="zh-CN" kern="100" dirty="0">
                <a:effectLst/>
                <a:latin typeface="+mn-ea"/>
                <a:cs typeface="Times New Roman" panose="02020603050405020304" pitchFamily="18" charset="0"/>
              </a:rPr>
              <a:t>模块、</a:t>
            </a:r>
            <a:r>
              <a:rPr lang="en-US" altLang="zh-CN" kern="100" dirty="0">
                <a:solidFill>
                  <a:srgbClr val="000000"/>
                </a:solidFill>
                <a:effectLst/>
                <a:latin typeface="+mn-ea"/>
                <a:cs typeface="Times New Roman" panose="02020603050405020304" pitchFamily="18" charset="0"/>
              </a:rPr>
              <a:t>“</a:t>
            </a:r>
            <a:r>
              <a:rPr lang="zh-CN" altLang="zh-CN" kern="100" dirty="0">
                <a:solidFill>
                  <a:srgbClr val="000000"/>
                </a:solidFill>
                <a:effectLst/>
                <a:latin typeface="+mn-ea"/>
                <a:cs typeface="Times New Roman" panose="02020603050405020304" pitchFamily="18" charset="0"/>
              </a:rPr>
              <a:t>静电物理场</a:t>
            </a:r>
            <a:r>
              <a:rPr lang="en-US" altLang="zh-CN" kern="100" dirty="0">
                <a:solidFill>
                  <a:srgbClr val="000000"/>
                </a:solidFill>
                <a:effectLst/>
                <a:latin typeface="+mn-ea"/>
                <a:cs typeface="Times New Roman" panose="02020603050405020304" pitchFamily="18" charset="0"/>
              </a:rPr>
              <a:t>”</a:t>
            </a:r>
            <a:r>
              <a:rPr lang="zh-CN" altLang="zh-CN" kern="100" dirty="0">
                <a:solidFill>
                  <a:srgbClr val="000000"/>
                </a:solidFill>
                <a:effectLst/>
                <a:latin typeface="+mn-ea"/>
                <a:cs typeface="Times New Roman" panose="02020603050405020304" pitchFamily="18" charset="0"/>
              </a:rPr>
              <a:t>模块、</a:t>
            </a:r>
            <a:r>
              <a:rPr lang="en-US" altLang="zh-CN" kern="100" dirty="0">
                <a:solidFill>
                  <a:srgbClr val="000000"/>
                </a:solidFill>
                <a:effectLst/>
                <a:latin typeface="+mn-ea"/>
                <a:cs typeface="Times New Roman" panose="02020603050405020304" pitchFamily="18" charset="0"/>
              </a:rPr>
              <a:t>“</a:t>
            </a:r>
            <a:r>
              <a:rPr lang="zh-CN" altLang="zh-CN" kern="100" dirty="0">
                <a:solidFill>
                  <a:srgbClr val="000000"/>
                </a:solidFill>
                <a:effectLst/>
                <a:latin typeface="+mn-ea"/>
                <a:cs typeface="Times New Roman" panose="02020603050405020304" pitchFamily="18" charset="0"/>
              </a:rPr>
              <a:t>边界常微分和微分代数</a:t>
            </a:r>
            <a:r>
              <a:rPr lang="en-US" altLang="zh-CN" kern="100" dirty="0">
                <a:solidFill>
                  <a:srgbClr val="000000"/>
                </a:solidFill>
                <a:effectLst/>
                <a:latin typeface="+mn-ea"/>
                <a:cs typeface="Times New Roman" panose="02020603050405020304" pitchFamily="18" charset="0"/>
              </a:rPr>
              <a:t>” </a:t>
            </a:r>
            <a:r>
              <a:rPr lang="zh-CN" altLang="zh-CN" kern="100" dirty="0">
                <a:solidFill>
                  <a:srgbClr val="000000"/>
                </a:solidFill>
                <a:effectLst/>
                <a:latin typeface="+mn-ea"/>
                <a:cs typeface="Times New Roman" panose="02020603050405020304" pitchFamily="18" charset="0"/>
              </a:rPr>
              <a:t>模块以及</a:t>
            </a:r>
            <a:r>
              <a:rPr lang="en-US" altLang="zh-CN" kern="100" dirty="0">
                <a:solidFill>
                  <a:srgbClr val="000000"/>
                </a:solidFill>
                <a:effectLst/>
                <a:latin typeface="+mn-ea"/>
                <a:cs typeface="Times New Roman" panose="02020603050405020304" pitchFamily="18" charset="0"/>
              </a:rPr>
              <a:t>“</a:t>
            </a:r>
            <a:r>
              <a:rPr lang="zh-CN" altLang="zh-CN" kern="100" dirty="0">
                <a:solidFill>
                  <a:srgbClr val="000000"/>
                </a:solidFill>
                <a:effectLst/>
                <a:latin typeface="+mn-ea"/>
                <a:cs typeface="Times New Roman" panose="02020603050405020304" pitchFamily="18" charset="0"/>
              </a:rPr>
              <a:t>稳定对流</a:t>
            </a:r>
            <a:r>
              <a:rPr lang="en-US" altLang="zh-CN" kern="100" dirty="0">
                <a:solidFill>
                  <a:srgbClr val="000000"/>
                </a:solidFill>
                <a:effectLst/>
                <a:latin typeface="+mn-ea"/>
                <a:cs typeface="Times New Roman" panose="02020603050405020304" pitchFamily="18" charset="0"/>
              </a:rPr>
              <a:t>-</a:t>
            </a:r>
            <a:r>
              <a:rPr lang="zh-CN" altLang="zh-CN" kern="100" dirty="0">
                <a:solidFill>
                  <a:srgbClr val="000000"/>
                </a:solidFill>
                <a:effectLst/>
                <a:latin typeface="+mn-ea"/>
                <a:cs typeface="Times New Roman" panose="02020603050405020304" pitchFamily="18" charset="0"/>
              </a:rPr>
              <a:t>扩散方程接口</a:t>
            </a:r>
            <a:r>
              <a:rPr lang="en-US" altLang="zh-CN" kern="100" dirty="0">
                <a:solidFill>
                  <a:srgbClr val="000000"/>
                </a:solidFill>
                <a:effectLst/>
                <a:latin typeface="+mn-ea"/>
                <a:cs typeface="Times New Roman" panose="02020603050405020304" pitchFamily="18" charset="0"/>
              </a:rPr>
              <a:t>” </a:t>
            </a:r>
            <a:r>
              <a:rPr lang="zh-CN" altLang="zh-CN" kern="100" dirty="0">
                <a:solidFill>
                  <a:srgbClr val="000000"/>
                </a:solidFill>
                <a:effectLst/>
                <a:latin typeface="+mn-ea"/>
                <a:cs typeface="Times New Roman" panose="02020603050405020304" pitchFamily="18" charset="0"/>
              </a:rPr>
              <a:t>模块对控制方程进行求解。依据电场梯度分布进行了网格加密与时间步设置。采用分离求解器与</a:t>
            </a:r>
            <a:r>
              <a:rPr lang="zh-CN" altLang="zh-CN" kern="100" dirty="0">
                <a:effectLst/>
                <a:latin typeface="+mn-ea"/>
                <a:cs typeface="Times New Roman" panose="02020603050405020304" pitchFamily="18" charset="0"/>
              </a:rPr>
              <a:t>流线扩散法提高了计算的稳定性与收敛性。研究结果表明，自引下线向</a:t>
            </a:r>
            <a:r>
              <a:rPr lang="en-US" altLang="zh-CN" kern="100" dirty="0">
                <a:effectLst/>
                <a:latin typeface="+mn-ea"/>
                <a:cs typeface="Times New Roman" panose="02020603050405020304" pitchFamily="18" charset="0"/>
              </a:rPr>
              <a:t> </a:t>
            </a:r>
            <a:r>
              <a:rPr lang="en-US" altLang="zh-CN" kern="100" dirty="0">
                <a:effectLst/>
                <a:cs typeface="Times New Roman" panose="02020603050405020304" pitchFamily="18" charset="0"/>
              </a:rPr>
              <a:t>GFRP</a:t>
            </a:r>
            <a:r>
              <a:rPr lang="en-US" altLang="zh-CN" kern="100" dirty="0">
                <a:effectLst/>
                <a:latin typeface="+mn-ea"/>
                <a:cs typeface="Times New Roman" panose="02020603050405020304" pitchFamily="18" charset="0"/>
              </a:rPr>
              <a:t> </a:t>
            </a:r>
            <a:r>
              <a:rPr lang="zh-CN" altLang="zh-CN" kern="100" dirty="0">
                <a:effectLst/>
                <a:latin typeface="+mn-ea"/>
                <a:cs typeface="Times New Roman" panose="02020603050405020304" pitchFamily="18" charset="0"/>
              </a:rPr>
              <a:t>铺层发展的沿面型流注会导致铺层表面电荷的沉积，从而增大铺层承受的平均场强，增加铺层表面导流措施利于电荷的径向移动，降低铺层的击穿风险。</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latin typeface="+mn-ea"/>
              </a:rPr>
              <a:t>摘要</a:t>
            </a:r>
            <a:endParaRPr lang="en-US" dirty="0">
              <a:latin typeface="+mn-ea"/>
            </a:endParaRP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zh-CN" altLang="en-US" dirty="0">
                <a:latin typeface="+mn-ea"/>
              </a:rPr>
              <a:t>几何模型与控制方程</a:t>
            </a:r>
            <a:endParaRPr lang="en-US" dirty="0">
              <a:latin typeface="+mn-ea"/>
            </a:endParaRP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zh-CN" altLang="en-US" dirty="0">
                <a:latin typeface="+mn-ea"/>
              </a:rPr>
              <a:t>图</a:t>
            </a:r>
            <a:r>
              <a:rPr lang="en-US" altLang="zh-CN" dirty="0">
                <a:latin typeface="+mn-ea"/>
              </a:rPr>
              <a:t>1.</a:t>
            </a:r>
            <a:r>
              <a:rPr lang="zh-CN" altLang="zh-CN" dirty="0">
                <a:effectLst/>
                <a:latin typeface="+mn-ea"/>
                <a:cs typeface="Times New Roman" panose="02020603050405020304" pitchFamily="18" charset="0"/>
              </a:rPr>
              <a:t>气固组合间隙流注放电过程数值仿真模型示意图</a:t>
            </a:r>
            <a:endParaRPr lang="en-US" dirty="0">
              <a:latin typeface="+mn-ea"/>
            </a:endParaRP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a:spcBef>
                <a:spcPts val="1200"/>
              </a:spcBef>
            </a:pPr>
            <a:r>
              <a:rPr lang="zh-CN" altLang="zh-CN" sz="3400" kern="100" dirty="0">
                <a:effectLst/>
                <a:latin typeface="+mn-ea"/>
                <a:cs typeface="Times New Roman" panose="02020603050405020304" pitchFamily="18" charset="0"/>
              </a:rPr>
              <a:t>组合间隙结构中，流注发展存在如下模式：流注从针电极头部起始，沿着轴线朝介质层运动；当流注到达介质层上表面后，放电产生的电荷会不断沉积在介质层表面。一方面，表面电荷会产生径向的感应电场，导致流注沿着介质层表面朝介质层边缘发展，即沿面流注。另一方面，上表面电荷产生的感应电场同时也会增强介质层下表面处的空间电场。当介质层下表面处的空间电场增强效果较小时，介质层下方区域电子崩中的空间电荷数目不能达到临界值，介质层下方不能产生流注放电，组合间隙流注放电类型为“沿面型流注放电”。</a:t>
            </a:r>
          </a:p>
          <a:p>
            <a:pPr>
              <a:spcBef>
                <a:spcPts val="1200"/>
              </a:spcBef>
              <a:spcAft>
                <a:spcPts val="600"/>
              </a:spcAft>
            </a:pPr>
            <a:r>
              <a:rPr lang="zh-CN" altLang="zh-CN" sz="3400" kern="100" dirty="0">
                <a:effectLst/>
                <a:latin typeface="+mn-ea"/>
                <a:cs typeface="Times New Roman" panose="02020603050405020304" pitchFamily="18" charset="0"/>
              </a:rPr>
              <a:t>“沿面型流注放电”具有“二阶段”特点：阶段一为，流注从针电极端部起始并朝向介质层运动，该过程会增强介质层内部承受电场；阶段二为，流注到达介质层上表面形成沿面流注，沿面流注在介质层上表面朝</a:t>
            </a:r>
            <a:r>
              <a:rPr lang="en-US" altLang="zh-CN" sz="3400" i="1" kern="100" dirty="0">
                <a:effectLst/>
                <a:latin typeface="+mn-ea"/>
                <a:cs typeface="Times New Roman" panose="02020603050405020304" pitchFamily="18" charset="0"/>
              </a:rPr>
              <a:t>r</a:t>
            </a:r>
            <a:r>
              <a:rPr lang="zh-CN" altLang="zh-CN" sz="3400" kern="100" dirty="0">
                <a:effectLst/>
                <a:latin typeface="+mn-ea"/>
                <a:cs typeface="Times New Roman" panose="02020603050405020304" pitchFamily="18" charset="0"/>
              </a:rPr>
              <a:t>方向传播，同时介质层下方间隙未形成自持的流注放电，该过程中介质层内部电场会逐渐减小。在流注刚抵达介质层表面时，介质层承受的平均场强最大，因此，为了降低</a:t>
            </a:r>
            <a:r>
              <a:rPr lang="en-US" altLang="zh-CN" sz="3400" kern="100" dirty="0">
                <a:effectLst/>
                <a:latin typeface="+mn-ea"/>
                <a:cs typeface="Times New Roman" panose="02020603050405020304" pitchFamily="18" charset="0"/>
              </a:rPr>
              <a:t>GFRP</a:t>
            </a:r>
            <a:r>
              <a:rPr lang="zh-CN" altLang="zh-CN" sz="3400" kern="100" dirty="0">
                <a:effectLst/>
                <a:latin typeface="+mn-ea"/>
                <a:cs typeface="Times New Roman" panose="02020603050405020304" pitchFamily="18" charset="0"/>
              </a:rPr>
              <a:t>铺层的电击穿风险，通过合适的导流手段加快表面电荷的耗散是具有积极意义的。</a:t>
            </a:r>
          </a:p>
          <a:p>
            <a:endParaRPr lang="en-US" dirty="0">
              <a:latin typeface="+mn-ea"/>
            </a:endParaRP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zh-CN" altLang="en-US" dirty="0">
                <a:latin typeface="+mn-ea"/>
              </a:rPr>
              <a:t>电子密度与电场分布的仿真结果</a:t>
            </a:r>
            <a:endParaRPr lang="en-US" dirty="0">
              <a:latin typeface="+mn-ea"/>
            </a:endParaRPr>
          </a:p>
        </p:txBody>
      </p:sp>
      <p:pic>
        <p:nvPicPr>
          <p:cNvPr id="63" name="图片占位符 62">
            <a:extLst>
              <a:ext uri="{FF2B5EF4-FFF2-40B4-BE49-F238E27FC236}">
                <a16:creationId xmlns:a16="http://schemas.microsoft.com/office/drawing/2014/main" id="{68C2E12E-0B76-4237-86C2-3E6C8040B0E8}"/>
              </a:ext>
            </a:extLst>
          </p:cNvPr>
          <p:cNvPicPr>
            <a:picLocks noGrp="1" noChangeAspect="1"/>
          </p:cNvPicPr>
          <p:nvPr>
            <p:ph type="pic" sz="quarter" idx="34"/>
          </p:nvPr>
        </p:nvPicPr>
        <p:blipFill>
          <a:blip r:embed="rId3"/>
          <a:srcRect t="1005" b="1005"/>
          <a:stretch>
            <a:fillRect/>
          </a:stretch>
        </p:blipFill>
        <p:spPr>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pPr>
              <a:spcBef>
                <a:spcPts val="1800"/>
              </a:spcBef>
            </a:pPr>
            <a:r>
              <a:rPr lang="zh-CN" altLang="zh-CN" kern="100" dirty="0">
                <a:effectLst/>
                <a:latin typeface="+mn-ea"/>
                <a:cs typeface="Times New Roman" panose="02020603050405020304" pitchFamily="18" charset="0"/>
              </a:rPr>
              <a:t>图</a:t>
            </a:r>
            <a:r>
              <a:rPr lang="en-US" altLang="zh-CN" kern="100" dirty="0">
                <a:effectLst/>
                <a:latin typeface="+mn-ea"/>
                <a:cs typeface="Times New Roman" panose="02020603050405020304" pitchFamily="18" charset="0"/>
              </a:rPr>
              <a:t>2. </a:t>
            </a:r>
            <a:r>
              <a:rPr lang="zh-CN" altLang="zh-CN" kern="100" dirty="0">
                <a:effectLst/>
                <a:latin typeface="+mn-ea"/>
                <a:cs typeface="Times New Roman" panose="02020603050405020304" pitchFamily="18" charset="0"/>
              </a:rPr>
              <a:t>沿面型流注过程的空间电子密度分布</a:t>
            </a:r>
          </a:p>
          <a:p>
            <a:pPr>
              <a:spcBef>
                <a:spcPts val="1800"/>
              </a:spcBef>
            </a:pPr>
            <a:r>
              <a:rPr lang="zh-CN" altLang="zh-CN" kern="100" dirty="0">
                <a:effectLst/>
                <a:latin typeface="+mn-ea"/>
                <a:cs typeface="Times New Roman" panose="02020603050405020304" pitchFamily="18" charset="0"/>
              </a:rPr>
              <a:t>图</a:t>
            </a:r>
            <a:r>
              <a:rPr lang="en-US" altLang="zh-CN" kern="100" dirty="0">
                <a:effectLst/>
                <a:latin typeface="+mn-ea"/>
                <a:cs typeface="Times New Roman" panose="02020603050405020304" pitchFamily="18" charset="0"/>
              </a:rPr>
              <a:t>3. </a:t>
            </a:r>
            <a:r>
              <a:rPr lang="zh-CN" altLang="zh-CN" kern="100" dirty="0">
                <a:effectLst/>
                <a:latin typeface="+mn-ea"/>
                <a:cs typeface="Times New Roman" panose="02020603050405020304" pitchFamily="18" charset="0"/>
              </a:rPr>
              <a:t>沿面型流注放电过程的空间电场分布</a:t>
            </a:r>
          </a:p>
        </p:txBody>
      </p:sp>
      <p:pic>
        <p:nvPicPr>
          <p:cNvPr id="62" name="图片占位符 61">
            <a:extLst>
              <a:ext uri="{FF2B5EF4-FFF2-40B4-BE49-F238E27FC236}">
                <a16:creationId xmlns:a16="http://schemas.microsoft.com/office/drawing/2014/main" id="{03D997DF-EB20-4F6D-84FE-EE1BE6ACE4C2}"/>
              </a:ext>
            </a:extLst>
          </p:cNvPr>
          <p:cNvPicPr>
            <a:picLocks noGrp="1" noChangeAspect="1"/>
          </p:cNvPicPr>
          <p:nvPr>
            <p:ph type="pic" sz="quarter" idx="29"/>
          </p:nvPr>
        </p:nvPicPr>
        <p:blipFill>
          <a:blip r:embed="rId4"/>
          <a:srcRect t="680" b="680"/>
          <a:stretch>
            <a:fillRect/>
          </a:stretch>
        </p:blipFill>
        <p:spPr>
          <a:xfrm>
            <a:off x="1196975" y="20359688"/>
            <a:ext cx="13711238" cy="6348412"/>
          </a:xfrm>
          <a:prstGeom prst="rect">
            <a:avLst/>
          </a:prstGeom>
        </p:spPr>
      </p:pic>
      <mc:AlternateContent xmlns:mc="http://schemas.openxmlformats.org/markup-compatibility/2006" xmlns:a14="http://schemas.microsoft.com/office/drawing/2010/main">
        <mc:Choice Requires="a14">
          <p:sp>
            <p:nvSpPr>
              <p:cNvPr id="71" name="文本框 70">
                <a:extLst>
                  <a:ext uri="{FF2B5EF4-FFF2-40B4-BE49-F238E27FC236}">
                    <a16:creationId xmlns:a16="http://schemas.microsoft.com/office/drawing/2014/main" id="{05DF54D9-32AB-4C6E-8148-58D40798F3D5}"/>
                  </a:ext>
                </a:extLst>
              </p:cNvPr>
              <p:cNvSpPr txBox="1"/>
              <p:nvPr/>
            </p:nvSpPr>
            <p:spPr>
              <a:xfrm>
                <a:off x="16264591" y="24645180"/>
                <a:ext cx="5937763" cy="27063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type m:val="noBar"/>
                          <m:ctrlPr>
                            <a:rPr lang="zh-CN" altLang="en-US" sz="3200" i="1" smtClean="0">
                              <a:solidFill>
                                <a:srgbClr val="836967"/>
                              </a:solidFill>
                              <a:latin typeface="Cambria Math" panose="02040503050406030204" pitchFamily="18" charset="0"/>
                            </a:rPr>
                          </m:ctrlPr>
                        </m:fPr>
                        <m:num>
                          <m:eqArr>
                            <m:eqArrPr>
                              <m:ctrlPr>
                                <a:rPr lang="zh-CN" altLang="en-US" sz="3200" i="1">
                                  <a:solidFill>
                                    <a:srgbClr val="836967"/>
                                  </a:solidFill>
                                  <a:latin typeface="Cambria Math" panose="02040503050406030204" pitchFamily="18" charset="0"/>
                                </a:rPr>
                              </m:ctrlPr>
                            </m:eqArrPr>
                            <m:e>
                              <m:r>
                                <a:rPr lang="zh-CN" altLang="en-US" sz="3200">
                                  <a:latin typeface="Cambria Math" panose="02040503050406030204" pitchFamily="18" charset="0"/>
                                </a:rPr>
                                <m:t>&amp;</m:t>
                              </m:r>
                              <m:f>
                                <m:fPr>
                                  <m:ctrlPr>
                                    <a:rPr lang="zh-CN" altLang="en-US" sz="3200" i="1">
                                      <a:solidFill>
                                        <a:srgbClr val="836967"/>
                                      </a:solidFill>
                                      <a:latin typeface="Cambria Math" panose="02040503050406030204" pitchFamily="18" charset="0"/>
                                    </a:rPr>
                                  </m:ctrlPr>
                                </m:fPr>
                                <m:num>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m:t>
                                      </m:r>
                                    </m:sub>
                                  </m:sSub>
                                </m:num>
                                <m:den>
                                  <m:r>
                                    <a:rPr lang="zh-CN" altLang="en-US" sz="3200" i="0">
                                      <a:latin typeface="Cambria Math" panose="02040503050406030204" pitchFamily="18" charset="0"/>
                                    </a:rPr>
                                    <m:t>𝜕</m:t>
                                  </m:r>
                                  <m:r>
                                    <a:rPr lang="zh-CN" altLang="en-US" sz="3200" i="1">
                                      <a:latin typeface="Cambria Math" panose="02040503050406030204" pitchFamily="18" charset="0"/>
                                    </a:rPr>
                                    <m:t>𝑡</m:t>
                                  </m:r>
                                </m:den>
                              </m:f>
                              <m:r>
                                <a:rPr lang="zh-CN" altLang="en-US" sz="3200" i="0">
                                  <a:latin typeface="Cambria Math" panose="02040503050406030204" pitchFamily="18" charset="0"/>
                                </a:rPr>
                                <m:t>+</m:t>
                              </m:r>
                              <m:r>
                                <m:rPr>
                                  <m:sty m:val="p"/>
                                </m:rPr>
                                <a:rPr lang="zh-CN" altLang="en-US" sz="3200" i="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𝑤</m:t>
                                      </m:r>
                                    </m:e>
                                    <m:sub>
                                      <m:r>
                                        <a:rPr lang="zh-CN" altLang="en-US" sz="3200" i="1">
                                          <a:latin typeface="Cambria Math" panose="02040503050406030204" pitchFamily="18" charset="0"/>
                                        </a:rPr>
                                        <m:t>𝑒</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𝐷</m:t>
                                      </m:r>
                                    </m:e>
                                    <m:sub>
                                      <m:r>
                                        <a:rPr lang="zh-CN" altLang="en-US" sz="3200" i="1">
                                          <a:latin typeface="Cambria Math" panose="02040503050406030204" pitchFamily="18" charset="0"/>
                                        </a:rPr>
                                        <m:t>𝑒</m:t>
                                      </m:r>
                                    </m:sub>
                                  </m:sSub>
                                  <m:r>
                                    <m:rPr>
                                      <m:sty m:val="p"/>
                                    </m:rP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m:t>
                                      </m:r>
                                    </m:sub>
                                  </m:sSub>
                                </m:e>
                              </m:d>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𝑆</m:t>
                                  </m:r>
                                </m:e>
                                <m:sub>
                                  <m:r>
                                    <a:rPr lang="zh-CN" altLang="en-US" sz="3200" i="1">
                                      <a:latin typeface="Cambria Math" panose="02040503050406030204" pitchFamily="18" charset="0"/>
                                    </a:rPr>
                                    <m:t>𝑒</m:t>
                                  </m:r>
                                </m:sub>
                              </m:sSub>
                            </m:e>
                            <m:e>
                              <m:r>
                                <a:rPr lang="zh-CN" altLang="en-US" sz="3200" i="0">
                                  <a:latin typeface="Cambria Math" panose="02040503050406030204" pitchFamily="18" charset="0"/>
                                </a:rPr>
                                <m:t>&amp;</m:t>
                              </m:r>
                              <m:f>
                                <m:fPr>
                                  <m:ctrlPr>
                                    <a:rPr lang="zh-CN" altLang="en-US" sz="3200" i="1">
                                      <a:solidFill>
                                        <a:srgbClr val="836967"/>
                                      </a:solidFill>
                                      <a:latin typeface="Cambria Math" panose="02040503050406030204" pitchFamily="18" charset="0"/>
                                    </a:rPr>
                                  </m:ctrlPr>
                                </m:fPr>
                                <m:num>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𝑝</m:t>
                                      </m:r>
                                    </m:sub>
                                  </m:sSub>
                                </m:num>
                                <m:den>
                                  <m:r>
                                    <a:rPr lang="zh-CN" altLang="en-US" sz="3200" i="0">
                                      <a:latin typeface="Cambria Math" panose="02040503050406030204" pitchFamily="18" charset="0"/>
                                    </a:rPr>
                                    <m:t>𝜕</m:t>
                                  </m:r>
                                  <m:r>
                                    <a:rPr lang="zh-CN" altLang="en-US" sz="3200" i="1">
                                      <a:latin typeface="Cambria Math" panose="02040503050406030204" pitchFamily="18" charset="0"/>
                                    </a:rPr>
                                    <m:t>𝑡</m:t>
                                  </m:r>
                                </m:den>
                              </m:f>
                              <m:r>
                                <a:rPr lang="zh-CN" altLang="en-US" sz="3200" i="0">
                                  <a:latin typeface="Cambria Math" panose="02040503050406030204" pitchFamily="18" charset="0"/>
                                </a:rPr>
                                <m:t>+</m:t>
                              </m:r>
                              <m:r>
                                <m:rPr>
                                  <m:sty m:val="p"/>
                                </m:rPr>
                                <a:rPr lang="zh-CN" altLang="en-US" sz="3200" i="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𝑝</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𝑤</m:t>
                                      </m:r>
                                    </m:e>
                                    <m:sub>
                                      <m:r>
                                        <a:rPr lang="zh-CN" altLang="en-US" sz="3200" i="1">
                                          <a:latin typeface="Cambria Math" panose="02040503050406030204" pitchFamily="18" charset="0"/>
                                        </a:rPr>
                                        <m:t>𝑝</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𝐷</m:t>
                                      </m:r>
                                    </m:e>
                                    <m:sub>
                                      <m:r>
                                        <a:rPr lang="zh-CN" altLang="en-US" sz="3200" i="1">
                                          <a:latin typeface="Cambria Math" panose="02040503050406030204" pitchFamily="18" charset="0"/>
                                        </a:rPr>
                                        <m:t>𝑝</m:t>
                                      </m:r>
                                    </m:sub>
                                  </m:sSub>
                                  <m:r>
                                    <m:rPr>
                                      <m:sty m:val="p"/>
                                    </m:rP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𝑝</m:t>
                                      </m:r>
                                    </m:sub>
                                  </m:sSub>
                                </m:e>
                              </m:d>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𝑆</m:t>
                                  </m:r>
                                </m:e>
                                <m:sub>
                                  <m:r>
                                    <a:rPr lang="zh-CN" altLang="en-US" sz="3200" i="1">
                                      <a:latin typeface="Cambria Math" panose="02040503050406030204" pitchFamily="18" charset="0"/>
                                    </a:rPr>
                                    <m:t>𝑝</m:t>
                                  </m:r>
                                </m:sub>
                              </m:sSub>
                              <m:r>
                                <a:rPr lang="en-US" altLang="zh-CN" sz="3200" b="0" i="1" smtClean="0">
                                  <a:latin typeface="Cambria Math" panose="02040503050406030204" pitchFamily="18" charset="0"/>
                                </a:rPr>
                                <m:t>   </m:t>
                              </m:r>
                            </m:e>
                          </m:eqArr>
                        </m:num>
                        <m:den>
                          <m:f>
                            <m:fPr>
                              <m:ctrlPr>
                                <a:rPr lang="zh-CN" altLang="en-US" sz="3200" i="1">
                                  <a:solidFill>
                                    <a:srgbClr val="836967"/>
                                  </a:solidFill>
                                  <a:latin typeface="Cambria Math" panose="02040503050406030204" pitchFamily="18" charset="0"/>
                                </a:rPr>
                              </m:ctrlPr>
                            </m:fPr>
                            <m:num>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𝑛</m:t>
                                  </m:r>
                                </m:sub>
                              </m:sSub>
                            </m:num>
                            <m:den>
                              <m:r>
                                <a:rPr lang="zh-CN" altLang="en-US" sz="3200" i="0">
                                  <a:latin typeface="Cambria Math" panose="02040503050406030204" pitchFamily="18" charset="0"/>
                                </a:rPr>
                                <m:t>𝜕</m:t>
                              </m:r>
                              <m:r>
                                <a:rPr lang="zh-CN" altLang="en-US" sz="3200" i="1">
                                  <a:latin typeface="Cambria Math" panose="02040503050406030204" pitchFamily="18" charset="0"/>
                                </a:rPr>
                                <m:t>𝑡</m:t>
                              </m:r>
                            </m:den>
                          </m:f>
                          <m:r>
                            <a:rPr lang="zh-CN" altLang="en-US" sz="3200" i="0">
                              <a:latin typeface="Cambria Math" panose="02040503050406030204" pitchFamily="18" charset="0"/>
                            </a:rPr>
                            <m:t>+</m:t>
                          </m:r>
                          <m:r>
                            <m:rPr>
                              <m:sty m:val="p"/>
                            </m:rPr>
                            <a:rPr lang="zh-CN" altLang="en-US" sz="3200" i="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𝑛</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𝑤</m:t>
                                  </m:r>
                                </m:e>
                                <m:sub>
                                  <m:r>
                                    <a:rPr lang="zh-CN" altLang="en-US" sz="3200" i="1">
                                      <a:latin typeface="Cambria Math" panose="02040503050406030204" pitchFamily="18" charset="0"/>
                                    </a:rPr>
                                    <m:t>𝑛</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𝐷</m:t>
                                  </m:r>
                                </m:e>
                                <m:sub>
                                  <m:r>
                                    <a:rPr lang="zh-CN" altLang="en-US" sz="3200" i="1">
                                      <a:latin typeface="Cambria Math" panose="02040503050406030204" pitchFamily="18" charset="0"/>
                                    </a:rPr>
                                    <m:t>𝑛</m:t>
                                  </m:r>
                                </m:sub>
                              </m:sSub>
                              <m:r>
                                <m:rPr>
                                  <m:sty m:val="p"/>
                                </m:rP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𝑛</m:t>
                                  </m:r>
                                </m:sub>
                              </m:sSub>
                            </m:e>
                          </m:d>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𝑆</m:t>
                              </m:r>
                            </m:e>
                            <m:sub>
                              <m:r>
                                <a:rPr lang="zh-CN" altLang="en-US" sz="3200" i="1">
                                  <a:latin typeface="Cambria Math" panose="02040503050406030204" pitchFamily="18" charset="0"/>
                                </a:rPr>
                                <m:t>𝑛</m:t>
                              </m:r>
                            </m:sub>
                          </m:sSub>
                        </m:den>
                      </m:f>
                    </m:oMath>
                  </m:oMathPara>
                </a14:m>
                <a:endParaRPr lang="zh-CN" altLang="en-US" sz="3200" dirty="0">
                  <a:latin typeface="+mn-ea"/>
                  <a:cs typeface="Times New Roman" panose="02020603050405020304" pitchFamily="18" charset="0"/>
                </a:endParaRPr>
              </a:p>
            </p:txBody>
          </p:sp>
        </mc:Choice>
        <mc:Fallback xmlns="">
          <p:sp>
            <p:nvSpPr>
              <p:cNvPr id="71" name="文本框 70">
                <a:extLst>
                  <a:ext uri="{FF2B5EF4-FFF2-40B4-BE49-F238E27FC236}">
                    <a16:creationId xmlns:a16="http://schemas.microsoft.com/office/drawing/2014/main" id="{05DF54D9-32AB-4C6E-8148-58D40798F3D5}"/>
                  </a:ext>
                </a:extLst>
              </p:cNvPr>
              <p:cNvSpPr txBox="1">
                <a:spLocks noRot="1" noChangeAspect="1" noMove="1" noResize="1" noEditPoints="1" noAdjustHandles="1" noChangeArrowheads="1" noChangeShapeType="1" noTextEdit="1"/>
              </p:cNvSpPr>
              <p:nvPr/>
            </p:nvSpPr>
            <p:spPr>
              <a:xfrm>
                <a:off x="16264591" y="24645180"/>
                <a:ext cx="5937763" cy="270631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文本框 72">
                <a:extLst>
                  <a:ext uri="{FF2B5EF4-FFF2-40B4-BE49-F238E27FC236}">
                    <a16:creationId xmlns:a16="http://schemas.microsoft.com/office/drawing/2014/main" id="{3BD65241-2D85-400A-B2BE-02A61B03B396}"/>
                  </a:ext>
                </a:extLst>
              </p:cNvPr>
              <p:cNvSpPr txBox="1"/>
              <p:nvPr/>
            </p:nvSpPr>
            <p:spPr>
              <a:xfrm>
                <a:off x="23830620" y="24645180"/>
                <a:ext cx="7641353" cy="1775807"/>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f>
                        <m:fPr>
                          <m:type m:val="noBar"/>
                          <m:ctrlPr>
                            <a:rPr lang="zh-CN" altLang="en-US" sz="3200" i="1" smtClean="0">
                              <a:solidFill>
                                <a:srgbClr val="836967"/>
                              </a:solidFill>
                              <a:latin typeface="Cambria Math" panose="02040503050406030204" pitchFamily="18" charset="0"/>
                            </a:rPr>
                          </m:ctrlPr>
                        </m:fPr>
                        <m:num>
                          <m:f>
                            <m:fPr>
                              <m:ctrlPr>
                                <a:rPr lang="zh-CN" altLang="en-US" sz="3200" i="1" smtClean="0">
                                  <a:solidFill>
                                    <a:srgbClr val="836967"/>
                                  </a:solidFill>
                                  <a:latin typeface="Cambria Math" panose="02040503050406030204" pitchFamily="18" charset="0"/>
                                </a:rPr>
                              </m:ctrlPr>
                            </m:fPr>
                            <m:num>
                              <m:r>
                                <a:rPr lang="zh-CN" altLang="en-US" sz="320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𝑒𝑚</m:t>
                                  </m:r>
                                </m:sub>
                              </m:sSub>
                            </m:num>
                            <m:den>
                              <m:r>
                                <a:rPr lang="zh-CN" altLang="en-US" sz="3200" i="0">
                                  <a:latin typeface="Cambria Math" panose="02040503050406030204" pitchFamily="18" charset="0"/>
                                </a:rPr>
                                <m:t>𝜕</m:t>
                              </m:r>
                              <m:r>
                                <a:rPr lang="zh-CN" altLang="en-US" sz="3200" i="1">
                                  <a:latin typeface="Cambria Math" panose="02040503050406030204" pitchFamily="18" charset="0"/>
                                </a:rPr>
                                <m:t>𝑡</m:t>
                              </m:r>
                            </m:den>
                          </m:f>
                          <m:r>
                            <a:rPr lang="zh-CN" altLang="en-US" sz="3200" i="0">
                              <a:latin typeface="Cambria Math" panose="02040503050406030204" pitchFamily="18" charset="0"/>
                            </a:rPr>
                            <m:t>+</m:t>
                          </m:r>
                          <m:r>
                            <m:rPr>
                              <m:sty m:val="p"/>
                            </m:rPr>
                            <a:rPr lang="zh-CN" altLang="en-US" sz="3200" i="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𝑒𝑚</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𝑤</m:t>
                                  </m:r>
                                </m:e>
                                <m:sub>
                                  <m:r>
                                    <a:rPr lang="zh-CN" altLang="en-US" sz="3200" i="1">
                                      <a:latin typeface="Cambria Math" panose="02040503050406030204" pitchFamily="18" charset="0"/>
                                    </a:rPr>
                                    <m:t>𝑒𝑚</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𝐷</m:t>
                                  </m:r>
                                </m:e>
                                <m:sub>
                                  <m:r>
                                    <a:rPr lang="zh-CN" altLang="en-US" sz="3200" i="1">
                                      <a:latin typeface="Cambria Math" panose="02040503050406030204" pitchFamily="18" charset="0"/>
                                    </a:rPr>
                                    <m:t>𝑒𝑚</m:t>
                                  </m:r>
                                </m:sub>
                              </m:sSub>
                              <m:r>
                                <m:rPr>
                                  <m:sty m:val="p"/>
                                </m:rP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𝑒𝑚</m:t>
                                  </m:r>
                                </m:sub>
                              </m:sSub>
                            </m:e>
                          </m:d>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𝑆</m:t>
                              </m:r>
                            </m:e>
                            <m:sub>
                              <m:r>
                                <a:rPr lang="zh-CN" altLang="en-US" sz="3200" i="1">
                                  <a:latin typeface="Cambria Math" panose="02040503050406030204" pitchFamily="18" charset="0"/>
                                </a:rPr>
                                <m:t>𝑒𝑚</m:t>
                              </m:r>
                            </m:sub>
                          </m:sSub>
                        </m:num>
                        <m:den>
                          <m:f>
                            <m:fPr>
                              <m:ctrlPr>
                                <a:rPr lang="zh-CN" altLang="en-US" sz="3200" i="1">
                                  <a:solidFill>
                                    <a:srgbClr val="836967"/>
                                  </a:solidFill>
                                  <a:latin typeface="Cambria Math" panose="02040503050406030204" pitchFamily="18" charset="0"/>
                                </a:rPr>
                              </m:ctrlPr>
                            </m:fPr>
                            <m:num>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h</m:t>
                                  </m:r>
                                </m:sub>
                              </m:sSub>
                            </m:num>
                            <m:den>
                              <m:r>
                                <a:rPr lang="zh-CN" altLang="en-US" sz="3200" i="0">
                                  <a:latin typeface="Cambria Math" panose="02040503050406030204" pitchFamily="18" charset="0"/>
                                </a:rPr>
                                <m:t>𝜕</m:t>
                              </m:r>
                              <m:r>
                                <a:rPr lang="zh-CN" altLang="en-US" sz="3200" i="1">
                                  <a:latin typeface="Cambria Math" panose="02040503050406030204" pitchFamily="18" charset="0"/>
                                </a:rPr>
                                <m:t>𝑡</m:t>
                              </m:r>
                            </m:den>
                          </m:f>
                          <m:r>
                            <a:rPr lang="zh-CN" altLang="en-US" sz="3200" i="0">
                              <a:latin typeface="Cambria Math" panose="02040503050406030204" pitchFamily="18" charset="0"/>
                            </a:rPr>
                            <m:t>+</m:t>
                          </m:r>
                          <m:r>
                            <m:rPr>
                              <m:sty m:val="p"/>
                            </m:rPr>
                            <a:rPr lang="zh-CN" altLang="en-US" sz="3200" i="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h</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𝑤</m:t>
                                  </m:r>
                                </m:e>
                                <m:sub>
                                  <m:r>
                                    <a:rPr lang="zh-CN" altLang="en-US" sz="3200" i="1">
                                      <a:latin typeface="Cambria Math" panose="02040503050406030204" pitchFamily="18" charset="0"/>
                                    </a:rPr>
                                    <m:t>h</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𝐷</m:t>
                                  </m:r>
                                </m:e>
                                <m:sub>
                                  <m:r>
                                    <a:rPr lang="zh-CN" altLang="en-US" sz="3200" i="1">
                                      <a:latin typeface="Cambria Math" panose="02040503050406030204" pitchFamily="18" charset="0"/>
                                    </a:rPr>
                                    <m:t>h</m:t>
                                  </m:r>
                                </m:sub>
                              </m:sSub>
                              <m:r>
                                <m:rPr>
                                  <m:sty m:val="p"/>
                                </m:rP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h</m:t>
                                  </m:r>
                                </m:sub>
                              </m:sSub>
                            </m:e>
                          </m:d>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𝑆</m:t>
                              </m:r>
                            </m:e>
                            <m:sub>
                              <m:r>
                                <a:rPr lang="zh-CN" altLang="en-US" sz="3200" i="1">
                                  <a:latin typeface="Cambria Math" panose="02040503050406030204" pitchFamily="18" charset="0"/>
                                </a:rPr>
                                <m:t>h</m:t>
                              </m:r>
                            </m:sub>
                          </m:sSub>
                          <m:r>
                            <a:rPr lang="en-US" altLang="zh-CN" sz="3200" b="0" i="1" smtClean="0">
                              <a:latin typeface="Cambria Math" panose="02040503050406030204" pitchFamily="18" charset="0"/>
                            </a:rPr>
                            <m:t>                </m:t>
                          </m:r>
                        </m:den>
                      </m:f>
                    </m:oMath>
                  </m:oMathPara>
                </a14:m>
                <a:endParaRPr lang="zh-CN" altLang="en-US" sz="3200" dirty="0">
                  <a:latin typeface="+mn-ea"/>
                </a:endParaRPr>
              </a:p>
            </p:txBody>
          </p:sp>
        </mc:Choice>
        <mc:Fallback xmlns="">
          <p:sp>
            <p:nvSpPr>
              <p:cNvPr id="73" name="文本框 72">
                <a:extLst>
                  <a:ext uri="{FF2B5EF4-FFF2-40B4-BE49-F238E27FC236}">
                    <a16:creationId xmlns:a16="http://schemas.microsoft.com/office/drawing/2014/main" id="{3BD65241-2D85-400A-B2BE-02A61B03B396}"/>
                  </a:ext>
                </a:extLst>
              </p:cNvPr>
              <p:cNvSpPr txBox="1">
                <a:spLocks noRot="1" noChangeAspect="1" noMove="1" noResize="1" noEditPoints="1" noAdjustHandles="1" noChangeArrowheads="1" noChangeShapeType="1" noTextEdit="1"/>
              </p:cNvSpPr>
              <p:nvPr/>
            </p:nvSpPr>
            <p:spPr>
              <a:xfrm>
                <a:off x="23830620" y="24645180"/>
                <a:ext cx="7641353" cy="177580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文本框 74">
                <a:extLst>
                  <a:ext uri="{FF2B5EF4-FFF2-40B4-BE49-F238E27FC236}">
                    <a16:creationId xmlns:a16="http://schemas.microsoft.com/office/drawing/2014/main" id="{5CC73EFE-CA5E-4124-8730-EFD83AECEDAD}"/>
                  </a:ext>
                </a:extLst>
              </p:cNvPr>
              <p:cNvSpPr txBox="1"/>
              <p:nvPr/>
            </p:nvSpPr>
            <p:spPr>
              <a:xfrm>
                <a:off x="16294088" y="27692734"/>
                <a:ext cx="8458352" cy="910121"/>
              </a:xfrm>
              <a:prstGeom prst="rect">
                <a:avLst/>
              </a:prstGeom>
              <a:noFill/>
            </p:spPr>
            <p:txBody>
              <a:bodyPr wrap="square">
                <a:spAutoFit/>
              </a:bodyPr>
              <a:lstStyle/>
              <a:p>
                <a14:m>
                  <m:oMath xmlns:m="http://schemas.openxmlformats.org/officeDocument/2006/math">
                    <m:sSub>
                      <m:sSubPr>
                        <m:ctrlPr>
                          <a:rPr lang="zh-CN" altLang="zh-CN" sz="3200" i="1" smtClean="0">
                            <a:effectLst/>
                            <a:latin typeface="Cambria Math" panose="02040503050406030204" pitchFamily="18" charset="0"/>
                            <a:cs typeface="Times New Roman" panose="02020603050405020304" pitchFamily="18" charset="0"/>
                          </a:rPr>
                        </m:ctrlPr>
                      </m:sSubPr>
                      <m:e>
                        <m:r>
                          <a:rPr lang="en-US" altLang="zh-CN" sz="3200" i="1">
                            <a:effectLst/>
                            <a:latin typeface="Cambria Math" panose="02040503050406030204" pitchFamily="18" charset="0"/>
                            <a:cs typeface="Times New Roman" panose="02020603050405020304" pitchFamily="18" charset="0"/>
                          </a:rPr>
                          <m:t>𝐽</m:t>
                        </m:r>
                      </m:e>
                      <m:sub>
                        <m:r>
                          <a:rPr lang="en-US" altLang="zh-CN" sz="3200" i="1">
                            <a:effectLst/>
                            <a:latin typeface="Cambria Math" panose="02040503050406030204" pitchFamily="18" charset="0"/>
                            <a:cs typeface="Times New Roman" panose="02020603050405020304" pitchFamily="18" charset="0"/>
                          </a:rPr>
                          <m:t>𝑎</m:t>
                        </m:r>
                        <m:r>
                          <a:rPr lang="en-US" altLang="zh-CN" sz="3200" i="1">
                            <a:effectLst/>
                            <a:latin typeface="Cambria Math" panose="02040503050406030204" pitchFamily="18" charset="0"/>
                            <a:cs typeface="Times New Roman" panose="02020603050405020304" pitchFamily="18" charset="0"/>
                          </a:rPr>
                          <m:t>,</m:t>
                        </m:r>
                        <m:r>
                          <a:rPr lang="en-US" altLang="zh-CN" sz="3200" i="1">
                            <a:effectLst/>
                            <a:latin typeface="Cambria Math" panose="02040503050406030204" pitchFamily="18" charset="0"/>
                            <a:cs typeface="Times New Roman" panose="02020603050405020304" pitchFamily="18" charset="0"/>
                          </a:rPr>
                          <m:t>𝑐</m:t>
                        </m:r>
                      </m:sub>
                    </m:sSub>
                    <m:r>
                      <a:rPr lang="en-US" altLang="zh-CN" sz="3200" i="1">
                        <a:effectLst/>
                        <a:latin typeface="Cambria Math" panose="02040503050406030204" pitchFamily="18" charset="0"/>
                        <a:cs typeface="Times New Roman" panose="02020603050405020304" pitchFamily="18" charset="0"/>
                      </a:rPr>
                      <m:t>=</m:t>
                    </m:r>
                    <m:sSup>
                      <m:sSupPr>
                        <m:ctrlPr>
                          <a:rPr lang="zh-CN" altLang="zh-CN" sz="3200" i="1">
                            <a:effectLst/>
                            <a:latin typeface="Cambria Math" panose="02040503050406030204" pitchFamily="18" charset="0"/>
                            <a:cs typeface="Times New Roman" panose="02020603050405020304" pitchFamily="18" charset="0"/>
                          </a:rPr>
                        </m:ctrlPr>
                      </m:sSupPr>
                      <m:e>
                        <m:r>
                          <a:rPr lang="en-US" altLang="zh-CN" sz="3200" i="1">
                            <a:effectLst/>
                            <a:latin typeface="Cambria Math" panose="02040503050406030204" pitchFamily="18" charset="0"/>
                            <a:cs typeface="Times New Roman" panose="02020603050405020304" pitchFamily="18" charset="0"/>
                          </a:rPr>
                          <m:t>𝐴𝑇</m:t>
                        </m:r>
                      </m:e>
                      <m:sup>
                        <m:r>
                          <a:rPr lang="en-US" altLang="zh-CN" sz="3200" i="1">
                            <a:effectLst/>
                            <a:latin typeface="Cambria Math" panose="02040503050406030204" pitchFamily="18" charset="0"/>
                            <a:cs typeface="Times New Roman" panose="02020603050405020304" pitchFamily="18" charset="0"/>
                          </a:rPr>
                          <m:t>2</m:t>
                        </m:r>
                      </m:sup>
                    </m:sSup>
                    <m:r>
                      <m:rPr>
                        <m:sty m:val="p"/>
                      </m:rPr>
                      <a:rPr lang="en-US" altLang="zh-CN" sz="3200">
                        <a:effectLst/>
                        <a:latin typeface="Cambria Math" panose="02040503050406030204" pitchFamily="18" charset="0"/>
                        <a:cs typeface="Times New Roman" panose="02020603050405020304" pitchFamily="18" charset="0"/>
                      </a:rPr>
                      <m:t>exp</m:t>
                    </m:r>
                    <m:r>
                      <a:rPr lang="en-US" altLang="zh-CN" sz="3200">
                        <a:effectLst/>
                        <a:latin typeface="Cambria Math" panose="02040503050406030204" pitchFamily="18" charset="0"/>
                        <a:cs typeface="Times New Roman" panose="02020603050405020304" pitchFamily="18" charset="0"/>
                      </a:rPr>
                      <m:t>⁡</m:t>
                    </m:r>
                    <m:r>
                      <a:rPr lang="en-US" altLang="zh-CN" sz="3200" i="1">
                        <a:effectLst/>
                        <a:latin typeface="Cambria Math" panose="02040503050406030204" pitchFamily="18" charset="0"/>
                        <a:cs typeface="Times New Roman" panose="02020603050405020304" pitchFamily="18" charset="0"/>
                      </a:rPr>
                      <m:t>(−</m:t>
                    </m:r>
                    <m:f>
                      <m:fPr>
                        <m:ctrlPr>
                          <a:rPr lang="zh-CN" altLang="zh-CN" sz="3200" i="1">
                            <a:effectLst/>
                            <a:latin typeface="Cambria Math" panose="02040503050406030204" pitchFamily="18" charset="0"/>
                            <a:cs typeface="Times New Roman" panose="02020603050405020304" pitchFamily="18" charset="0"/>
                          </a:rPr>
                        </m:ctrlPr>
                      </m:fPr>
                      <m:num>
                        <m:sSub>
                          <m:sSubPr>
                            <m:ctrlPr>
                              <a:rPr lang="zh-CN" altLang="zh-CN" sz="3200" i="1">
                                <a:effectLst/>
                                <a:latin typeface="Cambria Math" panose="02040503050406030204" pitchFamily="18" charset="0"/>
                                <a:cs typeface="Times New Roman" panose="02020603050405020304" pitchFamily="18" charset="0"/>
                              </a:rPr>
                            </m:ctrlPr>
                          </m:sSubPr>
                          <m:e>
                            <m:r>
                              <a:rPr lang="en-US" altLang="zh-CN" sz="3200" i="1">
                                <a:effectLst/>
                                <a:latin typeface="Cambria Math" panose="02040503050406030204" pitchFamily="18" charset="0"/>
                                <a:cs typeface="Times New Roman" panose="02020603050405020304" pitchFamily="18" charset="0"/>
                              </a:rPr>
                              <m:t>𝜓</m:t>
                            </m:r>
                          </m:e>
                          <m:sub>
                            <m:r>
                              <a:rPr lang="en-US" altLang="zh-CN" sz="3200" i="1">
                                <a:effectLst/>
                                <a:latin typeface="Cambria Math" panose="02040503050406030204" pitchFamily="18" charset="0"/>
                                <a:cs typeface="Times New Roman" panose="02020603050405020304" pitchFamily="18" charset="0"/>
                              </a:rPr>
                              <m:t>𝑎</m:t>
                            </m:r>
                            <m:r>
                              <a:rPr lang="en-US" altLang="zh-CN" sz="3200" i="1">
                                <a:effectLst/>
                                <a:latin typeface="Cambria Math" panose="02040503050406030204" pitchFamily="18" charset="0"/>
                                <a:cs typeface="Times New Roman" panose="02020603050405020304" pitchFamily="18" charset="0"/>
                              </a:rPr>
                              <m:t>,</m:t>
                            </m:r>
                            <m:r>
                              <a:rPr lang="en-US" altLang="zh-CN" sz="3200" i="1">
                                <a:effectLst/>
                                <a:latin typeface="Cambria Math" panose="02040503050406030204" pitchFamily="18" charset="0"/>
                                <a:cs typeface="Times New Roman" panose="02020603050405020304" pitchFamily="18" charset="0"/>
                              </a:rPr>
                              <m:t>𝑐</m:t>
                            </m:r>
                          </m:sub>
                        </m:sSub>
                      </m:num>
                      <m:den>
                        <m:r>
                          <a:rPr lang="en-US" altLang="zh-CN" sz="3200" i="1">
                            <a:effectLst/>
                            <a:latin typeface="Cambria Math" panose="02040503050406030204" pitchFamily="18" charset="0"/>
                            <a:cs typeface="Times New Roman" panose="02020603050405020304" pitchFamily="18" charset="0"/>
                          </a:rPr>
                          <m:t>𝑘𝑇</m:t>
                        </m:r>
                      </m:den>
                    </m:f>
                    <m:r>
                      <a:rPr lang="en-US" altLang="zh-CN" sz="3200" i="1">
                        <a:effectLst/>
                        <a:latin typeface="Cambria Math" panose="02040503050406030204" pitchFamily="18" charset="0"/>
                        <a:cs typeface="Times New Roman" panose="02020603050405020304" pitchFamily="18" charset="0"/>
                      </a:rPr>
                      <m:t>)</m:t>
                    </m:r>
                    <m:r>
                      <a:rPr lang="en-US" altLang="zh-CN" sz="3200" i="1" smtClean="0">
                        <a:effectLst/>
                        <a:latin typeface="Cambria Math" panose="02040503050406030204" pitchFamily="18" charset="0"/>
                        <a:cs typeface="Times New Roman" panose="02020603050405020304" pitchFamily="18" charset="0"/>
                      </a:rPr>
                      <m:t>∙</m:t>
                    </m:r>
                    <m:r>
                      <m:rPr>
                        <m:sty m:val="p"/>
                      </m:rPr>
                      <a:rPr lang="en-US" altLang="zh-CN" sz="3200">
                        <a:effectLst/>
                        <a:latin typeface="Cambria Math" panose="02040503050406030204" pitchFamily="18" charset="0"/>
                        <a:cs typeface="Times New Roman" panose="02020603050405020304" pitchFamily="18" charset="0"/>
                      </a:rPr>
                      <m:t>exp</m:t>
                    </m:r>
                    <m:r>
                      <a:rPr lang="en-US" altLang="zh-CN" sz="3200">
                        <a:effectLst/>
                        <a:latin typeface="Cambria Math" panose="02040503050406030204" pitchFamily="18" charset="0"/>
                        <a:cs typeface="Times New Roman" panose="02020603050405020304" pitchFamily="18" charset="0"/>
                      </a:rPr>
                      <m:t>⁡</m:t>
                    </m:r>
                    <m:r>
                      <a:rPr lang="en-US" altLang="zh-CN" sz="3200" i="1">
                        <a:effectLst/>
                        <a:latin typeface="Cambria Math" panose="02040503050406030204" pitchFamily="18" charset="0"/>
                        <a:cs typeface="Times New Roman" panose="02020603050405020304" pitchFamily="18" charset="0"/>
                      </a:rPr>
                      <m:t>(</m:t>
                    </m:r>
                    <m:r>
                      <a:rPr lang="en-US" altLang="zh-CN" sz="3200" i="1">
                        <a:effectLst/>
                        <a:latin typeface="Cambria Math" panose="02040503050406030204" pitchFamily="18" charset="0"/>
                        <a:cs typeface="Times New Roman" panose="02020603050405020304" pitchFamily="18" charset="0"/>
                      </a:rPr>
                      <m:t>𝑞</m:t>
                    </m:r>
                    <m:f>
                      <m:fPr>
                        <m:ctrlPr>
                          <a:rPr lang="zh-CN" altLang="zh-CN" sz="3200" i="1">
                            <a:effectLst/>
                            <a:latin typeface="Cambria Math" panose="02040503050406030204" pitchFamily="18" charset="0"/>
                            <a:cs typeface="Times New Roman" panose="02020603050405020304" pitchFamily="18" charset="0"/>
                          </a:rPr>
                        </m:ctrlPr>
                      </m:fPr>
                      <m:num>
                        <m:rad>
                          <m:radPr>
                            <m:degHide m:val="on"/>
                            <m:ctrlPr>
                              <a:rPr lang="zh-CN" altLang="zh-CN" sz="3200" i="1">
                                <a:effectLst/>
                                <a:latin typeface="Cambria Math" panose="02040503050406030204" pitchFamily="18" charset="0"/>
                                <a:cs typeface="Times New Roman" panose="02020603050405020304" pitchFamily="18" charset="0"/>
                              </a:rPr>
                            </m:ctrlPr>
                          </m:radPr>
                          <m:deg/>
                          <m:e>
                            <m:f>
                              <m:fPr>
                                <m:type m:val="lin"/>
                                <m:ctrlPr>
                                  <a:rPr lang="zh-CN" altLang="zh-CN" sz="3200" i="1">
                                    <a:effectLst/>
                                    <a:latin typeface="Cambria Math" panose="02040503050406030204" pitchFamily="18" charset="0"/>
                                    <a:cs typeface="Times New Roman" panose="02020603050405020304" pitchFamily="18" charset="0"/>
                                  </a:rPr>
                                </m:ctrlPr>
                              </m:fPr>
                              <m:num>
                                <m:r>
                                  <a:rPr lang="en-US" altLang="zh-CN" sz="3200" i="1">
                                    <a:effectLst/>
                                    <a:latin typeface="Cambria Math" panose="02040503050406030204" pitchFamily="18" charset="0"/>
                                    <a:cs typeface="Times New Roman" panose="02020603050405020304" pitchFamily="18" charset="0"/>
                                  </a:rPr>
                                  <m:t>𝑞</m:t>
                                </m:r>
                                <m:sSub>
                                  <m:sSubPr>
                                    <m:ctrlPr>
                                      <a:rPr lang="zh-CN" altLang="zh-CN" sz="3200" i="1">
                                        <a:effectLst/>
                                        <a:latin typeface="Cambria Math" panose="02040503050406030204" pitchFamily="18" charset="0"/>
                                        <a:cs typeface="Times New Roman" panose="02020603050405020304" pitchFamily="18" charset="0"/>
                                      </a:rPr>
                                    </m:ctrlPr>
                                  </m:sSubPr>
                                  <m:e>
                                    <m:r>
                                      <a:rPr lang="en-US" altLang="zh-CN" sz="3200" i="1">
                                        <a:effectLst/>
                                        <a:latin typeface="Cambria Math" panose="02040503050406030204" pitchFamily="18" charset="0"/>
                                        <a:cs typeface="Times New Roman" panose="02020603050405020304" pitchFamily="18" charset="0"/>
                                      </a:rPr>
                                      <m:t>𝐸</m:t>
                                    </m:r>
                                  </m:e>
                                  <m:sub>
                                    <m:r>
                                      <a:rPr lang="en-US" altLang="zh-CN" sz="3200" i="1">
                                        <a:effectLst/>
                                        <a:latin typeface="Cambria Math" panose="02040503050406030204" pitchFamily="18" charset="0"/>
                                        <a:cs typeface="Times New Roman" panose="02020603050405020304" pitchFamily="18" charset="0"/>
                                      </a:rPr>
                                      <m:t>𝑎</m:t>
                                    </m:r>
                                    <m:r>
                                      <a:rPr lang="en-US" altLang="zh-CN" sz="3200" i="1">
                                        <a:effectLst/>
                                        <a:latin typeface="Cambria Math" panose="02040503050406030204" pitchFamily="18" charset="0"/>
                                        <a:cs typeface="Times New Roman" panose="02020603050405020304" pitchFamily="18" charset="0"/>
                                      </a:rPr>
                                      <m:t>,</m:t>
                                    </m:r>
                                    <m:r>
                                      <a:rPr lang="en-US" altLang="zh-CN" sz="3200" i="1">
                                        <a:effectLst/>
                                        <a:latin typeface="Cambria Math" panose="02040503050406030204" pitchFamily="18" charset="0"/>
                                        <a:cs typeface="Times New Roman" panose="02020603050405020304" pitchFamily="18" charset="0"/>
                                      </a:rPr>
                                      <m:t>𝑐</m:t>
                                    </m:r>
                                  </m:sub>
                                </m:sSub>
                              </m:num>
                              <m:den>
                                <m:r>
                                  <a:rPr lang="en-US" altLang="zh-CN" sz="3200" i="1">
                                    <a:effectLst/>
                                    <a:latin typeface="Cambria Math" panose="02040503050406030204" pitchFamily="18" charset="0"/>
                                    <a:cs typeface="Times New Roman" panose="02020603050405020304" pitchFamily="18" charset="0"/>
                                  </a:rPr>
                                  <m:t>4</m:t>
                                </m:r>
                                <m:r>
                                  <a:rPr lang="en-US" altLang="zh-CN" sz="3200" i="1">
                                    <a:effectLst/>
                                    <a:latin typeface="Cambria Math" panose="02040503050406030204" pitchFamily="18" charset="0"/>
                                    <a:cs typeface="Times New Roman" panose="02020603050405020304" pitchFamily="18" charset="0"/>
                                  </a:rPr>
                                  <m:t>𝜋</m:t>
                                </m:r>
                                <m:sSub>
                                  <m:sSubPr>
                                    <m:ctrlPr>
                                      <a:rPr lang="zh-CN" altLang="zh-CN" sz="3200" i="1">
                                        <a:effectLst/>
                                        <a:latin typeface="Cambria Math" panose="02040503050406030204" pitchFamily="18" charset="0"/>
                                        <a:cs typeface="Times New Roman" panose="02020603050405020304" pitchFamily="18" charset="0"/>
                                      </a:rPr>
                                    </m:ctrlPr>
                                  </m:sSubPr>
                                  <m:e>
                                    <m:r>
                                      <a:rPr lang="en-US" altLang="zh-CN" sz="3200" i="1">
                                        <a:effectLst/>
                                        <a:latin typeface="Cambria Math" panose="02040503050406030204" pitchFamily="18" charset="0"/>
                                        <a:cs typeface="Times New Roman" panose="02020603050405020304" pitchFamily="18" charset="0"/>
                                      </a:rPr>
                                      <m:t>𝜀</m:t>
                                    </m:r>
                                  </m:e>
                                  <m:sub>
                                    <m:r>
                                      <a:rPr lang="en-US" altLang="zh-CN" sz="3200" i="1">
                                        <a:effectLst/>
                                        <a:latin typeface="Cambria Math" panose="02040503050406030204" pitchFamily="18" charset="0"/>
                                        <a:cs typeface="Times New Roman" panose="02020603050405020304" pitchFamily="18" charset="0"/>
                                      </a:rPr>
                                      <m:t>0</m:t>
                                    </m:r>
                                  </m:sub>
                                </m:sSub>
                                <m:sSub>
                                  <m:sSubPr>
                                    <m:ctrlPr>
                                      <a:rPr lang="zh-CN" altLang="zh-CN" sz="3200" i="1">
                                        <a:effectLst/>
                                        <a:latin typeface="Cambria Math" panose="02040503050406030204" pitchFamily="18" charset="0"/>
                                        <a:cs typeface="Times New Roman" panose="02020603050405020304" pitchFamily="18" charset="0"/>
                                      </a:rPr>
                                    </m:ctrlPr>
                                  </m:sSubPr>
                                  <m:e>
                                    <m:r>
                                      <a:rPr lang="en-US" altLang="zh-CN" sz="3200" i="1">
                                        <a:effectLst/>
                                        <a:latin typeface="Cambria Math" panose="02040503050406030204" pitchFamily="18" charset="0"/>
                                        <a:cs typeface="Times New Roman" panose="02020603050405020304" pitchFamily="18" charset="0"/>
                                      </a:rPr>
                                      <m:t>𝜀</m:t>
                                    </m:r>
                                  </m:e>
                                  <m:sub>
                                    <m:r>
                                      <a:rPr lang="en-US" altLang="zh-CN" sz="3200" i="1">
                                        <a:effectLst/>
                                        <a:latin typeface="Cambria Math" panose="02040503050406030204" pitchFamily="18" charset="0"/>
                                        <a:cs typeface="Times New Roman" panose="02020603050405020304" pitchFamily="18" charset="0"/>
                                      </a:rPr>
                                      <m:t>𝑟</m:t>
                                    </m:r>
                                  </m:sub>
                                </m:sSub>
                              </m:den>
                            </m:f>
                          </m:e>
                        </m:rad>
                      </m:num>
                      <m:den>
                        <m:r>
                          <a:rPr lang="en-US" altLang="zh-CN" sz="3200" i="1">
                            <a:effectLst/>
                            <a:latin typeface="Cambria Math" panose="02040503050406030204" pitchFamily="18" charset="0"/>
                            <a:cs typeface="Times New Roman" panose="02020603050405020304" pitchFamily="18" charset="0"/>
                          </a:rPr>
                          <m:t>𝑘𝑇</m:t>
                        </m:r>
                      </m:den>
                    </m:f>
                  </m:oMath>
                </a14:m>
                <a:r>
                  <a:rPr lang="en-US" altLang="zh-CN" sz="3200" dirty="0">
                    <a:effectLst/>
                    <a:latin typeface="+mn-ea"/>
                    <a:cs typeface="Times New Roman" panose="02020603050405020304" pitchFamily="18" charset="0"/>
                  </a:rPr>
                  <a:t> </a:t>
                </a:r>
                <a:endParaRPr lang="zh-CN" altLang="en-US" sz="3200" dirty="0">
                  <a:latin typeface="+mn-ea"/>
                </a:endParaRPr>
              </a:p>
            </p:txBody>
          </p:sp>
        </mc:Choice>
        <mc:Fallback xmlns="">
          <p:sp>
            <p:nvSpPr>
              <p:cNvPr id="75" name="文本框 74">
                <a:extLst>
                  <a:ext uri="{FF2B5EF4-FFF2-40B4-BE49-F238E27FC236}">
                    <a16:creationId xmlns:a16="http://schemas.microsoft.com/office/drawing/2014/main" id="{5CC73EFE-CA5E-4124-8730-EFD83AECEDAD}"/>
                  </a:ext>
                </a:extLst>
              </p:cNvPr>
              <p:cNvSpPr txBox="1">
                <a:spLocks noRot="1" noChangeAspect="1" noMove="1" noResize="1" noEditPoints="1" noAdjustHandles="1" noChangeArrowheads="1" noChangeShapeType="1" noTextEdit="1"/>
              </p:cNvSpPr>
              <p:nvPr/>
            </p:nvSpPr>
            <p:spPr>
              <a:xfrm>
                <a:off x="16294088" y="27692734"/>
                <a:ext cx="8458352" cy="910121"/>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文本框 76">
                <a:extLst>
                  <a:ext uri="{FF2B5EF4-FFF2-40B4-BE49-F238E27FC236}">
                    <a16:creationId xmlns:a16="http://schemas.microsoft.com/office/drawing/2014/main" id="{621A4F19-9726-4AF7-9D45-E9D1C20C29C7}"/>
                  </a:ext>
                </a:extLst>
              </p:cNvPr>
              <p:cNvSpPr txBox="1"/>
              <p:nvPr/>
            </p:nvSpPr>
            <p:spPr>
              <a:xfrm>
                <a:off x="24037099" y="26833280"/>
                <a:ext cx="6821960" cy="182485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type m:val="noBar"/>
                          <m:ctrlPr>
                            <a:rPr lang="zh-CN" altLang="en-US" sz="3200" i="1" smtClean="0">
                              <a:solidFill>
                                <a:srgbClr val="836967"/>
                              </a:solidFill>
                              <a:latin typeface="Cambria Math" panose="02040503050406030204" pitchFamily="18" charset="0"/>
                            </a:rPr>
                          </m:ctrlPr>
                        </m:fPr>
                        <m:num>
                          <m:r>
                            <m:rPr>
                              <m:sty m:val="p"/>
                            </m:rPr>
                            <a:rPr lang="zh-CN" altLang="en-US" sz="320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𝜀</m:t>
                                  </m:r>
                                </m:e>
                                <m:sub>
                                  <m:r>
                                    <a:rPr lang="zh-CN" altLang="en-US" sz="3200" i="0">
                                      <a:latin typeface="Cambria Math" panose="02040503050406030204" pitchFamily="18" charset="0"/>
                                    </a:rPr>
                                    <m:t>0</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𝐸</m:t>
                                  </m:r>
                                </m:e>
                                <m:sub>
                                  <m:r>
                                    <a:rPr lang="zh-CN" altLang="en-US" sz="3200" i="1">
                                      <a:latin typeface="Cambria Math" panose="02040503050406030204" pitchFamily="18" charset="0"/>
                                    </a:rPr>
                                    <m:t>𝑔</m:t>
                                  </m:r>
                                </m:sub>
                              </m:sSub>
                            </m:e>
                          </m:d>
                          <m:r>
                            <a:rPr lang="zh-CN" altLang="en-US" sz="3200" i="0">
                              <a:latin typeface="Cambria Math" panose="02040503050406030204" pitchFamily="18" charset="0"/>
                            </a:rPr>
                            <m:t>=</m:t>
                          </m:r>
                          <m:r>
                            <a:rPr lang="zh-CN" altLang="en-US" sz="3200" i="1">
                              <a:latin typeface="Cambria Math" panose="02040503050406030204" pitchFamily="18" charset="0"/>
                            </a:rPr>
                            <m:t>𝑒</m:t>
                          </m:r>
                          <m:d>
                            <m:dPr>
                              <m:ctrlPr>
                                <a:rPr lang="zh-CN" altLang="en-US" sz="3200" i="1">
                                  <a:latin typeface="Cambria Math" panose="02040503050406030204" pitchFamily="18" charset="0"/>
                                </a:rPr>
                              </m:ctrlPr>
                            </m:dPr>
                            <m:e>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𝑝</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𝑛</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m:t>
                                  </m:r>
                                </m:sub>
                              </m:sSub>
                            </m:e>
                          </m:d>
                          <m:r>
                            <a:rPr lang="en-US" altLang="zh-CN" sz="3200" b="0" i="1" smtClean="0">
                              <a:latin typeface="Cambria Math" panose="02040503050406030204" pitchFamily="18" charset="0"/>
                            </a:rPr>
                            <m:t>                   </m:t>
                          </m:r>
                        </m:num>
                        <m:den>
                          <m:eqArr>
                            <m:eqArrPr>
                              <m:ctrlPr>
                                <a:rPr lang="zh-CN" altLang="en-US" sz="3200" i="1">
                                  <a:solidFill>
                                    <a:srgbClr val="836967"/>
                                  </a:solidFill>
                                  <a:latin typeface="Cambria Math" panose="02040503050406030204" pitchFamily="18" charset="0"/>
                                </a:rPr>
                              </m:ctrlPr>
                            </m:eqArrPr>
                            <m:e>
                              <m:r>
                                <a:rPr lang="zh-CN" altLang="en-US" sz="3200" i="0">
                                  <a:latin typeface="Cambria Math" panose="02040503050406030204" pitchFamily="18" charset="0"/>
                                </a:rPr>
                                <m:t>&amp;</m:t>
                              </m:r>
                              <m:r>
                                <m:rPr>
                                  <m:sty m:val="p"/>
                                </m:rPr>
                                <a:rPr lang="zh-CN" altLang="en-US" sz="3200" i="0">
                                  <a:latin typeface="Cambria Math" panose="02040503050406030204" pitchFamily="18" charset="0"/>
                                </a:rPr>
                                <m:t>∇</m:t>
                              </m:r>
                              <m:d>
                                <m:dPr>
                                  <m:ctrlPr>
                                    <a:rPr lang="zh-CN" altLang="en-US" sz="3200" i="1">
                                      <a:solidFill>
                                        <a:srgbClr val="836967"/>
                                      </a:solidFill>
                                      <a:latin typeface="Cambria Math" panose="02040503050406030204" pitchFamily="18" charset="0"/>
                                    </a:rPr>
                                  </m:ctrlPr>
                                </m:dPr>
                                <m:e>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𝜀</m:t>
                                      </m:r>
                                    </m:e>
                                    <m:sub>
                                      <m:r>
                                        <a:rPr lang="zh-CN" altLang="en-US" sz="3200" i="0">
                                          <a:latin typeface="Cambria Math" panose="02040503050406030204" pitchFamily="18" charset="0"/>
                                        </a:rPr>
                                        <m:t>0</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𝜀</m:t>
                                      </m:r>
                                    </m:e>
                                    <m:sub>
                                      <m:r>
                                        <a:rPr lang="zh-CN" altLang="en-US" sz="3200" i="1">
                                          <a:latin typeface="Cambria Math" panose="02040503050406030204" pitchFamily="18" charset="0"/>
                                        </a:rPr>
                                        <m:t>𝑟</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𝐸</m:t>
                                      </m:r>
                                    </m:e>
                                    <m:sub>
                                      <m:r>
                                        <a:rPr lang="zh-CN" altLang="en-US" sz="3200" i="1">
                                          <a:latin typeface="Cambria Math" panose="02040503050406030204" pitchFamily="18" charset="0"/>
                                        </a:rPr>
                                        <m:t>𝑠</m:t>
                                      </m:r>
                                    </m:sub>
                                  </m:sSub>
                                </m:e>
                              </m:d>
                              <m:r>
                                <a:rPr lang="zh-CN" altLang="en-US" sz="3200" i="0">
                                  <a:latin typeface="Cambria Math" panose="02040503050406030204" pitchFamily="18" charset="0"/>
                                </a:rPr>
                                <m:t>=</m:t>
                              </m:r>
                              <m:r>
                                <a:rPr lang="zh-CN" altLang="en-US" sz="3200" i="1">
                                  <a:latin typeface="Cambria Math" panose="02040503050406030204" pitchFamily="18" charset="0"/>
                                </a:rPr>
                                <m:t>𝑒</m:t>
                              </m:r>
                              <m:d>
                                <m:dPr>
                                  <m:ctrlPr>
                                    <a:rPr lang="zh-CN" altLang="en-US" sz="3200" i="1">
                                      <a:latin typeface="Cambria Math" panose="02040503050406030204" pitchFamily="18" charset="0"/>
                                    </a:rPr>
                                  </m:ctrlPr>
                                </m:dPr>
                                <m:e>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h</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h𝑡</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𝑒𝑚</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𝑛</m:t>
                                      </m:r>
                                    </m:e>
                                    <m:sub>
                                      <m:r>
                                        <a:rPr lang="zh-CN" altLang="en-US" sz="3200" i="1">
                                          <a:latin typeface="Cambria Math" panose="02040503050406030204" pitchFamily="18" charset="0"/>
                                        </a:rPr>
                                        <m:t>𝑒𝑡</m:t>
                                      </m:r>
                                    </m:sub>
                                  </m:sSub>
                                </m:e>
                              </m:d>
                            </m:e>
                            <m:e>
                              <m:r>
                                <a:rPr lang="zh-CN" altLang="en-US" sz="3200" i="0">
                                  <a:latin typeface="Cambria Math" panose="02040503050406030204" pitchFamily="18" charset="0"/>
                                </a:rPr>
                                <m:t>&amp;</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𝑒</m:t>
                                  </m:r>
                                </m:e>
                                <m:sub>
                                  <m:r>
                                    <a:rPr lang="zh-CN" altLang="en-US" sz="3200" i="1">
                                      <a:latin typeface="Cambria Math" panose="02040503050406030204" pitchFamily="18" charset="0"/>
                                    </a:rPr>
                                    <m:t>𝑛</m:t>
                                  </m:r>
                                </m:sub>
                              </m:sSub>
                              <m:d>
                                <m:dPr>
                                  <m:ctrlPr>
                                    <a:rPr lang="zh-CN" altLang="en-US" sz="3200" i="1">
                                      <a:solidFill>
                                        <a:srgbClr val="836967"/>
                                      </a:solidFill>
                                      <a:latin typeface="Cambria Math" panose="02040503050406030204" pitchFamily="18" charset="0"/>
                                    </a:rPr>
                                  </m:ctrlPr>
                                </m:dPr>
                                <m:e>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𝜀</m:t>
                                      </m:r>
                                    </m:e>
                                    <m:sub>
                                      <m:r>
                                        <a:rPr lang="zh-CN" altLang="en-US" sz="3200" i="0">
                                          <a:latin typeface="Cambria Math" panose="02040503050406030204" pitchFamily="18" charset="0"/>
                                        </a:rPr>
                                        <m:t>0</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𝜀</m:t>
                                      </m:r>
                                    </m:e>
                                    <m:sub>
                                      <m:r>
                                        <a:rPr lang="zh-CN" altLang="en-US" sz="3200" i="1">
                                          <a:latin typeface="Cambria Math" panose="02040503050406030204" pitchFamily="18" charset="0"/>
                                        </a:rPr>
                                        <m:t>𝑟</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𝐸</m:t>
                                      </m:r>
                                    </m:e>
                                    <m:sub>
                                      <m:r>
                                        <a:rPr lang="zh-CN" altLang="en-US" sz="3200" i="1">
                                          <a:latin typeface="Cambria Math" panose="02040503050406030204" pitchFamily="18" charset="0"/>
                                        </a:rPr>
                                        <m:t>𝑠</m:t>
                                      </m:r>
                                    </m:sub>
                                  </m:sSub>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𝜀</m:t>
                                      </m:r>
                                    </m:e>
                                    <m:sub>
                                      <m:r>
                                        <a:rPr lang="zh-CN" altLang="en-US" sz="3200" i="0">
                                          <a:latin typeface="Cambria Math" panose="02040503050406030204" pitchFamily="18" charset="0"/>
                                        </a:rPr>
                                        <m:t>0</m:t>
                                      </m:r>
                                    </m:sub>
                                  </m:sSub>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𝐸</m:t>
                                      </m:r>
                                    </m:e>
                                    <m:sub>
                                      <m:r>
                                        <a:rPr lang="zh-CN" altLang="en-US" sz="3200" i="1">
                                          <a:latin typeface="Cambria Math" panose="02040503050406030204" pitchFamily="18" charset="0"/>
                                        </a:rPr>
                                        <m:t>𝑔</m:t>
                                      </m:r>
                                    </m:sub>
                                  </m:sSub>
                                </m:e>
                              </m:d>
                              <m:r>
                                <a:rPr lang="zh-CN" altLang="en-US" sz="3200" i="0">
                                  <a:latin typeface="Cambria Math" panose="02040503050406030204" pitchFamily="18" charset="0"/>
                                </a:rPr>
                                <m:t>=</m:t>
                              </m:r>
                              <m:sSub>
                                <m:sSubPr>
                                  <m:ctrlPr>
                                    <a:rPr lang="zh-CN" altLang="en-US" sz="3200" i="1">
                                      <a:solidFill>
                                        <a:srgbClr val="836967"/>
                                      </a:solidFill>
                                      <a:latin typeface="Cambria Math" panose="02040503050406030204" pitchFamily="18" charset="0"/>
                                    </a:rPr>
                                  </m:ctrlPr>
                                </m:sSubPr>
                                <m:e>
                                  <m:r>
                                    <a:rPr lang="zh-CN" altLang="en-US" sz="3200" i="1">
                                      <a:latin typeface="Cambria Math" panose="02040503050406030204" pitchFamily="18" charset="0"/>
                                    </a:rPr>
                                    <m:t>𝜎</m:t>
                                  </m:r>
                                </m:e>
                                <m:sub>
                                  <m:r>
                                    <a:rPr lang="zh-CN" altLang="en-US" sz="3200" i="1">
                                      <a:latin typeface="Cambria Math" panose="02040503050406030204" pitchFamily="18" charset="0"/>
                                    </a:rPr>
                                    <m:t>𝑠</m:t>
                                  </m:r>
                                </m:sub>
                              </m:sSub>
                            </m:e>
                          </m:eqArr>
                        </m:den>
                      </m:f>
                    </m:oMath>
                  </m:oMathPara>
                </a14:m>
                <a:endParaRPr lang="zh-CN" altLang="en-US" sz="3200" dirty="0">
                  <a:latin typeface="+mn-ea"/>
                </a:endParaRPr>
              </a:p>
            </p:txBody>
          </p:sp>
        </mc:Choice>
        <mc:Fallback xmlns="">
          <p:sp>
            <p:nvSpPr>
              <p:cNvPr id="77" name="文本框 76">
                <a:extLst>
                  <a:ext uri="{FF2B5EF4-FFF2-40B4-BE49-F238E27FC236}">
                    <a16:creationId xmlns:a16="http://schemas.microsoft.com/office/drawing/2014/main" id="{621A4F19-9726-4AF7-9D45-E9D1C20C29C7}"/>
                  </a:ext>
                </a:extLst>
              </p:cNvPr>
              <p:cNvSpPr txBox="1">
                <a:spLocks noRot="1" noChangeAspect="1" noMove="1" noResize="1" noEditPoints="1" noAdjustHandles="1" noChangeArrowheads="1" noChangeShapeType="1" noTextEdit="1"/>
              </p:cNvSpPr>
              <p:nvPr/>
            </p:nvSpPr>
            <p:spPr>
              <a:xfrm>
                <a:off x="24037099" y="26833280"/>
                <a:ext cx="6821960" cy="1824859"/>
              </a:xfrm>
              <a:prstGeom prst="rect">
                <a:avLst/>
              </a:prstGeom>
              <a:blipFill>
                <a:blip r:embed="rId8"/>
                <a:stretch>
                  <a:fillRect/>
                </a:stretch>
              </a:blipFill>
            </p:spPr>
            <p:txBody>
              <a:bodyPr/>
              <a:lstStyle/>
              <a:p>
                <a:r>
                  <a:rPr lang="en-US">
                    <a:noFill/>
                  </a:rPr>
                  <a:t> </a:t>
                </a:r>
              </a:p>
            </p:txBody>
          </p:sp>
        </mc:Fallback>
      </mc:AlternateContent>
      <p:sp>
        <p:nvSpPr>
          <p:cNvPr id="81" name="文本框 80">
            <a:extLst>
              <a:ext uri="{FF2B5EF4-FFF2-40B4-BE49-F238E27FC236}">
                <a16:creationId xmlns:a16="http://schemas.microsoft.com/office/drawing/2014/main" id="{6D8050D5-6365-49F5-9E52-3C7662EAB59E}"/>
              </a:ext>
            </a:extLst>
          </p:cNvPr>
          <p:cNvSpPr txBox="1"/>
          <p:nvPr/>
        </p:nvSpPr>
        <p:spPr>
          <a:xfrm>
            <a:off x="15780980" y="25466797"/>
            <a:ext cx="380683" cy="646331"/>
          </a:xfrm>
          <a:prstGeom prst="rect">
            <a:avLst/>
          </a:prstGeom>
          <a:noFill/>
        </p:spPr>
        <p:txBody>
          <a:bodyPr wrap="square">
            <a:spAutoFit/>
          </a:bodyPr>
          <a:lstStyle/>
          <a:p>
            <a:r>
              <a:rPr lang="zh-CN" altLang="en-US" sz="3600" dirty="0">
                <a:latin typeface="+mn-ea"/>
              </a:rPr>
              <a:t>①</a:t>
            </a:r>
          </a:p>
        </p:txBody>
      </p:sp>
      <p:sp>
        <p:nvSpPr>
          <p:cNvPr id="82" name="文本框 81">
            <a:extLst>
              <a:ext uri="{FF2B5EF4-FFF2-40B4-BE49-F238E27FC236}">
                <a16:creationId xmlns:a16="http://schemas.microsoft.com/office/drawing/2014/main" id="{48BF7470-6205-4876-A2A2-A34791DF726F}"/>
              </a:ext>
            </a:extLst>
          </p:cNvPr>
          <p:cNvSpPr txBox="1"/>
          <p:nvPr/>
        </p:nvSpPr>
        <p:spPr>
          <a:xfrm>
            <a:off x="15780980" y="27561861"/>
            <a:ext cx="380683" cy="646331"/>
          </a:xfrm>
          <a:prstGeom prst="rect">
            <a:avLst/>
          </a:prstGeom>
          <a:noFill/>
        </p:spPr>
        <p:txBody>
          <a:bodyPr wrap="square">
            <a:spAutoFit/>
          </a:bodyPr>
          <a:lstStyle/>
          <a:p>
            <a:r>
              <a:rPr lang="zh-CN" altLang="en-US" sz="3600" dirty="0">
                <a:latin typeface="+mn-ea"/>
              </a:rPr>
              <a:t>③</a:t>
            </a:r>
          </a:p>
        </p:txBody>
      </p:sp>
      <p:sp>
        <p:nvSpPr>
          <p:cNvPr id="83" name="文本框 82">
            <a:extLst>
              <a:ext uri="{FF2B5EF4-FFF2-40B4-BE49-F238E27FC236}">
                <a16:creationId xmlns:a16="http://schemas.microsoft.com/office/drawing/2014/main" id="{A4A7712A-FAA0-4737-8EA1-BDC060ADD0A5}"/>
              </a:ext>
            </a:extLst>
          </p:cNvPr>
          <p:cNvSpPr txBox="1"/>
          <p:nvPr/>
        </p:nvSpPr>
        <p:spPr>
          <a:xfrm>
            <a:off x="23580209" y="25466797"/>
            <a:ext cx="380683" cy="646331"/>
          </a:xfrm>
          <a:prstGeom prst="rect">
            <a:avLst/>
          </a:prstGeom>
          <a:noFill/>
        </p:spPr>
        <p:txBody>
          <a:bodyPr wrap="square">
            <a:spAutoFit/>
          </a:bodyPr>
          <a:lstStyle/>
          <a:p>
            <a:r>
              <a:rPr lang="zh-CN" altLang="en-US" sz="3600" dirty="0">
                <a:latin typeface="+mn-ea"/>
              </a:rPr>
              <a:t>②</a:t>
            </a:r>
          </a:p>
        </p:txBody>
      </p:sp>
      <p:sp>
        <p:nvSpPr>
          <p:cNvPr id="84" name="文本框 83">
            <a:extLst>
              <a:ext uri="{FF2B5EF4-FFF2-40B4-BE49-F238E27FC236}">
                <a16:creationId xmlns:a16="http://schemas.microsoft.com/office/drawing/2014/main" id="{BC4786E3-0436-43A2-9631-FA5E09477F67}"/>
              </a:ext>
            </a:extLst>
          </p:cNvPr>
          <p:cNvSpPr txBox="1"/>
          <p:nvPr/>
        </p:nvSpPr>
        <p:spPr>
          <a:xfrm>
            <a:off x="23580209" y="27384875"/>
            <a:ext cx="380683" cy="646331"/>
          </a:xfrm>
          <a:prstGeom prst="rect">
            <a:avLst/>
          </a:prstGeom>
          <a:noFill/>
        </p:spPr>
        <p:txBody>
          <a:bodyPr wrap="square">
            <a:spAutoFit/>
          </a:bodyPr>
          <a:lstStyle/>
          <a:p>
            <a:r>
              <a:rPr lang="zh-CN" altLang="en-US" sz="3600" dirty="0">
                <a:latin typeface="+mn-ea"/>
              </a:rPr>
              <a:t>④</a:t>
            </a:r>
          </a:p>
        </p:txBody>
      </p:sp>
      <p:pic>
        <p:nvPicPr>
          <p:cNvPr id="92" name="图片占位符 91">
            <a:extLst>
              <a:ext uri="{FF2B5EF4-FFF2-40B4-BE49-F238E27FC236}">
                <a16:creationId xmlns:a16="http://schemas.microsoft.com/office/drawing/2014/main" id="{B07D3846-4EE6-4C2A-A6AD-51086D50C96F}"/>
              </a:ext>
            </a:extLst>
          </p:cNvPr>
          <p:cNvPicPr>
            <a:picLocks noGrp="1" noChangeAspect="1"/>
          </p:cNvPicPr>
          <p:nvPr>
            <p:ph type="pic" sz="quarter" idx="11"/>
          </p:nvPr>
        </p:nvPicPr>
        <p:blipFill>
          <a:blip r:embed="rId9"/>
          <a:srcRect l="11800" r="11800"/>
          <a:stretch>
            <a:fillRect/>
          </a:stretch>
        </p:blipFill>
        <p:spPr>
          <a:xfrm>
            <a:off x="1196912" y="619600"/>
            <a:ext cx="12515849" cy="11360042"/>
          </a:xfrm>
          <a:prstGeom prst="rect">
            <a:avLst/>
          </a:prstGeom>
          <a:effectLst>
            <a:softEdge rad="317500"/>
          </a:effectLst>
        </p:spPr>
      </p:pic>
      <p:pic>
        <p:nvPicPr>
          <p:cNvPr id="99" name="图片占位符 98">
            <a:extLst>
              <a:ext uri="{FF2B5EF4-FFF2-40B4-BE49-F238E27FC236}">
                <a16:creationId xmlns:a16="http://schemas.microsoft.com/office/drawing/2014/main" id="{28B41B84-BCE9-4805-A392-C3C53DAE2B1C}"/>
              </a:ext>
            </a:extLst>
          </p:cNvPr>
          <p:cNvPicPr>
            <a:picLocks noGrp="1" noChangeAspect="1"/>
          </p:cNvPicPr>
          <p:nvPr>
            <p:ph type="pic" sz="quarter" idx="31"/>
          </p:nvPr>
        </p:nvPicPr>
        <p:blipFill>
          <a:blip r:embed="rId10"/>
          <a:srcRect t="339" b="339"/>
          <a:stretch>
            <a:fillRect/>
          </a:stretch>
        </p:blipFill>
        <p:spPr>
          <a:xfrm>
            <a:off x="17116730" y="38786587"/>
            <a:ext cx="14653608" cy="3152536"/>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736</TotalTime>
  <Words>862</Words>
  <Application>Microsoft Office PowerPoint</Application>
  <PresentationFormat>自定义</PresentationFormat>
  <Paragraphs>26</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Cambria Math</vt:lpstr>
      <vt:lpstr>Times New Roman</vt:lpstr>
      <vt:lpstr>Office Theme</vt:lpstr>
      <vt:lpstr>风机叶片引下线-GFRP 层组合间隙流注放电过程仿真研究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147</cp:revision>
  <cp:lastPrinted>2023-01-06T15:48:30Z</cp:lastPrinted>
  <dcterms:created xsi:type="dcterms:W3CDTF">2023-01-03T14:57:49Z</dcterms:created>
  <dcterms:modified xsi:type="dcterms:W3CDTF">2024-10-24T02:20:06Z</dcterms:modified>
</cp:coreProperties>
</file>