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0637" autoAdjust="0"/>
    <p:restoredTop sz="96405" autoAdjust="0"/>
  </p:normalViewPr>
  <p:slideViewPr>
    <p:cSldViewPr snapToGrid="0">
      <p:cViewPr>
        <p:scale>
          <a:sx n="30" d="100"/>
          <a:sy n="30" d="100"/>
        </p:scale>
        <p:origin x="2364"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078643" cy="3907429"/>
          </a:xfrm>
        </p:spPr>
        <p:txBody>
          <a:bodyPr>
            <a:normAutofit/>
          </a:bodyPr>
          <a:lstStyle/>
          <a:p>
            <a:r>
              <a:rPr lang="zh-CN" altLang="de-DE" sz="10200" dirty="0">
                <a:latin typeface="+mn-lt"/>
                <a:ea typeface="+mn-ea"/>
              </a:rPr>
              <a:t>一种</a:t>
            </a:r>
            <a:r>
              <a:rPr lang="zh-CN" altLang="en-US" sz="10200" dirty="0">
                <a:latin typeface="+mn-lt"/>
                <a:ea typeface="+mn-ea"/>
              </a:rPr>
              <a:t> </a:t>
            </a:r>
            <a:r>
              <a:rPr lang="de-DE" altLang="zh-CN" sz="10200" dirty="0">
                <a:latin typeface="+mn-lt"/>
                <a:ea typeface="+mn-ea"/>
              </a:rPr>
              <a:t>±200kV </a:t>
            </a:r>
            <a:r>
              <a:rPr lang="zh-CN" altLang="de-DE" sz="10200" dirty="0">
                <a:latin typeface="+mn-lt"/>
                <a:ea typeface="+mn-ea"/>
              </a:rPr>
              <a:t>高压直流充气插拔式电缆终端</a:t>
            </a:r>
            <a:endParaRPr lang="en-US" sz="10200" dirty="0">
              <a:latin typeface="+mn-lt"/>
              <a:ea typeface="+mn-ea"/>
            </a:endParaRP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360361"/>
            <a:ext cx="17520817" cy="1984280"/>
          </a:xfrm>
        </p:spPr>
        <p:txBody>
          <a:bodyPr/>
          <a:lstStyle/>
          <a:p>
            <a:r>
              <a:rPr lang="zh-CN" altLang="de-DE" dirty="0">
                <a:solidFill>
                  <a:schemeClr val="tx1">
                    <a:lumMod val="50000"/>
                    <a:lumOff val="50000"/>
                  </a:schemeClr>
                </a:solidFill>
                <a:latin typeface="+mn-lt"/>
              </a:rPr>
              <a:t>罗艺</a:t>
            </a:r>
            <a:endParaRPr lang="de-DE" altLang="zh-CN" dirty="0">
              <a:solidFill>
                <a:schemeClr val="tx1">
                  <a:lumMod val="50000"/>
                  <a:lumOff val="50000"/>
                </a:schemeClr>
              </a:solidFill>
              <a:latin typeface="+mn-lt"/>
            </a:endParaRPr>
          </a:p>
          <a:p>
            <a:r>
              <a:rPr lang="zh-CN" altLang="de-DE" dirty="0">
                <a:solidFill>
                  <a:schemeClr val="tx1">
                    <a:lumMod val="50000"/>
                    <a:lumOff val="50000"/>
                  </a:schemeClr>
                </a:solidFill>
                <a:latin typeface="+mn-lt"/>
              </a:rPr>
              <a:t>全球能源互联网欧洲研究院，柏林，德国</a:t>
            </a:r>
            <a:endParaRPr lang="en-US" dirty="0">
              <a:solidFill>
                <a:schemeClr val="tx1">
                  <a:lumMod val="50000"/>
                  <a:lumOff val="50000"/>
                </a:schemeClr>
              </a:solidFill>
              <a:latin typeface="+mn-lt"/>
            </a:endParaRPr>
          </a:p>
        </p:txBody>
      </p:sp>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7518863" y="21912617"/>
            <a:ext cx="14109419" cy="5778877"/>
          </a:xfrm>
        </p:spPr>
        <p:txBody>
          <a:bodyPr/>
          <a:lstStyle/>
          <a:p>
            <a:r>
              <a:rPr lang="zh-CN" altLang="de-DE" sz="4400" dirty="0"/>
              <a:t>在设计阶段，分别建立用于电场分析的电热耦合仿真模型和用于界面压强仿真的机械应力仿真模型。在直流条件下，电场分布取决于材料电导率，而电导率与温度相关</a:t>
            </a:r>
            <a:r>
              <a:rPr lang="de-DE" altLang="zh-CN" sz="4400" dirty="0"/>
              <a:t>,</a:t>
            </a:r>
            <a:r>
              <a:rPr lang="zh-CN" altLang="de-DE" sz="4400" dirty="0"/>
              <a:t>因此电场分析需要建立电热耦合仿真模型。电缆终端中存在很多界面，当界面处电场强度高于其介电强度时会发生放电，进而导致击穿。而界面的介电强度取决于表面光滑程度及界面压强，因此需要建立机械应力仿真模型来优化界面压强。</a:t>
            </a:r>
            <a:r>
              <a:rPr lang="de-DE" altLang="zh-CN" sz="4400" dirty="0"/>
              <a:t>(Ref.1)</a:t>
            </a:r>
            <a:endParaRPr lang="en-US" sz="4400" dirty="0"/>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800" dirty="0">
                <a:latin typeface="+mn-lt"/>
              </a:rPr>
              <a:t>CIGRE, 2002, TB 210 Interfaces in accessories for extruded HV and EHV cables.</a:t>
            </a:r>
          </a:p>
          <a:p>
            <a:pPr marL="466435" indent="-466435">
              <a:buFont typeface="+mj-lt"/>
              <a:buAutoNum type="arabicPeriod"/>
            </a:pPr>
            <a:r>
              <a:rPr lang="en-US" sz="2800" dirty="0">
                <a:latin typeface="+mn-lt"/>
              </a:rPr>
              <a:t>Y. Luo, M. Zhou, T. Fechner and H. Wang, 2021, "Failure Analysis of HVDC Cable Accessories During R&amp;D Tests," 2021 International Conference on Electrical Materials and Power Equipment (ICEMPE).</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3400980"/>
          </a:xfrm>
        </p:spPr>
        <p:txBody>
          <a:bodyPr/>
          <a:lstStyle/>
          <a:p>
            <a:r>
              <a:rPr lang="zh-CN" altLang="de-DE" sz="5101" dirty="0">
                <a:latin typeface="+mn-lt"/>
              </a:rPr>
              <a:t>高压直流电缆终端是直流电缆系统的重要组成部分。各生产厂商在终端的结构设计及材料选择上不尽相同。本海报展示了我们团队借助</a:t>
            </a:r>
            <a:r>
              <a:rPr lang="zh-CN" altLang="en-US" sz="5101" dirty="0">
                <a:latin typeface="+mn-lt"/>
              </a:rPr>
              <a:t> </a:t>
            </a:r>
            <a:r>
              <a:rPr lang="de-DE" altLang="zh-CN" sz="5101" dirty="0">
                <a:latin typeface="+mn-lt"/>
              </a:rPr>
              <a:t>COMSOL </a:t>
            </a:r>
            <a:r>
              <a:rPr lang="zh-CN" altLang="de-DE" sz="5101" dirty="0">
                <a:latin typeface="+mn-lt"/>
              </a:rPr>
              <a:t>仿真建模研发的一种</a:t>
            </a:r>
            <a:r>
              <a:rPr lang="de-DE" altLang="zh-CN" sz="5101" dirty="0">
                <a:latin typeface="+mn-lt"/>
              </a:rPr>
              <a:t>±200kV</a:t>
            </a:r>
            <a:r>
              <a:rPr lang="zh-CN" altLang="de-DE" sz="5101" dirty="0">
                <a:latin typeface="+mn-lt"/>
              </a:rPr>
              <a:t>高压直流充气插拔式电缆终端。</a:t>
            </a:r>
            <a:endParaRPr lang="en-US" sz="5101" dirty="0">
              <a:latin typeface="+mn-lt"/>
            </a:endParaRP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a:xfrm>
            <a:off x="1769017" y="15252229"/>
            <a:ext cx="14789891" cy="3295107"/>
          </a:xfrm>
        </p:spPr>
        <p:txBody>
          <a:bodyPr numCol="1"/>
          <a:lstStyle/>
          <a:p>
            <a:r>
              <a:rPr lang="zh-CN" altLang="de-DE" sz="4400" dirty="0"/>
              <a:t>电缆终端作为电缆系统的关键部件，其可靠性对电缆系统的持久可靠运行至关重要。我们团队研发了一种气体绝缘的插拔式高压直流电缆终端，这种类型的终端由于其独特的结构特点，相较于传统终端有重量轻、易于安装、无绝缘油泄漏风险、可使用</a:t>
            </a:r>
            <a:r>
              <a:rPr lang="zh-CN" altLang="en-US" sz="4400" dirty="0"/>
              <a:t> </a:t>
            </a:r>
            <a:r>
              <a:rPr lang="de-DE" altLang="zh-CN" sz="4400" dirty="0"/>
              <a:t>SF6 </a:t>
            </a:r>
            <a:r>
              <a:rPr lang="zh-CN" altLang="de-DE" sz="4400" dirty="0"/>
              <a:t>环保替代气体等优点。</a:t>
            </a:r>
            <a:endParaRPr lang="de-DE" altLang="zh-CN" sz="4400" dirty="0"/>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zh-CN" altLang="de-DE" dirty="0"/>
              <a:t>简介</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a:xfrm>
            <a:off x="17518863" y="20604619"/>
            <a:ext cx="14199251" cy="1097283"/>
          </a:xfrm>
        </p:spPr>
        <p:txBody>
          <a:bodyPr/>
          <a:lstStyle/>
          <a:p>
            <a:r>
              <a:rPr lang="zh-CN" altLang="de-DE" dirty="0"/>
              <a:t>仿真辅助设计</a:t>
            </a:r>
            <a:endParaRPr lang="en-US" dirty="0"/>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860546"/>
            <a:ext cx="14979945" cy="917471"/>
          </a:xfrm>
        </p:spPr>
        <p:txBody>
          <a:bodyPr/>
          <a:lstStyle/>
          <a:p>
            <a:r>
              <a:rPr lang="zh-CN" altLang="de-DE" sz="3673" dirty="0"/>
              <a:t>图</a:t>
            </a:r>
            <a:r>
              <a:rPr lang="en-US" sz="3673" dirty="0"/>
              <a:t> 1. </a:t>
            </a:r>
            <a:r>
              <a:rPr lang="zh-CN" altLang="de-DE" sz="3673" dirty="0"/>
              <a:t>电场强度分布</a:t>
            </a:r>
            <a:r>
              <a:rPr lang="de-DE" altLang="zh-CN" sz="3673" dirty="0"/>
              <a:t>(</a:t>
            </a:r>
            <a:r>
              <a:rPr lang="zh-CN" altLang="de-DE" sz="3673" dirty="0"/>
              <a:t>左</a:t>
            </a:r>
            <a:r>
              <a:rPr lang="de-DE" altLang="zh-CN" sz="3673" dirty="0"/>
              <a:t>)</a:t>
            </a:r>
            <a:r>
              <a:rPr lang="zh-CN" altLang="de-DE" sz="3673" dirty="0"/>
              <a:t>、温度分布</a:t>
            </a:r>
            <a:r>
              <a:rPr lang="de-DE" altLang="zh-CN" sz="3673" dirty="0"/>
              <a:t>(</a:t>
            </a:r>
            <a:r>
              <a:rPr lang="zh-CN" altLang="de-DE" sz="3673" dirty="0"/>
              <a:t>中</a:t>
            </a:r>
            <a:r>
              <a:rPr lang="de-DE" altLang="zh-CN" sz="3673" dirty="0"/>
              <a:t>)</a:t>
            </a:r>
            <a:r>
              <a:rPr lang="zh-CN" altLang="de-DE" sz="3673" dirty="0"/>
              <a:t>、应力</a:t>
            </a:r>
            <a:r>
              <a:rPr lang="de-DE" altLang="zh-CN" sz="3673" dirty="0"/>
              <a:t>(</a:t>
            </a:r>
            <a:r>
              <a:rPr lang="zh-CN" altLang="de-DE" sz="3673" dirty="0"/>
              <a:t>右</a:t>
            </a:r>
            <a:r>
              <a:rPr lang="de-DE" altLang="zh-CN" sz="3673" dirty="0"/>
              <a:t>)</a:t>
            </a:r>
            <a:endParaRPr lang="en-US" sz="3673" dirty="0"/>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7" y="30898240"/>
            <a:ext cx="7266041" cy="7146433"/>
          </a:xfrm>
        </p:spPr>
        <p:txBody>
          <a:bodyPr/>
          <a:lstStyle/>
          <a:p>
            <a:r>
              <a:rPr lang="zh-CN" altLang="de-DE" sz="4400" dirty="0"/>
              <a:t>在研发试验阶段，仿真模型在击穿分析时也能发挥关键作用。借助模型能够直观的呈现故障形成原因。</a:t>
            </a:r>
            <a:r>
              <a:rPr lang="de-DE" altLang="zh-CN" sz="4400" dirty="0"/>
              <a:t>(Ref.2)</a:t>
            </a:r>
          </a:p>
          <a:p>
            <a:r>
              <a:rPr lang="zh-CN" altLang="de-DE" sz="4400" dirty="0"/>
              <a:t>经过设计优化后，该终端顺利完成了厂内研发试验及型式试验。</a:t>
            </a:r>
            <a:endParaRPr lang="en-US" sz="4400" dirty="0"/>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376722"/>
            <a:ext cx="15362501" cy="1303795"/>
          </a:xfrm>
        </p:spPr>
        <p:txBody>
          <a:bodyPr/>
          <a:lstStyle/>
          <a:p>
            <a:r>
              <a:rPr lang="zh-CN" altLang="de-DE" dirty="0"/>
              <a:t>试验</a:t>
            </a:r>
            <a:endParaRPr lang="en-US" dirty="0"/>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21682331" y="37264435"/>
            <a:ext cx="9198169" cy="983275"/>
          </a:xfrm>
        </p:spPr>
        <p:txBody>
          <a:bodyPr/>
          <a:lstStyle/>
          <a:p>
            <a:r>
              <a:rPr lang="zh-CN" altLang="de-DE" sz="3673" dirty="0"/>
              <a:t>图</a:t>
            </a:r>
            <a:r>
              <a:rPr lang="en-US" sz="3673" dirty="0"/>
              <a:t> 3. </a:t>
            </a:r>
            <a:r>
              <a:rPr lang="zh-CN" altLang="de-DE" sz="3673" dirty="0"/>
              <a:t>型式试验现场</a:t>
            </a:r>
            <a:r>
              <a:rPr lang="en-US" sz="3673" dirty="0"/>
              <a:t> </a:t>
            </a:r>
          </a:p>
        </p:txBody>
      </p:sp>
      <p:sp>
        <p:nvSpPr>
          <p:cNvPr id="22" name="TextBox 1">
            <a:extLst>
              <a:ext uri="{FF2B5EF4-FFF2-40B4-BE49-F238E27FC236}">
                <a16:creationId xmlns:a16="http://schemas.microsoft.com/office/drawing/2014/main" id="{704602B8-D7F2-489C-A13D-50038D01EC7D}"/>
              </a:ext>
            </a:extLst>
          </p:cNvPr>
          <p:cNvSpPr txBox="1"/>
          <p:nvPr/>
        </p:nvSpPr>
        <p:spPr>
          <a:xfrm>
            <a:off x="1196912" y="38648293"/>
            <a:ext cx="15919818" cy="866740"/>
          </a:xfrm>
          <a:prstGeom prst="rect">
            <a:avLst/>
          </a:prstGeom>
          <a:solidFill>
            <a:schemeClr val="bg1"/>
          </a:solidFill>
        </p:spPr>
        <p:txBody>
          <a:bodyPr wrap="square" rtlCol="0">
            <a:spAutoFit/>
          </a:bodyPr>
          <a:lstStyle/>
          <a:p>
            <a:r>
              <a:rPr lang="zh-CN" altLang="en-US" sz="4921" b="1" dirty="0">
                <a:solidFill>
                  <a:schemeClr val="bg1">
                    <a:lumMod val="65000"/>
                  </a:schemeClr>
                </a:solidFill>
                <a:cs typeface="Calibri" panose="020F0502020204030204" pitchFamily="34" charset="0"/>
              </a:rPr>
              <a:t>参考文献</a:t>
            </a:r>
            <a:endParaRPr lang="en-US" sz="4101" b="1" dirty="0">
              <a:solidFill>
                <a:schemeClr val="bg1">
                  <a:lumMod val="65000"/>
                </a:schemeClr>
              </a:solidFill>
              <a:cs typeface="Calibri" panose="020F0502020204030204" pitchFamily="34" charset="0"/>
            </a:endParaRPr>
          </a:p>
        </p:txBody>
      </p:sp>
      <p:pic>
        <p:nvPicPr>
          <p:cNvPr id="24" name="图片占位符 23" descr="图片包含 大, 挂, 桌子, 房间&#10;&#10;描述已自动生成">
            <a:extLst>
              <a:ext uri="{FF2B5EF4-FFF2-40B4-BE49-F238E27FC236}">
                <a16:creationId xmlns:a16="http://schemas.microsoft.com/office/drawing/2014/main" id="{95D12A47-43A3-49ED-6EAE-09331DBDC30B}"/>
              </a:ext>
            </a:extLst>
          </p:cNvPr>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1583" b="739"/>
          <a:stretch/>
        </p:blipFill>
        <p:spPr>
          <a:xfrm>
            <a:off x="21682331" y="29781332"/>
            <a:ext cx="9945952" cy="7272387"/>
          </a:xfrm>
        </p:spPr>
      </p:pic>
      <p:pic>
        <p:nvPicPr>
          <p:cNvPr id="38" name="图片 37" descr="卡通人物&#10;&#10;低可信度描述已自动生成">
            <a:extLst>
              <a:ext uri="{FF2B5EF4-FFF2-40B4-BE49-F238E27FC236}">
                <a16:creationId xmlns:a16="http://schemas.microsoft.com/office/drawing/2014/main" id="{75DDE830-C89D-AB5C-F8E3-06E14B26AF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041" y="75976"/>
            <a:ext cx="15634054" cy="11734484"/>
          </a:xfrm>
          <a:prstGeom prst="rect">
            <a:avLst/>
          </a:prstGeom>
        </p:spPr>
      </p:pic>
      <p:pic>
        <p:nvPicPr>
          <p:cNvPr id="26" name="图片占位符 25" descr="墙上挂着一幅画&#10;&#10;中度可信度描述已自动生成">
            <a:extLst>
              <a:ext uri="{FF2B5EF4-FFF2-40B4-BE49-F238E27FC236}">
                <a16:creationId xmlns:a16="http://schemas.microsoft.com/office/drawing/2014/main" id="{259CE4E7-A6E5-792E-A144-DF7227F0BEC6}"/>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17" b="-246"/>
          <a:stretch/>
        </p:blipFill>
        <p:spPr>
          <a:xfrm rot="16200000">
            <a:off x="21705051" y="9683801"/>
            <a:ext cx="4414300" cy="13590942"/>
          </a:xfrm>
          <a:ln>
            <a:solidFill>
              <a:schemeClr val="accent1">
                <a:lumMod val="60000"/>
                <a:lumOff val="40000"/>
              </a:schemeClr>
            </a:solidFill>
          </a:ln>
        </p:spPr>
      </p:pic>
      <p:pic>
        <p:nvPicPr>
          <p:cNvPr id="57" name="图片 56" descr="图片包含 游戏机, 物体, 灯光&#10;&#10;描述已自动生成">
            <a:extLst>
              <a:ext uri="{FF2B5EF4-FFF2-40B4-BE49-F238E27FC236}">
                <a16:creationId xmlns:a16="http://schemas.microsoft.com/office/drawing/2014/main" id="{5645ACD6-0DE6-6457-3437-251328DF9F60}"/>
              </a:ext>
            </a:extLst>
          </p:cNvPr>
          <p:cNvPicPr>
            <a:picLocks noChangeAspect="1"/>
          </p:cNvPicPr>
          <p:nvPr/>
        </p:nvPicPr>
        <p:blipFill>
          <a:blip r:embed="rId5">
            <a:extLst>
              <a:ext uri="{28A0092B-C50C-407E-A947-70E740481C1C}">
                <a14:useLocalDpi xmlns:a14="http://schemas.microsoft.com/office/drawing/2010/main" val="0"/>
              </a:ext>
            </a:extLst>
          </a:blip>
          <a:srcRect l="41520"/>
          <a:stretch/>
        </p:blipFill>
        <p:spPr>
          <a:xfrm>
            <a:off x="11307795" y="20537115"/>
            <a:ext cx="5500932" cy="7060255"/>
          </a:xfrm>
          <a:prstGeom prst="rect">
            <a:avLst/>
          </a:prstGeom>
        </p:spPr>
      </p:pic>
      <p:pic>
        <p:nvPicPr>
          <p:cNvPr id="61" name="图片 60" descr="图表, 直方图&#10;&#10;描述已自动生成">
            <a:extLst>
              <a:ext uri="{FF2B5EF4-FFF2-40B4-BE49-F238E27FC236}">
                <a16:creationId xmlns:a16="http://schemas.microsoft.com/office/drawing/2014/main" id="{3FA90644-D6C3-6948-24B1-B4E452EE74C6}"/>
              </a:ext>
            </a:extLst>
          </p:cNvPr>
          <p:cNvPicPr>
            <a:picLocks noChangeAspect="1"/>
          </p:cNvPicPr>
          <p:nvPr/>
        </p:nvPicPr>
        <p:blipFill>
          <a:blip r:embed="rId6">
            <a:extLst>
              <a:ext uri="{28A0092B-C50C-407E-A947-70E740481C1C}">
                <a14:useLocalDpi xmlns:a14="http://schemas.microsoft.com/office/drawing/2010/main" val="0"/>
              </a:ext>
            </a:extLst>
          </a:blip>
          <a:srcRect l="42760"/>
          <a:stretch/>
        </p:blipFill>
        <p:spPr>
          <a:xfrm>
            <a:off x="1048461" y="20537115"/>
            <a:ext cx="5500933" cy="7213251"/>
          </a:xfrm>
          <a:prstGeom prst="rect">
            <a:avLst/>
          </a:prstGeom>
        </p:spPr>
      </p:pic>
      <p:pic>
        <p:nvPicPr>
          <p:cNvPr id="63" name="图片 62" descr="直方图&#10;&#10;描述已自动生成">
            <a:extLst>
              <a:ext uri="{FF2B5EF4-FFF2-40B4-BE49-F238E27FC236}">
                <a16:creationId xmlns:a16="http://schemas.microsoft.com/office/drawing/2014/main" id="{9973380D-C8D6-EFF9-A410-5C88657095C8}"/>
              </a:ext>
            </a:extLst>
          </p:cNvPr>
          <p:cNvPicPr>
            <a:picLocks noChangeAspect="1"/>
          </p:cNvPicPr>
          <p:nvPr/>
        </p:nvPicPr>
        <p:blipFill>
          <a:blip r:embed="rId7">
            <a:extLst>
              <a:ext uri="{28A0092B-C50C-407E-A947-70E740481C1C}">
                <a14:useLocalDpi xmlns:a14="http://schemas.microsoft.com/office/drawing/2010/main" val="0"/>
              </a:ext>
            </a:extLst>
          </a:blip>
          <a:srcRect l="41520"/>
          <a:stretch/>
        </p:blipFill>
        <p:spPr>
          <a:xfrm>
            <a:off x="6235739" y="20645976"/>
            <a:ext cx="5254549" cy="6744031"/>
          </a:xfrm>
          <a:prstGeom prst="rect">
            <a:avLst/>
          </a:prstGeom>
        </p:spPr>
      </p:pic>
      <p:sp>
        <p:nvSpPr>
          <p:cNvPr id="1033" name="Text Placeholder 16">
            <a:extLst>
              <a:ext uri="{FF2B5EF4-FFF2-40B4-BE49-F238E27FC236}">
                <a16:creationId xmlns:a16="http://schemas.microsoft.com/office/drawing/2014/main" id="{47B12206-83EF-1C4B-EBF3-E6B860B27771}"/>
              </a:ext>
            </a:extLst>
          </p:cNvPr>
          <p:cNvSpPr txBox="1">
            <a:spLocks/>
          </p:cNvSpPr>
          <p:nvPr/>
        </p:nvSpPr>
        <p:spPr>
          <a:xfrm>
            <a:off x="8556158" y="37171263"/>
            <a:ext cx="8962705" cy="983275"/>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de-DE" sz="3673" dirty="0"/>
              <a:t>图</a:t>
            </a:r>
            <a:r>
              <a:rPr lang="en-US" sz="3673" dirty="0"/>
              <a:t> 2. </a:t>
            </a:r>
            <a:r>
              <a:rPr lang="zh-CN" altLang="de-DE" sz="3673" dirty="0"/>
              <a:t>击穿分析</a:t>
            </a:r>
            <a:endParaRPr lang="en-US" sz="3673" dirty="0"/>
          </a:p>
        </p:txBody>
      </p:sp>
      <p:pic>
        <p:nvPicPr>
          <p:cNvPr id="1028" name="图片 1027" descr="图片包含 室内, 桌子, 杯子, 食物&#10;&#10;描述已自动生成">
            <a:extLst>
              <a:ext uri="{FF2B5EF4-FFF2-40B4-BE49-F238E27FC236}">
                <a16:creationId xmlns:a16="http://schemas.microsoft.com/office/drawing/2014/main" id="{16852540-8E98-2CF3-78B4-3DE436645B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56158" y="29697715"/>
            <a:ext cx="5359824" cy="7146433"/>
          </a:xfrm>
          <a:prstGeom prst="rect">
            <a:avLst/>
          </a:prstGeom>
        </p:spPr>
      </p:pic>
      <p:pic>
        <p:nvPicPr>
          <p:cNvPr id="1031" name="图片 1030">
            <a:extLst>
              <a:ext uri="{FF2B5EF4-FFF2-40B4-BE49-F238E27FC236}">
                <a16:creationId xmlns:a16="http://schemas.microsoft.com/office/drawing/2014/main" id="{8469CDC4-072D-517E-67E6-0C2BB2372E8D}"/>
              </a:ext>
            </a:extLst>
          </p:cNvPr>
          <p:cNvPicPr>
            <a:picLocks noChangeAspect="1"/>
          </p:cNvPicPr>
          <p:nvPr/>
        </p:nvPicPr>
        <p:blipFill>
          <a:blip r:embed="rId9"/>
          <a:stretch>
            <a:fillRect/>
          </a:stretch>
        </p:blipFill>
        <p:spPr>
          <a:xfrm>
            <a:off x="12691125" y="29632496"/>
            <a:ext cx="7735566" cy="5999343"/>
          </a:xfrm>
          <a:prstGeom prst="rect">
            <a:avLst/>
          </a:prstGeom>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TotalTime>
  <Words>388</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一种 ±200kV 高压直流充气插拔式电缆终端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131</cp:revision>
  <cp:lastPrinted>2023-01-06T15:48:30Z</cp:lastPrinted>
  <dcterms:created xsi:type="dcterms:W3CDTF">2023-01-03T14:57:49Z</dcterms:created>
  <dcterms:modified xsi:type="dcterms:W3CDTF">2024-10-21T08:20:10Z</dcterms:modified>
</cp:coreProperties>
</file>