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85" r:id="rId2"/>
  </p:sldIdLst>
  <p:sldSz cx="32918400" cy="43891200"/>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ldId id="285"/>
          </p14:sldIdLst>
        </p14:section>
        <p14:section name="海报示例"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varScale="1">
        <p:scale>
          <a:sx n="17" d="100"/>
          <a:sy n="17" d="100"/>
        </p:scale>
        <p:origin x="2460" y="13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tags" Target="tags/tag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10/25/2024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388485" rtl="0" eaLnBrk="1" latinLnBrk="0" hangingPunct="1">
      <a:defRPr sz="5760" kern="1200">
        <a:solidFill>
          <a:schemeClr val="tx1"/>
        </a:solidFill>
        <a:latin typeface="+mn-lt"/>
        <a:ea typeface="+mn-ea"/>
        <a:cs typeface="+mn-cs"/>
      </a:defRPr>
    </a:lvl1pPr>
    <a:lvl2pPr marL="2194560" algn="l" defTabSz="4388485" rtl="0" eaLnBrk="1" latinLnBrk="0" hangingPunct="1">
      <a:defRPr sz="5760" kern="1200">
        <a:solidFill>
          <a:schemeClr val="tx1"/>
        </a:solidFill>
        <a:latin typeface="+mn-lt"/>
        <a:ea typeface="+mn-ea"/>
        <a:cs typeface="+mn-cs"/>
      </a:defRPr>
    </a:lvl2pPr>
    <a:lvl3pPr marL="4388485" algn="l" defTabSz="4388485" rtl="0" eaLnBrk="1" latinLnBrk="0" hangingPunct="1">
      <a:defRPr sz="5760" kern="1200">
        <a:solidFill>
          <a:schemeClr val="tx1"/>
        </a:solidFill>
        <a:latin typeface="+mn-lt"/>
        <a:ea typeface="+mn-ea"/>
        <a:cs typeface="+mn-cs"/>
      </a:defRPr>
    </a:lvl3pPr>
    <a:lvl4pPr marL="6583045" algn="l" defTabSz="4388485" rtl="0" eaLnBrk="1" latinLnBrk="0" hangingPunct="1">
      <a:defRPr sz="5760" kern="1200">
        <a:solidFill>
          <a:schemeClr val="tx1"/>
        </a:solidFill>
        <a:latin typeface="+mn-lt"/>
        <a:ea typeface="+mn-ea"/>
        <a:cs typeface="+mn-cs"/>
      </a:defRPr>
    </a:lvl4pPr>
    <a:lvl5pPr marL="8777605" algn="l" defTabSz="4388485" rtl="0" eaLnBrk="1" latinLnBrk="0" hangingPunct="1">
      <a:defRPr sz="5760" kern="1200">
        <a:solidFill>
          <a:schemeClr val="tx1"/>
        </a:solidFill>
        <a:latin typeface="+mn-lt"/>
        <a:ea typeface="+mn-ea"/>
        <a:cs typeface="+mn-cs"/>
      </a:defRPr>
    </a:lvl5pPr>
    <a:lvl6pPr marL="10971530" algn="l" defTabSz="4388485" rtl="0" eaLnBrk="1" latinLnBrk="0" hangingPunct="1">
      <a:defRPr sz="5760" kern="1200">
        <a:solidFill>
          <a:schemeClr val="tx1"/>
        </a:solidFill>
        <a:latin typeface="+mn-lt"/>
        <a:ea typeface="+mn-ea"/>
        <a:cs typeface="+mn-cs"/>
      </a:defRPr>
    </a:lvl6pPr>
    <a:lvl7pPr marL="13166090" algn="l" defTabSz="4388485" rtl="0" eaLnBrk="1" latinLnBrk="0" hangingPunct="1">
      <a:defRPr sz="5760" kern="1200">
        <a:solidFill>
          <a:schemeClr val="tx1"/>
        </a:solidFill>
        <a:latin typeface="+mn-lt"/>
        <a:ea typeface="+mn-ea"/>
        <a:cs typeface="+mn-cs"/>
      </a:defRPr>
    </a:lvl7pPr>
    <a:lvl8pPr marL="15360650" algn="l" defTabSz="4388485" rtl="0" eaLnBrk="1" latinLnBrk="0" hangingPunct="1">
      <a:defRPr sz="5760" kern="1200">
        <a:solidFill>
          <a:schemeClr val="tx1"/>
        </a:solidFill>
        <a:latin typeface="+mn-lt"/>
        <a:ea typeface="+mn-ea"/>
        <a:cs typeface="+mn-cs"/>
      </a:defRPr>
    </a:lvl8pPr>
    <a:lvl9pPr marL="17554575" algn="l" defTabSz="4388485" rtl="0" eaLnBrk="1" latinLnBrk="0" hangingPunct="1">
      <a:defRPr sz="576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5"/>
          </a:p>
        </p:txBody>
      </p:sp>
      <p:sp>
        <p:nvSpPr>
          <p:cNvPr id="8" name="Titel 7"/>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p:cNvSpPr/>
          <p:nvPr userDrawn="1"/>
        </p:nvSpPr>
        <p:spPr>
          <a:xfrm>
            <a:off x="8588827" y="42714590"/>
            <a:ext cx="15764828" cy="723403"/>
          </a:xfrm>
          <a:prstGeom prst="rect">
            <a:avLst/>
          </a:prstGeom>
        </p:spPr>
        <p:txBody>
          <a:bodyPr wrap="none">
            <a:spAutoFit/>
          </a:bodyPr>
          <a:lstStyle/>
          <a:p>
            <a:r>
              <a:rPr lang="en-US" sz="410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0"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0"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在此处介绍您使用的研究方法。</a:t>
            </a:r>
            <a:endParaRPr lang="en-US" noProof="0" dirty="0"/>
          </a:p>
        </p:txBody>
      </p:sp>
      <p:sp>
        <p:nvSpPr>
          <p:cNvPr id="43" name="Textplatzhalter 34"/>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在此处添加参考文献。</a:t>
            </a:r>
            <a:endParaRPr lang="en-US" noProof="0" dirty="0"/>
          </a:p>
        </p:txBody>
      </p:sp>
      <p:sp>
        <p:nvSpPr>
          <p:cNvPr id="2" name="TextBox 1"/>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5" dirty="0"/>
          </a:p>
        </p:txBody>
      </p:sp>
      <p:cxnSp>
        <p:nvCxnSpPr>
          <p:cNvPr id="21" name="Straight Connector 20"/>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marL="0" marR="0" lvl="0" indent="0" algn="l"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副标题（可使用：摘要、简介、研究目的）</a:t>
            </a:r>
            <a:endParaRPr lang="en-US" noProof="0" dirty="0"/>
          </a:p>
        </p:txBody>
      </p:sp>
      <p:sp>
        <p:nvSpPr>
          <p:cNvPr id="31" name="Textplatzhalter 34"/>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副标题（请使用：方法）</a:t>
            </a:r>
            <a:endParaRPr lang="en-US" noProof="0" dirty="0"/>
          </a:p>
        </p:txBody>
      </p:sp>
      <p:sp>
        <p:nvSpPr>
          <p:cNvPr id="32" name="Bildplatzhalter 13"/>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在此处描述您的研究结果。</a:t>
            </a:r>
            <a:endParaRPr lang="en-US" noProof="0" dirty="0"/>
          </a:p>
        </p:txBody>
      </p:sp>
      <p:sp>
        <p:nvSpPr>
          <p:cNvPr id="38" name="Textplatzhalter 34"/>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副标题（请使用：结果）</a:t>
            </a:r>
            <a:endParaRPr lang="en-US" noProof="0" dirty="0"/>
          </a:p>
        </p:txBody>
      </p:sp>
      <p:sp>
        <p:nvSpPr>
          <p:cNvPr id="41" name="Bildplatzhalter 13"/>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sz="7200">
                <a:latin typeface="Calibri" panose="020F0502020204030204" pitchFamily="34" charset="0"/>
                <a:cs typeface="Calibri" panose="020F0502020204030204" pitchFamily="34" charset="0"/>
              </a:defRPr>
            </a:lvl1pPr>
          </a:lstStyle>
          <a:p>
            <a:pPr marL="0" marR="0" lvl="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此处添加相关图片和图表</a:t>
            </a:r>
            <a:endParaRPr lang="en-US" altLang="zh-CN" noProof="0" dirty="0"/>
          </a:p>
        </p:txBody>
      </p:sp>
      <p:sp>
        <p:nvSpPr>
          <p:cNvPr id="42" name="Textplatzhalter 34"/>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6_Benutzerdefiniertes Layout">
    <p:spTree>
      <p:nvGrpSpPr>
        <p:cNvPr id="1" name=""/>
        <p:cNvGrpSpPr/>
        <p:nvPr/>
      </p:nvGrpSpPr>
      <p:grpSpPr>
        <a:xfrm>
          <a:off x="0" y="0"/>
          <a:ext cx="0" cy="0"/>
          <a:chOff x="0" y="0"/>
          <a:chExt cx="0" cy="0"/>
        </a:xfrm>
      </p:grpSpPr>
      <p:grpSp>
        <p:nvGrpSpPr>
          <p:cNvPr id="18" name="Group 17"/>
          <p:cNvGrpSpPr/>
          <p:nvPr userDrawn="1"/>
        </p:nvGrpSpPr>
        <p:grpSpPr>
          <a:xfrm>
            <a:off x="1" y="-12063"/>
            <a:ext cx="32919514" cy="43903263"/>
            <a:chOff x="0" y="-11824"/>
            <a:chExt cx="30496907" cy="43034662"/>
          </a:xfrm>
        </p:grpSpPr>
        <p:sp>
          <p:nvSpPr>
            <p:cNvPr id="19" name="Rectangle 18"/>
            <p:cNvSpPr/>
            <p:nvPr/>
          </p:nvSpPr>
          <p:spPr>
            <a:xfrm>
              <a:off x="0" y="42914838"/>
              <a:ext cx="30494905"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0" name="Rectangle 19"/>
            <p:cNvSpPr/>
            <p:nvPr/>
          </p:nvSpPr>
          <p:spPr>
            <a:xfrm rot="16200000">
              <a:off x="8926562"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dirty="0"/>
            </a:p>
          </p:txBody>
        </p:sp>
        <p:sp>
          <p:nvSpPr>
            <p:cNvPr id="21" name="Rectangle 20"/>
            <p:cNvSpPr/>
            <p:nvPr/>
          </p:nvSpPr>
          <p:spPr>
            <a:xfrm rot="16200000">
              <a:off x="-21461373"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2" name="Rectangle 21"/>
            <p:cNvSpPr/>
            <p:nvPr/>
          </p:nvSpPr>
          <p:spPr>
            <a:xfrm>
              <a:off x="0" y="-11824"/>
              <a:ext cx="30495876"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3" name="Rectangle 22"/>
            <p:cNvSpPr/>
            <p:nvPr/>
          </p:nvSpPr>
          <p:spPr>
            <a:xfrm rot="16200000">
              <a:off x="-21255792" y="21454172"/>
              <a:ext cx="42830489"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4" name="Rectangle 23"/>
            <p:cNvSpPr/>
            <p:nvPr/>
          </p:nvSpPr>
          <p:spPr>
            <a:xfrm rot="16200000">
              <a:off x="8918160" y="21457418"/>
              <a:ext cx="42830488"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5" name="Rectangle 24"/>
            <p:cNvSpPr/>
            <p:nvPr/>
          </p:nvSpPr>
          <p:spPr>
            <a:xfrm>
              <a:off x="107456" y="92927"/>
              <a:ext cx="30279447"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6" name="Rectangle 25"/>
            <p:cNvSpPr/>
            <p:nvPr/>
          </p:nvSpPr>
          <p:spPr>
            <a:xfrm>
              <a:off x="108973" y="42806838"/>
              <a:ext cx="30277930"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10/25/2024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97441" y="772160"/>
            <a:ext cx="17520673" cy="5470466"/>
          </a:xfrm>
        </p:spPr>
        <p:txBody>
          <a:bodyPr>
            <a:normAutofit/>
          </a:bodyPr>
          <a:lstStyle/>
          <a:p>
            <a:r>
              <a:rPr lang="en-US" dirty="0"/>
              <a:t>Assessment of the Cuttings Carrying Performance of Drilling Mud via Reelwell Drilling Method</a:t>
            </a:r>
          </a:p>
        </p:txBody>
      </p:sp>
      <p:sp>
        <p:nvSpPr>
          <p:cNvPr id="3" name="Content Placeholder 2"/>
          <p:cNvSpPr>
            <a:spLocks noGrp="1"/>
          </p:cNvSpPr>
          <p:nvPr>
            <p:ph sz="quarter" idx="10"/>
          </p:nvPr>
        </p:nvSpPr>
        <p:spPr>
          <a:xfrm>
            <a:off x="14197297" y="9998690"/>
            <a:ext cx="17520817" cy="1984280"/>
          </a:xfrm>
        </p:spPr>
        <p:txBody>
          <a:bodyPr/>
          <a:lstStyle/>
          <a:p>
            <a:pPr algn="l" fontAlgn="auto">
              <a:spcBef>
                <a:spcPts val="1000"/>
              </a:spcBef>
              <a:buClrTx/>
              <a:buSzTx/>
            </a:pPr>
            <a:r>
              <a:rPr lang="en-US" sz="3600" dirty="0"/>
              <a:t>Fei Xiao</a:t>
            </a:r>
            <a:r>
              <a:rPr lang="en-US" sz="3600" baseline="30000" dirty="0">
                <a:sym typeface="+mn-ea"/>
              </a:rPr>
              <a:t>1</a:t>
            </a:r>
            <a:r>
              <a:rPr lang="en-US" sz="3600" dirty="0"/>
              <a:t>, Lizhong Yang</a:t>
            </a:r>
            <a:r>
              <a:rPr lang="en-US" sz="3600" baseline="30000" dirty="0"/>
              <a:t>2</a:t>
            </a:r>
            <a:endParaRPr lang="en-US" sz="3600" dirty="0"/>
          </a:p>
          <a:p>
            <a:pPr algn="l" fontAlgn="auto">
              <a:spcBef>
                <a:spcPts val="1000"/>
              </a:spcBef>
              <a:buClrTx/>
              <a:buSzTx/>
            </a:pPr>
            <a:r>
              <a:rPr lang="en-US" sz="3600" dirty="0"/>
              <a:t>1. Nanjing University of Aeronautics and Astronautics</a:t>
            </a:r>
          </a:p>
          <a:p>
            <a:pPr algn="l" fontAlgn="auto">
              <a:spcBef>
                <a:spcPts val="1000"/>
              </a:spcBef>
              <a:buClrTx/>
              <a:buSzTx/>
            </a:pPr>
            <a:r>
              <a:rPr lang="en-US" sz="3600" dirty="0"/>
              <a:t>2. Nanyang Technological University (Singapore)</a:t>
            </a:r>
          </a:p>
        </p:txBody>
      </p:sp>
      <p:pic>
        <p:nvPicPr>
          <p:cNvPr id="22" name="图片占位符 21" descr="C:/Users/lenovo/WPSDrive/877685951/WPS云盘/Program/RealWell/particle_trajectories_01(1).pngparticle_trajectories_01(1)"/>
          <p:cNvPicPr>
            <a:picLocks noGrp="1" noChangeAspect="1"/>
          </p:cNvPicPr>
          <p:nvPr>
            <p:ph type="pic" sz="quarter" idx="11"/>
          </p:nvPr>
        </p:nvPicPr>
        <p:blipFill>
          <a:blip r:embed="rId2"/>
          <a:srcRect l="3102" r="3102"/>
          <a:stretch>
            <a:fillRect/>
          </a:stretch>
        </p:blipFill>
        <p:spPr>
          <a:xfrm>
            <a:off x="1052439" y="1952077"/>
            <a:ext cx="12178257" cy="9133693"/>
          </a:xfrm>
          <a:prstGeom prst="rect">
            <a:avLst/>
          </a:prstGeom>
        </p:spPr>
      </p:pic>
      <p:sp>
        <p:nvSpPr>
          <p:cNvPr id="6" name="Text Placeholder 5"/>
          <p:cNvSpPr>
            <a:spLocks noGrp="1"/>
          </p:cNvSpPr>
          <p:nvPr>
            <p:ph type="body" sz="quarter" idx="23"/>
          </p:nvPr>
        </p:nvSpPr>
        <p:spPr/>
        <p:txBody>
          <a:bodyPr/>
          <a:lstStyle/>
          <a:p>
            <a:r>
              <a:rPr lang="en-US"/>
              <a:t>A series of laboratory testings were conducted to investigate rheological properties of drilling mud, and the testing data were used to construct a 3D rheological surface, where the shear stress was expressed as a function of shear rate and temperature. </a:t>
            </a:r>
          </a:p>
          <a:p>
            <a:r>
              <a:rPr lang="en-US"/>
              <a:t>The capacity of drilling mud to carry out cuttings from drilling well of four types of inclination angles (0°, 30°, 60°, and 90°) were systematically analyed, considering the impact from circulation flow rate and temperature.</a:t>
            </a:r>
          </a:p>
          <a:p>
            <a:r>
              <a:rPr lang="en-US"/>
              <a:t>Particle size of cuttings were assumed to be randomly distributed between 3mm and 5mm to simulate the practical conditions. </a:t>
            </a:r>
          </a:p>
        </p:txBody>
      </p:sp>
      <p:sp>
        <p:nvSpPr>
          <p:cNvPr id="7" name="Text Placeholder 6"/>
          <p:cNvSpPr>
            <a:spLocks noGrp="1"/>
          </p:cNvSpPr>
          <p:nvPr>
            <p:ph type="body" sz="quarter" idx="24"/>
          </p:nvPr>
        </p:nvSpPr>
        <p:spPr/>
        <p:txBody>
          <a:bodyPr/>
          <a:lstStyle/>
          <a:p>
            <a:r>
              <a:rPr lang="en-US" sz="2800" dirty="0"/>
              <a:t>1. </a:t>
            </a:r>
            <a:r>
              <a:rPr lang="en-US" sz="2800" dirty="0" err="1"/>
              <a:t>Aleksandersen</a:t>
            </a:r>
            <a:r>
              <a:rPr lang="en-US" sz="2800" dirty="0"/>
              <a:t>, J. and O. M. </a:t>
            </a:r>
            <a:r>
              <a:rPr lang="en-US" sz="2800" dirty="0" err="1"/>
              <a:t>Vestavik</a:t>
            </a:r>
            <a:r>
              <a:rPr lang="en-US" sz="2800" dirty="0"/>
              <a:t> (2015). Dual-</a:t>
            </a:r>
            <a:r>
              <a:rPr lang="en-US" sz="2800" dirty="0" err="1"/>
              <a:t>Drillpipe</a:t>
            </a:r>
            <a:r>
              <a:rPr lang="en-US" sz="2800" dirty="0"/>
              <a:t> Method Shows Success in PMCD Wells With Cuttings Return. Journal of Petroleum Technology 67(04): 32-35.</a:t>
            </a:r>
            <a:br>
              <a:rPr lang="en-US" sz="2800" dirty="0"/>
            </a:br>
            <a:r>
              <a:rPr lang="en-US" sz="2800" dirty="0"/>
              <a:t>2. JPT staff (2012). </a:t>
            </a:r>
            <a:r>
              <a:rPr lang="en-US" sz="2800" dirty="0" err="1"/>
              <a:t>Reelwell</a:t>
            </a:r>
            <a:r>
              <a:rPr lang="en-US" sz="2800" dirty="0"/>
              <a:t> Drilling Method Makes Use of Dual-Conduit </a:t>
            </a:r>
            <a:r>
              <a:rPr lang="en-US" sz="2800" dirty="0" err="1"/>
              <a:t>Drillstring</a:t>
            </a:r>
            <a:r>
              <a:rPr lang="en-US" sz="2800" dirty="0"/>
              <a:t>. Journal of Petroleum Technology 64(08): 38-39.</a:t>
            </a:r>
            <a:br>
              <a:rPr lang="en-US" sz="2800" dirty="0"/>
            </a:br>
            <a:r>
              <a:rPr lang="en-US" sz="2800" dirty="0"/>
              <a:t>3. </a:t>
            </a:r>
            <a:r>
              <a:rPr lang="en-US" sz="2800" dirty="0" err="1"/>
              <a:t>Veisene</a:t>
            </a:r>
            <a:r>
              <a:rPr lang="en-US" sz="2800" dirty="0"/>
              <a:t>, A. T. (2014). Well control during extended reach drilling-conventional drilling compared to the </a:t>
            </a:r>
            <a:r>
              <a:rPr lang="en-US" sz="2800" dirty="0" err="1"/>
              <a:t>reelwell</a:t>
            </a:r>
            <a:r>
              <a:rPr lang="en-US" sz="2800" dirty="0"/>
              <a:t> drilling method, University of Stavanger, Norway.</a:t>
            </a:r>
          </a:p>
        </p:txBody>
      </p:sp>
      <p:sp>
        <p:nvSpPr>
          <p:cNvPr id="8" name="Content Placeholder 7"/>
          <p:cNvSpPr>
            <a:spLocks noGrp="1"/>
          </p:cNvSpPr>
          <p:nvPr>
            <p:ph sz="quarter" idx="26"/>
          </p:nvPr>
        </p:nvSpPr>
        <p:spPr>
          <a:xfrm>
            <a:off x="14197413" y="6411887"/>
            <a:ext cx="17520817" cy="3166150"/>
          </a:xfrm>
        </p:spPr>
        <p:txBody>
          <a:bodyPr/>
          <a:lstStyle/>
          <a:p>
            <a:r>
              <a:rPr lang="en-US" sz="4800" dirty="0"/>
              <a:t>Reelwell Drilling Method </a:t>
            </a:r>
            <a:r>
              <a:rPr lang="en-US" sz="4800" dirty="0">
                <a:sym typeface="+mn-ea"/>
              </a:rPr>
              <a:t>(RDM) </a:t>
            </a:r>
            <a:r>
              <a:rPr lang="en-US" sz="4800" dirty="0"/>
              <a:t>is an innovative and energy-efficient approach to directional drilling. Particle tracing-based model has been developed to assess the </a:t>
            </a:r>
            <a:r>
              <a:rPr lang="en-US" sz="4800" dirty="0">
                <a:sym typeface="+mn-ea"/>
              </a:rPr>
              <a:t>well cleaning capacity of </a:t>
            </a:r>
            <a:r>
              <a:rPr lang="en-US" sz="4800" dirty="0"/>
              <a:t>drilling mud when using RDM.  </a:t>
            </a:r>
          </a:p>
        </p:txBody>
      </p:sp>
      <p:sp>
        <p:nvSpPr>
          <p:cNvPr id="5" name="Text Placeholder 4"/>
          <p:cNvSpPr>
            <a:spLocks noGrp="1"/>
          </p:cNvSpPr>
          <p:nvPr>
            <p:ph type="body" sz="quarter" idx="18"/>
          </p:nvPr>
        </p:nvSpPr>
        <p:spPr/>
        <p:txBody>
          <a:bodyPr/>
          <a:lstStyle/>
          <a:p>
            <a:r>
              <a:rPr lang="en-US" altLang="zh-CN" sz="3700" dirty="0"/>
              <a:t>A numerical model grounded in particle flow dynamics has been developed to assess the drilling mud's capacity to transport cuttings from the bottom when employing RDM. This model takes into account the effects of circulation flow rate, inclination angle, and mud temperature. The rheological features of the drilling mud were derived through laboratory testing. “Laminar Flow” and “Particle Tracing for Fluid Flow” </a:t>
            </a:r>
            <a:r>
              <a:rPr lang="en-US" altLang="zh-CN" sz="3700" dirty="0">
                <a:sym typeface="+mn-ea"/>
              </a:rPr>
              <a:t>modules </a:t>
            </a:r>
            <a:r>
              <a:rPr lang="en-US" altLang="zh-CN" sz="3700" dirty="0"/>
              <a:t>were used for building the numerical model, where lift forces, drag forces and gravitational forces applied to particles were considered. Both simulation results and laboratory findings indicate that, in directional drilling, most cuttings move and gather below the pipe's central axis; the augmentation of cuttings transport capacity due to increased circulation flow rates not only exceeds the rate of increase in flow itself but also achieves superior performance under high-temperature conditions; what’s more, the weakest cuttings transport in drilling pipes typically happens at 30° and 60° inclinations, occasionally at 90°, aligning with experimental data across temperatures and flow rates.</a:t>
            </a:r>
          </a:p>
        </p:txBody>
      </p:sp>
      <p:sp>
        <p:nvSpPr>
          <p:cNvPr id="9" name="Text Placeholder 8"/>
          <p:cNvSpPr>
            <a:spLocks noGrp="1"/>
          </p:cNvSpPr>
          <p:nvPr>
            <p:ph type="body" sz="quarter" idx="27"/>
          </p:nvPr>
        </p:nvSpPr>
        <p:spPr/>
        <p:txBody>
          <a:bodyPr/>
          <a:lstStyle/>
          <a:p>
            <a:r>
              <a:rPr lang="en-US" dirty="0"/>
              <a:t>Abstract</a:t>
            </a:r>
          </a:p>
        </p:txBody>
      </p:sp>
      <p:sp>
        <p:nvSpPr>
          <p:cNvPr id="10" name="Text Placeholder 9"/>
          <p:cNvSpPr>
            <a:spLocks noGrp="1"/>
          </p:cNvSpPr>
          <p:nvPr>
            <p:ph type="body" sz="quarter" idx="28"/>
          </p:nvPr>
        </p:nvSpPr>
        <p:spPr/>
        <p:txBody>
          <a:bodyPr/>
          <a:lstStyle/>
          <a:p>
            <a:r>
              <a:rPr lang="en-US" dirty="0"/>
              <a:t>Methology</a:t>
            </a:r>
          </a:p>
        </p:txBody>
      </p:sp>
      <p:pic>
        <p:nvPicPr>
          <p:cNvPr id="19" name="图片占位符 18" descr="cal_fig_01(1)"/>
          <p:cNvPicPr>
            <a:picLocks noGrp="1" noChangeAspect="1"/>
          </p:cNvPicPr>
          <p:nvPr>
            <p:ph type="pic" sz="quarter" idx="29"/>
          </p:nvPr>
        </p:nvPicPr>
        <p:blipFill>
          <a:blip r:embed="rId3"/>
          <a:stretch>
            <a:fillRect/>
          </a:stretch>
        </p:blipFill>
        <p:spPr>
          <a:xfrm>
            <a:off x="1266825" y="20398105"/>
            <a:ext cx="8338185" cy="6256020"/>
          </a:xfrm>
          <a:prstGeom prst="rect">
            <a:avLst/>
          </a:prstGeom>
        </p:spPr>
      </p:pic>
      <p:sp>
        <p:nvSpPr>
          <p:cNvPr id="12" name="Text Placeholder 11"/>
          <p:cNvSpPr>
            <a:spLocks noGrp="1"/>
          </p:cNvSpPr>
          <p:nvPr>
            <p:ph type="body" sz="quarter" idx="30"/>
          </p:nvPr>
        </p:nvSpPr>
        <p:spPr/>
        <p:txBody>
          <a:bodyPr/>
          <a:lstStyle/>
          <a:p>
            <a:r>
              <a:rPr lang="en-US"/>
              <a:t>FIGURE 1. Left: model configuration. Right: Drawing of cuttings being carried out out from the well bottom.</a:t>
            </a:r>
          </a:p>
        </p:txBody>
      </p:sp>
      <p:pic>
        <p:nvPicPr>
          <p:cNvPr id="24" name="图片占位符 23" descr="PPT_Xiaohui"/>
          <p:cNvPicPr>
            <a:picLocks noGrp="1" noChangeAspect="1"/>
          </p:cNvPicPr>
          <p:nvPr>
            <p:ph type="pic" sz="quarter" idx="31"/>
          </p:nvPr>
        </p:nvPicPr>
        <p:blipFill>
          <a:blip r:embed="rId4"/>
          <a:stretch>
            <a:fillRect/>
          </a:stretch>
        </p:blipFill>
        <p:spPr>
          <a:xfrm>
            <a:off x="18769330" y="38786435"/>
            <a:ext cx="11347450" cy="3152775"/>
          </a:xfrm>
          <a:prstGeom prst="rect">
            <a:avLst/>
          </a:prstGeom>
        </p:spPr>
      </p:pic>
      <p:sp>
        <p:nvSpPr>
          <p:cNvPr id="14" name="Text Placeholder 13"/>
          <p:cNvSpPr>
            <a:spLocks noGrp="1"/>
          </p:cNvSpPr>
          <p:nvPr>
            <p:ph type="body" sz="quarter" idx="32"/>
          </p:nvPr>
        </p:nvSpPr>
        <p:spPr/>
        <p:txBody>
          <a:bodyPr/>
          <a:lstStyle/>
          <a:p>
            <a:r>
              <a:rPr lang="en-US" dirty="0"/>
              <a:t>The Xiao rheological surface model outperforms traditional models in predicting shear stress.</a:t>
            </a:r>
          </a:p>
          <a:p>
            <a:r>
              <a:rPr lang="en-US" dirty="0"/>
              <a:t>Prediction of cuttings transport behaviors aligns closely with empirical and experimental testing outcomes.</a:t>
            </a:r>
          </a:p>
          <a:p>
            <a:r>
              <a:rPr lang="en-US" dirty="0"/>
              <a:t>Carrying large particles relies largely on increasing circulation flow rate.</a:t>
            </a:r>
          </a:p>
          <a:p>
            <a:r>
              <a:rPr lang="en-US" dirty="0"/>
              <a:t>Forecast and testing data observe the weakest transport performance at 30° / 60° inclination.</a:t>
            </a:r>
          </a:p>
          <a:p>
            <a:r>
              <a:rPr lang="en-US" dirty="0"/>
              <a:t>High temperatures cut mud's cuttings capacity.</a:t>
            </a:r>
          </a:p>
        </p:txBody>
      </p:sp>
      <p:sp>
        <p:nvSpPr>
          <p:cNvPr id="15" name="Text Placeholder 14"/>
          <p:cNvSpPr>
            <a:spLocks noGrp="1"/>
          </p:cNvSpPr>
          <p:nvPr>
            <p:ph type="body" sz="quarter" idx="33"/>
          </p:nvPr>
        </p:nvSpPr>
        <p:spPr/>
        <p:txBody>
          <a:bodyPr/>
          <a:lstStyle/>
          <a:p>
            <a:r>
              <a:rPr lang="en-US"/>
              <a:t>Results</a:t>
            </a:r>
          </a:p>
        </p:txBody>
      </p:sp>
      <p:pic>
        <p:nvPicPr>
          <p:cNvPr id="21" name="图片占位符 20" descr="portion_left"/>
          <p:cNvPicPr>
            <a:picLocks noGrp="1" noChangeAspect="1"/>
          </p:cNvPicPr>
          <p:nvPr>
            <p:ph type="pic" sz="quarter" idx="34"/>
          </p:nvPr>
        </p:nvPicPr>
        <p:blipFill>
          <a:blip r:embed="rId5"/>
          <a:stretch>
            <a:fillRect/>
          </a:stretch>
        </p:blipFill>
        <p:spPr>
          <a:xfrm>
            <a:off x="18736945" y="29529405"/>
            <a:ext cx="11841847" cy="6796800"/>
          </a:xfrm>
          <a:prstGeom prst="rect">
            <a:avLst/>
          </a:prstGeom>
        </p:spPr>
      </p:pic>
      <p:sp>
        <p:nvSpPr>
          <p:cNvPr id="17" name="Text Placeholder 16"/>
          <p:cNvSpPr>
            <a:spLocks noGrp="1"/>
          </p:cNvSpPr>
          <p:nvPr>
            <p:ph type="body" sz="quarter" idx="35"/>
          </p:nvPr>
        </p:nvSpPr>
        <p:spPr/>
        <p:txBody>
          <a:bodyPr/>
          <a:lstStyle/>
          <a:p>
            <a:r>
              <a:rPr lang="en-US"/>
              <a:t>FIGURE 2. Fraction of particles that remain at well bottom (large font size, unit: %) labeled by size category (small font size, unit: mm)</a:t>
            </a:r>
          </a:p>
        </p:txBody>
      </p:sp>
      <p:pic>
        <p:nvPicPr>
          <p:cNvPr id="23" name="图片 22" descr="method_1"/>
          <p:cNvPicPr>
            <a:picLocks noChangeAspect="1"/>
          </p:cNvPicPr>
          <p:nvPr/>
        </p:nvPicPr>
        <p:blipFill>
          <a:blip r:embed="rId6"/>
          <a:stretch>
            <a:fillRect/>
          </a:stretch>
        </p:blipFill>
        <p:spPr>
          <a:xfrm>
            <a:off x="10287635" y="20397470"/>
            <a:ext cx="4685495" cy="6256800"/>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YTczMzYzMTY2ZjA2ODJlMzM2MDM5ODUwNzRhNWIxN2QifQ=="/>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2</TotalTime>
  <Words>568</Words>
  <Application>Microsoft Office PowerPoint</Application>
  <PresentationFormat>自定义</PresentationFormat>
  <Paragraphs>20</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Assessment of the Cuttings Carrying Performance of Drilling Mud via Reelwell Drilling Method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130</cp:revision>
  <cp:lastPrinted>2023-01-06T15:48:00Z</cp:lastPrinted>
  <dcterms:created xsi:type="dcterms:W3CDTF">2023-01-03T14:57:00Z</dcterms:created>
  <dcterms:modified xsi:type="dcterms:W3CDTF">2024-10-25T09:02:49Z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09CBF2ED5ADE4A05B94BAD10C6A41E06_13</vt:lpwstr>
  </property>
  <property fmtid="{D5CDD505-2E9C-101B-9397-08002B2CF9AE}" pid="3" name="KSOProductBuildVer">
    <vt:lpwstr>2052-12.1.0.18276</vt:lpwstr>
  </property>
</Properties>
</file>