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>
        <p:scale>
          <a:sx n="40" d="100"/>
          <a:sy n="40" d="100"/>
        </p:scale>
        <p:origin x="612" y="-6138"/>
      </p:cViewPr>
      <p:guideLst>
        <p:guide orient="horz" pos="13824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785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32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25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784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77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98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391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06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80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59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71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5F812-42F4-48AA-B917-B63E069E477E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D1D53-300E-4B6F-B860-F5F41D0A48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63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>
            <a:extLst>
              <a:ext uri="{FF2B5EF4-FFF2-40B4-BE49-F238E27FC236}">
                <a16:creationId xmlns:a16="http://schemas.microsoft.com/office/drawing/2014/main" id="{F98018C6-C37B-CD12-A8DD-4A53A66B4439}"/>
              </a:ext>
            </a:extLst>
          </p:cNvPr>
          <p:cNvSpPr txBox="1"/>
          <p:nvPr/>
        </p:nvSpPr>
        <p:spPr bwMode="invGray">
          <a:xfrm>
            <a:off x="1113183" y="13914775"/>
            <a:ext cx="30214956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C05EC5C-9B00-8351-58B8-2BFCB4E81471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0" y="1"/>
            <a:ext cx="32918400" cy="12811762"/>
          </a:xfrm>
          <a:solidFill>
            <a:schemeClr val="bg2"/>
          </a:solidFill>
        </p:spPr>
        <p:txBody>
          <a:bodyPr/>
          <a:lstStyle/>
          <a:p>
            <a:pPr algn="l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E4220DE-5D4F-7A83-0320-D7082DD757C6}"/>
              </a:ext>
            </a:extLst>
          </p:cNvPr>
          <p:cNvSpPr txBox="1"/>
          <p:nvPr/>
        </p:nvSpPr>
        <p:spPr>
          <a:xfrm>
            <a:off x="15041075" y="1749293"/>
            <a:ext cx="158060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0" b="1" dirty="0"/>
              <a:t>刚玉砂型对熔铸锆刚玉冷却过程的影响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E92CD25-A0A8-A83E-55BA-E1CDD3D680F3}"/>
              </a:ext>
            </a:extLst>
          </p:cNvPr>
          <p:cNvSpPr txBox="1"/>
          <p:nvPr/>
        </p:nvSpPr>
        <p:spPr>
          <a:xfrm>
            <a:off x="15041075" y="6082743"/>
            <a:ext cx="1580601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7200" dirty="0"/>
              <a:t>通过模拟，考察不同厚度刚玉砂型对锆刚玉冷却过程中的温度、热通量及热应力的大小和分布的变化规律，并分析这些变化对铸件冷却效果的具体作用。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D872A67-829D-6C16-3E14-3CF460F0ED1C}"/>
              </a:ext>
            </a:extLst>
          </p:cNvPr>
          <p:cNvSpPr txBox="1"/>
          <p:nvPr/>
        </p:nvSpPr>
        <p:spPr>
          <a:xfrm>
            <a:off x="15041075" y="10931797"/>
            <a:ext cx="1597814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000" dirty="0"/>
              <a:t>李桥*  杨道媛*  袁斐*  任思萌*</a:t>
            </a:r>
            <a:endParaRPr lang="en-US" altLang="zh-CN" sz="4000" dirty="0"/>
          </a:p>
          <a:p>
            <a:r>
              <a:rPr lang="zh-CN" altLang="en-US" sz="4000" dirty="0"/>
              <a:t>*郑州大学  高温功能材料河南省重点实验室  河南郑州  450052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8EED6D53-FF69-5926-CF15-9611C563F93A}"/>
              </a:ext>
            </a:extLst>
          </p:cNvPr>
          <p:cNvSpPr txBox="1"/>
          <p:nvPr/>
        </p:nvSpPr>
        <p:spPr>
          <a:xfrm>
            <a:off x="1868557" y="14920480"/>
            <a:ext cx="1415332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7200" b="1" dirty="0"/>
              <a:t>摘要</a:t>
            </a:r>
          </a:p>
          <a:p>
            <a:r>
              <a:rPr lang="zh-CN" altLang="en-US" sz="4000" dirty="0"/>
              <a:t>熔铸锆刚玉材料是玻璃窑炉的核心内衬材料，其砖块通常较大，在浇铸和冷却过程中容易产生裂纹缺陷，导致成品率低。此外，砖体内部由于不同晶相的偏析，可能导致材料性能在各部位出现不一致。直接通过实验来研究并解决这些问题代价较高且耗时冗长，操作也较复杂，难以进行定性分析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31732E0-8439-9922-50A5-AC74BBA30628}"/>
              </a:ext>
            </a:extLst>
          </p:cNvPr>
          <p:cNvSpPr txBox="1"/>
          <p:nvPr/>
        </p:nvSpPr>
        <p:spPr>
          <a:xfrm>
            <a:off x="16983529" y="16033655"/>
            <a:ext cx="1346598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000" dirty="0"/>
              <a:t>因此，使用 COMSOL Multiphysics 模拟软件，通过改变砂型厚度来分析冷却过程中温度、热通量和热应力的大小及分布变化规律，有助于理解砖体的冷却过程，进而探讨裂纹缺陷和晶相偏析的成因，从而为实际生产中合理选用砂型提供指导，提升生产效率和成品质量。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EA72D2ED-F867-9F21-E7B4-3983F1FE2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078" y="20294212"/>
            <a:ext cx="5923722" cy="8213564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CCD55973-3C78-FF0B-8AB0-30113EA75A22}"/>
              </a:ext>
            </a:extLst>
          </p:cNvPr>
          <p:cNvSpPr txBox="1"/>
          <p:nvPr/>
        </p:nvSpPr>
        <p:spPr>
          <a:xfrm>
            <a:off x="16021877" y="20949176"/>
            <a:ext cx="14825211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7200" b="1" dirty="0"/>
              <a:t>模拟实验方法</a:t>
            </a:r>
          </a:p>
          <a:p>
            <a:r>
              <a:rPr lang="zh-CN" altLang="en-US" sz="4000" dirty="0"/>
              <a:t>本模拟的耐火材料砖尺寸为20</a:t>
            </a:r>
            <a:r>
              <a:rPr lang="en-US" altLang="zh-CN" sz="4000" dirty="0"/>
              <a:t>0m</a:t>
            </a:r>
            <a:r>
              <a:rPr lang="zh-CN" altLang="en-US" sz="4000" dirty="0"/>
              <a:t>m×30</a:t>
            </a:r>
            <a:r>
              <a:rPr lang="en-US" altLang="zh-CN" sz="4000" dirty="0"/>
              <a:t>0m</a:t>
            </a:r>
            <a:r>
              <a:rPr lang="zh-CN" altLang="en-US" sz="4000" dirty="0"/>
              <a:t>m×50</a:t>
            </a:r>
            <a:r>
              <a:rPr lang="en-US" altLang="zh-CN" sz="4000" dirty="0"/>
              <a:t>0m</a:t>
            </a:r>
            <a:r>
              <a:rPr lang="zh-CN" altLang="en-US" sz="4000" dirty="0"/>
              <a:t>m,铸型尺寸分别设置为30、40、50、60、70和80 mm,考虑到模型具有对称的特点，为了缩短计算时间，选取模型截面的1/2参与计算，设定求解时间范围为60～84000s。为简化模型，作出以下假设：1)铸造过程中，33#AZS 熔体瞬时充满型腔。2)砂型和熔体均具有初始均匀的温度场。3)凝固开始时，熔体处于零应力状态。4)冷却系统各向同性。5)铸件与铸型始终处于理想接触状态。6)铸件与铸型接触表面不发生物理或化学作用。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CE37DF4-EAEC-3F19-32D9-D62CA4E9DD92}"/>
              </a:ext>
            </a:extLst>
          </p:cNvPr>
          <p:cNvSpPr txBox="1"/>
          <p:nvPr/>
        </p:nvSpPr>
        <p:spPr>
          <a:xfrm>
            <a:off x="1868556" y="29358319"/>
            <a:ext cx="2858096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7200" b="1" dirty="0"/>
              <a:t>结论</a:t>
            </a:r>
          </a:p>
          <a:p>
            <a:r>
              <a:rPr lang="zh-CN" altLang="en-US" sz="4000" dirty="0"/>
              <a:t>(1)在冷却初期，砂型厚度对铸件最高温度影响较小，角部和表层区域先行凝固，中心区域温度下降缓慢，随后角部和表层区域温度有所回升，有助于缓解冷却应力；中期冷却时，砂型越厚，铸件温度开始下降越早，但降温速率逐渐放缓；后期降温趋缓，各区域温差减少直至冷却完成。</a:t>
            </a:r>
          </a:p>
          <a:p>
            <a:r>
              <a:rPr lang="zh-CN" altLang="en-US" sz="4000" dirty="0"/>
              <a:t>(2)砂型厚度越小，冷却中期热通量的最大值保持稳定的时间越长，有利于逐层凝固的结构形成；较厚的砂型则在冷却后期减缓了降温速率，有助于降低铸件内部热应力，避免冷却应力的集中。</a:t>
            </a:r>
          </a:p>
          <a:p>
            <a:r>
              <a:rPr lang="zh-CN" altLang="en-US" sz="4000" dirty="0"/>
              <a:t>(3)随着砂型厚度增加，应力峰值出现的时间缩短，冷却中期，随着砂型厚度从</a:t>
            </a:r>
            <a:r>
              <a:rPr lang="en-US" altLang="zh-CN" sz="4000" dirty="0"/>
              <a:t>30mm </a:t>
            </a:r>
            <a:r>
              <a:rPr lang="zh-CN" altLang="en-US" sz="4000" dirty="0"/>
              <a:t>增加至</a:t>
            </a:r>
            <a:r>
              <a:rPr lang="en-US" altLang="zh-CN" sz="4000" dirty="0"/>
              <a:t>60mm</a:t>
            </a:r>
            <a:r>
              <a:rPr lang="zh-CN" altLang="en-US" sz="4000" dirty="0"/>
              <a:t>，热应力峰值逐步下降，在厚度达到</a:t>
            </a:r>
            <a:r>
              <a:rPr lang="en-US" altLang="zh-CN" sz="4000" dirty="0"/>
              <a:t>70mm </a:t>
            </a:r>
            <a:r>
              <a:rPr lang="zh-CN" altLang="en-US" sz="4000"/>
              <a:t>时</a:t>
            </a:r>
            <a:r>
              <a:rPr lang="zh-CN" altLang="en-US" sz="4000" dirty="0"/>
              <a:t>，热应力反而略有上升，冷却后期热应力的最大值持续降低，并且与砂型厚度的关系不再明显。厚度超过</a:t>
            </a:r>
            <a:r>
              <a:rPr lang="zh-CN" altLang="en-US" sz="4000"/>
              <a:t>60mm 的</a:t>
            </a:r>
            <a:r>
              <a:rPr lang="zh-CN" altLang="en-US" sz="4000" dirty="0"/>
              <a:t>砂型使铸件的最大热通量持续降低，但在冷却后期不利于铸件表面热应力的消除。此外，增加砂型厚度会提高生产成本，因此刚玉砂型的最佳厚度为60mm。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AEE4D28D-B41C-858F-4BA6-F0B2B9006651}"/>
              </a:ext>
            </a:extLst>
          </p:cNvPr>
          <p:cNvSpPr txBox="1"/>
          <p:nvPr/>
        </p:nvSpPr>
        <p:spPr>
          <a:xfrm>
            <a:off x="1868556" y="37305048"/>
            <a:ext cx="1415332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7200" b="1" dirty="0"/>
              <a:t>参考文献</a:t>
            </a:r>
          </a:p>
          <a:p>
            <a:r>
              <a:rPr lang="zh-CN" altLang="en-US" sz="2400" dirty="0"/>
              <a:t>[1]常庆明，方健，王丽，张冬晓，王周福.熔铸AZS材料的铸造充型及凝固过程数值模拟[J].耐火材料，2015,(5):344-348</a:t>
            </a:r>
            <a:endParaRPr lang="en-US" altLang="zh-CN" sz="2400" dirty="0"/>
          </a:p>
          <a:p>
            <a:r>
              <a:rPr lang="zh-CN" altLang="en-US" sz="2400" dirty="0"/>
              <a:t>[2]夏伟，王志刚，刘昌明.熔融AZS33型耐火材料砖有限元模型冷却过程的计算机仿真[J].冶金自动化，2011,(3):29-34,50</a:t>
            </a:r>
          </a:p>
          <a:p>
            <a:r>
              <a:rPr lang="zh-CN" altLang="en-US" sz="2400" dirty="0"/>
              <a:t>[3]杨道媛，袁斐，柳少山，等.砂型厚度对熔铸锆刚玉冷却过程中传导热通量的影响[J].耐火材料，2013,47(05):341-344.</a:t>
            </a:r>
          </a:p>
          <a:p>
            <a:r>
              <a:rPr lang="zh-CN" altLang="en-US" sz="2400" dirty="0"/>
              <a:t>[4]柳百成.铸件充型凝固过程数值模拟国内外研究进展[J].铸造，1999,48(8):40-45.</a:t>
            </a:r>
          </a:p>
          <a:p>
            <a:r>
              <a:rPr lang="zh-CN" altLang="en-US" sz="2400" dirty="0"/>
              <a:t>[5]孙逊，安阁英，苏仕方，等.铸件充型凝固过程数值模拟发展现状[J].铸造，2000,49(2):84-89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64277CC7-6049-C25C-F2BD-75F559EE2EC4}"/>
              </a:ext>
            </a:extLst>
          </p:cNvPr>
          <p:cNvCxnSpPr>
            <a:cxnSpLocks/>
          </p:cNvCxnSpPr>
          <p:nvPr/>
        </p:nvCxnSpPr>
        <p:spPr>
          <a:xfrm>
            <a:off x="1868556" y="28823478"/>
            <a:ext cx="28978532" cy="0"/>
          </a:xfrm>
          <a:prstGeom prst="line">
            <a:avLst/>
          </a:prstGeom>
          <a:ln>
            <a:solidFill>
              <a:schemeClr val="accent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图片 51">
            <a:extLst>
              <a:ext uri="{FF2B5EF4-FFF2-40B4-BE49-F238E27FC236}">
                <a16:creationId xmlns:a16="http://schemas.microsoft.com/office/drawing/2014/main" id="{3675D417-1954-5C4A-3511-B887C1CDDD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3"/>
          <a:stretch/>
        </p:blipFill>
        <p:spPr>
          <a:xfrm>
            <a:off x="19353982" y="37808457"/>
            <a:ext cx="9778133" cy="29150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0C20E378-056A-5227-FCDF-B83D67E62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4263"/>
            <a:ext cx="14134170" cy="11407499"/>
          </a:xfrm>
          <a:prstGeom prst="rect">
            <a:avLst/>
          </a:prstGeom>
        </p:spPr>
      </p:pic>
      <p:sp>
        <p:nvSpPr>
          <p:cNvPr id="16" name="Rechteck 11">
            <a:extLst>
              <a:ext uri="{FF2B5EF4-FFF2-40B4-BE49-F238E27FC236}">
                <a16:creationId xmlns:a16="http://schemas.microsoft.com/office/drawing/2014/main" id="{D4C429D8-B838-43C4-8347-E6A40CE90302}"/>
              </a:ext>
            </a:extLst>
          </p:cNvPr>
          <p:cNvSpPr/>
          <p:nvPr/>
        </p:nvSpPr>
        <p:spPr>
          <a:xfrm>
            <a:off x="8588827" y="42714590"/>
            <a:ext cx="15654222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032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153</TotalTime>
  <Words>790</Words>
  <Application>Microsoft Office PowerPoint</Application>
  <PresentationFormat>自定义</PresentationFormat>
  <Paragraphs>21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桥 李</dc:creator>
  <cp:lastModifiedBy>Renji (Boris) Hao</cp:lastModifiedBy>
  <cp:revision>5</cp:revision>
  <dcterms:created xsi:type="dcterms:W3CDTF">2024-10-16T07:31:21Z</dcterms:created>
  <dcterms:modified xsi:type="dcterms:W3CDTF">2024-10-23T08:31:02Z</dcterms:modified>
</cp:coreProperties>
</file>