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32918400" cy="438912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4" d="100"/>
          <a:sy n="24" d="100"/>
        </p:scale>
        <p:origin x="1540" y="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sv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7EF436C5-DC5A-4AE4-8C89-2A9D6AD08D1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2918400" cy="7524750"/>
          </a:xfrm>
          <a:prstGeom prst="rect">
            <a:avLst/>
          </a:prstGeom>
          <a:solidFill>
            <a:srgbClr val="EAF3F9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>
          <a:xfrm>
            <a:off x="857250" y="553258"/>
            <a:ext cx="7334250" cy="6275360"/>
          </a:xfrm>
          <a:prstGeom prst="rect">
            <a:avLst/>
          </a:prstGeom>
        </p:spPr>
      </p:pic>
      <p:sp>
        <p:nvSpPr>
          <p:cNvPr id="3" name="Title">
            <a:extLst>
              <a:ext uri="{FF2B5EF4-FFF2-40B4-BE49-F238E27FC236}">
                <a16:creationId xmlns:a16="http://schemas.microsoft.com/office/drawing/2014/main" id="{363C1050-753A-4971-9D0F-B2E9831DF9DD}"/>
              </a:ext>
            </a:extLst>
          </p:cNvPr>
          <p:cNvSpPr>
            <a:spLocks noGrp="1"/>
          </p:cNvSpPr>
          <p:nvPr/>
        </p:nvSpPr>
        <p:spPr>
          <a:xfrm>
            <a:off x="9144000" y="952500"/>
            <a:ext cx="22764750" cy="2857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600" b="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96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Thermo-Hydro-Mechanical Modeling</a:t>
            </a:r>
          </a:p>
          <a:p>
            <a:pPr algn="l">
              <a:lnSpc>
                <a:spcPct val="100000"/>
              </a:lnSpc>
              <a:buNone/>
              <a:defRPr sz="9600" b="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96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of </a:t>
            </a:r>
            <a:r>
              <a:rPr sz="96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Bentonite </a:t>
            </a:r>
            <a:r>
              <a:rPr lang="en-US" sz="96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Heating </a:t>
            </a:r>
            <a:r>
              <a:rPr sz="96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 </a:t>
            </a:r>
            <a:r>
              <a:rPr sz="96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COMSOL</a:t>
            </a:r>
          </a:p>
        </p:txBody>
      </p:sp>
      <p:sp>
        <p:nvSpPr>
          <p:cNvPr id="4" name="Introduction">
            <a:extLst>
              <a:ext uri="{FF2B5EF4-FFF2-40B4-BE49-F238E27FC236}">
                <a16:creationId xmlns:a16="http://schemas.microsoft.com/office/drawing/2014/main" id="{EDCB97C9-31C4-4522-96DD-90C74AF9F4EF}"/>
              </a:ext>
            </a:extLst>
          </p:cNvPr>
          <p:cNvSpPr>
            <a:spLocks noGrp="1"/>
          </p:cNvSpPr>
          <p:nvPr/>
        </p:nvSpPr>
        <p:spPr>
          <a:xfrm>
            <a:off x="9143999" y="3952875"/>
            <a:ext cx="22505303" cy="2000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50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50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 axisymmetric model </a:t>
            </a:r>
            <a:r>
              <a:rPr lang="en-US" sz="50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developed to example</a:t>
            </a:r>
            <a:r>
              <a:rPr sz="50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the coupled evolution of water content</a:t>
            </a:r>
            <a:r>
              <a:rPr lang="en-US" sz="50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 suction</a:t>
            </a:r>
            <a:r>
              <a:rPr sz="50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and deformation in constrained MX80 bentonite </a:t>
            </a:r>
            <a:r>
              <a:rPr lang="en-US" sz="50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during central</a:t>
            </a:r>
            <a:r>
              <a:rPr sz="50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heating.</a:t>
            </a:r>
          </a:p>
        </p:txBody>
      </p:sp>
      <p:sp>
        <p:nvSpPr>
          <p:cNvPr id="5" name="Authors">
            <a:extLst>
              <a:ext uri="{FF2B5EF4-FFF2-40B4-BE49-F238E27FC236}">
                <a16:creationId xmlns:a16="http://schemas.microsoft.com/office/drawing/2014/main" id="{47CF989D-D21A-4A8B-AC54-3AEE7EB2B057}"/>
              </a:ext>
            </a:extLst>
          </p:cNvPr>
          <p:cNvSpPr>
            <a:spLocks noGrp="1"/>
          </p:cNvSpPr>
          <p:nvPr/>
        </p:nvSpPr>
        <p:spPr>
          <a:xfrm>
            <a:off x="9144000" y="6096000"/>
            <a:ext cx="220980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000" b="0">
                <a:solidFill>
                  <a:srgbClr val="444444"/>
                </a:solidFill>
                <a:latin typeface="Calibri"/>
                <a:ea typeface="Calibri"/>
                <a:cs typeface="Calibri"/>
              </a:defRPr>
            </a:pPr>
            <a:r>
              <a:rPr sz="3200" dirty="0">
                <a:solidFill>
                  <a:srgbClr val="444444"/>
                </a:solidFill>
                <a:latin typeface="Calibri"/>
                <a:ea typeface="Calibri"/>
                <a:cs typeface="Calibri"/>
              </a:rPr>
              <a:t>X. Liu and J. S. McCartney</a:t>
            </a:r>
          </a:p>
          <a:p>
            <a:pPr algn="l">
              <a:lnSpc>
                <a:spcPct val="100000"/>
              </a:lnSpc>
              <a:buNone/>
              <a:defRPr sz="3000" b="0">
                <a:solidFill>
                  <a:srgbClr val="444444"/>
                </a:solidFill>
                <a:latin typeface="Calibri"/>
                <a:ea typeface="Calibri"/>
                <a:cs typeface="Calibri"/>
              </a:defRPr>
            </a:pPr>
            <a:r>
              <a:rPr sz="3200" dirty="0">
                <a:solidFill>
                  <a:srgbClr val="444444"/>
                </a:solidFill>
                <a:latin typeface="Calibri"/>
                <a:ea typeface="Calibri"/>
                <a:cs typeface="Calibri"/>
              </a:rPr>
              <a:t>Structural Engineering, University of California San Diego, La Jolla, CA, USA</a:t>
            </a:r>
          </a:p>
        </p:txBody>
      </p:sp>
      <p:sp>
        <p:nvSpPr>
          <p:cNvPr id="6" name="Model heading">
            <a:extLst>
              <a:ext uri="{FF2B5EF4-FFF2-40B4-BE49-F238E27FC236}">
                <a16:creationId xmlns:a16="http://schemas.microsoft.com/office/drawing/2014/main" id="{76353ABB-0E18-46C0-8BF1-1EAA2E6BF35D}"/>
              </a:ext>
            </a:extLst>
          </p:cNvPr>
          <p:cNvSpPr>
            <a:spLocks noGrp="1"/>
          </p:cNvSpPr>
          <p:nvPr/>
        </p:nvSpPr>
        <p:spPr>
          <a:xfrm>
            <a:off x="952500" y="8382000"/>
            <a:ext cx="142875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7200" b="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72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Model setup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57250" y="9965060"/>
            <a:ext cx="6953250" cy="5214938"/>
          </a:xfrm>
          <a:prstGeom prst="rect">
            <a:avLst/>
          </a:prstGeom>
        </p:spPr>
      </p:pic>
      <p:sp>
        <p:nvSpPr>
          <p:cNvPr id="8" name="Mesh caption">
            <a:extLst>
              <a:ext uri="{FF2B5EF4-FFF2-40B4-BE49-F238E27FC236}">
                <a16:creationId xmlns:a16="http://schemas.microsoft.com/office/drawing/2014/main" id="{3B621EED-C33F-4B99-9FC7-623F29592A91}"/>
              </a:ext>
            </a:extLst>
          </p:cNvPr>
          <p:cNvSpPr>
            <a:spLocks noGrp="1"/>
          </p:cNvSpPr>
          <p:nvPr/>
        </p:nvSpPr>
        <p:spPr>
          <a:xfrm>
            <a:off x="1047750" y="15430500"/>
            <a:ext cx="67627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8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Axisymmetric finite-element mesh.</a:t>
            </a:r>
          </a:p>
        </p:txBody>
      </p:sp>
      <p:sp>
        <p:nvSpPr>
          <p:cNvPr id="9" name="Geometry dimensions">
            <a:extLst>
              <a:ext uri="{FF2B5EF4-FFF2-40B4-BE49-F238E27FC236}">
                <a16:creationId xmlns:a16="http://schemas.microsoft.com/office/drawing/2014/main" id="{00450506-5E66-4D7E-8C95-F2BDA854FBC0}"/>
              </a:ext>
            </a:extLst>
          </p:cNvPr>
          <p:cNvSpPr>
            <a:spLocks noGrp="1"/>
          </p:cNvSpPr>
          <p:nvPr/>
        </p:nvSpPr>
        <p:spPr>
          <a:xfrm>
            <a:off x="1047750" y="16383000"/>
            <a:ext cx="6858000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0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Heater radius: 6.25 mm</a:t>
            </a:r>
          </a:p>
          <a:p>
            <a:pPr algn="l">
              <a:lnSpc>
                <a:spcPct val="100000"/>
              </a:lnSpc>
              <a:buNone/>
              <a:defRPr sz="30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Bentonite height: 210.5 mm</a:t>
            </a:r>
          </a:p>
          <a:p>
            <a:pPr algn="l">
              <a:lnSpc>
                <a:spcPct val="100000"/>
              </a:lnSpc>
              <a:buNone/>
              <a:defRPr sz="30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Bentonite outer radius: 277.25 mm</a:t>
            </a:r>
          </a:p>
        </p:txBody>
      </p:sp>
      <p:graphicFrame>
        <p:nvGraphicFramePr>
          <p:cNvPr id="45" name="Table 44"/>
          <p:cNvGraphicFramePr/>
          <p:nvPr>
            <p:extLst>
              <p:ext uri="{D42A27DB-BD31-4B8C-83A1-F6EECF244321}">
                <p14:modId xmlns:p14="http://schemas.microsoft.com/office/powerpoint/2010/main" val="2886216225"/>
              </p:ext>
            </p:extLst>
          </p:nvPr>
        </p:nvGraphicFramePr>
        <p:xfrm>
          <a:off x="8191500" y="9906000"/>
          <a:ext cx="10382250" cy="5543550"/>
        </p:xfrm>
        <a:graphic>
          <a:graphicData uri="http://schemas.openxmlformats.org/drawingml/2006/table">
            <a:tbl>
              <a:tblPr/>
              <a:tblGrid>
                <a:gridCol w="22927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9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43000">
                <a:tc>
                  <a:txBody>
                    <a:bodyPr/>
                    <a:lstStyle/>
                    <a:p>
                      <a:pPr algn="l"/>
                      <a:r>
                        <a:rPr sz="32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Initial</a:t>
                      </a:r>
                    </a:p>
                  </a:txBody>
                  <a:tcPr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3200" b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293.15 K; RH = 0.90</a:t>
                      </a:r>
                    </a:p>
                    <a:p>
                      <a:pPr algn="l"/>
                      <a:r>
                        <a:rPr sz="3200" b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Zero displacement and velocity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0">
                <a:tc>
                  <a:txBody>
                    <a:bodyPr/>
                    <a:lstStyle/>
                    <a:p>
                      <a:pPr algn="l"/>
                      <a:r>
                        <a:rPr sz="32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Thermal</a:t>
                      </a:r>
                    </a:p>
                  </a:txBody>
                  <a:tcPr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3200" b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Heater: linear ramp to 473.15 K by 1 h, then constant; end time: 1000 h.</a:t>
                      </a:r>
                    </a:p>
                    <a:p>
                      <a:pPr algn="l"/>
                      <a:r>
                        <a:rPr sz="3200" b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Outer wall: h = 15 W/(m² K), ambient 295.75 K.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7750">
                <a:tc>
                  <a:txBody>
                    <a:bodyPr/>
                    <a:lstStyle/>
                    <a:p>
                      <a:pPr algn="l"/>
                      <a:r>
                        <a:rPr sz="32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Transport</a:t>
                      </a:r>
                    </a:p>
                  </a:txBody>
                  <a:tcPr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3200" b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Zero liquid flux</a:t>
                      </a:r>
                    </a:p>
                    <a:p>
                      <a:pPr algn="l"/>
                      <a:r>
                        <a:rPr sz="3200" b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Prescribed vapor concentration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0">
                <a:tc>
                  <a:txBody>
                    <a:bodyPr/>
                    <a:lstStyle/>
                    <a:p>
                      <a:pPr algn="l"/>
                      <a:r>
                        <a:rPr sz="3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Mechanical</a:t>
                      </a:r>
                    </a:p>
                  </a:txBody>
                  <a:tcPr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3200" b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Outer wall: radial displacement fixed</a:t>
                      </a:r>
                    </a:p>
                    <a:p>
                      <a:pPr algn="l"/>
                      <a:r>
                        <a:rPr sz="3200" b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Top/base: vertical displacement fixed</a:t>
                      </a:r>
                    </a:p>
                    <a:p>
                      <a:pPr algn="l"/>
                      <a:r>
                        <a:rPr sz="3200" b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Axis: symmetry; other boundaries: traction free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/>
          <p:nvPr>
            <p:extLst>
              <p:ext uri="{D42A27DB-BD31-4B8C-83A1-F6EECF244321}">
                <p14:modId xmlns:p14="http://schemas.microsoft.com/office/powerpoint/2010/main" val="1932406773"/>
              </p:ext>
            </p:extLst>
          </p:nvPr>
        </p:nvGraphicFramePr>
        <p:xfrm>
          <a:off x="8191500" y="15721743"/>
          <a:ext cx="10382250" cy="2804160"/>
        </p:xfrm>
        <a:graphic>
          <a:graphicData uri="http://schemas.openxmlformats.org/drawingml/2006/table">
            <a:tbl>
              <a:tblPr/>
              <a:tblGrid>
                <a:gridCol w="22927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95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19250">
                <a:tc>
                  <a:txBody>
                    <a:bodyPr/>
                    <a:lstStyle/>
                    <a:p>
                      <a:pPr algn="l"/>
                      <a:r>
                        <a:rPr sz="32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Bentonite</a:t>
                      </a:r>
                    </a:p>
                  </a:txBody>
                  <a:tcPr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3200" b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ρ = 1700 kg/m³; Cₚ = 800 J/(kg K)</a:t>
                      </a:r>
                    </a:p>
                    <a:p>
                      <a:pPr algn="l"/>
                      <a:r>
                        <a:rPr sz="3200" b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E = 80 MPa; ν = 0.30</a:t>
                      </a:r>
                    </a:p>
                    <a:p>
                      <a:pPr algn="l"/>
                      <a:r>
                        <a:rPr sz="3200" b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n₀ = 0.41; κ₀ = 10⁻¹⁶ m²</a:t>
                      </a:r>
                      <a:endParaRPr lang="en-US" sz="3200" b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l"/>
                      <a:r>
                        <a:rPr lang="el-GR" sz="3200" b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α = 2.667 × 10⁻⁵ K⁻¹</a:t>
                      </a:r>
                      <a:endParaRPr sz="3200" b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/>
                      <a:r>
                        <a:rPr sz="32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Aluminum</a:t>
                      </a:r>
                    </a:p>
                  </a:txBody>
                  <a:tcPr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3200" b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E = 70 </a:t>
                      </a:r>
                      <a:r>
                        <a:rPr sz="3200" b="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GPa</a:t>
                      </a:r>
                      <a:r>
                        <a:rPr sz="3200" b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; ν = 0.33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7" name="Graphic 46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19716750" y="9822185"/>
            <a:ext cx="9525000" cy="4000500"/>
          </a:xfrm>
          <a:prstGeom prst="rect">
            <a:avLst/>
          </a:prstGeom>
        </p:spPr>
      </p:pic>
      <p:sp>
        <p:nvSpPr>
          <p:cNvPr id="13" name="Equation definitions">
            <a:extLst>
              <a:ext uri="{FF2B5EF4-FFF2-40B4-BE49-F238E27FC236}">
                <a16:creationId xmlns:a16="http://schemas.microsoft.com/office/drawing/2014/main" id="{2484D7DA-7E33-43CC-A872-D995DEC6735E}"/>
              </a:ext>
            </a:extLst>
          </p:cNvPr>
          <p:cNvSpPr>
            <a:spLocks noGrp="1"/>
          </p:cNvSpPr>
          <p:nvPr/>
        </p:nvSpPr>
        <p:spPr>
          <a:xfrm>
            <a:off x="26908125" y="10066053"/>
            <a:ext cx="9525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8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T: temperature; θ: water content</a:t>
            </a:r>
          </a:p>
          <a:p>
            <a:pPr algn="l">
              <a:lnSpc>
                <a:spcPct val="100000"/>
              </a:lnSpc>
              <a:buNone/>
              <a:defRPr sz="28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Cᵥ: stored vapor; u: displacement</a:t>
            </a:r>
          </a:p>
        </p:txBody>
      </p:sp>
      <p:sp>
        <p:nvSpPr>
          <p:cNvPr id="14" name="Coupling">
            <a:extLst>
              <a:ext uri="{FF2B5EF4-FFF2-40B4-BE49-F238E27FC236}">
                <a16:creationId xmlns:a16="http://schemas.microsoft.com/office/drawing/2014/main" id="{B5F7926A-8FDE-4D23-9955-719F12DDEA57}"/>
              </a:ext>
            </a:extLst>
          </p:cNvPr>
          <p:cNvSpPr>
            <a:spLocks noGrp="1"/>
          </p:cNvSpPr>
          <p:nvPr/>
        </p:nvSpPr>
        <p:spPr>
          <a:xfrm>
            <a:off x="27028588" y="12406313"/>
            <a:ext cx="5889812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0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Isotropic elasticity with thermal expansion, prescribed creep and suction strains. Strain updates porosity and permeability.</a:t>
            </a:r>
          </a:p>
        </p:txBody>
      </p:sp>
      <p:sp>
        <p:nvSpPr>
          <p:cNvPr id="16" name="Results heading">
            <a:extLst>
              <a:ext uri="{FF2B5EF4-FFF2-40B4-BE49-F238E27FC236}">
                <a16:creationId xmlns:a16="http://schemas.microsoft.com/office/drawing/2014/main" id="{E32022A2-616F-4A0A-BA4B-EE550FB06123}"/>
              </a:ext>
            </a:extLst>
          </p:cNvPr>
          <p:cNvSpPr>
            <a:spLocks noGrp="1"/>
          </p:cNvSpPr>
          <p:nvPr/>
        </p:nvSpPr>
        <p:spPr>
          <a:xfrm>
            <a:off x="952500" y="19145250"/>
            <a:ext cx="152400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7200" b="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72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Results</a:t>
            </a:r>
          </a:p>
        </p:txBody>
      </p:sp>
      <p:sp>
        <p:nvSpPr>
          <p:cNvPr id="17" name="Sampling">
            <a:extLst>
              <a:ext uri="{FF2B5EF4-FFF2-40B4-BE49-F238E27FC236}">
                <a16:creationId xmlns:a16="http://schemas.microsoft.com/office/drawing/2014/main" id="{D6B6F06B-1088-4112-96FD-533047A88E6E}"/>
              </a:ext>
            </a:extLst>
          </p:cNvPr>
          <p:cNvSpPr>
            <a:spLocks noGrp="1"/>
          </p:cNvSpPr>
          <p:nvPr/>
        </p:nvSpPr>
        <p:spPr>
          <a:xfrm>
            <a:off x="952500" y="20288250"/>
            <a:ext cx="309562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8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Point histories: r = 50, 100, 150 and 200 mm; radial profiles: r = 50–250 mm, at z = 105.25 mm.</a:t>
            </a:r>
          </a:p>
          <a:p>
            <a:pPr algn="l">
              <a:lnSpc>
                <a:spcPct val="100000"/>
              </a:lnSpc>
              <a:buNone/>
              <a:defRPr sz="28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Strain is compression-positive throughout; Figure 6 shows the mean over the bentonite domain.</a:t>
            </a: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21790635" y="21050250"/>
            <a:ext cx="9858668" cy="7191375"/>
          </a:xfrm>
          <a:prstGeom prst="rect">
            <a:avLst/>
          </a:prstGeom>
        </p:spPr>
      </p:pic>
      <p:sp>
        <p:nvSpPr>
          <p:cNvPr id="19" name="Water content caption">
            <a:extLst>
              <a:ext uri="{FF2B5EF4-FFF2-40B4-BE49-F238E27FC236}">
                <a16:creationId xmlns:a16="http://schemas.microsoft.com/office/drawing/2014/main" id="{82A7E183-A1CE-4E05-9AA3-5B3500BEBA08}"/>
              </a:ext>
            </a:extLst>
          </p:cNvPr>
          <p:cNvSpPr>
            <a:spLocks noGrp="1"/>
          </p:cNvSpPr>
          <p:nvPr/>
        </p:nvSpPr>
        <p:spPr>
          <a:xfrm>
            <a:off x="952500" y="28527375"/>
            <a:ext cx="1000125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  <a:defRPr sz="28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Figure 1. </a:t>
            </a:r>
            <a:r>
              <a:rPr lang="en-US" sz="32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Heater and soil temperature.</a:t>
            </a:r>
            <a:endParaRPr sz="3200" b="1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11478937" y="21336000"/>
            <a:ext cx="9903377" cy="7191375"/>
          </a:xfrm>
          <a:prstGeom prst="rect">
            <a:avLst/>
          </a:prstGeom>
        </p:spPr>
      </p:pic>
      <p:sp>
        <p:nvSpPr>
          <p:cNvPr id="21" name="Suction caption">
            <a:extLst>
              <a:ext uri="{FF2B5EF4-FFF2-40B4-BE49-F238E27FC236}">
                <a16:creationId xmlns:a16="http://schemas.microsoft.com/office/drawing/2014/main" id="{6EF966FD-FFD6-4820-9AEE-4646E51F2006}"/>
              </a:ext>
            </a:extLst>
          </p:cNvPr>
          <p:cNvSpPr>
            <a:spLocks noGrp="1"/>
          </p:cNvSpPr>
          <p:nvPr/>
        </p:nvSpPr>
        <p:spPr>
          <a:xfrm>
            <a:off x="11430000" y="28527375"/>
            <a:ext cx="1000125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  <a:defRPr sz="28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Figure 2. Kelvin-based suction.</a:t>
            </a: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544179" y="21216938"/>
            <a:ext cx="9858668" cy="7191375"/>
          </a:xfrm>
          <a:prstGeom prst="rect">
            <a:avLst/>
          </a:prstGeom>
        </p:spPr>
      </p:pic>
      <p:sp>
        <p:nvSpPr>
          <p:cNvPr id="23" name="Temperature caption">
            <a:extLst>
              <a:ext uri="{FF2B5EF4-FFF2-40B4-BE49-F238E27FC236}">
                <a16:creationId xmlns:a16="http://schemas.microsoft.com/office/drawing/2014/main" id="{A6A2E07B-4409-4CA9-9279-E06078812B10}"/>
              </a:ext>
            </a:extLst>
          </p:cNvPr>
          <p:cNvSpPr>
            <a:spLocks noGrp="1"/>
          </p:cNvSpPr>
          <p:nvPr/>
        </p:nvSpPr>
        <p:spPr>
          <a:xfrm>
            <a:off x="21907500" y="28527375"/>
            <a:ext cx="1000125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  <a:defRPr sz="28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Figure 3. </a:t>
            </a:r>
            <a:r>
              <a:rPr lang="en-US" sz="32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Volumetric water content.</a:t>
            </a:r>
            <a:endParaRPr sz="3200" b="1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952500" y="30150505"/>
            <a:ext cx="10001250" cy="6707365"/>
          </a:xfrm>
          <a:prstGeom prst="rect">
            <a:avLst/>
          </a:prstGeom>
        </p:spPr>
      </p:pic>
      <p:sp>
        <p:nvSpPr>
          <p:cNvPr id="25" name="Local strain caption">
            <a:extLst>
              <a:ext uri="{FF2B5EF4-FFF2-40B4-BE49-F238E27FC236}">
                <a16:creationId xmlns:a16="http://schemas.microsoft.com/office/drawing/2014/main" id="{011E4ECB-583F-4BEC-B52B-6556B2F33B79}"/>
              </a:ext>
            </a:extLst>
          </p:cNvPr>
          <p:cNvSpPr>
            <a:spLocks noGrp="1"/>
          </p:cNvSpPr>
          <p:nvPr/>
        </p:nvSpPr>
        <p:spPr>
          <a:xfrm>
            <a:off x="952500" y="37195125"/>
            <a:ext cx="1000125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  <a:defRPr sz="28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Figure 4. Local volumetric strain.</a:t>
            </a: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10"/>
          <a:stretch/>
        </p:blipFill>
        <p:spPr>
          <a:xfrm>
            <a:off x="11430000" y="30150505"/>
            <a:ext cx="10001250" cy="6707365"/>
          </a:xfrm>
          <a:prstGeom prst="rect">
            <a:avLst/>
          </a:prstGeom>
        </p:spPr>
      </p:pic>
      <p:sp>
        <p:nvSpPr>
          <p:cNvPr id="27" name="Radial strain caption">
            <a:extLst>
              <a:ext uri="{FF2B5EF4-FFF2-40B4-BE49-F238E27FC236}">
                <a16:creationId xmlns:a16="http://schemas.microsoft.com/office/drawing/2014/main" id="{D0C0FC47-F43B-42F7-BED5-164FF08D2597}"/>
              </a:ext>
            </a:extLst>
          </p:cNvPr>
          <p:cNvSpPr>
            <a:spLocks noGrp="1"/>
          </p:cNvSpPr>
          <p:nvPr/>
        </p:nvSpPr>
        <p:spPr>
          <a:xfrm>
            <a:off x="11430000" y="37195125"/>
            <a:ext cx="1000125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  <a:defRPr sz="28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Figure 5. Radial volumetric-strain profiles.</a:t>
            </a:r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11"/>
          <a:stretch/>
        </p:blipFill>
        <p:spPr>
          <a:xfrm>
            <a:off x="21907500" y="31152125"/>
            <a:ext cx="10001250" cy="4704126"/>
          </a:xfrm>
          <a:prstGeom prst="rect">
            <a:avLst/>
          </a:prstGeom>
        </p:spPr>
      </p:pic>
      <p:sp>
        <p:nvSpPr>
          <p:cNvPr id="29" name="Mean strain caption">
            <a:extLst>
              <a:ext uri="{FF2B5EF4-FFF2-40B4-BE49-F238E27FC236}">
                <a16:creationId xmlns:a16="http://schemas.microsoft.com/office/drawing/2014/main" id="{D4D6EA8D-4E64-487A-9AA7-363461DADABC}"/>
              </a:ext>
            </a:extLst>
          </p:cNvPr>
          <p:cNvSpPr>
            <a:spLocks noGrp="1"/>
          </p:cNvSpPr>
          <p:nvPr/>
        </p:nvSpPr>
        <p:spPr>
          <a:xfrm>
            <a:off x="21907500" y="37195125"/>
            <a:ext cx="1000125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  <a:defRPr sz="28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2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Figure 6. Mean volumetric strain</a:t>
            </a:r>
            <a:r>
              <a:rPr lang="en-US" sz="32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(approximately zero)</a:t>
            </a:r>
            <a:r>
              <a:rPr sz="32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5411168-FB9B-433E-BC92-B90DBDF6B893}"/>
              </a:ext>
            </a:extLst>
          </p:cNvPr>
          <p:cNvSpPr>
            <a:spLocks noGrp="1"/>
          </p:cNvSpPr>
          <p:nvPr/>
        </p:nvSpPr>
        <p:spPr>
          <a:xfrm>
            <a:off x="952500" y="39052500"/>
            <a:ext cx="31013400" cy="2476500"/>
          </a:xfrm>
          <a:prstGeom prst="rect">
            <a:avLst/>
          </a:prstGeom>
          <a:solidFill>
            <a:srgbClr val="F1F1F1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1" name="Results summary">
            <a:extLst>
              <a:ext uri="{FF2B5EF4-FFF2-40B4-BE49-F238E27FC236}">
                <a16:creationId xmlns:a16="http://schemas.microsoft.com/office/drawing/2014/main" id="{7E32A85D-402C-49FD-93F8-CCBF14BD901E}"/>
              </a:ext>
            </a:extLst>
          </p:cNvPr>
          <p:cNvSpPr>
            <a:spLocks noGrp="1"/>
          </p:cNvSpPr>
          <p:nvPr/>
        </p:nvSpPr>
        <p:spPr>
          <a:xfrm>
            <a:off x="1381125" y="39481125"/>
            <a:ext cx="30051375" cy="1857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4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4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Soil temperature rises earlier and more strongly near the heater. At r = 100–200 mm, </a:t>
            </a:r>
            <a:r>
              <a:rPr lang="en-US" sz="34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suction decreases then rises, while </a:t>
            </a:r>
            <a:r>
              <a:rPr sz="34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water content first increases and then falls below its initial value. Local expansion and compression coexist, while the average strain over the bentonite domain remains small.</a:t>
            </a:r>
          </a:p>
        </p:txBody>
      </p:sp>
      <p:sp>
        <p:nvSpPr>
          <p:cNvPr id="32" name="References">
            <a:extLst>
              <a:ext uri="{FF2B5EF4-FFF2-40B4-BE49-F238E27FC236}">
                <a16:creationId xmlns:a16="http://schemas.microsoft.com/office/drawing/2014/main" id="{EFB06FC3-F0AF-444F-8BAC-D9FB5D9FFE5E}"/>
              </a:ext>
            </a:extLst>
          </p:cNvPr>
          <p:cNvSpPr>
            <a:spLocks noGrp="1"/>
          </p:cNvSpPr>
          <p:nvPr/>
        </p:nvSpPr>
        <p:spPr>
          <a:xfrm>
            <a:off x="952500" y="41814750"/>
            <a:ext cx="20955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00" b="0">
                <a:solidFill>
                  <a:srgbClr val="555555"/>
                </a:solidFill>
                <a:latin typeface="Calibri"/>
                <a:ea typeface="Calibri"/>
                <a:cs typeface="Calibri"/>
              </a:defRPr>
            </a:pPr>
            <a:r>
              <a:rPr sz="2200" b="0">
                <a:solidFill>
                  <a:srgbClr val="555555"/>
                </a:solidFill>
                <a:latin typeface="Calibri"/>
                <a:ea typeface="Calibri"/>
                <a:cs typeface="Calibri"/>
              </a:rPr>
              <a:t>References: Mualem, Water Resour. Res. (1976); van Genuchten, SSSA J. (1980); Lu and McCartney, Acta Geotechnica (2024).</a:t>
            </a:r>
          </a:p>
        </p:txBody>
      </p:sp>
      <p:sp>
        <p:nvSpPr>
          <p:cNvPr id="33" name="Acknowledgement">
            <a:extLst>
              <a:ext uri="{FF2B5EF4-FFF2-40B4-BE49-F238E27FC236}">
                <a16:creationId xmlns:a16="http://schemas.microsoft.com/office/drawing/2014/main" id="{797D167B-5F05-47F4-A989-7CE2D007DD8B}"/>
              </a:ext>
            </a:extLst>
          </p:cNvPr>
          <p:cNvSpPr>
            <a:spLocks noGrp="1"/>
          </p:cNvSpPr>
          <p:nvPr/>
        </p:nvSpPr>
        <p:spPr>
          <a:xfrm>
            <a:off x="952500" y="42291000"/>
            <a:ext cx="18002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00" b="0">
                <a:solidFill>
                  <a:srgbClr val="555555"/>
                </a:solidFill>
                <a:latin typeface="Calibri"/>
                <a:ea typeface="Calibri"/>
                <a:cs typeface="Calibri"/>
              </a:defRPr>
            </a:pPr>
            <a:r>
              <a:rPr sz="2200" b="0" dirty="0">
                <a:solidFill>
                  <a:srgbClr val="555555"/>
                </a:solidFill>
                <a:latin typeface="Calibri"/>
                <a:ea typeface="Calibri"/>
                <a:cs typeface="Calibri"/>
              </a:rPr>
              <a:t>Supported by U.S. DOE NEUP, award DE-NE008951.</a:t>
            </a: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12"/>
          <a:stretch/>
        </p:blipFill>
        <p:spPr>
          <a:xfrm>
            <a:off x="24374268" y="41957625"/>
            <a:ext cx="6305965" cy="1190625"/>
          </a:xfrm>
          <a:prstGeom prst="rect">
            <a:avLst/>
          </a:prstGeom>
        </p:spPr>
      </p:pic>
      <p:sp>
        <p:nvSpPr>
          <p:cNvPr id="35" name="Conference footer">
            <a:extLst>
              <a:ext uri="{FF2B5EF4-FFF2-40B4-BE49-F238E27FC236}">
                <a16:creationId xmlns:a16="http://schemas.microsoft.com/office/drawing/2014/main" id="{1E7BB2AE-137C-48BD-B851-0CC3735DF363}"/>
              </a:ext>
            </a:extLst>
          </p:cNvPr>
          <p:cNvSpPr>
            <a:spLocks noGrp="1"/>
          </p:cNvSpPr>
          <p:nvPr/>
        </p:nvSpPr>
        <p:spPr>
          <a:xfrm>
            <a:off x="6381750" y="43243500"/>
            <a:ext cx="22860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000" b="0">
                <a:solidFill>
                  <a:srgbClr val="777777"/>
                </a:solidFill>
                <a:latin typeface="Calibri"/>
                <a:ea typeface="Calibri"/>
                <a:cs typeface="Calibri"/>
              </a:defRPr>
            </a:pPr>
            <a:r>
              <a:rPr sz="2000" b="0" dirty="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Excerpt from the Proceedings of the COMSOL Conference 2026 Boston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5D88E4-606F-7074-F291-273444679EE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573751" y="15925799"/>
            <a:ext cx="4627858" cy="35528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88A0AD-E952-6DA9-65DF-A273089ECC2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417928" y="16049625"/>
            <a:ext cx="4539514" cy="35023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0D08526-6363-0D84-FB23-FEDDC28E6DF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002266" y="16011916"/>
            <a:ext cx="4539514" cy="35480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E0FE18A-667A-EF0E-E72F-603DFF6AB307}"/>
              </a:ext>
            </a:extLst>
          </p:cNvPr>
          <p:cNvSpPr txBox="1"/>
          <p:nvPr/>
        </p:nvSpPr>
        <p:spPr>
          <a:xfrm>
            <a:off x="19248926" y="14958565"/>
            <a:ext cx="37011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Soil-water retention curve (SWRC)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DE9A39E-B84E-A3F5-E52D-43FF5955F1DB}"/>
              </a:ext>
            </a:extLst>
          </p:cNvPr>
          <p:cNvSpPr txBox="1"/>
          <p:nvPr/>
        </p:nvSpPr>
        <p:spPr>
          <a:xfrm>
            <a:off x="23873851" y="15025688"/>
            <a:ext cx="42857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Thermal Conductivity Function (TCF)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314235-FA2E-3D5C-5E55-C02A961264C9}"/>
              </a:ext>
            </a:extLst>
          </p:cNvPr>
          <p:cNvSpPr txBox="1"/>
          <p:nvPr/>
        </p:nvSpPr>
        <p:spPr>
          <a:xfrm>
            <a:off x="28284143" y="15016328"/>
            <a:ext cx="42857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Hydraulic Conductivity Function (HCF)</a:t>
            </a:r>
          </a:p>
        </p:txBody>
      </p:sp>
    </p:spTree>
    <p:extLst>
      <p:ext uri="{BB962C8B-B14F-4D97-AF65-F5344CB8AC3E}">
        <p14:creationId xmlns:p14="http://schemas.microsoft.com/office/powerpoint/2010/main" val="862936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bjec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Objec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bjec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Objec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456</Words>
  <Application>Microsoft Office PowerPoint</Application>
  <PresentationFormat>Custom</PresentationFormat>
  <Paragraphs>49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Mccartney, John</cp:lastModifiedBy>
  <cp:revision>2</cp:revision>
  <dcterms:modified xsi:type="dcterms:W3CDTF">2026-09-10T23:33:57Z</dcterms:modified>
</cp:coreProperties>
</file>