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3"/>
  </p:notesMasterIdLst>
  <p:sldIdLst>
    <p:sldId id="285" r:id="rId2"/>
  </p:sldIdLst>
  <p:sldSz cx="32918400" cy="438912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9AF31E-A3C9-4BB7-8B30-ADCB46576184}" v="32" dt="2026-08-28T14:36:03.2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207" autoAdjust="0"/>
    <p:restoredTop sz="96405" autoAdjust="0"/>
  </p:normalViewPr>
  <p:slideViewPr>
    <p:cSldViewPr snapToGrid="0">
      <p:cViewPr>
        <p:scale>
          <a:sx n="20" d="100"/>
          <a:sy n="20" d="100"/>
        </p:scale>
        <p:origin x="2034" y="-234"/>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commentAuthors" Target="commentAuthors.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bigail Taylor" userId="1c039f72-b68d-448e-b7ad-bee8e5a2a705" providerId="ADAL" clId="{78309CD8-C8CA-4AC2-BA13-663C395AEE42}"/>
    <pc:docChg chg="undo custSel delSld modSld delSection modSection">
      <pc:chgData name="Abigail Taylor" userId="1c039f72-b68d-448e-b7ad-bee8e5a2a705" providerId="ADAL" clId="{78309CD8-C8CA-4AC2-BA13-663C395AEE42}" dt="2026-08-28T14:36:03.263" v="26" actId="17851"/>
      <pc:docMkLst>
        <pc:docMk/>
      </pc:docMkLst>
      <pc:sldChg chg="del">
        <pc:chgData name="Abigail Taylor" userId="1c039f72-b68d-448e-b7ad-bee8e5a2a705" providerId="ADAL" clId="{78309CD8-C8CA-4AC2-BA13-663C395AEE42}" dt="2026-08-28T14:24:00.277" v="6" actId="47"/>
        <pc:sldMkLst>
          <pc:docMk/>
          <pc:sldMk cId="3781620334" sldId="282"/>
        </pc:sldMkLst>
      </pc:sldChg>
      <pc:sldChg chg="del">
        <pc:chgData name="Abigail Taylor" userId="1c039f72-b68d-448e-b7ad-bee8e5a2a705" providerId="ADAL" clId="{78309CD8-C8CA-4AC2-BA13-663C395AEE42}" dt="2026-08-28T14:24:01.903" v="7" actId="47"/>
        <pc:sldMkLst>
          <pc:docMk/>
          <pc:sldMk cId="4273592293" sldId="283"/>
        </pc:sldMkLst>
      </pc:sldChg>
      <pc:sldChg chg="del">
        <pc:chgData name="Abigail Taylor" userId="1c039f72-b68d-448e-b7ad-bee8e5a2a705" providerId="ADAL" clId="{78309CD8-C8CA-4AC2-BA13-663C395AEE42}" dt="2026-08-28T14:24:00.277" v="6" actId="47"/>
        <pc:sldMkLst>
          <pc:docMk/>
          <pc:sldMk cId="901595357" sldId="284"/>
        </pc:sldMkLst>
      </pc:sldChg>
      <pc:sldChg chg="addSp delSp modSp mod">
        <pc:chgData name="Abigail Taylor" userId="1c039f72-b68d-448e-b7ad-bee8e5a2a705" providerId="ADAL" clId="{78309CD8-C8CA-4AC2-BA13-663C395AEE42}" dt="2026-08-28T14:35:44.775" v="25" actId="14826"/>
        <pc:sldMkLst>
          <pc:docMk/>
          <pc:sldMk cId="3627171321" sldId="285"/>
        </pc:sldMkLst>
        <pc:spChg chg="mod">
          <ac:chgData name="Abigail Taylor" userId="1c039f72-b68d-448e-b7ad-bee8e5a2a705" providerId="ADAL" clId="{78309CD8-C8CA-4AC2-BA13-663C395AEE42}" dt="2026-08-27T20:44:54.111" v="0"/>
          <ac:spMkLst>
            <pc:docMk/>
            <pc:sldMk cId="3627171321" sldId="285"/>
            <ac:spMk id="5" creationId="{22870161-6EDA-42E3-AC05-0552171DAD15}"/>
          </ac:spMkLst>
        </pc:spChg>
        <pc:spChg chg="mod">
          <ac:chgData name="Abigail Taylor" userId="1c039f72-b68d-448e-b7ad-bee8e5a2a705" providerId="ADAL" clId="{78309CD8-C8CA-4AC2-BA13-663C395AEE42}" dt="2026-08-27T20:48:13.998" v="1"/>
          <ac:spMkLst>
            <pc:docMk/>
            <pc:sldMk cId="3627171321" sldId="285"/>
            <ac:spMk id="6" creationId="{231C6298-FDF9-47FA-8627-A8259918CF73}"/>
          </ac:spMkLst>
        </pc:spChg>
        <pc:spChg chg="mod">
          <ac:chgData name="Abigail Taylor" userId="1c039f72-b68d-448e-b7ad-bee8e5a2a705" providerId="ADAL" clId="{78309CD8-C8CA-4AC2-BA13-663C395AEE42}" dt="2026-08-27T21:07:34.667" v="5"/>
          <ac:spMkLst>
            <pc:docMk/>
            <pc:sldMk cId="3627171321" sldId="285"/>
            <ac:spMk id="7" creationId="{142342DC-D9D3-46BB-BC5F-F6390941017A}"/>
          </ac:spMkLst>
        </pc:spChg>
        <pc:spChg chg="add del mod">
          <ac:chgData name="Abigail Taylor" userId="1c039f72-b68d-448e-b7ad-bee8e5a2a705" providerId="ADAL" clId="{78309CD8-C8CA-4AC2-BA13-663C395AEE42}" dt="2026-08-28T14:24:37.553" v="20" actId="478"/>
          <ac:spMkLst>
            <pc:docMk/>
            <pc:sldMk cId="3627171321" sldId="285"/>
            <ac:spMk id="13" creationId="{A21A3D0F-4168-CBFD-B596-404F18E66C2B}"/>
          </ac:spMkLst>
        </pc:spChg>
        <pc:grpChg chg="add mod">
          <ac:chgData name="Abigail Taylor" userId="1c039f72-b68d-448e-b7ad-bee8e5a2a705" providerId="ADAL" clId="{78309CD8-C8CA-4AC2-BA13-663C395AEE42}" dt="2026-08-27T21:04:52.903" v="2"/>
          <ac:grpSpMkLst>
            <pc:docMk/>
            <pc:sldMk cId="3627171321" sldId="285"/>
            <ac:grpSpMk id="22" creationId="{E923DE11-C981-1C46-0201-C150BD3EFF16}"/>
          </ac:grpSpMkLst>
        </pc:grpChg>
        <pc:grpChg chg="add mod">
          <ac:chgData name="Abigail Taylor" userId="1c039f72-b68d-448e-b7ad-bee8e5a2a705" providerId="ADAL" clId="{78309CD8-C8CA-4AC2-BA13-663C395AEE42}" dt="2026-08-27T21:05:01.071" v="3"/>
          <ac:grpSpMkLst>
            <pc:docMk/>
            <pc:sldMk cId="3627171321" sldId="285"/>
            <ac:grpSpMk id="27" creationId="{8FA57C30-C49E-8A6A-07A5-E66EB3EADD99}"/>
          </ac:grpSpMkLst>
        </pc:grpChg>
        <pc:graphicFrameChg chg="mod">
          <ac:chgData name="Abigail Taylor" userId="1c039f72-b68d-448e-b7ad-bee8e5a2a705" providerId="ADAL" clId="{78309CD8-C8CA-4AC2-BA13-663C395AEE42}" dt="2026-08-27T21:04:52.903" v="2"/>
          <ac:graphicFrameMkLst>
            <pc:docMk/>
            <pc:sldMk cId="3627171321" sldId="285"/>
            <ac:graphicFrameMk id="23" creationId="{3CEC60DE-AC75-7869-B456-D5A5DFA5D0F6}"/>
          </ac:graphicFrameMkLst>
        </pc:graphicFrameChg>
        <pc:graphicFrameChg chg="mod">
          <ac:chgData name="Abigail Taylor" userId="1c039f72-b68d-448e-b7ad-bee8e5a2a705" providerId="ADAL" clId="{78309CD8-C8CA-4AC2-BA13-663C395AEE42}" dt="2026-08-27T21:04:52.903" v="2"/>
          <ac:graphicFrameMkLst>
            <pc:docMk/>
            <pc:sldMk cId="3627171321" sldId="285"/>
            <ac:graphicFrameMk id="24" creationId="{2E73ACD1-C21A-D552-D9D5-DBAD8B02DE69}"/>
          </ac:graphicFrameMkLst>
        </pc:graphicFrameChg>
        <pc:graphicFrameChg chg="mod">
          <ac:chgData name="Abigail Taylor" userId="1c039f72-b68d-448e-b7ad-bee8e5a2a705" providerId="ADAL" clId="{78309CD8-C8CA-4AC2-BA13-663C395AEE42}" dt="2026-08-27T21:04:52.903" v="2"/>
          <ac:graphicFrameMkLst>
            <pc:docMk/>
            <pc:sldMk cId="3627171321" sldId="285"/>
            <ac:graphicFrameMk id="25" creationId="{14BCEB3C-0A08-7F77-2DE7-005408759A56}"/>
          </ac:graphicFrameMkLst>
        </pc:graphicFrameChg>
        <pc:graphicFrameChg chg="mod">
          <ac:chgData name="Abigail Taylor" userId="1c039f72-b68d-448e-b7ad-bee8e5a2a705" providerId="ADAL" clId="{78309CD8-C8CA-4AC2-BA13-663C395AEE42}" dt="2026-08-27T21:04:52.903" v="2"/>
          <ac:graphicFrameMkLst>
            <pc:docMk/>
            <pc:sldMk cId="3627171321" sldId="285"/>
            <ac:graphicFrameMk id="26" creationId="{8B5DD978-1B73-FECE-4684-886D7601267F}"/>
          </ac:graphicFrameMkLst>
        </pc:graphicFrameChg>
        <pc:graphicFrameChg chg="mod">
          <ac:chgData name="Abigail Taylor" userId="1c039f72-b68d-448e-b7ad-bee8e5a2a705" providerId="ADAL" clId="{78309CD8-C8CA-4AC2-BA13-663C395AEE42}" dt="2026-08-27T21:05:01.071" v="3"/>
          <ac:graphicFrameMkLst>
            <pc:docMk/>
            <pc:sldMk cId="3627171321" sldId="285"/>
            <ac:graphicFrameMk id="28" creationId="{900C0C92-B9AF-AB51-2865-ADF5457A5C6E}"/>
          </ac:graphicFrameMkLst>
        </pc:graphicFrameChg>
        <pc:graphicFrameChg chg="mod">
          <ac:chgData name="Abigail Taylor" userId="1c039f72-b68d-448e-b7ad-bee8e5a2a705" providerId="ADAL" clId="{78309CD8-C8CA-4AC2-BA13-663C395AEE42}" dt="2026-08-27T21:05:01.071" v="3"/>
          <ac:graphicFrameMkLst>
            <pc:docMk/>
            <pc:sldMk cId="3627171321" sldId="285"/>
            <ac:graphicFrameMk id="29" creationId="{C230BDAE-047A-26D7-8F93-A15C68EC549A}"/>
          </ac:graphicFrameMkLst>
        </pc:graphicFrameChg>
        <pc:graphicFrameChg chg="mod">
          <ac:chgData name="Abigail Taylor" userId="1c039f72-b68d-448e-b7ad-bee8e5a2a705" providerId="ADAL" clId="{78309CD8-C8CA-4AC2-BA13-663C395AEE42}" dt="2026-08-27T21:05:03.079" v="4"/>
          <ac:graphicFrameMkLst>
            <pc:docMk/>
            <pc:sldMk cId="3627171321" sldId="285"/>
            <ac:graphicFrameMk id="30" creationId="{080303C3-5E64-F272-4AD3-1C0F9A80F7AB}"/>
          </ac:graphicFrameMkLst>
        </pc:graphicFrameChg>
        <pc:graphicFrameChg chg="mod">
          <ac:chgData name="Abigail Taylor" userId="1c039f72-b68d-448e-b7ad-bee8e5a2a705" providerId="ADAL" clId="{78309CD8-C8CA-4AC2-BA13-663C395AEE42}" dt="2026-08-27T21:05:01.071" v="3"/>
          <ac:graphicFrameMkLst>
            <pc:docMk/>
            <pc:sldMk cId="3627171321" sldId="285"/>
            <ac:graphicFrameMk id="31" creationId="{1C1E74F0-1013-B420-ED11-7ABCCA82645C}"/>
          </ac:graphicFrameMkLst>
        </pc:graphicFrameChg>
        <pc:picChg chg="add del mod">
          <ac:chgData name="Abigail Taylor" userId="1c039f72-b68d-448e-b7ad-bee8e5a2a705" providerId="ADAL" clId="{78309CD8-C8CA-4AC2-BA13-663C395AEE42}" dt="2026-08-28T14:24:39.863" v="22"/>
          <ac:picMkLst>
            <pc:docMk/>
            <pc:sldMk cId="3627171321" sldId="285"/>
            <ac:picMk id="4" creationId="{0194B7A7-4075-385C-C1C9-3C37C0296802}"/>
          </ac:picMkLst>
        </pc:picChg>
        <pc:picChg chg="add mod">
          <ac:chgData name="Abigail Taylor" userId="1c039f72-b68d-448e-b7ad-bee8e5a2a705" providerId="ADAL" clId="{78309CD8-C8CA-4AC2-BA13-663C395AEE42}" dt="2026-08-28T14:24:37.048" v="19"/>
          <ac:picMkLst>
            <pc:docMk/>
            <pc:sldMk cId="3627171321" sldId="285"/>
            <ac:picMk id="16" creationId="{80667754-993F-EF82-7648-C654AA682F17}"/>
          </ac:picMkLst>
        </pc:picChg>
        <pc:picChg chg="add del mod">
          <ac:chgData name="Abigail Taylor" userId="1c039f72-b68d-448e-b7ad-bee8e5a2a705" providerId="ADAL" clId="{78309CD8-C8CA-4AC2-BA13-663C395AEE42}" dt="2026-08-28T14:24:45.508" v="23" actId="14826"/>
          <ac:picMkLst>
            <pc:docMk/>
            <pc:sldMk cId="3627171321" sldId="285"/>
            <ac:picMk id="19" creationId="{38328157-D7F3-DB40-547D-796BD383524F}"/>
          </ac:picMkLst>
        </pc:picChg>
        <pc:picChg chg="mod">
          <ac:chgData name="Abigail Taylor" userId="1c039f72-b68d-448e-b7ad-bee8e5a2a705" providerId="ADAL" clId="{78309CD8-C8CA-4AC2-BA13-663C395AEE42}" dt="2026-08-28T14:35:44.775" v="25" actId="14826"/>
          <ac:picMkLst>
            <pc:docMk/>
            <pc:sldMk cId="3627171321" sldId="285"/>
            <ac:picMk id="21" creationId="{0933E5C9-AC7E-7857-7131-9DBAA48266EA}"/>
          </ac:picMkLst>
        </pc:picChg>
      </pc:sldChg>
      <pc:sldChg chg="del">
        <pc:chgData name="Abigail Taylor" userId="1c039f72-b68d-448e-b7ad-bee8e5a2a705" providerId="ADAL" clId="{78309CD8-C8CA-4AC2-BA13-663C395AEE42}" dt="2026-08-28T14:25:10.922" v="24" actId="47"/>
        <pc:sldMkLst>
          <pc:docMk/>
          <pc:sldMk cId="515973016" sldId="286"/>
        </pc:sldMkLst>
      </pc:sldChg>
      <pc:sldChg chg="del">
        <pc:chgData name="Abigail Taylor" userId="1c039f72-b68d-448e-b7ad-bee8e5a2a705" providerId="ADAL" clId="{78309CD8-C8CA-4AC2-BA13-663C395AEE42}" dt="2026-08-28T14:24:05.035" v="8" actId="47"/>
        <pc:sldMkLst>
          <pc:docMk/>
          <pc:sldMk cId="1040664951" sldId="287"/>
        </pc:sldMkLst>
      </pc:sldChg>
      <pc:sldMasterChg chg="delSldLayout">
        <pc:chgData name="Abigail Taylor" userId="1c039f72-b68d-448e-b7ad-bee8e5a2a705" providerId="ADAL" clId="{78309CD8-C8CA-4AC2-BA13-663C395AEE42}" dt="2026-08-28T14:24:01.903" v="7" actId="47"/>
        <pc:sldMasterMkLst>
          <pc:docMk/>
          <pc:sldMasterMk cId="1442458591" sldId="2147483695"/>
        </pc:sldMasterMkLst>
        <pc:sldLayoutChg chg="del">
          <pc:chgData name="Abigail Taylor" userId="1c039f72-b68d-448e-b7ad-bee8e5a2a705" providerId="ADAL" clId="{78309CD8-C8CA-4AC2-BA13-663C395AEE42}" dt="2026-08-28T14:24:01.903" v="7" actId="47"/>
          <pc:sldLayoutMkLst>
            <pc:docMk/>
            <pc:sldMasterMk cId="1442458591" sldId="2147483695"/>
            <pc:sldLayoutMk cId="2473556791" sldId="2147483708"/>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0FD44B-3D92-4DA1-963F-3AC1E37877B5}" type="datetimeFigureOut">
              <a:rPr lang="en-US" smtClean="0"/>
              <a:t>8/28/2026</a:t>
            </a:fld>
            <a:endParaRPr lang="en-US"/>
          </a:p>
        </p:txBody>
      </p:sp>
      <p:sp>
        <p:nvSpPr>
          <p:cNvPr id="4" name="Folienbildplatzhalt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8/28/2026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8/28/2026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8/28/2026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Calibri" panose="020F0502020204030204" pitchFamily="34" charset="0"/>
                <a:cs typeface="Calibri" panose="020F0502020204030204" pitchFamily="34" charset="0"/>
              </a:defRPr>
            </a:lvl1pPr>
          </a:lstStyle>
          <a:p>
            <a:r>
              <a:rPr lang="en-US" noProof="0" dirty="0"/>
              <a:t>The Title of Poster (try to keep short, font size is 90-120 </a:t>
            </a:r>
            <a:r>
              <a:rPr lang="en-US" noProof="0" dirty="0" err="1"/>
              <a:t>pt</a:t>
            </a:r>
            <a:r>
              <a:rPr lang="en-US" noProof="0" dirty="0"/>
              <a:t>)</a:t>
            </a:r>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indent="0">
              <a:lnSpc>
                <a:spcPct val="100000"/>
              </a:lnSpc>
              <a:buNone/>
              <a:defRPr sz="4081">
                <a:solidFill>
                  <a:schemeClr val="bg1">
                    <a:lumMod val="50000"/>
                  </a:schemeClr>
                </a:solidFill>
                <a:latin typeface="Calibri" panose="020F0502020204030204" pitchFamily="34" charset="0"/>
                <a:cs typeface="Calibri" panose="020F0502020204030204" pitchFamily="34" charset="0"/>
              </a:defRPr>
            </a:lvl1pPr>
          </a:lstStyle>
          <a:p>
            <a:pPr lvl="0"/>
            <a:r>
              <a:rPr lang="en-US" noProof="0" dirty="0"/>
              <a:t>Affiliation (30-40 </a:t>
            </a:r>
            <a:r>
              <a:rPr lang="en-US" noProof="0" dirty="0" err="1"/>
              <a:t>pt</a:t>
            </a:r>
            <a:r>
              <a:rPr lang="en-US" noProof="0" dirty="0"/>
              <a:t>)</a:t>
            </a:r>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dirty="0"/>
              <a:t>Your simulation results (export the image from COMSOL using the image snap shot with the format: PNG &amp; Background: transparent)</a:t>
            </a:r>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5200764"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Excerpt from the Proceedings of the COMSOL Conference 2026 Boston</a:t>
            </a: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Write your methods here.</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Calibri" panose="020F0502020204030204" pitchFamily="34" charset="0"/>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Add your references here.</a:t>
            </a:r>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866740"/>
          </a:xfrm>
          <a:prstGeom prst="rect">
            <a:avLst/>
          </a:prstGeom>
          <a:noFill/>
        </p:spPr>
        <p:txBody>
          <a:bodyPr wrap="square" rtlCol="0">
            <a:spAutoFit/>
          </a:bodyPr>
          <a:lstStyle/>
          <a:p>
            <a:r>
              <a:rPr lang="en-US" sz="4921" b="1" dirty="0">
                <a:solidFill>
                  <a:schemeClr val="bg1">
                    <a:lumMod val="65000"/>
                  </a:schemeClr>
                </a:solidFill>
                <a:latin typeface="Calibri" panose="020F0502020204030204" pitchFamily="34" charset="0"/>
                <a:cs typeface="Calibri" panose="020F0502020204030204" pitchFamily="34" charset="0"/>
              </a:rPr>
              <a:t>REFERENCES</a:t>
            </a:r>
            <a:endParaRPr lang="en-US" sz="4101" b="1" dirty="0">
              <a:solidFill>
                <a:schemeClr val="bg1">
                  <a:lumMod val="65000"/>
                </a:schemeClr>
              </a:solidFill>
              <a:latin typeface="Calibri" panose="020F0502020204030204" pitchFamily="34" charset="0"/>
              <a:cs typeface="Calibri" panose="020F0502020204030204" pitchFamily="34" charset="0"/>
            </a:endParaRP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Calibri" panose="020F0502020204030204" pitchFamily="34" charset="0"/>
                <a:cs typeface="Calibri" panose="020F0502020204030204" pitchFamily="34" charset="0"/>
              </a:defRPr>
            </a:lvl1pPr>
          </a:lstStyle>
          <a:p>
            <a:pPr lvl="0"/>
            <a:r>
              <a:rPr lang="en-US" noProof="0" dirty="0"/>
              <a:t>Short 1-2 sentence introductory information about your project (font size 50-60 </a:t>
            </a:r>
            <a:r>
              <a:rPr lang="en-US" noProof="0" dirty="0" err="1"/>
              <a:t>pt</a:t>
            </a:r>
            <a:r>
              <a:rPr lang="en-US" noProof="0" dirty="0"/>
              <a:t>). </a:t>
            </a:r>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buNone/>
              <a:defRPr sz="410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This space is best used for including your paper abstract/introduction and conclusions. Do NOT include images here. Keep the text in two columns as it is set </a:t>
            </a:r>
            <a:br>
              <a:rPr lang="en-US" noProof="0" dirty="0"/>
            </a:br>
            <a:r>
              <a:rPr lang="en-US" noProof="0" dirty="0"/>
              <a:t>(text in just 1 column would not be readable). </a:t>
            </a:r>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b">
            <a:noAutofit/>
          </a:bodyPr>
          <a:lstStyle>
            <a:lvl1pPr marL="0" indent="0">
              <a:buNone/>
              <a:defRPr sz="7141" b="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Subtitle (write either: Abstract, Introduction, or Goals)</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b">
            <a:noAutofit/>
          </a:bodyPr>
          <a:lstStyle>
            <a:lvl1pPr marL="0" indent="0">
              <a:buNone/>
              <a:defRPr sz="7141" b="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Subtitle (write: Methodology)</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dirty="0"/>
              <a:t>Include relevant images and diagrams here</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indent="0">
              <a:buNone/>
              <a:defRPr sz="408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Captions should be 18–40 pt. Write captions: “FIGURE #. Text…”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dirty="0"/>
              <a:t>Your organization logo</a:t>
            </a:r>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Write your results here.</a:t>
            </a:r>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b">
            <a:noAutofit/>
          </a:bodyPr>
          <a:lstStyle>
            <a:lvl1pPr marL="0" indent="0">
              <a:buNone/>
              <a:defRPr sz="7141" b="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Subtitle (write: Results)</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dirty="0"/>
              <a:t>Include relevant images and diagrams here</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Captions should be 18–40 pt. Write captions: “FIGURE #. Text…” </a:t>
            </a:r>
          </a:p>
        </p:txBody>
      </p:sp>
    </p:spTree>
    <p:extLst>
      <p:ext uri="{BB962C8B-B14F-4D97-AF65-F5344CB8AC3E}">
        <p14:creationId xmlns:p14="http://schemas.microsoft.com/office/powerpoint/2010/main" val="3533340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8/28/2026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B9D7-42F7-4B50-93BD-21299D6C7D87}"/>
              </a:ext>
            </a:extLst>
          </p:cNvPr>
          <p:cNvSpPr>
            <a:spLocks noGrp="1"/>
          </p:cNvSpPr>
          <p:nvPr>
            <p:ph type="title"/>
          </p:nvPr>
        </p:nvSpPr>
        <p:spPr/>
        <p:txBody>
          <a:bodyPr/>
          <a:lstStyle/>
          <a:p>
            <a:r>
              <a:rPr lang="en-US" i="1" dirty="0"/>
              <a:t>Seeing What Sensors Cannot:</a:t>
            </a:r>
            <a:br>
              <a:rPr lang="en-US" dirty="0"/>
            </a:br>
            <a:r>
              <a:rPr lang="en-US" dirty="0"/>
              <a:t>An ICME Framework for AFSD Aluminum Hole Repair</a:t>
            </a:r>
          </a:p>
        </p:txBody>
      </p:sp>
      <p:sp>
        <p:nvSpPr>
          <p:cNvPr id="3" name="Content Placeholder 2">
            <a:extLst>
              <a:ext uri="{FF2B5EF4-FFF2-40B4-BE49-F238E27FC236}">
                <a16:creationId xmlns:a16="http://schemas.microsoft.com/office/drawing/2014/main" id="{B93C8F3F-7BC6-4E8C-81F3-43C909BB185F}"/>
              </a:ext>
            </a:extLst>
          </p:cNvPr>
          <p:cNvSpPr>
            <a:spLocks noGrp="1"/>
          </p:cNvSpPr>
          <p:nvPr>
            <p:ph sz="quarter" idx="10"/>
          </p:nvPr>
        </p:nvSpPr>
        <p:spPr>
          <a:xfrm>
            <a:off x="14197297" y="9425048"/>
            <a:ext cx="17520817" cy="1984280"/>
          </a:xfrm>
        </p:spPr>
        <p:txBody>
          <a:bodyPr/>
          <a:lstStyle/>
          <a:p>
            <a:r>
              <a:rPr lang="pt-BR" dirty="0"/>
              <a:t>A. Taylor¹, J. Frankel¹, N. Tenorio¹, J. Grubbs², B. Sousa²</a:t>
            </a:r>
          </a:p>
          <a:p>
            <a:r>
              <a:rPr lang="en-US" dirty="0"/>
              <a:t>1. TRACE Simulation, a division of Triton Systems, Inc., Chelmsford, MA, USA.   2. Triton Systems, Inc., Chelmsford, MA, USA.</a:t>
            </a:r>
          </a:p>
        </p:txBody>
      </p:sp>
      <p:pic>
        <p:nvPicPr>
          <p:cNvPr id="19" name="Picture Placeholder 18">
            <a:extLst>
              <a:ext uri="{FF2B5EF4-FFF2-40B4-BE49-F238E27FC236}">
                <a16:creationId xmlns:a16="http://schemas.microsoft.com/office/drawing/2014/main" id="{38328157-D7F3-DB40-547D-796BD383524F}"/>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4" r="24"/>
          <a:stretch/>
        </p:blipFill>
        <p:spPr>
          <a:xfrm>
            <a:off x="0" y="-33338"/>
            <a:ext cx="12557125" cy="12209463"/>
          </a:xfrm>
          <a:prstGeom prst="rect">
            <a:avLst/>
          </a:prstGeom>
        </p:spPr>
      </p:pic>
      <p:sp>
        <p:nvSpPr>
          <p:cNvPr id="6" name="Text Placeholder 5">
            <a:extLst>
              <a:ext uri="{FF2B5EF4-FFF2-40B4-BE49-F238E27FC236}">
                <a16:creationId xmlns:a16="http://schemas.microsoft.com/office/drawing/2014/main" id="{231C6298-FDF9-47FA-8627-A8259918CF73}"/>
              </a:ext>
            </a:extLst>
          </p:cNvPr>
          <p:cNvSpPr>
            <a:spLocks noGrp="1"/>
          </p:cNvSpPr>
          <p:nvPr>
            <p:ph type="body" sz="quarter" idx="23"/>
          </p:nvPr>
        </p:nvSpPr>
        <p:spPr/>
        <p:txBody>
          <a:bodyPr/>
          <a:lstStyle/>
          <a:p>
            <a:r>
              <a:rPr lang="en-US" sz="4100" dirty="0"/>
              <a:t>A high-fidelity AFSD process model was developed in COMSOL Multiphysics using the Heat Transfer Module, with the material activation feature employed to dynamically introduce deposited material into the simulation domain as the tool traversed, plasticized, and extruded feedstock into through-hole defects in AA7050-T7451 substrates. </a:t>
            </a:r>
          </a:p>
          <a:p>
            <a:r>
              <a:rPr lang="en-US" sz="4100" dirty="0"/>
              <a:t>Pre-defined layers of repair material were incrementally activated to replicate physical hole filling, enabling direct visualization of fill progression alongside the thermal field. Virtual probes were placed throughout the build geometry, including the toolhead to substrate interface, to extract time-resolved temperature data. Heat generation at the interface used a torque-based expression, leveraging measured spindle torque.</a:t>
            </a:r>
          </a:p>
        </p:txBody>
      </p:sp>
      <p:sp>
        <p:nvSpPr>
          <p:cNvPr id="7" name="Text Placeholder 6">
            <a:extLst>
              <a:ext uri="{FF2B5EF4-FFF2-40B4-BE49-F238E27FC236}">
                <a16:creationId xmlns:a16="http://schemas.microsoft.com/office/drawing/2014/main" id="{142342DC-D9D3-46BB-BC5F-F6390941017A}"/>
              </a:ext>
            </a:extLst>
          </p:cNvPr>
          <p:cNvSpPr>
            <a:spLocks noGrp="1"/>
          </p:cNvSpPr>
          <p:nvPr>
            <p:ph type="body" sz="quarter" idx="24"/>
          </p:nvPr>
        </p:nvSpPr>
        <p:spPr>
          <a:xfrm>
            <a:off x="1196912" y="39623894"/>
            <a:ext cx="20901088" cy="2315228"/>
          </a:xfrm>
        </p:spPr>
        <p:txBody>
          <a:bodyPr/>
          <a:lstStyle/>
          <a:p>
            <a:r>
              <a:rPr lang="en-US" dirty="0"/>
              <a:t>[1] Hamza Jabbar, Abigail Taylor, Farid </a:t>
            </a:r>
            <a:r>
              <a:rPr lang="en-US" dirty="0" err="1"/>
              <a:t>Biniyazan</a:t>
            </a:r>
            <a:r>
              <a:rPr lang="en-US" dirty="0"/>
              <a:t>, Jack Grubbs, Bryer Sousa, Sadie Beck, Qiaofu Zhang, A process–structure–property ICME framework for additive friction stir deposition repair of aluminum alloys, Materials &amp; Design, Volume 266,2026, 116168, ISSN 0264-1275, https://doi.org/10.1016/j.matdes.2026.116168.</a:t>
            </a:r>
          </a:p>
        </p:txBody>
      </p:sp>
      <p:sp>
        <p:nvSpPr>
          <p:cNvPr id="8" name="Content Placeholder 7">
            <a:extLst>
              <a:ext uri="{FF2B5EF4-FFF2-40B4-BE49-F238E27FC236}">
                <a16:creationId xmlns:a16="http://schemas.microsoft.com/office/drawing/2014/main" id="{8D742B11-619C-436F-BD05-D925F2036DEF}"/>
              </a:ext>
            </a:extLst>
          </p:cNvPr>
          <p:cNvSpPr>
            <a:spLocks noGrp="1"/>
          </p:cNvSpPr>
          <p:nvPr>
            <p:ph sz="quarter" idx="26"/>
          </p:nvPr>
        </p:nvSpPr>
        <p:spPr/>
        <p:txBody>
          <a:bodyPr/>
          <a:lstStyle/>
          <a:p>
            <a:r>
              <a:rPr lang="en-US" dirty="0"/>
              <a:t>COMSOL enables virtual thermocouple measurements at molten friction stir interface to determine microstructural evolution and strength of repair.</a:t>
            </a:r>
          </a:p>
        </p:txBody>
      </p:sp>
      <p:sp>
        <p:nvSpPr>
          <p:cNvPr id="5" name="Text Placeholder 4">
            <a:extLst>
              <a:ext uri="{FF2B5EF4-FFF2-40B4-BE49-F238E27FC236}">
                <a16:creationId xmlns:a16="http://schemas.microsoft.com/office/drawing/2014/main" id="{22870161-6EDA-42E3-AC05-0552171DAD15}"/>
              </a:ext>
            </a:extLst>
          </p:cNvPr>
          <p:cNvSpPr>
            <a:spLocks noGrp="1"/>
          </p:cNvSpPr>
          <p:nvPr>
            <p:ph type="body" sz="quarter" idx="18"/>
          </p:nvPr>
        </p:nvSpPr>
        <p:spPr/>
        <p:txBody>
          <a:bodyPr/>
          <a:lstStyle/>
          <a:p>
            <a:r>
              <a:rPr lang="en-US" sz="4400" dirty="0">
                <a:solidFill>
                  <a:srgbClr val="333333"/>
                </a:solidFill>
                <a:latin typeface="Arial" pitchFamily="34" charset="0"/>
                <a:ea typeface="Arial" pitchFamily="34" charset="-122"/>
                <a:cs typeface="Arial" pitchFamily="34" charset="-120"/>
              </a:rPr>
              <a:t>Additive Friction Stir Deposition (AFSD) is a solid-state additive manufacturing process capable of producing structural repairs with mechanical properties approaching those of wrought material, making it attractive for restoring damaged aerospace components. However, strength predictions of AFSD repairs are challenging due to the influence of frictional heat accumulation on material properties and microstructural evolution. </a:t>
            </a:r>
          </a:p>
          <a:p>
            <a:r>
              <a:rPr lang="en-US" sz="4400" dirty="0">
                <a:solidFill>
                  <a:srgbClr val="333333"/>
                </a:solidFill>
                <a:latin typeface="Arial" pitchFamily="34" charset="0"/>
                <a:ea typeface="Arial" pitchFamily="34" charset="-122"/>
                <a:cs typeface="Arial" pitchFamily="34" charset="-120"/>
              </a:rPr>
              <a:t>TRACE Simulation developed a process model to inform Thermo-Calc simulations of precipitate evolution; enabling estimates of post-repair strength. These simulations were calibrated and validated by experimental hole repairs of AA7050-T7451 substrates, laying the groundwork for qualifying solid-state repair as a trusted technology for aerospace components.</a:t>
            </a:r>
            <a:endParaRPr lang="en-US" sz="4400" dirty="0"/>
          </a:p>
        </p:txBody>
      </p:sp>
      <p:sp>
        <p:nvSpPr>
          <p:cNvPr id="9" name="Text Placeholder 8">
            <a:extLst>
              <a:ext uri="{FF2B5EF4-FFF2-40B4-BE49-F238E27FC236}">
                <a16:creationId xmlns:a16="http://schemas.microsoft.com/office/drawing/2014/main" id="{B8D710F8-ACEB-4930-B23B-03F5CB4E1A48}"/>
              </a:ext>
            </a:extLst>
          </p:cNvPr>
          <p:cNvSpPr>
            <a:spLocks noGrp="1"/>
          </p:cNvSpPr>
          <p:nvPr>
            <p:ph type="body" sz="quarter" idx="27"/>
          </p:nvPr>
        </p:nvSpPr>
        <p:spPr/>
        <p:txBody>
          <a:bodyPr/>
          <a:lstStyle/>
          <a:p>
            <a:r>
              <a:rPr lang="en-US" dirty="0"/>
              <a:t>Introduction</a:t>
            </a:r>
          </a:p>
        </p:txBody>
      </p:sp>
      <p:sp>
        <p:nvSpPr>
          <p:cNvPr id="10" name="Text Placeholder 9">
            <a:extLst>
              <a:ext uri="{FF2B5EF4-FFF2-40B4-BE49-F238E27FC236}">
                <a16:creationId xmlns:a16="http://schemas.microsoft.com/office/drawing/2014/main" id="{2B8190DE-FA50-4E4C-B86F-982C65891F6A}"/>
              </a:ext>
            </a:extLst>
          </p:cNvPr>
          <p:cNvSpPr>
            <a:spLocks noGrp="1"/>
          </p:cNvSpPr>
          <p:nvPr>
            <p:ph type="body" sz="quarter" idx="28"/>
          </p:nvPr>
        </p:nvSpPr>
        <p:spPr/>
        <p:txBody>
          <a:bodyPr/>
          <a:lstStyle/>
          <a:p>
            <a:r>
              <a:rPr lang="en-US" dirty="0"/>
              <a:t>Methodology</a:t>
            </a:r>
          </a:p>
        </p:txBody>
      </p:sp>
      <p:sp>
        <p:nvSpPr>
          <p:cNvPr id="12" name="Text Placeholder 11">
            <a:extLst>
              <a:ext uri="{FF2B5EF4-FFF2-40B4-BE49-F238E27FC236}">
                <a16:creationId xmlns:a16="http://schemas.microsoft.com/office/drawing/2014/main" id="{FC644384-6DB7-4296-B34C-E6674D4A428F}"/>
              </a:ext>
            </a:extLst>
          </p:cNvPr>
          <p:cNvSpPr>
            <a:spLocks noGrp="1"/>
          </p:cNvSpPr>
          <p:nvPr>
            <p:ph type="body" sz="quarter" idx="30"/>
          </p:nvPr>
        </p:nvSpPr>
        <p:spPr/>
        <p:txBody>
          <a:bodyPr/>
          <a:lstStyle/>
          <a:p>
            <a:r>
              <a:rPr lang="en-US" sz="3500" dirty="0"/>
              <a:t>FIGURE #1. Photograph of experimental hole repair with 3 inch linear track build pattern. Thermocouples are wired into side of plate for validation.</a:t>
            </a:r>
          </a:p>
        </p:txBody>
      </p:sp>
      <p:pic>
        <p:nvPicPr>
          <p:cNvPr id="35" name="Picture Placeholder 34">
            <a:extLst>
              <a:ext uri="{FF2B5EF4-FFF2-40B4-BE49-F238E27FC236}">
                <a16:creationId xmlns:a16="http://schemas.microsoft.com/office/drawing/2014/main" id="{A3349275-C2C2-523C-9012-0AD90C24B68F}"/>
              </a:ext>
            </a:extLst>
          </p:cNvPr>
          <p:cNvPicPr>
            <a:picLocks noGrp="1" noChangeAspect="1"/>
          </p:cNvPicPr>
          <p:nvPr>
            <p:ph type="pic" sz="quarter" idx="31"/>
          </p:nvPr>
        </p:nvPicPr>
        <p:blipFill>
          <a:blip r:embed="rId3">
            <a:extLst>
              <a:ext uri="{28A0092B-C50C-407E-A947-70E740481C1C}">
                <a14:useLocalDpi xmlns:a14="http://schemas.microsoft.com/office/drawing/2010/main" val="0"/>
              </a:ext>
            </a:extLst>
          </a:blip>
          <a:srcRect l="-568" t="19733" r="7391" b="17550"/>
          <a:stretch>
            <a:fillRect/>
          </a:stretch>
        </p:blipFill>
        <p:spPr>
          <a:xfrm>
            <a:off x="22402800" y="38786587"/>
            <a:ext cx="9367538" cy="3152536"/>
          </a:xfrm>
          <a:prstGeom prst="rect">
            <a:avLst/>
          </a:prstGeom>
        </p:spPr>
      </p:pic>
      <p:sp>
        <p:nvSpPr>
          <p:cNvPr id="14" name="Text Placeholder 13">
            <a:extLst>
              <a:ext uri="{FF2B5EF4-FFF2-40B4-BE49-F238E27FC236}">
                <a16:creationId xmlns:a16="http://schemas.microsoft.com/office/drawing/2014/main" id="{7ACA5A39-8C41-455A-9700-610CD1B5191A}"/>
              </a:ext>
            </a:extLst>
          </p:cNvPr>
          <p:cNvSpPr>
            <a:spLocks noGrp="1"/>
          </p:cNvSpPr>
          <p:nvPr>
            <p:ph type="body" sz="quarter" idx="32"/>
          </p:nvPr>
        </p:nvSpPr>
        <p:spPr/>
        <p:txBody>
          <a:bodyPr/>
          <a:lstStyle/>
          <a:p>
            <a:r>
              <a:rPr lang="en-US" sz="3900" dirty="0"/>
              <a:t>The COMSOL model was calibrated against embedded thermocouple measurements from experimental trials on various linear builds and repairs. COMSOL probes in identical positions to the experimental thermocouples showed great agreement, instilling confidence in the COMSOL virtual probe at the toolhead/substrate interface. This location is impossible to measure experimentally but is critical for understanding the strength and microstructural evolution of the repair. The COMSOL temperature history data from this probe was handed to Thermo-Calc, resolving how the precipitates dissolve, coarsen, and re-form during the repair. </a:t>
            </a:r>
          </a:p>
          <a:p>
            <a:r>
              <a:rPr lang="en-US" sz="3900" dirty="0"/>
              <a:t>The predicted microstructural evolution is coupled with a physics-based yield strength model and shows good agreement with experimentally estimated yield strength derived from hardness measurements.</a:t>
            </a:r>
          </a:p>
        </p:txBody>
      </p:sp>
      <p:sp>
        <p:nvSpPr>
          <p:cNvPr id="15" name="Text Placeholder 14">
            <a:extLst>
              <a:ext uri="{FF2B5EF4-FFF2-40B4-BE49-F238E27FC236}">
                <a16:creationId xmlns:a16="http://schemas.microsoft.com/office/drawing/2014/main" id="{D23F0EBA-2A90-4C5D-8253-43734D350409}"/>
              </a:ext>
            </a:extLst>
          </p:cNvPr>
          <p:cNvSpPr>
            <a:spLocks noGrp="1"/>
          </p:cNvSpPr>
          <p:nvPr>
            <p:ph type="body" sz="quarter" idx="33"/>
          </p:nvPr>
        </p:nvSpPr>
        <p:spPr/>
        <p:txBody>
          <a:bodyPr/>
          <a:lstStyle/>
          <a:p>
            <a:r>
              <a:rPr lang="en-US" dirty="0"/>
              <a:t>Results</a:t>
            </a:r>
          </a:p>
        </p:txBody>
      </p:sp>
      <p:pic>
        <p:nvPicPr>
          <p:cNvPr id="33" name="Picture Placeholder 32">
            <a:extLst>
              <a:ext uri="{FF2B5EF4-FFF2-40B4-BE49-F238E27FC236}">
                <a16:creationId xmlns:a16="http://schemas.microsoft.com/office/drawing/2014/main" id="{9534B999-CE8B-C673-F68F-EE861807CEEB}"/>
              </a:ext>
            </a:extLst>
          </p:cNvPr>
          <p:cNvPicPr>
            <a:picLocks noGrp="1" noChangeAspect="1"/>
          </p:cNvPicPr>
          <p:nvPr>
            <p:ph type="pic" sz="quarter" idx="34"/>
          </p:nvPr>
        </p:nvPicPr>
        <p:blipFill>
          <a:blip r:embed="rId4"/>
          <a:srcRect t="5950" b="5950"/>
          <a:stretch/>
        </p:blipFill>
        <p:spPr>
          <a:prstGeom prst="rect">
            <a:avLst/>
          </a:prstGeom>
        </p:spPr>
      </p:pic>
      <p:sp>
        <p:nvSpPr>
          <p:cNvPr id="17" name="Text Placeholder 16">
            <a:extLst>
              <a:ext uri="{FF2B5EF4-FFF2-40B4-BE49-F238E27FC236}">
                <a16:creationId xmlns:a16="http://schemas.microsoft.com/office/drawing/2014/main" id="{E699D37B-2F3A-487B-B2C4-0E90B616EB07}"/>
              </a:ext>
            </a:extLst>
          </p:cNvPr>
          <p:cNvSpPr>
            <a:spLocks noGrp="1"/>
          </p:cNvSpPr>
          <p:nvPr>
            <p:ph type="body" sz="quarter" idx="35"/>
          </p:nvPr>
        </p:nvSpPr>
        <p:spPr/>
        <p:txBody>
          <a:bodyPr/>
          <a:lstStyle/>
          <a:p>
            <a:r>
              <a:rPr lang="en-US" sz="3800" dirty="0"/>
              <a:t>FIGURE #2. COMSOL calibration plots comparing simulated and experimental thermocouple data for linear builds, where T1-T4 thermocouples show good agreement between the two.</a:t>
            </a:r>
          </a:p>
        </p:txBody>
      </p:sp>
      <p:pic>
        <p:nvPicPr>
          <p:cNvPr id="21" name="Picture Placeholder 20">
            <a:extLst>
              <a:ext uri="{FF2B5EF4-FFF2-40B4-BE49-F238E27FC236}">
                <a16:creationId xmlns:a16="http://schemas.microsoft.com/office/drawing/2014/main" id="{0933E5C9-AC7E-7857-7131-9DBAA48266EA}"/>
              </a:ext>
            </a:extLst>
          </p:cNvPr>
          <p:cNvPicPr>
            <a:picLocks noGrp="1" noChangeAspect="1"/>
          </p:cNvPicPr>
          <p:nvPr>
            <p:ph type="pic" sz="quarter" idx="29"/>
          </p:nvPr>
        </p:nvPicPr>
        <p:blipFill>
          <a:blip r:embed="rId5">
            <a:extLst>
              <a:ext uri="{28A0092B-C50C-407E-A947-70E740481C1C}">
                <a14:useLocalDpi xmlns:a14="http://schemas.microsoft.com/office/drawing/2010/main" val="0"/>
              </a:ext>
            </a:extLst>
          </a:blip>
          <a:srcRect l="200" r="200"/>
          <a:stretch/>
        </p:blipFill>
        <p:spPr>
          <a:xfrm>
            <a:off x="1196912" y="20360447"/>
            <a:ext cx="13710909" cy="6256212"/>
          </a:xfrm>
          <a:prstGeom prst="rect">
            <a:avLst/>
          </a:prstGeom>
        </p:spPr>
      </p:pic>
    </p:spTree>
    <p:extLst>
      <p:ext uri="{BB962C8B-B14F-4D97-AF65-F5344CB8AC3E}">
        <p14:creationId xmlns:p14="http://schemas.microsoft.com/office/powerpoint/2010/main" val="36271713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ff3e933-7116-4fbe-800e-e8478b912170}" enabled="0" method="" siteId="{7ff3e933-7116-4fbe-800e-e8478b912170}" removed="1"/>
</clbl:labelList>
</file>

<file path=docProps/app.xml><?xml version="1.0" encoding="utf-8"?>
<Properties xmlns="http://schemas.openxmlformats.org/officeDocument/2006/extended-properties" xmlns:vt="http://schemas.openxmlformats.org/officeDocument/2006/docPropsVTypes">
  <Template>Office 2013 - 2022 Theme</Template>
  <TotalTime>430</TotalTime>
  <Words>548</Words>
  <Application>Microsoft Office PowerPoint</Application>
  <PresentationFormat>Custom</PresentationFormat>
  <Paragraphs>16</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Seeing What Sensors Cannot: An ICME Framework for AFSD Aluminum Hole Repair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Abigail Taylor</cp:lastModifiedBy>
  <cp:revision>114</cp:revision>
  <cp:lastPrinted>2023-01-06T15:48:30Z</cp:lastPrinted>
  <dcterms:created xsi:type="dcterms:W3CDTF">2023-01-03T14:57:49Z</dcterms:created>
  <dcterms:modified xsi:type="dcterms:W3CDTF">2026-08-28T14:36:11Z</dcterms:modified>
</cp:coreProperties>
</file>