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332" r:id="rId2"/>
    <p:sldId id="333" r:id="rId3"/>
    <p:sldId id="383" r:id="rId4"/>
    <p:sldId id="335" r:id="rId5"/>
    <p:sldId id="336" r:id="rId6"/>
    <p:sldId id="342" r:id="rId7"/>
    <p:sldId id="351" r:id="rId8"/>
    <p:sldId id="345" r:id="rId9"/>
    <p:sldId id="346" r:id="rId10"/>
    <p:sldId id="347" r:id="rId11"/>
    <p:sldId id="349" r:id="rId12"/>
    <p:sldId id="348" r:id="rId13"/>
    <p:sldId id="350" r:id="rId14"/>
    <p:sldId id="352" r:id="rId15"/>
    <p:sldId id="298" r:id="rId16"/>
    <p:sldId id="382" r:id="rId17"/>
    <p:sldId id="354" r:id="rId18"/>
    <p:sldId id="381" r:id="rId19"/>
    <p:sldId id="343" r:id="rId20"/>
    <p:sldId id="338" r:id="rId21"/>
    <p:sldId id="339" r:id="rId22"/>
    <p:sldId id="340" r:id="rId23"/>
    <p:sldId id="341" r:id="rId24"/>
    <p:sldId id="344" r:id="rId25"/>
    <p:sldId id="33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9551B26-9E0A-4004-896C-8B31C5B42D48}">
          <p14:sldIdLst>
            <p14:sldId id="332"/>
            <p14:sldId id="333"/>
            <p14:sldId id="383"/>
            <p14:sldId id="335"/>
            <p14:sldId id="336"/>
            <p14:sldId id="342"/>
            <p14:sldId id="351"/>
            <p14:sldId id="345"/>
            <p14:sldId id="346"/>
            <p14:sldId id="347"/>
            <p14:sldId id="349"/>
            <p14:sldId id="348"/>
            <p14:sldId id="350"/>
            <p14:sldId id="352"/>
          </p14:sldIdLst>
        </p14:section>
        <p14:section name="backiup" id="{CDDF0AA6-A1D7-4938-866F-BD216CA001A4}">
          <p14:sldIdLst>
            <p14:sldId id="298"/>
            <p14:sldId id="382"/>
            <p14:sldId id="354"/>
            <p14:sldId id="381"/>
            <p14:sldId id="343"/>
            <p14:sldId id="338"/>
            <p14:sldId id="339"/>
            <p14:sldId id="340"/>
            <p14:sldId id="341"/>
            <p14:sldId id="344"/>
            <p14:sldId id="3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4768" autoAdjust="0"/>
  </p:normalViewPr>
  <p:slideViewPr>
    <p:cSldViewPr snapToGrid="0">
      <p:cViewPr varScale="1">
        <p:scale>
          <a:sx n="99" d="100"/>
          <a:sy n="99" d="100"/>
        </p:scale>
        <p:origin x="590" y="45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32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6C2410-A6A4-4613-A5B3-F9B9131F89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9CAC2-9A47-4899-9B9D-A2593C1FFA3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263B3-8886-43B1-A9A5-CAF510EA475E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A3C882-7347-4806-AAE7-C0F6956DCB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8B5360-4AA4-4CA2-9314-FD4BE6D9A8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9C9DA-7DBD-4529-81FA-0254C5F43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57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B3891-7996-436B-8F25-9A5882B75E44}" type="datetimeFigureOut"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C71B-9BE3-4531-8FAE-7896DC4DCE1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73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57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85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52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09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01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4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94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89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2113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89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51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09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C6B1C-E586-DAA6-A70A-323DDC8D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28EA89-E1AF-0C1D-12FB-90D194C25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B6B239-3EC1-8048-B1DD-D90A946AA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463791-5082-A697-7C6B-3F4302DAC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3FBE2-38DA-4ECD-958E-1C0DA10C5DA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29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1C71B-9BE3-4531-8FAE-7896DC4DCE1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7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283634" y="5867400"/>
            <a:ext cx="116501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E013C6E7-2374-449C-871E-09786FA3B9E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95600" y="3600451"/>
            <a:ext cx="6400800" cy="1733548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Date + </a:t>
            </a:r>
            <a:r>
              <a:rPr lang="en-US" dirty="0">
                <a:cs typeface="Arial"/>
              </a:rPr>
              <a:t>Authors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639276-FC7B-40D6-8FBD-A4AAB5A532F0}"/>
              </a:ext>
            </a:extLst>
          </p:cNvPr>
          <p:cNvSpPr txBox="1"/>
          <p:nvPr userDrawn="1"/>
        </p:nvSpPr>
        <p:spPr>
          <a:xfrm>
            <a:off x="3041650" y="6057446"/>
            <a:ext cx="61086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/>
              <a:t>© 2025 MIT</a:t>
            </a:r>
            <a:endParaRPr lang="en-US" sz="1200" dirty="0">
              <a:cs typeface="Arial"/>
            </a:endParaRPr>
          </a:p>
          <a:p>
            <a:pPr algn="ctr"/>
            <a:r>
              <a:rPr lang="en-US" sz="1200" dirty="0"/>
              <a:t>The information in this document is the property of MIT and may not be copied or communicated to a third party without prior written consent. </a:t>
            </a:r>
            <a:endParaRPr lang="en-US" sz="1200" dirty="0">
              <a:cs typeface="Arial"/>
            </a:endParaRPr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9AFE1C10-2AAC-449E-9AF3-7425D366B4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89777" y="5907049"/>
            <a:ext cx="1502223" cy="929947"/>
          </a:xfrm>
          <a:prstGeom prst="rect">
            <a:avLst/>
          </a:prstGeom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4FA622AE-C432-4060-B426-DF3B31B02C2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5500" y="2130426"/>
            <a:ext cx="8001000" cy="14700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 dirty="0"/>
              <a:t>Meeting 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B13CA-0803-4F01-ABC1-CBA1F7D45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" y="5920754"/>
            <a:ext cx="893667" cy="8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3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9"/>
          <p:cNvSpPr>
            <a:spLocks noChangeShapeType="1"/>
          </p:cNvSpPr>
          <p:nvPr userDrawn="1"/>
        </p:nvSpPr>
        <p:spPr bwMode="auto">
          <a:xfrm>
            <a:off x="283634" y="5867400"/>
            <a:ext cx="116501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80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BAEC23F-DB87-4868-A4E9-7EB5067F6BE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5500" y="2130426"/>
            <a:ext cx="8001000" cy="1470025"/>
          </a:xfrm>
        </p:spPr>
        <p:txBody>
          <a:bodyPr/>
          <a:lstStyle>
            <a:lvl1pPr algn="ctr">
              <a:defRPr>
                <a:solidFill>
                  <a:srgbClr val="C00000"/>
                </a:solidFill>
              </a:defRPr>
            </a:lvl1pPr>
          </a:lstStyle>
          <a:p>
            <a:pPr algn="ctr"/>
            <a:r>
              <a:rPr lang="en-US" dirty="0"/>
              <a:t>Meeting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688689E-DB43-4662-A9F6-323C897C59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95600" y="3600451"/>
            <a:ext cx="6400800" cy="1733548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Date + </a:t>
            </a:r>
            <a:r>
              <a:rPr lang="en-US" dirty="0">
                <a:cs typeface="Arial"/>
              </a:rPr>
              <a:t>Authors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6B8623E-9FB0-4A3D-AB81-E539D4E2AE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89777" y="5907049"/>
            <a:ext cx="1502223" cy="9299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AFA416-4B62-4A43-9615-F4F167AE40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" y="5920754"/>
            <a:ext cx="893667" cy="8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66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099733" y="6597347"/>
            <a:ext cx="7992533" cy="240869"/>
          </a:xfrm>
        </p:spPr>
        <p:txBody>
          <a:bodyPr anchor="ctr"/>
          <a:lstStyle>
            <a:lvl1pPr algn="ctr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0991850" y="6572251"/>
            <a:ext cx="1104900" cy="265965"/>
          </a:xfrm>
        </p:spPr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pPr/>
              <a:t>‹#›</a:t>
            </a:fld>
            <a:r>
              <a:rPr lang="en-US" dirty="0"/>
              <a:t>/15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8855F95-9641-471D-BF08-C6B14156D6B1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47675" y="1108365"/>
            <a:ext cx="11296650" cy="5463886"/>
          </a:xfrm>
        </p:spPr>
        <p:txBody>
          <a:bodyPr/>
          <a:lstStyle>
            <a:lvl1pPr>
              <a:defRPr sz="2000"/>
            </a:lvl1pPr>
            <a:lvl2pPr marL="742950" indent="-285750">
              <a:buFont typeface="Courier New" panose="02070309020205020404" pitchFamily="49" charset="0"/>
              <a:buChar char="o"/>
              <a:defRPr sz="1800"/>
            </a:lvl2pPr>
            <a:lvl3pPr marL="1200150" indent="-285750">
              <a:buFont typeface="Wingdings" panose="05000000000000000000" pitchFamily="2" charset="2"/>
              <a:buChar char="§"/>
              <a:defRPr sz="16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74392DC-85AD-4B9D-BE29-E0CD64045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6" y="0"/>
            <a:ext cx="11296650" cy="69532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2235029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099733" y="6597347"/>
            <a:ext cx="7992533" cy="240869"/>
          </a:xfrm>
        </p:spPr>
        <p:txBody>
          <a:bodyPr anchor="ctr"/>
          <a:lstStyle>
            <a:lvl1pPr algn="ctr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10991850" y="6572251"/>
            <a:ext cx="1104900" cy="265965"/>
          </a:xfrm>
        </p:spPr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pPr/>
              <a:t>‹#›</a:t>
            </a:fld>
            <a:r>
              <a:rPr lang="en-US" dirty="0"/>
              <a:t>/15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774392DC-85AD-4B9D-BE29-E0CD640451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6" y="0"/>
            <a:ext cx="11296650" cy="69532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386731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5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92176"/>
            <a:ext cx="53848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92176"/>
            <a:ext cx="5384800" cy="5051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70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32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34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0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6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23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195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0"/>
            <a:ext cx="274320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0"/>
            <a:ext cx="802640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55F626C-2AB0-4802-918C-259E3F2E7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5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– Main,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2DA4FFB-26C5-FEA4-7430-D039D70FCF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590FEB9-4E20-F153-F0DA-610723047E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4068" y="223820"/>
            <a:ext cx="3625882" cy="58554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EB71D13-9507-AEAB-AFA8-C885097016B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958" y="1778261"/>
            <a:ext cx="9963805" cy="520907"/>
          </a:xfrm>
        </p:spPr>
        <p:txBody>
          <a:bodyPr anchor="t" anchorCtr="0">
            <a:noAutofit/>
          </a:bodyPr>
          <a:lstStyle>
            <a:lvl1pPr algn="l">
              <a:lnSpc>
                <a:spcPts val="4400"/>
              </a:lnSpc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Main Title – Max 38 characters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0EDD1A9-92D2-FF96-FA55-0E10A68C1AD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8958" y="2307394"/>
            <a:ext cx="9963805" cy="1825486"/>
          </a:xfrm>
        </p:spPr>
        <p:txBody>
          <a:bodyPr>
            <a:noAutofit/>
          </a:bodyPr>
          <a:lstStyle>
            <a:lvl1pPr marL="0" indent="0">
              <a:lnSpc>
                <a:spcPts val="4400"/>
              </a:lnSpc>
              <a:buNone/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Secondary Title – Max 100 characters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E93A6C7-07DE-698F-060B-C83FDBD33F5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9885" y="5867858"/>
            <a:ext cx="4114800" cy="642269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ts val="164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Your Name</a:t>
            </a:r>
            <a:br>
              <a:rPr lang="en-US" dirty="0"/>
            </a:br>
            <a:r>
              <a:rPr lang="en-US" dirty="0"/>
              <a:t>Your 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EE31CC5-91BA-4B73-FEA6-07D5E4CB8E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1885" y="5867858"/>
            <a:ext cx="4114800" cy="642269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ts val="164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98856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599" y="0"/>
            <a:ext cx="11324167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892176"/>
            <a:ext cx="10972800" cy="505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99734" y="6481548"/>
            <a:ext cx="7992533" cy="33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55867" y="6235397"/>
            <a:ext cx="123613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fld id="{455F626C-2AB0-4802-918C-259E3F2E78D3}" type="slidenum">
              <a:rPr lang="en-US" smtClean="0"/>
              <a:pPr/>
              <a:t>‹#›</a:t>
            </a:fld>
            <a:r>
              <a:rPr lang="en-US"/>
              <a:t>/7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283634" y="711189"/>
            <a:ext cx="116501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5687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4" r:id="rId2"/>
    <p:sldLayoutId id="2147483674" r:id="rId3"/>
    <p:sldLayoutId id="2147483685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6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media" Target="../media/media3.mp4"/><Relationship Id="rId7" Type="http://schemas.openxmlformats.org/officeDocument/2006/relationships/image" Target="../media/image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3.png"/><Relationship Id="rId4" Type="http://schemas.openxmlformats.org/officeDocument/2006/relationships/video" Target="../media/media3.mp4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0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26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34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40.png"/><Relationship Id="rId3" Type="http://schemas.openxmlformats.org/officeDocument/2006/relationships/image" Target="../media/image350.pn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38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7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7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400.png"/><Relationship Id="rId3" Type="http://schemas.openxmlformats.org/officeDocument/2006/relationships/image" Target="../media/image43.png"/><Relationship Id="rId7" Type="http://schemas.openxmlformats.org/officeDocument/2006/relationships/image" Target="../media/image19.png"/><Relationship Id="rId12" Type="http://schemas.openxmlformats.org/officeDocument/2006/relationships/image" Target="../media/image16.pn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47.png"/><Relationship Id="rId5" Type="http://schemas.openxmlformats.org/officeDocument/2006/relationships/image" Target="../media/image21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12" Type="http://schemas.openxmlformats.org/officeDocument/2006/relationships/image" Target="../media/image400.png"/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51.png"/><Relationship Id="rId4" Type="http://schemas.openxmlformats.org/officeDocument/2006/relationships/image" Target="../media/image44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5.svg"/><Relationship Id="rId7" Type="http://schemas.openxmlformats.org/officeDocument/2006/relationships/image" Target="../media/image20.png"/><Relationship Id="rId12" Type="http://schemas.openxmlformats.org/officeDocument/2006/relationships/image" Target="../media/image5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6.png"/><Relationship Id="rId5" Type="http://schemas.openxmlformats.org/officeDocument/2006/relationships/image" Target="../media/image18.png"/><Relationship Id="rId10" Type="http://schemas.openxmlformats.org/officeDocument/2006/relationships/image" Target="../media/image56.png"/><Relationship Id="rId4" Type="http://schemas.openxmlformats.org/officeDocument/2006/relationships/image" Target="../media/image48.pn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0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7.jpg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822DD2B-4715-D170-C534-C03EC0F62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" y="5920754"/>
            <a:ext cx="893667" cy="88618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8387589-2369-6ECA-764A-F870C0CA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0" dirty="0">
                <a:solidFill>
                  <a:srgbClr val="C00000"/>
                </a:solidFill>
              </a:rPr>
              <a:t>Rubbing-Induced Metal Ignition in Oxygen-Rich Turbomachinery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214B78-B328-3884-1873-83B9DC088C2C}"/>
              </a:ext>
            </a:extLst>
          </p:cNvPr>
          <p:cNvSpPr txBox="1">
            <a:spLocks/>
          </p:cNvSpPr>
          <p:nvPr/>
        </p:nvSpPr>
        <p:spPr bwMode="auto">
          <a:xfrm>
            <a:off x="1015771" y="5903432"/>
            <a:ext cx="4114800" cy="906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anose="02070309020205020404" pitchFamily="49" charset="0"/>
              <a:buChar char="o"/>
              <a:defRPr sz="1800">
                <a:solidFill>
                  <a:schemeClr val="tx1"/>
                </a:solidFill>
                <a:latin typeface="+mn-lt"/>
              </a:defRPr>
            </a:lvl2pPr>
            <a:lvl3pPr marL="12001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/>
              <a:t>M. French, Z. Cordero</a:t>
            </a:r>
          </a:p>
          <a:p>
            <a:pPr marL="0" indent="0">
              <a:buNone/>
            </a:pPr>
            <a:r>
              <a:rPr lang="en-US" kern="0" dirty="0"/>
              <a:t>Gas Turbine Laboratory, MIT</a:t>
            </a:r>
          </a:p>
        </p:txBody>
      </p:sp>
      <p:pic>
        <p:nvPicPr>
          <p:cNvPr id="9" name="Picture 8" descr="Image preview">
            <a:extLst>
              <a:ext uri="{FF2B5EF4-FFF2-40B4-BE49-F238E27FC236}">
                <a16:creationId xmlns:a16="http://schemas.microsoft.com/office/drawing/2014/main" id="{AE76FD85-628B-67AA-BA32-6C9847AFD6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076" t="13542" r="2565" b="21648"/>
          <a:stretch>
            <a:fillRect/>
          </a:stretch>
        </p:blipFill>
        <p:spPr>
          <a:xfrm>
            <a:off x="2789959" y="983113"/>
            <a:ext cx="7216486" cy="492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08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1C81F-B45B-52DA-50DC-E94ECDF0F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C65B20B-A51A-B9D9-77BC-FBAB6F3D10F1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Rubbing in turbomachinery can escalate to loss of entire spacecraft.</a:t>
            </a:r>
            <a:endParaRPr lang="en-US" kern="0" dirty="0">
              <a:solidFill>
                <a:srgbClr val="C00000"/>
              </a:solidFill>
            </a:endParaRPr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C790ED2F-2B59-EE23-0BA3-C90D5A5C3F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83" r="20383"/>
          <a:stretch/>
        </p:blipFill>
        <p:spPr>
          <a:xfrm>
            <a:off x="7367455" y="720068"/>
            <a:ext cx="4571258" cy="51426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AD68F4-0F38-E988-4845-D83CF3BF4BA6}"/>
              </a:ext>
            </a:extLst>
          </p:cNvPr>
          <p:cNvSpPr txBox="1"/>
          <p:nvPr/>
        </p:nvSpPr>
        <p:spPr>
          <a:xfrm>
            <a:off x="7191109" y="5611868"/>
            <a:ext cx="48946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Antares Orb-3 Launch Failure — NASA/Joel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Kowsky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2014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3C59DA8-C925-CE91-FDFB-9DE7F6D4C849}"/>
              </a:ext>
            </a:extLst>
          </p:cNvPr>
          <p:cNvSpPr txBox="1">
            <a:spLocks/>
          </p:cNvSpPr>
          <p:nvPr/>
        </p:nvSpPr>
        <p:spPr>
          <a:xfrm>
            <a:off x="282388" y="720068"/>
            <a:ext cx="7101591" cy="516183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b="1" kern="0" dirty="0"/>
              <a:t>Antares Orb-3: </a:t>
            </a:r>
            <a:r>
              <a:rPr lang="en-US" kern="0" dirty="0"/>
              <a:t>ISS Resupply Mission</a:t>
            </a:r>
          </a:p>
          <a:p>
            <a:pPr marL="0" indent="0">
              <a:buNone/>
            </a:pPr>
            <a:endParaRPr lang="en-US" u="sng" kern="0" dirty="0"/>
          </a:p>
          <a:p>
            <a:pPr marL="0" indent="0">
              <a:buNone/>
            </a:pPr>
            <a:r>
              <a:rPr lang="en-US" b="1" kern="0" dirty="0"/>
              <a:t>outcome</a:t>
            </a:r>
            <a:r>
              <a:rPr lang="en-US" kern="0" dirty="0"/>
              <a:t> - explosion from metal fire destroyed entire spacecraft and cargo within seconds</a:t>
            </a:r>
          </a:p>
          <a:p>
            <a:pPr marL="0" indent="0">
              <a:buNone/>
            </a:pPr>
            <a:endParaRPr lang="en-US" kern="0" dirty="0"/>
          </a:p>
          <a:p>
            <a:pPr marL="0" indent="0">
              <a:buNone/>
            </a:pPr>
            <a:r>
              <a:rPr lang="en-US" b="1" kern="0" dirty="0"/>
              <a:t>metal fire origin </a:t>
            </a:r>
            <a:r>
              <a:rPr lang="en-US" kern="0" dirty="0"/>
              <a:t>- friction from rubbing in turbopump with oxygen-rich environment</a:t>
            </a:r>
          </a:p>
          <a:p>
            <a:pPr marL="0" indent="0">
              <a:buNone/>
            </a:pPr>
            <a:endParaRPr lang="en-US" kern="0" dirty="0"/>
          </a:p>
          <a:p>
            <a:pPr marL="0" indent="0">
              <a:buNone/>
            </a:pPr>
            <a:r>
              <a:rPr lang="en-US" b="1" kern="0" dirty="0"/>
              <a:t>ongoing risk</a:t>
            </a:r>
            <a:r>
              <a:rPr lang="en-US" kern="0" dirty="0"/>
              <a:t> - oxygen-rich turbomachinery is necessary to achieve performance goals for next-generation rocketry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77EE46-1ADE-F139-5203-2CD39DA40716}"/>
              </a:ext>
            </a:extLst>
          </p:cNvPr>
          <p:cNvSpPr txBox="1"/>
          <p:nvPr/>
        </p:nvSpPr>
        <p:spPr>
          <a:xfrm>
            <a:off x="184524" y="5574392"/>
            <a:ext cx="16141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Reference [1]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11DE58-876E-1A8B-5D49-F97CE923A442}"/>
              </a:ext>
            </a:extLst>
          </p:cNvPr>
          <p:cNvSpPr txBox="1"/>
          <p:nvPr/>
        </p:nvSpPr>
        <p:spPr bwMode="auto">
          <a:xfrm>
            <a:off x="11567368" y="162996"/>
            <a:ext cx="3713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23496FAC-C376-42A5-BB70-F6C6A2E693FA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7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turbine_rotating">
            <a:hlinkClick r:id="" action="ppaction://media"/>
            <a:extLst>
              <a:ext uri="{FF2B5EF4-FFF2-40B4-BE49-F238E27FC236}">
                <a16:creationId xmlns:a16="http://schemas.microsoft.com/office/drawing/2014/main" id="{C5F23AC2-C982-337D-2A01-19E9098179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13523" r="15590"/>
          <a:stretch>
            <a:fillRect/>
          </a:stretch>
        </p:blipFill>
        <p:spPr>
          <a:xfrm>
            <a:off x="6807410" y="1657678"/>
            <a:ext cx="4407205" cy="3497324"/>
          </a:xfrm>
          <a:prstGeom prst="rect">
            <a:avLst/>
          </a:prstGeom>
        </p:spPr>
      </p:pic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26B14675-7D2A-EF2E-44A8-AF6C50B37E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11" r="-10411"/>
          <a:stretch>
            <a:fillRect/>
          </a:stretch>
        </p:blipFill>
        <p:spPr>
          <a:xfrm>
            <a:off x="793879" y="725414"/>
            <a:ext cx="4570573" cy="514189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0768AB-7251-F2A1-E74E-380526529D4D}"/>
              </a:ext>
            </a:extLst>
          </p:cNvPr>
          <p:cNvSpPr/>
          <p:nvPr/>
        </p:nvSpPr>
        <p:spPr>
          <a:xfrm>
            <a:off x="1855428" y="5650490"/>
            <a:ext cx="3102888" cy="2168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Aerojet AJ26 Rocket Engine - NASA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E55A7C-841E-F371-4D59-51B1CC5DAA07}"/>
              </a:ext>
            </a:extLst>
          </p:cNvPr>
          <p:cNvSpPr/>
          <p:nvPr/>
        </p:nvSpPr>
        <p:spPr>
          <a:xfrm>
            <a:off x="866205" y="1718707"/>
            <a:ext cx="1395837" cy="277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turbopump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464D59-7D95-716E-800A-090014ABE3D8}"/>
              </a:ext>
            </a:extLst>
          </p:cNvPr>
          <p:cNvSpPr/>
          <p:nvPr/>
        </p:nvSpPr>
        <p:spPr>
          <a:xfrm>
            <a:off x="2267237" y="1718707"/>
            <a:ext cx="841548" cy="20311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ADB0895-A899-C753-7652-8140D1A146D5}"/>
              </a:ext>
            </a:extLst>
          </p:cNvPr>
          <p:cNvCxnSpPr>
            <a:cxnSpLocks/>
          </p:cNvCxnSpPr>
          <p:nvPr/>
        </p:nvCxnSpPr>
        <p:spPr>
          <a:xfrm flipH="1">
            <a:off x="3108785" y="2774420"/>
            <a:ext cx="361590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B09405-1D89-09D3-EBE7-23419C655AF7}"/>
              </a:ext>
            </a:extLst>
          </p:cNvPr>
          <p:cNvSpPr txBox="1"/>
          <p:nvPr/>
        </p:nvSpPr>
        <p:spPr>
          <a:xfrm>
            <a:off x="9848494" y="1469405"/>
            <a:ext cx="47448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rotor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49476-6294-5B53-AE6D-D1A17BAC85E8}"/>
              </a:ext>
            </a:extLst>
          </p:cNvPr>
          <p:cNvSpPr txBox="1"/>
          <p:nvPr/>
        </p:nvSpPr>
        <p:spPr>
          <a:xfrm>
            <a:off x="10080295" y="4592745"/>
            <a:ext cx="679673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blades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30557C-1A47-482A-00E3-832C7733F4B2}"/>
              </a:ext>
            </a:extLst>
          </p:cNvPr>
          <p:cNvSpPr txBox="1"/>
          <p:nvPr/>
        </p:nvSpPr>
        <p:spPr>
          <a:xfrm>
            <a:off x="6994109" y="1925733"/>
            <a:ext cx="71751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casing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E43D31-45BE-5531-A335-E8A110336609}"/>
              </a:ext>
            </a:extLst>
          </p:cNvPr>
          <p:cNvSpPr/>
          <p:nvPr/>
        </p:nvSpPr>
        <p:spPr>
          <a:xfrm>
            <a:off x="6725727" y="1220040"/>
            <a:ext cx="4570573" cy="45067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1B8CB-4F52-2890-C279-DE1BF00E74A4}"/>
              </a:ext>
            </a:extLst>
          </p:cNvPr>
          <p:cNvSpPr/>
          <p:nvPr/>
        </p:nvSpPr>
        <p:spPr>
          <a:xfrm>
            <a:off x="6724689" y="837377"/>
            <a:ext cx="2132023" cy="382661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model turbine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6477AC1-B9EB-5758-CB2B-A014A4E657A6}"/>
              </a:ext>
            </a:extLst>
          </p:cNvPr>
          <p:cNvGrpSpPr/>
          <p:nvPr/>
        </p:nvGrpSpPr>
        <p:grpSpPr>
          <a:xfrm>
            <a:off x="4097710" y="6042313"/>
            <a:ext cx="3996581" cy="676256"/>
            <a:chOff x="4280361" y="6042313"/>
            <a:chExt cx="3996581" cy="67625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D80F37-1B89-EE3C-0290-A2E923150B92}"/>
                </a:ext>
              </a:extLst>
            </p:cNvPr>
            <p:cNvSpPr txBox="1"/>
            <p:nvPr/>
          </p:nvSpPr>
          <p:spPr>
            <a:xfrm>
              <a:off x="5438577" y="6044353"/>
              <a:ext cx="855881" cy="6436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32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FEEDC10-0EEF-9904-5391-2C14C5DC45FA}"/>
                </a:ext>
              </a:extLst>
            </p:cNvPr>
            <p:cNvSpPr/>
            <p:nvPr/>
          </p:nvSpPr>
          <p:spPr>
            <a:xfrm>
              <a:off x="4302906" y="6047062"/>
              <a:ext cx="3974036" cy="671507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B92024-9813-454C-F159-88BEE561CA04}"/>
                </a:ext>
              </a:extLst>
            </p:cNvPr>
            <p:cNvSpPr txBox="1"/>
            <p:nvPr/>
          </p:nvSpPr>
          <p:spPr>
            <a:xfrm>
              <a:off x="7260617" y="6053918"/>
              <a:ext cx="10163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800" b="1" dirty="0">
                  <a:solidFill>
                    <a:srgbClr val="FF0000"/>
                  </a:solidFill>
                </a:rPr>
                <a:t>ignition</a:t>
              </a:r>
            </a:p>
            <a:p>
              <a:pPr algn="ctr">
                <a:spcBef>
                  <a:spcPts val="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r</a:t>
              </a:r>
              <a:r>
                <a:rPr lang="en-US" sz="1800" b="1" dirty="0">
                  <a:solidFill>
                    <a:srgbClr val="FF0000"/>
                  </a:solidFill>
                </a:rPr>
                <a:t>isk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D27BA8-9429-FD29-7E17-A19081F3F2CF}"/>
                </a:ext>
              </a:extLst>
            </p:cNvPr>
            <p:cNvSpPr txBox="1"/>
            <p:nvPr/>
          </p:nvSpPr>
          <p:spPr>
            <a:xfrm>
              <a:off x="5908545" y="6042313"/>
              <a:ext cx="11348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turbine</a:t>
              </a:r>
            </a:p>
            <a:p>
              <a:pPr algn="ctr"/>
              <a:r>
                <a:rPr lang="en-US" sz="1800" b="1" dirty="0"/>
                <a:t>rub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E10613-1CBC-714A-623B-8F7315650FE9}"/>
                </a:ext>
              </a:extLst>
            </p:cNvPr>
            <p:cNvSpPr txBox="1"/>
            <p:nvPr/>
          </p:nvSpPr>
          <p:spPr>
            <a:xfrm>
              <a:off x="4280361" y="6042313"/>
              <a:ext cx="15824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hot, high pressure O</a:t>
              </a:r>
              <a:r>
                <a:rPr lang="en-US" b="1" baseline="-25000" dirty="0"/>
                <a:t>2</a:t>
              </a:r>
              <a:endParaRPr lang="en-US" sz="1800" b="1" baseline="-25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68E47E-FFDA-3D3C-8D70-B9421C45C18D}"/>
                </a:ext>
              </a:extLst>
            </p:cNvPr>
            <p:cNvSpPr txBox="1"/>
            <p:nvPr/>
          </p:nvSpPr>
          <p:spPr>
            <a:xfrm>
              <a:off x="6566309" y="6044283"/>
              <a:ext cx="1061590" cy="643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32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EC6BB3-B3CF-E0A0-DB92-40E7A15EFC57}"/>
              </a:ext>
            </a:extLst>
          </p:cNvPr>
          <p:cNvCxnSpPr>
            <a:cxnSpLocks/>
          </p:cNvCxnSpPr>
          <p:nvPr/>
        </p:nvCxnSpPr>
        <p:spPr>
          <a:xfrm>
            <a:off x="7700742" y="2256881"/>
            <a:ext cx="385091" cy="43980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4F5DABC-0FB8-B9FF-04A3-79D689956619}"/>
              </a:ext>
            </a:extLst>
          </p:cNvPr>
          <p:cNvCxnSpPr>
            <a:cxnSpLocks/>
          </p:cNvCxnSpPr>
          <p:nvPr/>
        </p:nvCxnSpPr>
        <p:spPr>
          <a:xfrm>
            <a:off x="10080296" y="1787773"/>
            <a:ext cx="0" cy="34659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itle 4">
            <a:extLst>
              <a:ext uri="{FF2B5EF4-FFF2-40B4-BE49-F238E27FC236}">
                <a16:creationId xmlns:a16="http://schemas.microsoft.com/office/drawing/2014/main" id="{706E9A74-C95A-A2D3-BEBA-092457337AA6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Why are oxygen-rich turbopumps vulnerable to frictional ignition?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7DAE76-5EC5-3326-5AAA-9FCE64A4CEDE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B462B2-F9FD-0A89-BF87-D3D4FD63BA75}"/>
              </a:ext>
            </a:extLst>
          </p:cNvPr>
          <p:cNvSpPr txBox="1"/>
          <p:nvPr/>
        </p:nvSpPr>
        <p:spPr>
          <a:xfrm>
            <a:off x="9201365" y="1627338"/>
            <a:ext cx="577081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dirty="0">
                <a:effectLst/>
                <a:latin typeface="Helvetica" pitchFamily="2" charset="0"/>
              </a:rPr>
              <a:t>stator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00A0915-B9BE-EBBA-42EF-A0F2C6765AF3}"/>
              </a:ext>
            </a:extLst>
          </p:cNvPr>
          <p:cNvCxnSpPr>
            <a:cxnSpLocks/>
          </p:cNvCxnSpPr>
          <p:nvPr/>
        </p:nvCxnSpPr>
        <p:spPr>
          <a:xfrm>
            <a:off x="9489906" y="1963929"/>
            <a:ext cx="0" cy="34659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4B54F96-DB88-E868-06C5-59FAA050D40C}"/>
              </a:ext>
            </a:extLst>
          </p:cNvPr>
          <p:cNvCxnSpPr>
            <a:cxnSpLocks/>
          </p:cNvCxnSpPr>
          <p:nvPr/>
        </p:nvCxnSpPr>
        <p:spPr>
          <a:xfrm flipV="1">
            <a:off x="10420256" y="4324145"/>
            <a:ext cx="0" cy="34659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59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5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4">
            <a:extLst>
              <a:ext uri="{FF2B5EF4-FFF2-40B4-BE49-F238E27FC236}">
                <a16:creationId xmlns:a16="http://schemas.microsoft.com/office/drawing/2014/main" id="{706E9A74-C95A-A2D3-BEBA-092457337AA6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Simulations bridge the gap between testing and reality.</a:t>
            </a:r>
            <a:endParaRPr lang="en-US" kern="0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BD0D7C-161B-4BC3-7F41-06ECECFE56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08" y="2602562"/>
            <a:ext cx="4314600" cy="2556885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EA50A967-0EE8-F841-09CF-E0482450181C}"/>
              </a:ext>
            </a:extLst>
          </p:cNvPr>
          <p:cNvSpPr/>
          <p:nvPr/>
        </p:nvSpPr>
        <p:spPr>
          <a:xfrm>
            <a:off x="4578438" y="3297699"/>
            <a:ext cx="2173234" cy="772366"/>
          </a:xfrm>
          <a:prstGeom prst="rightArrow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COMSOL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0575A9-D5B7-D081-752D-EE10AA2733C2}"/>
              </a:ext>
            </a:extLst>
          </p:cNvPr>
          <p:cNvSpPr txBox="1"/>
          <p:nvPr/>
        </p:nvSpPr>
        <p:spPr>
          <a:xfrm>
            <a:off x="173224" y="5592778"/>
            <a:ext cx="14021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References [2, 6]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BAA2FCD-F347-6622-944E-E0C74113EEE3}"/>
              </a:ext>
            </a:extLst>
          </p:cNvPr>
          <p:cNvGrpSpPr/>
          <p:nvPr/>
        </p:nvGrpSpPr>
        <p:grpSpPr>
          <a:xfrm>
            <a:off x="6797744" y="943514"/>
            <a:ext cx="5070263" cy="4936383"/>
            <a:chOff x="7274434" y="1104453"/>
            <a:chExt cx="4412572" cy="429605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8ED2F4-AAB0-DE33-587C-9327707E7969}"/>
                </a:ext>
              </a:extLst>
            </p:cNvPr>
            <p:cNvSpPr txBox="1"/>
            <p:nvPr/>
          </p:nvSpPr>
          <p:spPr>
            <a:xfrm>
              <a:off x="7707790" y="1134555"/>
              <a:ext cx="1216680" cy="292388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300" dirty="0">
                  <a:latin typeface="+mj-lt"/>
                </a:rPr>
                <a:t>f</a:t>
              </a:r>
              <a:r>
                <a:rPr lang="en-US" sz="1300" dirty="0">
                  <a:effectLst/>
                  <a:latin typeface="+mj-lt"/>
                </a:rPr>
                <a:t>rictional heating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26F45C4-0729-95A1-E201-B97975C3F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46" t="8895" r="29651" b="15636"/>
            <a:stretch>
              <a:fillRect/>
            </a:stretch>
          </p:blipFill>
          <p:spPr>
            <a:xfrm>
              <a:off x="7274434" y="1104453"/>
              <a:ext cx="4412572" cy="4296058"/>
            </a:xfrm>
            <a:prstGeom prst="rect">
              <a:avLst/>
            </a:prstGeom>
          </p:spPr>
        </p:pic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626328A-4C49-7B6C-4080-99030A69F194}"/>
                </a:ext>
              </a:extLst>
            </p:cNvPr>
            <p:cNvCxnSpPr>
              <a:cxnSpLocks/>
            </p:cNvCxnSpPr>
            <p:nvPr/>
          </p:nvCxnSpPr>
          <p:spPr>
            <a:xfrm>
              <a:off x="8802919" y="1350407"/>
              <a:ext cx="465722" cy="31398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335195-DBEA-E272-39C3-56B1CF0151AB}"/>
                </a:ext>
              </a:extLst>
            </p:cNvPr>
            <p:cNvSpPr txBox="1"/>
            <p:nvPr/>
          </p:nvSpPr>
          <p:spPr>
            <a:xfrm>
              <a:off x="10910522" y="1158523"/>
              <a:ext cx="482504" cy="292388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300" dirty="0">
                  <a:latin typeface="+mj-lt"/>
                </a:rPr>
                <a:t>casing</a:t>
              </a:r>
              <a:endParaRPr lang="en-US" sz="1300" dirty="0">
                <a:effectLst/>
                <a:latin typeface="+mj-lt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CBEEF85-A69C-637A-18CD-4FEA3DF4DA31}"/>
                </a:ext>
              </a:extLst>
            </p:cNvPr>
            <p:cNvSpPr txBox="1"/>
            <p:nvPr/>
          </p:nvSpPr>
          <p:spPr>
            <a:xfrm>
              <a:off x="10891832" y="4320941"/>
              <a:ext cx="492122" cy="292388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300" dirty="0">
                  <a:latin typeface="+mj-lt"/>
                </a:rPr>
                <a:t>blades</a:t>
              </a:r>
              <a:endParaRPr lang="en-US" sz="1300" dirty="0">
                <a:effectLst/>
                <a:latin typeface="+mj-lt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FB56D94-6A40-6138-E30A-CDC4AFF69E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563846" y="3961944"/>
              <a:ext cx="318512" cy="416442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276EC08-1AEC-6991-50FD-67DEF53E3F43}"/>
              </a:ext>
            </a:extLst>
          </p:cNvPr>
          <p:cNvSpPr txBox="1"/>
          <p:nvPr/>
        </p:nvSpPr>
        <p:spPr>
          <a:xfrm>
            <a:off x="6272141" y="6303108"/>
            <a:ext cx="4305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 </a:t>
            </a:r>
            <a:r>
              <a:rPr lang="en-US" dirty="0"/>
              <a:t>= 750 K    </a:t>
            </a:r>
            <a:r>
              <a:rPr lang="en-US" b="1" dirty="0"/>
              <a:t>P </a:t>
            </a:r>
            <a:r>
              <a:rPr lang="en-US" dirty="0"/>
              <a:t>= 60 MPa    </a:t>
            </a:r>
            <a:r>
              <a:rPr lang="en-US" b="1" dirty="0"/>
              <a:t>V </a:t>
            </a:r>
            <a:r>
              <a:rPr lang="en-US" dirty="0"/>
              <a:t>= 250 m/s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878B04-541E-0628-361E-7AEF37EA2F49}"/>
              </a:ext>
            </a:extLst>
          </p:cNvPr>
          <p:cNvSpPr txBox="1"/>
          <p:nvPr/>
        </p:nvSpPr>
        <p:spPr>
          <a:xfrm>
            <a:off x="1131190" y="6303108"/>
            <a:ext cx="4355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 </a:t>
            </a:r>
            <a:r>
              <a:rPr lang="en-US" dirty="0"/>
              <a:t>= 300 K</a:t>
            </a:r>
            <a:r>
              <a:rPr lang="en-US" b="1" dirty="0"/>
              <a:t>    P </a:t>
            </a:r>
            <a:r>
              <a:rPr lang="en-US" dirty="0"/>
              <a:t>= 25 MPa    </a:t>
            </a:r>
            <a:r>
              <a:rPr lang="en-US" b="1" dirty="0"/>
              <a:t>V 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dirty="0"/>
              <a:t>22 m/s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20A5724-765B-E203-468F-2396390EE3CC}"/>
              </a:ext>
            </a:extLst>
          </p:cNvPr>
          <p:cNvSpPr txBox="1"/>
          <p:nvPr/>
        </p:nvSpPr>
        <p:spPr>
          <a:xfrm>
            <a:off x="2348662" y="5962628"/>
            <a:ext cx="178253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u="sng" dirty="0">
                <a:latin typeface="Helvetica" pitchFamily="2" charset="0"/>
              </a:rPr>
              <a:t>l</a:t>
            </a:r>
            <a:r>
              <a:rPr lang="en-US" u="sng" dirty="0">
                <a:effectLst/>
                <a:latin typeface="Helvetica" pitchFamily="2" charset="0"/>
              </a:rPr>
              <a:t>aboratory testing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6D87B2-8F0D-1D1B-7F41-1B1C62C443F9}"/>
              </a:ext>
            </a:extLst>
          </p:cNvPr>
          <p:cNvSpPr txBox="1"/>
          <p:nvPr/>
        </p:nvSpPr>
        <p:spPr>
          <a:xfrm>
            <a:off x="7758960" y="5962628"/>
            <a:ext cx="159017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u="sng" dirty="0">
                <a:latin typeface="Helvetica" pitchFamily="2" charset="0"/>
              </a:rPr>
              <a:t>turbomachinery</a:t>
            </a:r>
            <a:endParaRPr lang="en-US" u="sng" dirty="0">
              <a:effectLst/>
              <a:latin typeface="Helvetica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690CC73-B119-6944-959A-9A7B154BBECE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76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8A91A-038E-88AF-6154-DA3F418E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4">
            <a:extLst>
              <a:ext uri="{FF2B5EF4-FFF2-40B4-BE49-F238E27FC236}">
                <a16:creationId xmlns:a16="http://schemas.microsoft.com/office/drawing/2014/main" id="{F4747ABF-42AE-94E6-4F5B-048AF226F27B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Model simulates ignition and implements mitigation strategies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C6778-D03B-E144-C40C-AE3B92322F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9193" t="-2" r="-1" b="-8019"/>
          <a:stretch>
            <a:fillRect/>
          </a:stretch>
        </p:blipFill>
        <p:spPr>
          <a:xfrm rot="15300000">
            <a:off x="8897444" y="916577"/>
            <a:ext cx="2092111" cy="278076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E85EDC-9F4B-C828-5838-11229A3E8895}"/>
              </a:ext>
            </a:extLst>
          </p:cNvPr>
          <p:cNvSpPr/>
          <p:nvPr/>
        </p:nvSpPr>
        <p:spPr>
          <a:xfrm>
            <a:off x="1215191" y="1236777"/>
            <a:ext cx="2579624" cy="174769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imported CFD fields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E5CF2C-869B-D365-C0EF-11C862646B3E}"/>
              </a:ext>
            </a:extLst>
          </p:cNvPr>
          <p:cNvSpPr/>
          <p:nvPr/>
        </p:nvSpPr>
        <p:spPr>
          <a:xfrm>
            <a:off x="4692825" y="1236777"/>
            <a:ext cx="2664256" cy="174769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frictional ignition model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90D6CE-7FEB-E6BF-21E5-ACF7B6CE5C86}"/>
              </a:ext>
            </a:extLst>
          </p:cNvPr>
          <p:cNvSpPr/>
          <p:nvPr/>
        </p:nvSpPr>
        <p:spPr>
          <a:xfrm>
            <a:off x="8275495" y="1236777"/>
            <a:ext cx="3051569" cy="174769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ignition prediction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0A0F3B-158A-0651-01B9-92C0E140394C}"/>
              </a:ext>
            </a:extLst>
          </p:cNvPr>
          <p:cNvSpPr txBox="1"/>
          <p:nvPr/>
        </p:nvSpPr>
        <p:spPr>
          <a:xfrm>
            <a:off x="5595863" y="740364"/>
            <a:ext cx="1000274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b="1" u="sng" dirty="0">
                <a:effectLst/>
                <a:latin typeface="Helvetica" pitchFamily="2" charset="0"/>
              </a:rPr>
              <a:t>workflow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C60D50-8F6B-02B4-5FD5-67A0C3A30CBA}"/>
              </a:ext>
            </a:extLst>
          </p:cNvPr>
          <p:cNvSpPr txBox="1"/>
          <p:nvPr/>
        </p:nvSpPr>
        <p:spPr>
          <a:xfrm>
            <a:off x="5332971" y="3149624"/>
            <a:ext cx="152605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b="1" u="sng" dirty="0">
                <a:latin typeface="Helvetica" pitchFamily="2" charset="0"/>
              </a:rPr>
              <a:t>l</a:t>
            </a:r>
            <a:r>
              <a:rPr lang="en-US" b="1" u="sng" dirty="0">
                <a:effectLst/>
                <a:latin typeface="Helvetica" pitchFamily="2" charset="0"/>
              </a:rPr>
              <a:t>imiting cases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EDFC7D-2797-855D-FFEF-343064C00882}"/>
              </a:ext>
            </a:extLst>
          </p:cNvPr>
          <p:cNvSpPr txBox="1"/>
          <p:nvPr/>
        </p:nvSpPr>
        <p:spPr>
          <a:xfrm>
            <a:off x="4967486" y="5959868"/>
            <a:ext cx="225702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b="1" u="sng" dirty="0">
                <a:latin typeface="Helvetica" pitchFamily="2" charset="0"/>
              </a:rPr>
              <a:t>m</a:t>
            </a:r>
            <a:r>
              <a:rPr lang="en-US" b="1" u="sng" dirty="0">
                <a:effectLst/>
                <a:latin typeface="Helvetica" pitchFamily="2" charset="0"/>
              </a:rPr>
              <a:t>itigation strategies</a:t>
            </a:r>
          </a:p>
        </p:txBody>
      </p:sp>
      <p:pic>
        <p:nvPicPr>
          <p:cNvPr id="13" name="continous_rub_2_1">
            <a:hlinkClick r:id="" action="ppaction://media"/>
            <a:extLst>
              <a:ext uri="{FF2B5EF4-FFF2-40B4-BE49-F238E27FC236}">
                <a16:creationId xmlns:a16="http://schemas.microsoft.com/office/drawing/2014/main" id="{BF99F96B-8610-2191-54DC-FA617594C4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78561" y="3635729"/>
            <a:ext cx="1974292" cy="1974292"/>
          </a:xfrm>
          <a:prstGeom prst="rect">
            <a:avLst/>
          </a:prstGeom>
        </p:spPr>
      </p:pic>
      <p:pic>
        <p:nvPicPr>
          <p:cNvPr id="14" name="periodic_rub_2">
            <a:hlinkClick r:id="" action="ppaction://media"/>
            <a:extLst>
              <a:ext uri="{FF2B5EF4-FFF2-40B4-BE49-F238E27FC236}">
                <a16:creationId xmlns:a16="http://schemas.microsoft.com/office/drawing/2014/main" id="{10DE5419-C1B8-D4E5-D2E9-12C6155E3DE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087982" y="3626621"/>
            <a:ext cx="1992510" cy="19925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343547E-2F08-5C61-B4FD-1D591BC99864}"/>
              </a:ext>
            </a:extLst>
          </p:cNvPr>
          <p:cNvSpPr txBox="1"/>
          <p:nvPr/>
        </p:nvSpPr>
        <p:spPr>
          <a:xfrm>
            <a:off x="2373466" y="4438209"/>
            <a:ext cx="1605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b</a:t>
            </a:r>
            <a:r>
              <a:rPr lang="en-US" sz="1800" dirty="0"/>
              <a:t>lade</a:t>
            </a:r>
            <a:r>
              <a:rPr lang="en-US" sz="1800" dirty="0">
                <a:solidFill>
                  <a:schemeClr val="tx1"/>
                </a:solidFill>
              </a:rPr>
              <a:t> ignition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6C081A-BAF4-216E-A837-647091C0AA18}"/>
              </a:ext>
            </a:extLst>
          </p:cNvPr>
          <p:cNvSpPr txBox="1"/>
          <p:nvPr/>
        </p:nvSpPr>
        <p:spPr>
          <a:xfrm>
            <a:off x="8080492" y="4438209"/>
            <a:ext cx="16529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casing ignition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443ED7-E731-45D8-5D0B-F7DA72214CB5}"/>
              </a:ext>
            </a:extLst>
          </p:cNvPr>
          <p:cNvSpPr txBox="1"/>
          <p:nvPr/>
        </p:nvSpPr>
        <p:spPr>
          <a:xfrm>
            <a:off x="3306775" y="6322899"/>
            <a:ext cx="5578451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dirty="0">
                <a:latin typeface="Helvetica" pitchFamily="2" charset="0"/>
              </a:rPr>
              <a:t>material selection</a:t>
            </a:r>
            <a:r>
              <a:rPr lang="en-US" dirty="0">
                <a:effectLst/>
                <a:latin typeface="Helvetica" pitchFamily="2" charset="0"/>
              </a:rPr>
              <a:t>, operating conditions, tip geometry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5824E71-9B7B-FE91-CD22-84F68DF653E5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3794815" y="2110626"/>
            <a:ext cx="898010" cy="0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62C9797-EE84-3268-8C1A-56273B911F3D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7357081" y="2110626"/>
            <a:ext cx="918414" cy="0"/>
          </a:xfrm>
          <a:prstGeom prst="straightConnector1">
            <a:avLst/>
          </a:prstGeom>
          <a:ln w="762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D53212E-CFF6-BC34-3326-498CBC304F2A}"/>
              </a:ext>
            </a:extLst>
          </p:cNvPr>
          <p:cNvGrpSpPr/>
          <p:nvPr/>
        </p:nvGrpSpPr>
        <p:grpSpPr>
          <a:xfrm>
            <a:off x="4816915" y="1380638"/>
            <a:ext cx="2485908" cy="1249884"/>
            <a:chOff x="4659636" y="2545692"/>
            <a:chExt cx="7672724" cy="402869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B92D684-9706-BA28-302C-CC2C85988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91" b="22302"/>
            <a:stretch>
              <a:fillRect/>
            </a:stretch>
          </p:blipFill>
          <p:spPr>
            <a:xfrm>
              <a:off x="4659636" y="2545692"/>
              <a:ext cx="7672724" cy="4028696"/>
            </a:xfrm>
            <a:prstGeom prst="rect">
              <a:avLst/>
            </a:prstGeom>
          </p:spPr>
        </p:pic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68F7452-AE81-5DC1-F225-BB6926D175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49828" y="3512392"/>
              <a:ext cx="695497" cy="5127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4404E0A1-9E2A-B4CB-5E9D-9F9392FE03F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23" b="23295"/>
          <a:stretch>
            <a:fillRect/>
          </a:stretch>
        </p:blipFill>
        <p:spPr>
          <a:xfrm>
            <a:off x="1246862" y="1385855"/>
            <a:ext cx="2485908" cy="127731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AE47EEC-7891-9352-1B8B-BE08C9403B47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8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995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CA5EBD6-76BC-410D-A4F7-3379311453CD}"/>
              </a:ext>
            </a:extLst>
          </p:cNvPr>
          <p:cNvSpPr txBox="1"/>
          <p:nvPr/>
        </p:nvSpPr>
        <p:spPr>
          <a:xfrm>
            <a:off x="184524" y="5574392"/>
            <a:ext cx="16141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References [3]-[7]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E4BD34-6A4E-DDA4-EE34-2EA0A6A8EA43}"/>
              </a:ext>
            </a:extLst>
          </p:cNvPr>
          <p:cNvGrpSpPr/>
          <p:nvPr/>
        </p:nvGrpSpPr>
        <p:grpSpPr>
          <a:xfrm>
            <a:off x="1729761" y="817154"/>
            <a:ext cx="9881228" cy="4968158"/>
            <a:chOff x="4659635" y="2545691"/>
            <a:chExt cx="7672723" cy="40286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DD031F2-7060-281F-2BAF-D6B80923E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91" b="22302"/>
            <a:stretch>
              <a:fillRect/>
            </a:stretch>
          </p:blipFill>
          <p:spPr>
            <a:xfrm>
              <a:off x="4659635" y="2545691"/>
              <a:ext cx="7672723" cy="40286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3C9C057-9520-5664-4F17-D7DDAF18DD12}"/>
                </a:ext>
              </a:extLst>
            </p:cNvPr>
            <p:cNvSpPr txBox="1"/>
            <p:nvPr/>
          </p:nvSpPr>
          <p:spPr>
            <a:xfrm>
              <a:off x="7064228" y="3662617"/>
              <a:ext cx="468016" cy="29949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b="1" dirty="0">
                  <a:latin typeface="+mj-lt"/>
                </a:rPr>
                <a:t>blade</a:t>
              </a:r>
              <a:endParaRPr lang="en-US" b="1" dirty="0">
                <a:effectLst/>
                <a:latin typeface="+mj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1741653-A9EE-4879-2917-8A721360C153}"/>
                </a:ext>
              </a:extLst>
            </p:cNvPr>
            <p:cNvSpPr/>
            <p:nvPr/>
          </p:nvSpPr>
          <p:spPr>
            <a:xfrm>
              <a:off x="8531944" y="2737942"/>
              <a:ext cx="745067" cy="276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+mj-lt"/>
                </a:rPr>
                <a:t>casing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613542F-AD0C-DC8F-D346-8DF4712535CD}"/>
                    </a:ext>
                  </a:extLst>
                </p:cNvPr>
                <p:cNvSpPr txBox="1"/>
                <p:nvPr/>
              </p:nvSpPr>
              <p:spPr>
                <a:xfrm>
                  <a:off x="5249299" y="3196481"/>
                  <a:ext cx="350813" cy="346757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000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sz="20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sz="2000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613542F-AD0C-DC8F-D346-8DF4712535C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9299" y="3196481"/>
                  <a:ext cx="350813" cy="346757"/>
                </a:xfrm>
                <a:prstGeom prst="rect">
                  <a:avLst/>
                </a:prstGeom>
                <a:blipFill>
                  <a:blip r:embed="rId4"/>
                  <a:stretch>
                    <a:fillRect l="-6757" r="-8108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CC41287-8EA7-D77F-05CA-B7A20FC498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6627" y="3512392"/>
              <a:ext cx="695497" cy="512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71538D-3067-0A08-D1B3-7A35290490E3}"/>
              </a:ext>
            </a:extLst>
          </p:cNvPr>
          <p:cNvGrpSpPr/>
          <p:nvPr/>
        </p:nvGrpSpPr>
        <p:grpSpPr>
          <a:xfrm>
            <a:off x="4512111" y="5850737"/>
            <a:ext cx="3101910" cy="338554"/>
            <a:chOff x="233953" y="1199339"/>
            <a:chExt cx="3101910" cy="33855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399DA6F-E898-1384-2701-643A884D3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80472"/>
            <a:stretch>
              <a:fillRect/>
            </a:stretch>
          </p:blipFill>
          <p:spPr>
            <a:xfrm>
              <a:off x="233953" y="1252803"/>
              <a:ext cx="628754" cy="26594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6047B2-5078-6130-F59F-9DA209AD7DC1}"/>
                </a:ext>
              </a:extLst>
            </p:cNvPr>
            <p:cNvSpPr txBox="1"/>
            <p:nvPr/>
          </p:nvSpPr>
          <p:spPr>
            <a:xfrm>
              <a:off x="894617" y="1199339"/>
              <a:ext cx="2441246" cy="33855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600" dirty="0">
                  <a:effectLst/>
                  <a:latin typeface="+mj-lt"/>
                  <a:cs typeface="Times New Roman" panose="02020603050405020304" pitchFamily="18" charset="0"/>
                </a:rPr>
                <a:t>Heat Transfer in Solids (</a:t>
              </a:r>
              <a:r>
                <a:rPr lang="en-US" sz="1600" i="1" dirty="0" err="1">
                  <a:effectLst/>
                  <a:latin typeface="+mj-lt"/>
                  <a:cs typeface="Times New Roman" panose="02020603050405020304" pitchFamily="18" charset="0"/>
                </a:rPr>
                <a:t>ht</a:t>
              </a:r>
              <a:r>
                <a:rPr lang="en-US" sz="1600" dirty="0">
                  <a:effectLst/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B4E9B2-D856-988A-35CC-190F72DCD863}"/>
              </a:ext>
            </a:extLst>
          </p:cNvPr>
          <p:cNvGrpSpPr/>
          <p:nvPr/>
        </p:nvGrpSpPr>
        <p:grpSpPr>
          <a:xfrm>
            <a:off x="7536693" y="4965379"/>
            <a:ext cx="2015204" cy="794458"/>
            <a:chOff x="2284156" y="5331905"/>
            <a:chExt cx="2015204" cy="79445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AC356B8-8F8A-F119-8FFA-9C5E5EB7D455}"/>
                </a:ext>
              </a:extLst>
            </p:cNvPr>
            <p:cNvSpPr/>
            <p:nvPr/>
          </p:nvSpPr>
          <p:spPr>
            <a:xfrm>
              <a:off x="2349006" y="5677279"/>
              <a:ext cx="1950354" cy="4490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F2833EA4-7F05-2006-207E-E25C06A55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2267" y="5716790"/>
              <a:ext cx="1083157" cy="37012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C40DEE6-E618-3A6C-ADA7-88433509D42E}"/>
                </a:ext>
              </a:extLst>
            </p:cNvPr>
            <p:cNvSpPr txBox="1"/>
            <p:nvPr/>
          </p:nvSpPr>
          <p:spPr>
            <a:xfrm>
              <a:off x="2284156" y="5331905"/>
              <a:ext cx="195035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</a:rPr>
                <a:t>i</a:t>
              </a:r>
              <a:r>
                <a:rPr lang="en-US" b="1" dirty="0">
                  <a:effectLst/>
                  <a:latin typeface="+mj-lt"/>
                </a:rPr>
                <a:t>nitial conditions</a:t>
              </a:r>
            </a:p>
          </p:txBody>
        </p: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19AA55-3E0B-36CC-3FF4-A5027F5EC216}"/>
              </a:ext>
            </a:extLst>
          </p:cNvPr>
          <p:cNvCxnSpPr>
            <a:cxnSpLocks/>
          </p:cNvCxnSpPr>
          <p:nvPr/>
        </p:nvCxnSpPr>
        <p:spPr>
          <a:xfrm flipV="1">
            <a:off x="2669145" y="3076220"/>
            <a:ext cx="1884770" cy="149081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8266646-3F91-738A-F2B3-3D50AC0C5490}"/>
              </a:ext>
            </a:extLst>
          </p:cNvPr>
          <p:cNvCxnSpPr>
            <a:cxnSpLocks/>
          </p:cNvCxnSpPr>
          <p:nvPr/>
        </p:nvCxnSpPr>
        <p:spPr>
          <a:xfrm flipV="1">
            <a:off x="2692028" y="3808198"/>
            <a:ext cx="2437233" cy="75960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1E1969-A808-516E-BFA6-3507E907FA41}"/>
              </a:ext>
            </a:extLst>
          </p:cNvPr>
          <p:cNvCxnSpPr>
            <a:cxnSpLocks/>
          </p:cNvCxnSpPr>
          <p:nvPr/>
        </p:nvCxnSpPr>
        <p:spPr>
          <a:xfrm flipH="1">
            <a:off x="8747961" y="2154505"/>
            <a:ext cx="803935" cy="1300789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A86427E-3A08-27F7-DEEF-E342BF398932}"/>
              </a:ext>
            </a:extLst>
          </p:cNvPr>
          <p:cNvCxnSpPr>
            <a:cxnSpLocks/>
          </p:cNvCxnSpPr>
          <p:nvPr/>
        </p:nvCxnSpPr>
        <p:spPr>
          <a:xfrm>
            <a:off x="1916975" y="3257309"/>
            <a:ext cx="16938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E76C504-4E18-C6A9-C5E0-ED7D15CA9817}"/>
              </a:ext>
            </a:extLst>
          </p:cNvPr>
          <p:cNvCxnSpPr>
            <a:cxnSpLocks/>
          </p:cNvCxnSpPr>
          <p:nvPr/>
        </p:nvCxnSpPr>
        <p:spPr>
          <a:xfrm flipH="1">
            <a:off x="8159750" y="2154505"/>
            <a:ext cx="1392146" cy="62027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47F4A0-3093-6A4E-9C9A-0F31DF163FE1}"/>
              </a:ext>
            </a:extLst>
          </p:cNvPr>
          <p:cNvGrpSpPr/>
          <p:nvPr/>
        </p:nvGrpSpPr>
        <p:grpSpPr>
          <a:xfrm>
            <a:off x="184524" y="3042015"/>
            <a:ext cx="1732452" cy="414622"/>
            <a:chOff x="355974" y="2747015"/>
            <a:chExt cx="1732452" cy="41462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EFEFF1B-2EF5-C05A-4724-3409951C1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9325" y="2755954"/>
              <a:ext cx="1676444" cy="348352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C368E9B-D021-68EF-0D05-1A058BEF4F6C}"/>
                </a:ext>
              </a:extLst>
            </p:cNvPr>
            <p:cNvSpPr/>
            <p:nvPr/>
          </p:nvSpPr>
          <p:spPr>
            <a:xfrm>
              <a:off x="355974" y="2747015"/>
              <a:ext cx="1732452" cy="414622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753C27F-A313-6E56-1AFE-C4D314C22B8F}"/>
              </a:ext>
            </a:extLst>
          </p:cNvPr>
          <p:cNvGrpSpPr/>
          <p:nvPr/>
        </p:nvGrpSpPr>
        <p:grpSpPr>
          <a:xfrm>
            <a:off x="207875" y="4555490"/>
            <a:ext cx="2484153" cy="588108"/>
            <a:chOff x="291461" y="4166458"/>
            <a:chExt cx="2484153" cy="588108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02221C5-6C96-B769-2309-D3C8C4C50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9369" y="4178000"/>
              <a:ext cx="2035682" cy="533414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B25C476-5652-BEE3-F2E4-B58229B16000}"/>
                </a:ext>
              </a:extLst>
            </p:cNvPr>
            <p:cNvSpPr/>
            <p:nvPr/>
          </p:nvSpPr>
          <p:spPr>
            <a:xfrm>
              <a:off x="291461" y="4166458"/>
              <a:ext cx="2484153" cy="5881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681583-2915-D695-5C57-BDC0EE00EDC5}"/>
              </a:ext>
            </a:extLst>
          </p:cNvPr>
          <p:cNvGrpSpPr/>
          <p:nvPr/>
        </p:nvGrpSpPr>
        <p:grpSpPr>
          <a:xfrm>
            <a:off x="9555068" y="1148493"/>
            <a:ext cx="2200915" cy="992875"/>
            <a:chOff x="3125982" y="5365912"/>
            <a:chExt cx="2200915" cy="99287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4F989FD-EC91-F571-5149-A21E59A22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27925" y="5389945"/>
              <a:ext cx="2198972" cy="930753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34B300A-5365-C563-633D-9690807733B5}"/>
                </a:ext>
              </a:extLst>
            </p:cNvPr>
            <p:cNvSpPr/>
            <p:nvPr/>
          </p:nvSpPr>
          <p:spPr>
            <a:xfrm>
              <a:off x="3125982" y="5365912"/>
              <a:ext cx="2191648" cy="9928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7E6CB3A-6E5F-8122-C6F5-C047320549E9}"/>
              </a:ext>
            </a:extLst>
          </p:cNvPr>
          <p:cNvGrpSpPr/>
          <p:nvPr/>
        </p:nvGrpSpPr>
        <p:grpSpPr>
          <a:xfrm>
            <a:off x="9560344" y="4196399"/>
            <a:ext cx="2195639" cy="1574356"/>
            <a:chOff x="160238" y="1168458"/>
            <a:chExt cx="2195639" cy="1574356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0FBD816-6AFB-AF25-8453-794388FDF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54178"/>
            <a:stretch>
              <a:fillRect/>
            </a:stretch>
          </p:blipFill>
          <p:spPr>
            <a:xfrm>
              <a:off x="267737" y="1567821"/>
              <a:ext cx="1950354" cy="1132144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770CF82-C068-C142-D8A7-E639504E3F6D}"/>
                </a:ext>
              </a:extLst>
            </p:cNvPr>
            <p:cNvSpPr/>
            <p:nvPr/>
          </p:nvSpPr>
          <p:spPr>
            <a:xfrm>
              <a:off x="1594359" y="1944234"/>
              <a:ext cx="739679" cy="199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F0F6D75-FE6C-451A-9171-5DF0DEC8D5CD}"/>
                </a:ext>
              </a:extLst>
            </p:cNvPr>
            <p:cNvSpPr/>
            <p:nvPr/>
          </p:nvSpPr>
          <p:spPr>
            <a:xfrm>
              <a:off x="1622745" y="2159960"/>
              <a:ext cx="711293" cy="181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79DD92D-4832-29C8-49BF-BF9ADB307007}"/>
                </a:ext>
              </a:extLst>
            </p:cNvPr>
            <p:cNvSpPr/>
            <p:nvPr/>
          </p:nvSpPr>
          <p:spPr>
            <a:xfrm>
              <a:off x="1809107" y="2306770"/>
              <a:ext cx="524931" cy="245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9D89C13-D7CF-B17D-AA25-FBC04D3930A1}"/>
                </a:ext>
              </a:extLst>
            </p:cNvPr>
            <p:cNvSpPr/>
            <p:nvPr/>
          </p:nvSpPr>
          <p:spPr>
            <a:xfrm>
              <a:off x="1932910" y="2474260"/>
              <a:ext cx="352962" cy="2457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21F3C4B-4A7D-16B5-814D-D98D3A5A2AE3}"/>
                </a:ext>
              </a:extLst>
            </p:cNvPr>
            <p:cNvGrpSpPr/>
            <p:nvPr/>
          </p:nvGrpSpPr>
          <p:grpSpPr>
            <a:xfrm>
              <a:off x="160238" y="1168458"/>
              <a:ext cx="2195639" cy="1574356"/>
              <a:chOff x="440879" y="1235867"/>
              <a:chExt cx="2195639" cy="157435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02D610C-61A2-3371-29AC-743D38B83A80}"/>
                  </a:ext>
                </a:extLst>
              </p:cNvPr>
              <p:cNvSpPr txBox="1"/>
              <p:nvPr/>
            </p:nvSpPr>
            <p:spPr>
              <a:xfrm>
                <a:off x="440879" y="1235867"/>
                <a:ext cx="2088139" cy="40011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lang="en-US" sz="2000" b="1" dirty="0">
                    <a:latin typeface="+mj-lt"/>
                  </a:rPr>
                  <a:t>local CFD fields</a:t>
                </a:r>
                <a:endParaRPr lang="en-US" sz="2000" b="1" dirty="0">
                  <a:effectLst/>
                  <a:latin typeface="+mj-lt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31BEF9E-112E-B509-FD15-5B8742C7A24B}"/>
                  </a:ext>
                </a:extLst>
              </p:cNvPr>
              <p:cNvSpPr/>
              <p:nvPr/>
            </p:nvSpPr>
            <p:spPr>
              <a:xfrm>
                <a:off x="548378" y="1593271"/>
                <a:ext cx="2088140" cy="12169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1AEEFD-1F91-344F-24A2-859044F11932}"/>
                </a:ext>
              </a:extLst>
            </p:cNvPr>
            <p:cNvSpPr/>
            <p:nvPr/>
          </p:nvSpPr>
          <p:spPr>
            <a:xfrm>
              <a:off x="1705768" y="1763992"/>
              <a:ext cx="512323" cy="199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960B733-F7B4-D604-FBED-EA7B8F3A3197}"/>
              </a:ext>
            </a:extLst>
          </p:cNvPr>
          <p:cNvSpPr txBox="1"/>
          <p:nvPr/>
        </p:nvSpPr>
        <p:spPr>
          <a:xfrm>
            <a:off x="108624" y="4176568"/>
            <a:ext cx="25031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+mj-lt"/>
              </a:rPr>
              <a:t>oxidation</a:t>
            </a:r>
            <a:endParaRPr lang="en-US" sz="2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BB56729-1291-CFE7-FB43-311993CB0EBE}"/>
              </a:ext>
            </a:extLst>
          </p:cNvPr>
          <p:cNvSpPr txBox="1"/>
          <p:nvPr/>
        </p:nvSpPr>
        <p:spPr>
          <a:xfrm>
            <a:off x="94278" y="2641905"/>
            <a:ext cx="17257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+mj-lt"/>
              </a:rPr>
              <a:t>friction</a:t>
            </a:r>
            <a:endParaRPr lang="en-US" sz="2000" b="1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947F5C0-2D46-CD12-BBE8-1B6694B3F3D0}"/>
              </a:ext>
            </a:extLst>
          </p:cNvPr>
          <p:cNvSpPr txBox="1"/>
          <p:nvPr/>
        </p:nvSpPr>
        <p:spPr>
          <a:xfrm>
            <a:off x="9442865" y="741933"/>
            <a:ext cx="22009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+mj-lt"/>
              </a:rPr>
              <a:t>convection</a:t>
            </a:r>
            <a:endParaRPr lang="en-US" sz="2000" b="1" dirty="0"/>
          </a:p>
        </p:txBody>
      </p:sp>
      <p:sp>
        <p:nvSpPr>
          <p:cNvPr id="60" name="Title 4">
            <a:extLst>
              <a:ext uri="{FF2B5EF4-FFF2-40B4-BE49-F238E27FC236}">
                <a16:creationId xmlns:a16="http://schemas.microsoft.com/office/drawing/2014/main" id="{D59F8F32-8AAC-FECF-10EB-68A035B09619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COMSOL model implements transient frictional heating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E2EE3A2-0216-F229-3A57-D496EA29220B}"/>
              </a:ext>
            </a:extLst>
          </p:cNvPr>
          <p:cNvSpPr/>
          <p:nvPr/>
        </p:nvSpPr>
        <p:spPr>
          <a:xfrm>
            <a:off x="4474214" y="5869661"/>
            <a:ext cx="3243572" cy="3196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BD04BAE-2D75-99C9-CE96-3082DD9F4CD0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8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431F-03C9-8901-76CE-382D7DCEA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6FEF21F7-A3A1-8810-32A9-983673974214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Blade heating from continuous rub</a:t>
            </a:r>
          </a:p>
        </p:txBody>
      </p:sp>
      <p:pic>
        <p:nvPicPr>
          <p:cNvPr id="5" name="200us_test">
            <a:hlinkClick r:id="" action="ppaction://media"/>
            <a:extLst>
              <a:ext uri="{FF2B5EF4-FFF2-40B4-BE49-F238E27FC236}">
                <a16:creationId xmlns:a16="http://schemas.microsoft.com/office/drawing/2014/main" id="{370A1CA6-2D59-F476-A228-3DB94734B5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8581" y="791831"/>
            <a:ext cx="8914838" cy="501468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647BFAB-FE50-0772-D4CE-3C5998E16F78}"/>
              </a:ext>
            </a:extLst>
          </p:cNvPr>
          <p:cNvGrpSpPr/>
          <p:nvPr/>
        </p:nvGrpSpPr>
        <p:grpSpPr>
          <a:xfrm>
            <a:off x="8150638" y="748057"/>
            <a:ext cx="759799" cy="3170208"/>
            <a:chOff x="10490444" y="1191716"/>
            <a:chExt cx="759799" cy="31702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AC3EC7-4D54-65A6-CD1A-D0D2A3C81716}"/>
                </a:ext>
              </a:extLst>
            </p:cNvPr>
            <p:cNvSpPr txBox="1"/>
            <p:nvPr/>
          </p:nvSpPr>
          <p:spPr>
            <a:xfrm>
              <a:off x="10764533" y="1191716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1600 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EF1281-C323-F277-2AEE-B2A8E972BEFB}"/>
                </a:ext>
              </a:extLst>
            </p:cNvPr>
            <p:cNvSpPr txBox="1"/>
            <p:nvPr/>
          </p:nvSpPr>
          <p:spPr>
            <a:xfrm>
              <a:off x="10751494" y="1890204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</a:t>
              </a:r>
              <a:r>
                <a:rPr lang="en-US" sz="1200" dirty="0">
                  <a:latin typeface="+mj-lt"/>
                </a:rPr>
                <a:t>4</a:t>
              </a:r>
              <a:r>
                <a:rPr lang="en-US" sz="1200" dirty="0">
                  <a:effectLst/>
                  <a:latin typeface="+mj-lt"/>
                </a:rPr>
                <a:t>00 K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586422-9943-67D1-9B0E-6C73D943DD32}"/>
                </a:ext>
              </a:extLst>
            </p:cNvPr>
            <p:cNvSpPr txBox="1"/>
            <p:nvPr/>
          </p:nvSpPr>
          <p:spPr>
            <a:xfrm>
              <a:off x="10751494" y="2605529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1200 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A60066-AD20-ABC1-538B-BF96FE93273F}"/>
                </a:ext>
              </a:extLst>
            </p:cNvPr>
            <p:cNvSpPr txBox="1"/>
            <p:nvPr/>
          </p:nvSpPr>
          <p:spPr>
            <a:xfrm>
              <a:off x="10751494" y="3304017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1000 K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94E35F-3AC2-026C-3EDC-9BA4395D6C3E}"/>
                </a:ext>
              </a:extLst>
            </p:cNvPr>
            <p:cNvSpPr txBox="1"/>
            <p:nvPr/>
          </p:nvSpPr>
          <p:spPr>
            <a:xfrm>
              <a:off x="10764533" y="4030798"/>
              <a:ext cx="400751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latin typeface="+mj-lt"/>
                </a:rPr>
                <a:t>8</a:t>
              </a:r>
              <a:r>
                <a:rPr lang="en-US" sz="1200" dirty="0">
                  <a:effectLst/>
                  <a:latin typeface="+mj-lt"/>
                </a:rPr>
                <a:t>00 K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BBC97-ACB1-DB13-6A71-B7A1D5F85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90444" y="1318778"/>
              <a:ext cx="254564" cy="304314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7">
                <a:extLst>
                  <a:ext uri="{FF2B5EF4-FFF2-40B4-BE49-F238E27FC236}">
                    <a16:creationId xmlns:a16="http://schemas.microsoft.com/office/drawing/2014/main" id="{47DFEBEB-8619-4C22-CF42-D5F5535619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9898" y="5892133"/>
                <a:ext cx="4031411" cy="304848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900" b="1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2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fric</m:t>
                        </m:r>
                      </m:sub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=1.0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GW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sub>
                        </m:sSub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=75 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kJ</m:t>
                        </m:r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mo</m:t>
                        </m:r>
                        <m:sSup>
                          <m:sSupPr>
                            <m:ctrl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p>
                            <m: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718−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718</m:t>
                    </m:r>
                  </m:oMath>
                </a14:m>
                <a:r>
                  <a:rPr lang="en-US" sz="1100" dirty="0">
                    <a:latin typeface="+mj-lt"/>
                  </a:rPr>
                  <a:t> </a:t>
                </a:r>
                <a:endParaRPr sz="1100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Text Placeholder 7">
                <a:extLst>
                  <a:ext uri="{FF2B5EF4-FFF2-40B4-BE49-F238E27FC236}">
                    <a16:creationId xmlns:a16="http://schemas.microsoft.com/office/drawing/2014/main" id="{47DFEBEB-8619-4C22-CF42-D5F553561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898" y="5892133"/>
                <a:ext cx="4031411" cy="304848"/>
              </a:xfrm>
              <a:prstGeom prst="rect">
                <a:avLst/>
              </a:prstGeom>
              <a:blipFill>
                <a:blip r:embed="rId7"/>
                <a:stretch>
                  <a:fillRect l="-1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48BEBC9D-B9EB-5DE2-C4C1-CCAA9B7FA026}"/>
              </a:ext>
            </a:extLst>
          </p:cNvPr>
          <p:cNvSpPr/>
          <p:nvPr/>
        </p:nvSpPr>
        <p:spPr>
          <a:xfrm>
            <a:off x="3065604" y="4087155"/>
            <a:ext cx="338554" cy="1409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638F7F-9357-0BF4-7272-621FF846121F}"/>
              </a:ext>
            </a:extLst>
          </p:cNvPr>
          <p:cNvSpPr txBox="1"/>
          <p:nvPr/>
        </p:nvSpPr>
        <p:spPr>
          <a:xfrm rot="16200000">
            <a:off x="2528909" y="4505262"/>
            <a:ext cx="1481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+mj-lt"/>
              </a:rPr>
              <a:t>temperature (K)</a:t>
            </a:r>
            <a:endParaRPr lang="en-US" sz="14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9F65B3-65DB-16B6-A3EA-3E1D283B8022}"/>
              </a:ext>
            </a:extLst>
          </p:cNvPr>
          <p:cNvSpPr txBox="1"/>
          <p:nvPr/>
        </p:nvSpPr>
        <p:spPr>
          <a:xfrm>
            <a:off x="5913463" y="5507107"/>
            <a:ext cx="101927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Helvetica" pitchFamily="2" charset="0"/>
              </a:rPr>
              <a:t>time (</a:t>
            </a:r>
            <a:r>
              <a:rPr lang="el-GR" sz="1400" dirty="0">
                <a:effectLst/>
                <a:latin typeface="Helvetica" pitchFamily="2" charset="0"/>
              </a:rPr>
              <a:t>μ</a:t>
            </a:r>
            <a:r>
              <a:rPr lang="en-US" sz="1400" dirty="0">
                <a:effectLst/>
                <a:latin typeface="Helvetica" pitchFamily="2" charset="0"/>
              </a:rPr>
              <a:t>s)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D22584-0AB1-CA54-4FE8-E9467D4C09D8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F86113D-0466-937B-5209-EB5074666B9A}"/>
              </a:ext>
            </a:extLst>
          </p:cNvPr>
          <p:cNvSpPr/>
          <p:nvPr/>
        </p:nvSpPr>
        <p:spPr>
          <a:xfrm>
            <a:off x="6942377" y="1319951"/>
            <a:ext cx="200378" cy="200378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</a:ln>
          <a:effectLst>
            <a:glow rad="127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0C5BD0C-CB38-6EFB-CAEB-4DA2302ECB9A}"/>
              </a:ext>
            </a:extLst>
          </p:cNvPr>
          <p:cNvCxnSpPr>
            <a:cxnSpLocks/>
          </p:cNvCxnSpPr>
          <p:nvPr/>
        </p:nvCxnSpPr>
        <p:spPr>
          <a:xfrm flipV="1">
            <a:off x="7050836" y="1545907"/>
            <a:ext cx="0" cy="253839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>
            <a:glow rad="127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01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431F-03C9-8901-76CE-382D7DCEA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6FEF21F7-A3A1-8810-32A9-983673974214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Blade ignition from continuous rub</a:t>
            </a:r>
          </a:p>
        </p:txBody>
      </p:sp>
      <p:pic>
        <p:nvPicPr>
          <p:cNvPr id="5" name="200us_test">
            <a:hlinkClick r:id="" action="ppaction://media"/>
            <a:extLst>
              <a:ext uri="{FF2B5EF4-FFF2-40B4-BE49-F238E27FC236}">
                <a16:creationId xmlns:a16="http://schemas.microsoft.com/office/drawing/2014/main" id="{370A1CA6-2D59-F476-A228-3DB94734B5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8581" y="786388"/>
            <a:ext cx="8914838" cy="501468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647BFAB-FE50-0772-D4CE-3C5998E16F78}"/>
              </a:ext>
            </a:extLst>
          </p:cNvPr>
          <p:cNvGrpSpPr/>
          <p:nvPr/>
        </p:nvGrpSpPr>
        <p:grpSpPr>
          <a:xfrm>
            <a:off x="8150638" y="748057"/>
            <a:ext cx="759799" cy="3170208"/>
            <a:chOff x="10490444" y="1191716"/>
            <a:chExt cx="759799" cy="31702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BAC3EC7-4D54-65A6-CD1A-D0D2A3C81716}"/>
                </a:ext>
              </a:extLst>
            </p:cNvPr>
            <p:cNvSpPr txBox="1"/>
            <p:nvPr/>
          </p:nvSpPr>
          <p:spPr>
            <a:xfrm>
              <a:off x="10764533" y="1191716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1600 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EF1281-C323-F277-2AEE-B2A8E972BEFB}"/>
                </a:ext>
              </a:extLst>
            </p:cNvPr>
            <p:cNvSpPr txBox="1"/>
            <p:nvPr/>
          </p:nvSpPr>
          <p:spPr>
            <a:xfrm>
              <a:off x="10751494" y="1890204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</a:t>
              </a:r>
              <a:r>
                <a:rPr lang="en-US" sz="1200" dirty="0">
                  <a:latin typeface="+mj-lt"/>
                </a:rPr>
                <a:t>4</a:t>
              </a:r>
              <a:r>
                <a:rPr lang="en-US" sz="1200" dirty="0">
                  <a:effectLst/>
                  <a:latin typeface="+mj-lt"/>
                </a:rPr>
                <a:t>00 K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586422-9943-67D1-9B0E-6C73D943DD32}"/>
                </a:ext>
              </a:extLst>
            </p:cNvPr>
            <p:cNvSpPr txBox="1"/>
            <p:nvPr/>
          </p:nvSpPr>
          <p:spPr>
            <a:xfrm>
              <a:off x="10751494" y="2605529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1200 K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9A60066-AD20-ABC1-538B-BF96FE93273F}"/>
                </a:ext>
              </a:extLst>
            </p:cNvPr>
            <p:cNvSpPr txBox="1"/>
            <p:nvPr/>
          </p:nvSpPr>
          <p:spPr>
            <a:xfrm>
              <a:off x="10751494" y="3304017"/>
              <a:ext cx="485710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effectLst/>
                  <a:latin typeface="+mj-lt"/>
                </a:rPr>
                <a:t>1000 K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94E35F-3AC2-026C-3EDC-9BA4395D6C3E}"/>
                </a:ext>
              </a:extLst>
            </p:cNvPr>
            <p:cNvSpPr txBox="1"/>
            <p:nvPr/>
          </p:nvSpPr>
          <p:spPr>
            <a:xfrm>
              <a:off x="10764533" y="4030798"/>
              <a:ext cx="400751" cy="276999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1200" dirty="0">
                  <a:latin typeface="+mj-lt"/>
                </a:rPr>
                <a:t>8</a:t>
              </a:r>
              <a:r>
                <a:rPr lang="en-US" sz="1200" dirty="0">
                  <a:effectLst/>
                  <a:latin typeface="+mj-lt"/>
                </a:rPr>
                <a:t>00 K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52BBC97-ACB1-DB13-6A71-B7A1D5F85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90444" y="1318778"/>
              <a:ext cx="254564" cy="304314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7">
                <a:extLst>
                  <a:ext uri="{FF2B5EF4-FFF2-40B4-BE49-F238E27FC236}">
                    <a16:creationId xmlns:a16="http://schemas.microsoft.com/office/drawing/2014/main" id="{47DFEBEB-8619-4C22-CF42-D5F55356197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49898" y="5892133"/>
                <a:ext cx="4031411" cy="304848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900" b="1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2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fric</m:t>
                        </m:r>
                      </m:sub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=1.0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GW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sub>
                        </m:sSub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=75 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kJ</m:t>
                        </m:r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mo</m:t>
                        </m:r>
                        <m:sSup>
                          <m:sSupPr>
                            <m:ctrl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p>
                            <m: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718−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718</m:t>
                    </m:r>
                  </m:oMath>
                </a14:m>
                <a:r>
                  <a:rPr lang="en-US" sz="1100" dirty="0">
                    <a:latin typeface="+mj-lt"/>
                  </a:rPr>
                  <a:t> </a:t>
                </a:r>
                <a:endParaRPr sz="1100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Text Placeholder 7">
                <a:extLst>
                  <a:ext uri="{FF2B5EF4-FFF2-40B4-BE49-F238E27FC236}">
                    <a16:creationId xmlns:a16="http://schemas.microsoft.com/office/drawing/2014/main" id="{47DFEBEB-8619-4C22-CF42-D5F553561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898" y="5892133"/>
                <a:ext cx="4031411" cy="304848"/>
              </a:xfrm>
              <a:prstGeom prst="rect">
                <a:avLst/>
              </a:prstGeom>
              <a:blipFill>
                <a:blip r:embed="rId7"/>
                <a:stretch>
                  <a:fillRect l="-1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48BEBC9D-B9EB-5DE2-C4C1-CCAA9B7FA026}"/>
              </a:ext>
            </a:extLst>
          </p:cNvPr>
          <p:cNvSpPr/>
          <p:nvPr/>
        </p:nvSpPr>
        <p:spPr>
          <a:xfrm>
            <a:off x="3065604" y="4087155"/>
            <a:ext cx="338554" cy="1409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638F7F-9357-0BF4-7272-621FF846121F}"/>
              </a:ext>
            </a:extLst>
          </p:cNvPr>
          <p:cNvSpPr txBox="1"/>
          <p:nvPr/>
        </p:nvSpPr>
        <p:spPr>
          <a:xfrm rot="16200000">
            <a:off x="2528909" y="4505262"/>
            <a:ext cx="1481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+mj-lt"/>
              </a:rPr>
              <a:t>temperature (K)</a:t>
            </a:r>
            <a:endParaRPr lang="en-US" sz="14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9F65B3-65DB-16B6-A3EA-3E1D283B8022}"/>
              </a:ext>
            </a:extLst>
          </p:cNvPr>
          <p:cNvSpPr txBox="1"/>
          <p:nvPr/>
        </p:nvSpPr>
        <p:spPr>
          <a:xfrm>
            <a:off x="5913463" y="5507107"/>
            <a:ext cx="101927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effectLst/>
                <a:latin typeface="Helvetica" pitchFamily="2" charset="0"/>
              </a:rPr>
              <a:t>time (</a:t>
            </a:r>
            <a:r>
              <a:rPr lang="el-GR" sz="1400" dirty="0">
                <a:effectLst/>
                <a:latin typeface="Helvetica" pitchFamily="2" charset="0"/>
              </a:rPr>
              <a:t>μ</a:t>
            </a:r>
            <a:r>
              <a:rPr lang="en-US" sz="1400" dirty="0">
                <a:effectLst/>
                <a:latin typeface="Helvetica" pitchFamily="2" charset="0"/>
              </a:rPr>
              <a:t>s)</a:t>
            </a:r>
            <a:endParaRPr 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6C67A8-1DCE-BB40-9067-9F5922B57E76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8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E816888-056B-08EB-B759-2A54D68CDD4C}"/>
              </a:ext>
            </a:extLst>
          </p:cNvPr>
          <p:cNvSpPr/>
          <p:nvPr/>
        </p:nvSpPr>
        <p:spPr>
          <a:xfrm>
            <a:off x="6942377" y="1319951"/>
            <a:ext cx="200378" cy="200378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</a:ln>
          <a:effectLst>
            <a:glow rad="127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7605869-DBC5-C3BC-7129-D11BA461D090}"/>
              </a:ext>
            </a:extLst>
          </p:cNvPr>
          <p:cNvCxnSpPr>
            <a:cxnSpLocks/>
          </p:cNvCxnSpPr>
          <p:nvPr/>
        </p:nvCxnSpPr>
        <p:spPr>
          <a:xfrm flipV="1">
            <a:off x="7050836" y="1545907"/>
            <a:ext cx="0" cy="253839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  <a:effectLst>
            <a:glow rad="127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6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F431F-03C9-8901-76CE-382D7DCEA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EDBCC-BCF0-BC25-B27E-EEADB64E42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" t="5808" r="2379" b="8200"/>
          <a:stretch>
            <a:fillRect/>
          </a:stretch>
        </p:blipFill>
        <p:spPr>
          <a:xfrm>
            <a:off x="1331518" y="800516"/>
            <a:ext cx="9591067" cy="504201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4759FEE-05E2-F4D6-5A2D-9DA8E61DD5F9}"/>
              </a:ext>
            </a:extLst>
          </p:cNvPr>
          <p:cNvSpPr/>
          <p:nvPr/>
        </p:nvSpPr>
        <p:spPr>
          <a:xfrm>
            <a:off x="6022250" y="858230"/>
            <a:ext cx="1537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D55CEA-5473-2F2F-B1F9-5AAB17D49FE9}"/>
              </a:ext>
            </a:extLst>
          </p:cNvPr>
          <p:cNvSpPr/>
          <p:nvPr/>
        </p:nvSpPr>
        <p:spPr>
          <a:xfrm>
            <a:off x="8863579" y="4142536"/>
            <a:ext cx="1578126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4B86F9-ACF9-4582-5814-5624E4D4945B}"/>
              </a:ext>
            </a:extLst>
          </p:cNvPr>
          <p:cNvSpPr/>
          <p:nvPr/>
        </p:nvSpPr>
        <p:spPr>
          <a:xfrm>
            <a:off x="8896236" y="3255684"/>
            <a:ext cx="1457449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Title 4">
            <a:extLst>
              <a:ext uri="{FF2B5EF4-FFF2-40B4-BE49-F238E27FC236}">
                <a16:creationId xmlns:a16="http://schemas.microsoft.com/office/drawing/2014/main" id="{6FEF21F7-A3A1-8810-32A9-983673974214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Using ignition threshold as a design tool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7">
                <a:extLst>
                  <a:ext uri="{FF2B5EF4-FFF2-40B4-BE49-F238E27FC236}">
                    <a16:creationId xmlns:a16="http://schemas.microsoft.com/office/drawing/2014/main" id="{D4960EB3-F4AD-FC31-ECFB-CD96A272A2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5505" y="5883288"/>
                <a:ext cx="4031411" cy="304848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900" b="1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2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fric</m:t>
                          </m:r>
                        </m:sub>
                        <m:sup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200" b="0" i="0" dirty="0" smtClean="0">
                          <a:latin typeface="Cambria Math" panose="02040503050406030204" pitchFamily="18" charset="0"/>
                        </a:rPr>
                        <m:t>=1.0 </m:t>
                      </m:r>
                      <m:r>
                        <m:rPr>
                          <m:sty m:val="p"/>
                        </m:rPr>
                        <a:rPr lang="en-US" sz="1200" b="0" i="0" dirty="0" smtClean="0">
                          <a:latin typeface="Cambria Math" panose="02040503050406030204" pitchFamily="18" charset="0"/>
                        </a:rPr>
                        <m:t>GW</m:t>
                      </m:r>
                      <m:r>
                        <a:rPr lang="en-US" sz="12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sz="12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Q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ad</m:t>
                              </m:r>
                            </m:sub>
                          </m:sSub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=75 </m:t>
                          </m:r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kJ</m:t>
                          </m:r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mo</m:t>
                          </m:r>
                          <m:sSup>
                            <m:sSupPr>
                              <m:ctrl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</m:e>
                            <m:sup>
                              <m:r>
                                <a:rPr lang="en-US" sz="1200" b="0" i="0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1200" b="0" i="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12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200" b="0" i="0" dirty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b="0" i="0" dirty="0" smtClean="0">
                          <a:latin typeface="Cambria Math" panose="02040503050406030204" pitchFamily="18" charset="0"/>
                        </a:rPr>
                        <m:t>718−</m:t>
                      </m:r>
                      <m:r>
                        <m:rPr>
                          <m:sty m:val="p"/>
                        </m:rPr>
                        <a:rPr lang="en-US" sz="1200" b="0" i="0" dirty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1200" b="0" i="0" dirty="0" smtClean="0">
                          <a:latin typeface="Cambria Math" panose="02040503050406030204" pitchFamily="18" charset="0"/>
                        </a:rPr>
                        <m:t>718</m:t>
                      </m:r>
                    </m:oMath>
                  </m:oMathPara>
                </a14:m>
                <a:endParaRPr sz="1200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Text Placeholder 7">
                <a:extLst>
                  <a:ext uri="{FF2B5EF4-FFF2-40B4-BE49-F238E27FC236}">
                    <a16:creationId xmlns:a16="http://schemas.microsoft.com/office/drawing/2014/main" id="{D4960EB3-F4AD-FC31-ECFB-CD96A272A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505" y="5883288"/>
                <a:ext cx="4031411" cy="304848"/>
              </a:xfrm>
              <a:prstGeom prst="rect">
                <a:avLst/>
              </a:prstGeom>
              <a:blipFill>
                <a:blip r:embed="rId4"/>
                <a:stretch>
                  <a:fillRect l="-1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66731038-9E5C-0958-D01D-6E74A69879C1}"/>
              </a:ext>
            </a:extLst>
          </p:cNvPr>
          <p:cNvSpPr/>
          <p:nvPr/>
        </p:nvSpPr>
        <p:spPr>
          <a:xfrm>
            <a:off x="4235456" y="5032754"/>
            <a:ext cx="1477574" cy="181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FB0FAD-861B-2CB8-5A5C-F65B4760A98B}"/>
              </a:ext>
            </a:extLst>
          </p:cNvPr>
          <p:cNvSpPr txBox="1"/>
          <p:nvPr/>
        </p:nvSpPr>
        <p:spPr>
          <a:xfrm>
            <a:off x="4270179" y="4894858"/>
            <a:ext cx="1825821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b="1" dirty="0">
                <a:effectLst/>
                <a:latin typeface="+mj-lt"/>
              </a:rPr>
              <a:t>ignition</a:t>
            </a:r>
            <a:r>
              <a:rPr lang="en-US" sz="1600" b="1" dirty="0">
                <a:effectLst/>
                <a:latin typeface="+mj-lt"/>
              </a:rPr>
              <a:t> threshold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0B5A01-F402-F66D-A883-EAEEB6387124}"/>
              </a:ext>
            </a:extLst>
          </p:cNvPr>
          <p:cNvSpPr txBox="1"/>
          <p:nvPr/>
        </p:nvSpPr>
        <p:spPr>
          <a:xfrm>
            <a:off x="2573754" y="827731"/>
            <a:ext cx="1166987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2727FF"/>
                </a:solidFill>
                <a:latin typeface="Helvetica" pitchFamily="2" charset="0"/>
              </a:rPr>
              <a:t>quenching</a:t>
            </a:r>
            <a:endParaRPr lang="en-US" b="1" dirty="0">
              <a:solidFill>
                <a:srgbClr val="2727FF"/>
              </a:solidFill>
              <a:effectLst/>
              <a:latin typeface="Helvetica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F17936-6687-106B-F132-FF8F342B30EA}"/>
              </a:ext>
            </a:extLst>
          </p:cNvPr>
          <p:cNvSpPr txBox="1"/>
          <p:nvPr/>
        </p:nvSpPr>
        <p:spPr>
          <a:xfrm>
            <a:off x="4592427" y="827731"/>
            <a:ext cx="948978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b="1" dirty="0">
                <a:solidFill>
                  <a:srgbClr val="FF0000"/>
                </a:solidFill>
                <a:latin typeface="Helvetica" pitchFamily="2" charset="0"/>
              </a:rPr>
              <a:t>ignitable</a:t>
            </a:r>
            <a:endParaRPr lang="en-US" b="1" dirty="0">
              <a:solidFill>
                <a:srgbClr val="FF0000"/>
              </a:solidFill>
              <a:effectLst/>
              <a:latin typeface="Helvetica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1A0BD2-AD23-693C-4B6C-A7C916A79ACC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9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67C3EB-8B3C-0670-722B-677AA4716472}"/>
              </a:ext>
            </a:extLst>
          </p:cNvPr>
          <p:cNvSpPr txBox="1"/>
          <p:nvPr/>
        </p:nvSpPr>
        <p:spPr bwMode="auto">
          <a:xfrm>
            <a:off x="8984255" y="4337180"/>
            <a:ext cx="14574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kern="0" dirty="0">
                <a:solidFill>
                  <a:srgbClr val="2727FF"/>
                </a:solidFill>
                <a:cs typeface="Arial"/>
              </a:rPr>
              <a:t>rapid quenching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EA800C-B4BA-456B-52BB-0E0676D04B7D}"/>
              </a:ext>
            </a:extLst>
          </p:cNvPr>
          <p:cNvSpPr txBox="1"/>
          <p:nvPr/>
        </p:nvSpPr>
        <p:spPr bwMode="auto">
          <a:xfrm>
            <a:off x="5984224" y="800515"/>
            <a:ext cx="11993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kern="0" dirty="0">
                <a:solidFill>
                  <a:srgbClr val="FF0000"/>
                </a:solidFill>
                <a:cs typeface="Arial"/>
              </a:rPr>
              <a:t>rapid ignition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44E05-C052-3DB4-43BA-DC052C34BD08}"/>
              </a:ext>
            </a:extLst>
          </p:cNvPr>
          <p:cNvSpPr txBox="1"/>
          <p:nvPr/>
        </p:nvSpPr>
        <p:spPr bwMode="auto">
          <a:xfrm>
            <a:off x="9048520" y="3313399"/>
            <a:ext cx="17459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kern="0" dirty="0">
                <a:solidFill>
                  <a:srgbClr val="2727FF"/>
                </a:solidFill>
                <a:cs typeface="Arial"/>
              </a:rPr>
              <a:t>marginal quenching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3C642D-E3F5-26AC-4879-128C69D12CD7}"/>
              </a:ext>
            </a:extLst>
          </p:cNvPr>
          <p:cNvSpPr/>
          <p:nvPr/>
        </p:nvSpPr>
        <p:spPr>
          <a:xfrm>
            <a:off x="9048520" y="858231"/>
            <a:ext cx="1537600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8DF621-2CD5-D0C6-C82A-B69BF9B6F544}"/>
              </a:ext>
            </a:extLst>
          </p:cNvPr>
          <p:cNvSpPr txBox="1"/>
          <p:nvPr/>
        </p:nvSpPr>
        <p:spPr bwMode="auto">
          <a:xfrm>
            <a:off x="9006026" y="800515"/>
            <a:ext cx="1537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400" kern="0" dirty="0">
                <a:solidFill>
                  <a:srgbClr val="FF0000"/>
                </a:solidFill>
                <a:cs typeface="Arial"/>
              </a:rPr>
              <a:t>marginal ignition </a:t>
            </a:r>
          </a:p>
        </p:txBody>
      </p:sp>
    </p:spTree>
    <p:extLst>
      <p:ext uri="{BB962C8B-B14F-4D97-AF65-F5344CB8AC3E}">
        <p14:creationId xmlns:p14="http://schemas.microsoft.com/office/powerpoint/2010/main" val="3811508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1D079-5C6A-DB61-0A0C-72875C4FE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7">
                <a:extLst>
                  <a:ext uri="{FF2B5EF4-FFF2-40B4-BE49-F238E27FC236}">
                    <a16:creationId xmlns:a16="http://schemas.microsoft.com/office/drawing/2014/main" id="{E8C2801F-18B6-E323-FE43-086EE3163AA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5504" y="5883288"/>
                <a:ext cx="4031411" cy="304848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900" b="1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2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fric</m:t>
                        </m:r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=0.7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GW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ad</m:t>
                            </m:r>
                          </m:sub>
                        </m:sSub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=75 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kJ</m:t>
                        </m:r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mo</m:t>
                        </m:r>
                        <m:sSup>
                          <m:sSupPr>
                            <m:ctrl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p>
                            <m:r>
                              <a:rPr lang="en-US" sz="1200" b="0" i="0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718−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718</m:t>
                    </m:r>
                  </m:oMath>
                </a14:m>
                <a:r>
                  <a:rPr lang="en-US" sz="1200" dirty="0">
                    <a:latin typeface="+mj-lt"/>
                  </a:rPr>
                  <a:t> </a:t>
                </a:r>
                <a:endParaRPr sz="1200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 Placeholder 7">
                <a:extLst>
                  <a:ext uri="{FF2B5EF4-FFF2-40B4-BE49-F238E27FC236}">
                    <a16:creationId xmlns:a16="http://schemas.microsoft.com/office/drawing/2014/main" id="{E8C2801F-18B6-E323-FE43-086EE3163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504" y="5883288"/>
                <a:ext cx="4031411" cy="304848"/>
              </a:xfrm>
              <a:prstGeom prst="rect">
                <a:avLst/>
              </a:prstGeom>
              <a:blipFill>
                <a:blip r:embed="rId5"/>
                <a:stretch>
                  <a:fillRect l="-1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itle 4">
            <a:extLst>
              <a:ext uri="{FF2B5EF4-FFF2-40B4-BE49-F238E27FC236}">
                <a16:creationId xmlns:a16="http://schemas.microsoft.com/office/drawing/2014/main" id="{1471E434-E165-1A40-C5CB-9B2564C11ED5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Casing ignition from periodic rubbing</a:t>
            </a:r>
          </a:p>
        </p:txBody>
      </p:sp>
      <p:pic>
        <p:nvPicPr>
          <p:cNvPr id="4" name="casing_field_and_plot">
            <a:hlinkClick r:id="" action="ppaction://media"/>
            <a:extLst>
              <a:ext uri="{FF2B5EF4-FFF2-40B4-BE49-F238E27FC236}">
                <a16:creationId xmlns:a16="http://schemas.microsoft.com/office/drawing/2014/main" id="{2E564C24-8E67-7599-C0A2-B70F5D042B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56" y="1652340"/>
            <a:ext cx="12191999" cy="3420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AA18FA-615B-0981-CA63-9875C383C3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1516186" y="4698732"/>
            <a:ext cx="3149380" cy="2624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EDE11D-CCED-4657-D712-E5E8AD520A93}"/>
              </a:ext>
            </a:extLst>
          </p:cNvPr>
          <p:cNvSpPr txBox="1"/>
          <p:nvPr/>
        </p:nvSpPr>
        <p:spPr>
          <a:xfrm>
            <a:off x="4475943" y="4950625"/>
            <a:ext cx="485710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200" dirty="0">
                <a:effectLst/>
                <a:latin typeface="+mj-lt"/>
              </a:rPr>
              <a:t>1600 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02C93D-23CD-6DC9-9C6E-4C3B13FF5B41}"/>
              </a:ext>
            </a:extLst>
          </p:cNvPr>
          <p:cNvSpPr txBox="1"/>
          <p:nvPr/>
        </p:nvSpPr>
        <p:spPr>
          <a:xfrm>
            <a:off x="3744065" y="4950625"/>
            <a:ext cx="485710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200" dirty="0">
                <a:effectLst/>
                <a:latin typeface="+mj-lt"/>
              </a:rPr>
              <a:t>1</a:t>
            </a:r>
            <a:r>
              <a:rPr lang="en-US" sz="1200" dirty="0">
                <a:latin typeface="+mj-lt"/>
              </a:rPr>
              <a:t>4</a:t>
            </a:r>
            <a:r>
              <a:rPr lang="en-US" sz="1200" dirty="0">
                <a:effectLst/>
                <a:latin typeface="+mj-lt"/>
              </a:rPr>
              <a:t>00 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34871C-A9A7-B023-4A3D-C2C0C4037846}"/>
              </a:ext>
            </a:extLst>
          </p:cNvPr>
          <p:cNvSpPr txBox="1"/>
          <p:nvPr/>
        </p:nvSpPr>
        <p:spPr>
          <a:xfrm>
            <a:off x="3006128" y="4950625"/>
            <a:ext cx="485710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200" dirty="0">
                <a:effectLst/>
                <a:latin typeface="+mj-lt"/>
              </a:rPr>
              <a:t>1200 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8DA2D3-4FC3-B0AD-6B99-DB6233EB3970}"/>
              </a:ext>
            </a:extLst>
          </p:cNvPr>
          <p:cNvSpPr txBox="1"/>
          <p:nvPr/>
        </p:nvSpPr>
        <p:spPr>
          <a:xfrm>
            <a:off x="2272164" y="4950625"/>
            <a:ext cx="485710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200" dirty="0">
                <a:effectLst/>
                <a:latin typeface="+mj-lt"/>
              </a:rPr>
              <a:t>1000 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ADC9DF-8BB5-42FC-6C71-392A26BEBA8A}"/>
              </a:ext>
            </a:extLst>
          </p:cNvPr>
          <p:cNvSpPr txBox="1"/>
          <p:nvPr/>
        </p:nvSpPr>
        <p:spPr>
          <a:xfrm>
            <a:off x="1582690" y="4950625"/>
            <a:ext cx="400751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8</a:t>
            </a:r>
            <a:r>
              <a:rPr lang="en-US" sz="1200" dirty="0">
                <a:effectLst/>
                <a:latin typeface="+mj-lt"/>
              </a:rPr>
              <a:t>00 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67221A-9A8C-49CE-1648-7C2FF45F5051}"/>
              </a:ext>
            </a:extLst>
          </p:cNvPr>
          <p:cNvCxnSpPr>
            <a:cxnSpLocks/>
          </p:cNvCxnSpPr>
          <p:nvPr/>
        </p:nvCxnSpPr>
        <p:spPr>
          <a:xfrm flipH="1">
            <a:off x="3352806" y="2461222"/>
            <a:ext cx="278064" cy="22959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9C8B1C4-55E3-DD86-250B-AACDAC562E1D}"/>
              </a:ext>
            </a:extLst>
          </p:cNvPr>
          <p:cNvSpPr/>
          <p:nvPr/>
        </p:nvSpPr>
        <p:spPr>
          <a:xfrm>
            <a:off x="5857759" y="2014229"/>
            <a:ext cx="593271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A72169-54E7-011B-969D-004E7D2F081A}"/>
              </a:ext>
            </a:extLst>
          </p:cNvPr>
          <p:cNvSpPr txBox="1"/>
          <p:nvPr/>
        </p:nvSpPr>
        <p:spPr>
          <a:xfrm rot="16200000">
            <a:off x="4348868" y="2744418"/>
            <a:ext cx="37313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t</a:t>
            </a:r>
            <a:r>
              <a:rPr lang="en-US" sz="1800" dirty="0">
                <a:effectLst/>
                <a:latin typeface="Helvetica" pitchFamily="2" charset="0"/>
              </a:rPr>
              <a:t>emperature (K)</a:t>
            </a:r>
          </a:p>
          <a:p>
            <a:pPr algn="ctr"/>
            <a:r>
              <a:rPr lang="en-US" sz="1400" i="1" dirty="0">
                <a:latin typeface="Helvetica" pitchFamily="2" charset="0"/>
              </a:rPr>
              <a:t>at indicated point</a:t>
            </a:r>
            <a:endParaRPr lang="en-US" sz="1400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D5C116-AC2C-FA2D-A24A-E9B6FC91DFAE}"/>
              </a:ext>
            </a:extLst>
          </p:cNvPr>
          <p:cNvSpPr/>
          <p:nvPr/>
        </p:nvSpPr>
        <p:spPr>
          <a:xfrm rot="5400000">
            <a:off x="9443711" y="3795083"/>
            <a:ext cx="305515" cy="228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0BB0F4-F70F-8014-E11F-40C378C4A9B5}"/>
              </a:ext>
            </a:extLst>
          </p:cNvPr>
          <p:cNvSpPr txBox="1"/>
          <p:nvPr/>
        </p:nvSpPr>
        <p:spPr>
          <a:xfrm>
            <a:off x="8958502" y="4698732"/>
            <a:ext cx="2045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Helvetica" pitchFamily="2" charset="0"/>
              </a:rPr>
              <a:t>t</a:t>
            </a:r>
            <a:r>
              <a:rPr lang="en-US" dirty="0">
                <a:effectLst/>
                <a:latin typeface="Helvetica" pitchFamily="2" charset="0"/>
              </a:rPr>
              <a:t>ime (</a:t>
            </a:r>
            <a:r>
              <a:rPr lang="el-GR" dirty="0">
                <a:effectLst/>
                <a:latin typeface="Helvetica" pitchFamily="2" charset="0"/>
              </a:rPr>
              <a:t>μ</a:t>
            </a:r>
            <a:r>
              <a:rPr lang="en-US" dirty="0">
                <a:effectLst/>
                <a:latin typeface="Helvetica" pitchFamily="2" charset="0"/>
              </a:rPr>
              <a:t>s)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12285E-141F-7F7E-1541-F122CD4E1258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10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57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1D079-5C6A-DB61-0A0C-72875C4FE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7">
                <a:extLst>
                  <a:ext uri="{FF2B5EF4-FFF2-40B4-BE49-F238E27FC236}">
                    <a16:creationId xmlns:a16="http://schemas.microsoft.com/office/drawing/2014/main" id="{C69E8AD3-0783-B0C0-0D18-1F32F28B40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35504" y="5883288"/>
                <a:ext cx="4031411" cy="304848"/>
              </a:xfrm>
              <a:prstGeom prst="rect">
                <a:avLst/>
              </a:prstGeom>
            </p:spPr>
            <p:txBody>
              <a:bodyPr vert="horz" lIns="0" tIns="45720" rIns="0" bIns="45720" rtlCol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900" b="1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4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2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ts val="2400"/>
                  </a:lnSpc>
                  <a:spcBef>
                    <a:spcPts val="5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tabLst/>
                  <a:defRPr sz="10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fric</m:t>
                        </m:r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=0.7 </m:t>
                    </m:r>
                    <m:r>
                      <m:rPr>
                        <m:sty m:val="p"/>
                      </m:rPr>
                      <a:rPr lang="en-US" sz="1200" b="0" i="0" dirty="0" smtClean="0">
                        <a:latin typeface="Cambria Math" panose="02040503050406030204" pitchFamily="18" charset="0"/>
                      </a:rPr>
                      <m:t>GW</m:t>
                    </m:r>
                    <m:r>
                      <a:rPr lang="en-US" sz="1200" b="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200" b="0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sz="1200" b="0" i="0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1200" b="1" i="0" dirty="0" smtClean="0">
                        <a:latin typeface="Cambria Math" panose="02040503050406030204" pitchFamily="18" charset="0"/>
                      </a:rPr>
                      <m:t> | </m:t>
                    </m:r>
                    <m:sSub>
                      <m:sSubPr>
                        <m:ctrlPr>
                          <a:rPr lang="en-US" sz="1200" b="0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200" b="0" dirty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200" b="0" dirty="0">
                            <a:latin typeface="Cambria Math" panose="02040503050406030204" pitchFamily="18" charset="0"/>
                          </a:rPr>
                          <m:t>ad</m:t>
                        </m:r>
                      </m:sub>
                    </m:sSub>
                    <m:r>
                      <a:rPr lang="en-US" sz="1200" b="0" dirty="0">
                        <a:latin typeface="Cambria Math" panose="02040503050406030204" pitchFamily="18" charset="0"/>
                      </a:rPr>
                      <m:t>=75 </m:t>
                    </m:r>
                    <m:r>
                      <m:rPr>
                        <m:sty m:val="p"/>
                      </m:rPr>
                      <a:rPr lang="en-US" sz="1200" b="0" dirty="0">
                        <a:latin typeface="Cambria Math" panose="02040503050406030204" pitchFamily="18" charset="0"/>
                      </a:rPr>
                      <m:t>kJ</m:t>
                    </m:r>
                    <m:r>
                      <a:rPr lang="en-US" sz="1200" b="0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200" b="0" dirty="0">
                        <a:latin typeface="Cambria Math" panose="02040503050406030204" pitchFamily="18" charset="0"/>
                      </a:rPr>
                      <m:t>mo</m:t>
                    </m:r>
                    <m:sSup>
                      <m:sSupPr>
                        <m:ctrlPr>
                          <a:rPr lang="en-US" sz="1200" b="0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200" b="0" dirty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p>
                        <m:r>
                          <a:rPr lang="en-US" sz="1200" b="0" dirty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200" dirty="0">
                    <a:latin typeface="+mj-lt"/>
                  </a:rPr>
                  <a:t> </a:t>
                </a:r>
                <a:endParaRPr sz="1200" dirty="0">
                  <a:latin typeface="+mj-lt"/>
                </a:endParaRPr>
              </a:p>
            </p:txBody>
          </p:sp>
        </mc:Choice>
        <mc:Fallback xmlns="">
          <p:sp>
            <p:nvSpPr>
              <p:cNvPr id="18" name="Text Placeholder 7">
                <a:extLst>
                  <a:ext uri="{FF2B5EF4-FFF2-40B4-BE49-F238E27FC236}">
                    <a16:creationId xmlns:a16="http://schemas.microsoft.com/office/drawing/2014/main" id="{C69E8AD3-0783-B0C0-0D18-1F32F28B4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504" y="5883288"/>
                <a:ext cx="4031411" cy="304848"/>
              </a:xfrm>
              <a:prstGeom prst="rect">
                <a:avLst/>
              </a:prstGeom>
              <a:blipFill>
                <a:blip r:embed="rId3"/>
                <a:stretch>
                  <a:fillRect l="-1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itle 4">
            <a:extLst>
              <a:ext uri="{FF2B5EF4-FFF2-40B4-BE49-F238E27FC236}">
                <a16:creationId xmlns:a16="http://schemas.microsoft.com/office/drawing/2014/main" id="{1471E434-E165-1A40-C5CB-9B2564C11ED5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Preventing ignition through materials selection</a:t>
            </a:r>
          </a:p>
        </p:txBody>
      </p:sp>
      <p:pic>
        <p:nvPicPr>
          <p:cNvPr id="14" name="Picture Placeholder 8">
            <a:extLst>
              <a:ext uri="{FF2B5EF4-FFF2-40B4-BE49-F238E27FC236}">
                <a16:creationId xmlns:a16="http://schemas.microsoft.com/office/drawing/2014/main" id="{48793536-8FF4-93FF-D8D8-375DC6FE37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" r="73"/>
          <a:stretch>
            <a:fillRect/>
          </a:stretch>
        </p:blipFill>
        <p:spPr>
          <a:xfrm>
            <a:off x="318589" y="835983"/>
            <a:ext cx="11487027" cy="49221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36EEB47-1FF4-3318-260F-3A339373C308}"/>
              </a:ext>
            </a:extLst>
          </p:cNvPr>
          <p:cNvSpPr txBox="1"/>
          <p:nvPr/>
        </p:nvSpPr>
        <p:spPr>
          <a:xfrm>
            <a:off x="10499983" y="945781"/>
            <a:ext cx="10876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2727FF"/>
                </a:solidFill>
              </a:rPr>
              <a:t>MK500</a:t>
            </a:r>
            <a:endParaRPr lang="en-US" dirty="0">
              <a:solidFill>
                <a:srgbClr val="2727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0326E2-8924-0A32-01A6-5CAA43137C27}"/>
              </a:ext>
            </a:extLst>
          </p:cNvPr>
          <p:cNvSpPr txBox="1"/>
          <p:nvPr/>
        </p:nvSpPr>
        <p:spPr>
          <a:xfrm>
            <a:off x="4828711" y="951619"/>
            <a:ext cx="10876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IN718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4DF39BC-689F-566D-573C-A3F30039AA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10" t="22493" r="6055" b="22164"/>
          <a:stretch>
            <a:fillRect/>
          </a:stretch>
        </p:blipFill>
        <p:spPr>
          <a:xfrm>
            <a:off x="10340450" y="1269175"/>
            <a:ext cx="1388968" cy="13998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4A06F8-CF87-3EB9-D73A-8DA7039745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8" t="22493" r="57487" b="22164"/>
          <a:stretch>
            <a:fillRect/>
          </a:stretch>
        </p:blipFill>
        <p:spPr>
          <a:xfrm>
            <a:off x="4679817" y="1277685"/>
            <a:ext cx="1388968" cy="139987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C6FF954-43D5-2653-1E39-E8A8988FCA62}"/>
              </a:ext>
            </a:extLst>
          </p:cNvPr>
          <p:cNvSpPr txBox="1"/>
          <p:nvPr/>
        </p:nvSpPr>
        <p:spPr>
          <a:xfrm>
            <a:off x="184523" y="5574392"/>
            <a:ext cx="18040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References [6], [8]-[10]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929D7E-B17A-9416-E535-9DB97F10F8CE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11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20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1D079-5C6A-DB61-0A0C-72875C4FE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1471E434-E165-1A40-C5CB-9B2564C11ED5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Moving from failure to iterative design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A5E5C23-8A0E-57A9-C34A-EF886BB5C081}"/>
              </a:ext>
            </a:extLst>
          </p:cNvPr>
          <p:cNvSpPr txBox="1">
            <a:spLocks/>
          </p:cNvSpPr>
          <p:nvPr/>
        </p:nvSpPr>
        <p:spPr>
          <a:xfrm>
            <a:off x="318589" y="1451164"/>
            <a:ext cx="5464537" cy="43513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/>
              <a:t>represent in-engine conditions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kern="0" dirty="0"/>
              <a:t>predict </a:t>
            </a:r>
            <a:r>
              <a:rPr lang="en-US" b="1" kern="0" dirty="0"/>
              <a:t>when and where ignition </a:t>
            </a:r>
            <a:r>
              <a:rPr lang="en-US" kern="0" dirty="0"/>
              <a:t>occurs 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b="1" kern="0" dirty="0"/>
              <a:t>screen mitigations</a:t>
            </a:r>
            <a:r>
              <a:rPr lang="en-US" kern="0" dirty="0"/>
              <a:t> prior to destructive testing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kern="0" dirty="0"/>
              <a:t>design </a:t>
            </a:r>
            <a:r>
              <a:rPr lang="en-US" b="1" kern="0" dirty="0"/>
              <a:t>rub-tolerant, ignition-resistant engines</a:t>
            </a:r>
          </a:p>
          <a:p>
            <a:endParaRPr lang="en-US" kern="0" dirty="0"/>
          </a:p>
        </p:txBody>
      </p:sp>
      <p:pic>
        <p:nvPicPr>
          <p:cNvPr id="25" name="Picture Placeholder 6">
            <a:extLst>
              <a:ext uri="{FF2B5EF4-FFF2-40B4-BE49-F238E27FC236}">
                <a16:creationId xmlns:a16="http://schemas.microsoft.com/office/drawing/2014/main" id="{313D8949-AF6A-466D-C5B1-E5EB65EAE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t="11481" r="9397" b="18728"/>
          <a:stretch>
            <a:fillRect/>
          </a:stretch>
        </p:blipFill>
        <p:spPr>
          <a:xfrm>
            <a:off x="4517637" y="776689"/>
            <a:ext cx="7500194" cy="478632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99FC18D-E15E-C567-8ADE-97AE3EE5164F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12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8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E4340-396D-2518-B210-96F0ACCA3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59AF2-E403-579D-113C-423697EF1553}"/>
              </a:ext>
            </a:extLst>
          </p:cNvPr>
          <p:cNvSpPr txBox="1">
            <a:spLocks/>
          </p:cNvSpPr>
          <p:nvPr/>
        </p:nvSpPr>
        <p:spPr bwMode="auto">
          <a:xfrm>
            <a:off x="323992" y="154202"/>
            <a:ext cx="4993679" cy="397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10000"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Acknowledgements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8C930439-78E4-544A-A780-893778673518}"/>
              </a:ext>
            </a:extLst>
          </p:cNvPr>
          <p:cNvSpPr txBox="1">
            <a:spLocks/>
          </p:cNvSpPr>
          <p:nvPr/>
        </p:nvSpPr>
        <p:spPr>
          <a:xfrm>
            <a:off x="306238" y="1301348"/>
            <a:ext cx="5232413" cy="392932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kern="0"/>
              <a:t>We thank </a:t>
            </a:r>
            <a:r>
              <a:rPr lang="en-US" b="1" kern="0"/>
              <a:t>Roger Hou (MIT)</a:t>
            </a:r>
            <a:r>
              <a:rPr lang="en-US" kern="0"/>
              <a:t> for initial development of the turbine design used in the CFD simulations. </a:t>
            </a:r>
          </a:p>
          <a:p>
            <a:pPr marL="0" indent="0">
              <a:buFontTx/>
              <a:buNone/>
            </a:pPr>
            <a:r>
              <a:rPr lang="en-US" kern="0"/>
              <a:t>We thank our collaborators </a:t>
            </a:r>
            <a:r>
              <a:rPr lang="en-US" b="1" kern="0"/>
              <a:t>Tobias Brandvik (Turbostream Norway)</a:t>
            </a:r>
            <a:r>
              <a:rPr lang="en-US" kern="0"/>
              <a:t> for contributions to turbine design and CFD, and </a:t>
            </a:r>
            <a:r>
              <a:rPr lang="en-US" b="1" kern="0"/>
              <a:t>Andres Garcia Jimenez (The Aerospace Corporation)</a:t>
            </a:r>
            <a:r>
              <a:rPr lang="en-US" kern="0"/>
              <a:t> for contributions to frictional-ignition modeling. </a:t>
            </a:r>
          </a:p>
          <a:p>
            <a:pPr marL="0" indent="0">
              <a:buFontTx/>
              <a:buNone/>
            </a:pPr>
            <a:r>
              <a:rPr lang="en-US" kern="0"/>
              <a:t>High-fidelity CFD simulations used resources provided by </a:t>
            </a:r>
            <a:r>
              <a:rPr lang="en-US" b="1" kern="0"/>
              <a:t>Sigma2 — the National Infrastructure for High-Performance Computing and Data Storage in Norway.</a:t>
            </a:r>
            <a:endParaRPr lang="en-US" kern="0" dirty="0"/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1C897C18-9FDC-EC8B-47D7-309C0D8BFAD1}"/>
              </a:ext>
            </a:extLst>
          </p:cNvPr>
          <p:cNvSpPr txBox="1">
            <a:spLocks/>
          </p:cNvSpPr>
          <p:nvPr/>
        </p:nvSpPr>
        <p:spPr>
          <a:xfrm>
            <a:off x="6171011" y="1301348"/>
            <a:ext cx="5232413" cy="392932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400" b="1" kern="0" dirty="0"/>
              <a:t>[1]</a:t>
            </a:r>
            <a:r>
              <a:rPr lang="en-US" sz="1400" kern="0" dirty="0"/>
              <a:t> NASA Independent Review Team, </a:t>
            </a:r>
            <a:r>
              <a:rPr lang="en-US" sz="1400" i="1" kern="0" dirty="0"/>
              <a:t>Orb-3 Accident Investigation Report</a:t>
            </a:r>
            <a:r>
              <a:rPr lang="en-US" sz="1400" kern="0" dirty="0"/>
              <a:t>, 2015.</a:t>
            </a:r>
            <a:br>
              <a:rPr lang="en-US" sz="1400" kern="0" dirty="0"/>
            </a:br>
            <a:r>
              <a:rPr lang="en-US" sz="1400" b="1" kern="0" dirty="0"/>
              <a:t>[2]</a:t>
            </a:r>
            <a:r>
              <a:rPr lang="en-US" sz="1400" kern="0" dirty="0"/>
              <a:t> Wabel, T. M., et al., “Frictional Ignition Testing of Metals in Oxygen up to 24.1 MPa,” AIAA 2023-1491, 2023.</a:t>
            </a:r>
            <a:br>
              <a:rPr lang="en-US" sz="1400" kern="0" dirty="0"/>
            </a:br>
            <a:r>
              <a:rPr lang="en-US" sz="1400" b="1" kern="0" dirty="0"/>
              <a:t>[3]</a:t>
            </a:r>
            <a:r>
              <a:rPr lang="en-US" sz="1400" kern="0" dirty="0"/>
              <a:t> Kennedy, T. C., et al., </a:t>
            </a:r>
            <a:r>
              <a:rPr lang="en-US" sz="1400" i="1" kern="0" dirty="0"/>
              <a:t>Wear</a:t>
            </a:r>
            <a:r>
              <a:rPr lang="en-US" sz="1400" kern="0" dirty="0"/>
              <a:t> </a:t>
            </a:r>
            <a:r>
              <a:rPr lang="en-US" sz="1400" b="1" kern="0" dirty="0"/>
              <a:t>261</a:t>
            </a:r>
            <a:r>
              <a:rPr lang="en-US" sz="1400" kern="0" dirty="0"/>
              <a:t>, 932–936, 2006.</a:t>
            </a:r>
            <a:br>
              <a:rPr lang="en-US" sz="1400" kern="0" dirty="0"/>
            </a:br>
            <a:r>
              <a:rPr lang="en-US" sz="1400" b="1" kern="0" dirty="0"/>
              <a:t>[4]</a:t>
            </a:r>
            <a:r>
              <a:rPr lang="en-US" sz="1400" kern="0" dirty="0"/>
              <a:t> Bosman, R. &amp; de </a:t>
            </a:r>
            <a:r>
              <a:rPr lang="en-US" sz="1400" kern="0" dirty="0" err="1"/>
              <a:t>Rooij</a:t>
            </a:r>
            <a:r>
              <a:rPr lang="en-US" sz="1400" kern="0" dirty="0"/>
              <a:t>, M. B., </a:t>
            </a:r>
            <a:r>
              <a:rPr lang="en-US" sz="1400" i="1" kern="0" dirty="0"/>
              <a:t>J. </a:t>
            </a:r>
            <a:r>
              <a:rPr lang="en-US" sz="1400" i="1" kern="0" dirty="0" err="1"/>
              <a:t>Tribol</a:t>
            </a:r>
            <a:r>
              <a:rPr lang="en-US" sz="1400" i="1" kern="0" dirty="0"/>
              <a:t>.</a:t>
            </a:r>
            <a:r>
              <a:rPr lang="en-US" sz="1400" kern="0" dirty="0"/>
              <a:t> </a:t>
            </a:r>
            <a:r>
              <a:rPr lang="en-US" sz="1400" b="1" kern="0" dirty="0"/>
              <a:t>132</a:t>
            </a:r>
            <a:r>
              <a:rPr lang="en-US" sz="1400" kern="0" dirty="0"/>
              <a:t>, 021401, 2010.</a:t>
            </a:r>
            <a:br>
              <a:rPr lang="en-US" sz="1400" kern="0" dirty="0"/>
            </a:br>
            <a:r>
              <a:rPr lang="en-US" sz="1400" b="1" kern="0" dirty="0"/>
              <a:t>[5]</a:t>
            </a:r>
            <a:r>
              <a:rPr lang="en-US" sz="1400" kern="0" dirty="0"/>
              <a:t> Bos, J. &amp; Moes, H., </a:t>
            </a:r>
            <a:r>
              <a:rPr lang="en-US" sz="1400" i="1" kern="0" dirty="0"/>
              <a:t>J. </a:t>
            </a:r>
            <a:r>
              <a:rPr lang="en-US" sz="1400" i="1" kern="0" dirty="0" err="1"/>
              <a:t>Tribol</a:t>
            </a:r>
            <a:r>
              <a:rPr lang="en-US" sz="1400" i="1" kern="0" dirty="0"/>
              <a:t>.</a:t>
            </a:r>
            <a:r>
              <a:rPr lang="en-US" sz="1400" kern="0" dirty="0"/>
              <a:t> </a:t>
            </a:r>
            <a:r>
              <a:rPr lang="en-US" sz="1400" b="1" kern="0" dirty="0"/>
              <a:t>117</a:t>
            </a:r>
            <a:r>
              <a:rPr lang="en-US" sz="1400" kern="0" dirty="0"/>
              <a:t>, 171–177, 1995.</a:t>
            </a:r>
            <a:br>
              <a:rPr lang="en-US" sz="1400" kern="0" dirty="0"/>
            </a:br>
            <a:r>
              <a:rPr lang="en-US" sz="1400" b="1" kern="0" dirty="0"/>
              <a:t>[6]</a:t>
            </a:r>
            <a:r>
              <a:rPr lang="en-US" sz="1400" kern="0" dirty="0"/>
              <a:t> Garcia Jimenez, A., </a:t>
            </a:r>
            <a:r>
              <a:rPr lang="en-US" sz="1400" i="1" kern="0" dirty="0" err="1"/>
              <a:t>Tribochemistry</a:t>
            </a:r>
            <a:r>
              <a:rPr lang="en-US" sz="1400" i="1" kern="0" dirty="0"/>
              <a:t> of Frictional Ignition in High Pressure Oxygen</a:t>
            </a:r>
            <a:r>
              <a:rPr lang="en-US" sz="1400" kern="0" dirty="0"/>
              <a:t>, Ph.D. thesis, MIT, 2025.</a:t>
            </a:r>
            <a:br>
              <a:rPr lang="en-US" sz="1400" kern="0" dirty="0"/>
            </a:br>
            <a:r>
              <a:rPr lang="en-US" sz="1400" b="1" kern="0" dirty="0"/>
              <a:t>[7]</a:t>
            </a:r>
            <a:r>
              <a:rPr lang="en-US" sz="1400" kern="0" dirty="0"/>
              <a:t> Davis, G. A. &amp; Clough, R. C., </a:t>
            </a:r>
            <a:r>
              <a:rPr lang="en-US" sz="1400" i="1" kern="0" dirty="0"/>
              <a:t>Blade Tip Rubbing Stress Prediction Final Report</a:t>
            </a:r>
            <a:r>
              <a:rPr lang="en-US" sz="1400" kern="0" dirty="0"/>
              <a:t>, Rocketdyne, 1991.</a:t>
            </a:r>
            <a:br>
              <a:rPr lang="en-US" sz="1400" kern="0" dirty="0"/>
            </a:br>
            <a:r>
              <a:rPr lang="en-US" sz="1400" b="1" kern="0" dirty="0"/>
              <a:t>[8]</a:t>
            </a:r>
            <a:r>
              <a:rPr lang="en-US" sz="1400" kern="0" dirty="0"/>
              <a:t> Pottlacher, G., et al., </a:t>
            </a:r>
            <a:r>
              <a:rPr lang="en-US" sz="1400" i="1" kern="0" dirty="0"/>
              <a:t>Scand. J. Metall.</a:t>
            </a:r>
            <a:r>
              <a:rPr lang="en-US" sz="1400" kern="0" dirty="0"/>
              <a:t> </a:t>
            </a:r>
            <a:r>
              <a:rPr lang="en-US" sz="1400" b="1" kern="0" dirty="0"/>
              <a:t>31</a:t>
            </a:r>
            <a:r>
              <a:rPr lang="en-US" sz="1400" kern="0" dirty="0"/>
              <a:t>, 161–168, 2002.</a:t>
            </a:r>
            <a:br>
              <a:rPr lang="en-US" sz="1400" kern="0" dirty="0"/>
            </a:br>
            <a:r>
              <a:rPr lang="en-US" sz="1400" b="1" kern="0" dirty="0"/>
              <a:t>[9]</a:t>
            </a:r>
            <a:r>
              <a:rPr lang="en-US" sz="1400" kern="0" dirty="0"/>
              <a:t> </a:t>
            </a:r>
            <a:r>
              <a:rPr lang="en-US" sz="1400" kern="0" dirty="0" err="1"/>
              <a:t>Agazhanov</a:t>
            </a:r>
            <a:r>
              <a:rPr lang="en-US" sz="1400" kern="0" dirty="0"/>
              <a:t>, A. Sh., et al., “Thermophysical Properties of Inconel 718 Alloy,” XXXV Siberian Thermophysical Seminar, 2019.</a:t>
            </a:r>
            <a:br>
              <a:rPr lang="en-US" sz="1400" kern="0" dirty="0"/>
            </a:br>
            <a:r>
              <a:rPr lang="en-US" sz="1400" b="1" kern="0" dirty="0"/>
              <a:t>[10]</a:t>
            </a:r>
            <a:r>
              <a:rPr lang="en-US" sz="1400" kern="0" dirty="0"/>
              <a:t> Special Metals Corp., </a:t>
            </a:r>
            <a:r>
              <a:rPr lang="en-US" sz="1400" i="1" kern="0" dirty="0"/>
              <a:t>MONEL® Alloy K-500</a:t>
            </a:r>
            <a:r>
              <a:rPr lang="en-US" sz="1400" kern="0" dirty="0"/>
              <a:t>, Publication SMC-062, 2004.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E05647-BAB9-AD4E-9EE9-C50868DC1B3D}"/>
              </a:ext>
            </a:extLst>
          </p:cNvPr>
          <p:cNvSpPr txBox="1">
            <a:spLocks/>
          </p:cNvSpPr>
          <p:nvPr/>
        </p:nvSpPr>
        <p:spPr>
          <a:xfrm>
            <a:off x="6171011" y="154202"/>
            <a:ext cx="4993680" cy="397089"/>
          </a:xfrm>
          <a:prstGeom prst="rect">
            <a:avLst/>
          </a:prstGeom>
        </p:spPr>
        <p:txBody>
          <a:bodyPr vert="horz" lIns="0" tIns="45720" rIns="0" bIns="45720" rtlCol="0" anchor="t" anchorCtr="0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2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i="1" dirty="0">
                <a:solidFill>
                  <a:srgbClr val="C00000"/>
                </a:solidFill>
              </a:rPr>
              <a:t>Selected References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185FB5-C9B5-6003-61B5-D06FE8AEE07F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13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969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AA56B-789B-2D74-2857-46F2AD29F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B48BE48F-2D28-63A3-406E-12C34DB93D3C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Moving from failure to iterative design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D5224EA-D31F-4984-0E00-668419AC3B7F}"/>
              </a:ext>
            </a:extLst>
          </p:cNvPr>
          <p:cNvSpPr txBox="1">
            <a:spLocks/>
          </p:cNvSpPr>
          <p:nvPr/>
        </p:nvSpPr>
        <p:spPr>
          <a:xfrm>
            <a:off x="318589" y="1451164"/>
            <a:ext cx="5464537" cy="435133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kern="0" dirty="0"/>
              <a:t>represent in-engine conditions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kern="0" dirty="0"/>
              <a:t>predict </a:t>
            </a:r>
            <a:r>
              <a:rPr lang="en-US" b="1" kern="0" dirty="0"/>
              <a:t>when and where ignition </a:t>
            </a:r>
            <a:r>
              <a:rPr lang="en-US" kern="0" dirty="0"/>
              <a:t>occurs 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b="1" kern="0" dirty="0"/>
              <a:t>screen mitigations</a:t>
            </a:r>
            <a:r>
              <a:rPr lang="en-US" kern="0" dirty="0"/>
              <a:t> prior to destructive testing</a:t>
            </a:r>
          </a:p>
          <a:p>
            <a:endParaRPr lang="en-US" kern="0" dirty="0"/>
          </a:p>
          <a:p>
            <a:pPr marL="0" indent="0">
              <a:buNone/>
            </a:pPr>
            <a:r>
              <a:rPr lang="en-US" kern="0" dirty="0"/>
              <a:t>design </a:t>
            </a:r>
            <a:r>
              <a:rPr lang="en-US" b="1" kern="0" dirty="0"/>
              <a:t>rub-tolerant, ignition-resistant engines</a:t>
            </a:r>
          </a:p>
          <a:p>
            <a:endParaRPr lang="en-US" kern="0" dirty="0"/>
          </a:p>
        </p:txBody>
      </p:sp>
      <p:pic>
        <p:nvPicPr>
          <p:cNvPr id="25" name="Picture Placeholder 6">
            <a:extLst>
              <a:ext uri="{FF2B5EF4-FFF2-40B4-BE49-F238E27FC236}">
                <a16:creationId xmlns:a16="http://schemas.microsoft.com/office/drawing/2014/main" id="{2701B100-F72A-7ECE-103B-E36F8DF223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t="11481" r="9397" b="18728"/>
          <a:stretch>
            <a:fillRect/>
          </a:stretch>
        </p:blipFill>
        <p:spPr>
          <a:xfrm>
            <a:off x="4517637" y="776689"/>
            <a:ext cx="7500194" cy="478632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33BCA4A-ABAE-B767-F89D-C2EF6DF2B80D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14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682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7CC3A-B16C-D04F-AA95-F9DC11447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FC5E2A-68C9-856C-EF9F-835B90146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958" y="1778261"/>
            <a:ext cx="7627595" cy="520907"/>
          </a:xfrm>
        </p:spPr>
        <p:txBody>
          <a:bodyPr/>
          <a:lstStyle/>
          <a:p>
            <a:r>
              <a:rPr lang="en-US" b="0" dirty="0"/>
              <a:t>BACKUP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625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FD19C-1AEA-6DD5-E5EC-D67E0F064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E54C455E-1BBC-9BC2-CB8E-7D18ACACBBF4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Boundary Heat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DFDE011-1387-F873-B47A-94DF0BF572BE}"/>
                  </a:ext>
                </a:extLst>
              </p:cNvPr>
              <p:cNvSpPr txBox="1"/>
              <p:nvPr/>
            </p:nvSpPr>
            <p:spPr>
              <a:xfrm>
                <a:off x="1497330" y="753748"/>
                <a:ext cx="7118713" cy="47041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u="sng" dirty="0">
                    <a:latin typeface="+mj-lt"/>
                  </a:rPr>
                  <a:t>interfacial heat flux (friction)</a:t>
                </a: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fric</m:t>
                        </m:r>
                      </m:sub>
                      <m:sup>
                        <m:r>
                          <a:rPr lang="en-US" sz="1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μP</m:t>
                    </m:r>
                    <m:sSub>
                      <m:sSubPr>
                        <m:ctrl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tip</m:t>
                        </m:r>
                      </m:sub>
                    </m:sSub>
                  </m:oMath>
                </a14:m>
                <a:r>
                  <a:rPr lang="en-US" sz="1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fric</m:t>
                        </m:r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case</m:t>
                        </m:r>
                      </m:sub>
                      <m:sup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e>
                    </m:d>
                    <m:r>
                      <a:rPr lang="en-US" sz="1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fric</m:t>
                        </m:r>
                      </m:sub>
                      <m:sup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bSup>
                  </m:oMath>
                </a14:m>
                <a:r>
                  <a:rPr lang="en-US" sz="1400" dirty="0">
                    <a:ea typeface="Cambria Math" panose="02040503050406030204" pitchFamily="18" charset="0"/>
                  </a:rPr>
                  <a:t> </a:t>
                </a:r>
                <a:endParaRPr lang="en-US" sz="1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fric</m:t>
                        </m:r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blade</m:t>
                        </m:r>
                      </m:sub>
                      <m:sup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40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a</m:t>
                        </m:r>
                        <m:d>
                          <m:dPr>
                            <m:ctrl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</m:t>
                            </m:r>
                          </m:e>
                        </m:d>
                      </m:e>
                    </m:d>
                    <m:r>
                      <a:rPr lang="en-US" sz="1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fric</m:t>
                        </m:r>
                      </m:sub>
                      <m:sup>
                        <m:r>
                          <a:rPr lang="en-US" sz="14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bSup>
                  </m:oMath>
                </a14:m>
                <a:r>
                  <a:rPr lang="en-US" sz="1400" dirty="0">
                    <a:latin typeface="+mj-lt"/>
                    <a:ea typeface="Cambria Math" panose="02040503050406030204" pitchFamily="18" charset="0"/>
                  </a:rPr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Partition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m:rPr>
                          <m:sty m:val="p"/>
                        </m:rPr>
                        <a:rPr lang="en-US" sz="1400" i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</m:t>
                      </m:r>
                      <m:d>
                        <m:dPr>
                          <m:ctrlPr>
                            <a:rPr lang="en-US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r>
                            <a:rPr lang="en-US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evolves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from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blade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400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</m:d>
                              <m:r>
                                <a:rPr lang="en-US" sz="14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case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400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</m:d>
                            </m:e>
                            <m:e>
                              <m:sSub>
                                <m:sSubPr>
                                  <m:ctrl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net</m:t>
                                  </m:r>
                                </m:sub>
                              </m:sSub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net</m:t>
                                  </m:r>
                                  <m: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blade</m:t>
                                  </m:r>
                                </m:sub>
                              </m:sSub>
                              <m:r>
                                <a:rPr lang="en-US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q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net</m:t>
                                  </m:r>
                                  <m: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case</m:t>
                                  </m:r>
                                </m:sub>
                              </m:sSub>
                            </m:e>
                          </m:eqArr>
                          <m: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on</m:t>
                          </m:r>
                          <m: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interface</m:t>
                          </m:r>
                        </m:e>
                      </m:d>
                    </m:oMath>
                  </m:oMathPara>
                </a14:m>
                <a:endParaRPr lang="en-US" sz="1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1400" b="1" u="sng" dirty="0"/>
              </a:p>
              <a:p>
                <a:pPr algn="ctr"/>
                <a:r>
                  <a:rPr lang="en-US" sz="1400" b="1" u="sng" dirty="0"/>
                  <a:t>exposed surface heat flux (oxidation, convection)</a:t>
                </a:r>
                <a:endParaRPr lang="en-US" sz="1400" b="1" dirty="0"/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ox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α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l-GR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β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ox</m:t>
                              </m:r>
                            </m:sub>
                          </m:sSub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P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π</m:t>
                              </m:r>
                              <m:sSub>
                                <m:sSubPr>
                                  <m:ctrlP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M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1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O</m:t>
                                      </m:r>
                                    </m:e>
                                    <m:sub>
                                      <m:r>
                                        <a:rPr lang="en-US" sz="1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</m:t>
                              </m:r>
                              <m:sSub>
                                <m:sSubPr>
                                  <m:ctrlP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g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400" b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1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</m:d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14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400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1400" i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Q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lang="en-US" sz="1400" i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ad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 T(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400" b="1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x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1400" i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,t)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sz="1400" dirty="0"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conv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1400" b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d>
                        <m:dPr>
                          <m:ctrlPr>
                            <a:rPr lang="en-US" sz="140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T</m:t>
                          </m:r>
                          <m:d>
                            <m:dPr>
                              <m:ctrlPr>
                                <a:rPr lang="en-US" sz="1400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14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d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g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400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14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400" dirty="0"/>
              </a:p>
              <a:p>
                <a:pPr algn="ctr"/>
                <a:r>
                  <a:rPr lang="en-US" sz="1400" dirty="0"/>
                  <a:t>Arrhenius oxidation regime. Assume protective oxide layer is destroyed by rub</a:t>
                </a:r>
              </a:p>
              <a:p>
                <a:pPr algn="ctr"/>
                <a:endParaRPr lang="en-US" sz="1400" dirty="0"/>
              </a:p>
              <a:p>
                <a:pPr algn="ctr"/>
                <a:r>
                  <a:rPr lang="en-US" sz="1400" b="1" dirty="0">
                    <a:ea typeface="Cambria Math" panose="02040503050406030204" pitchFamily="18" charset="0"/>
                  </a:rPr>
                  <a:t>radiation</a:t>
                </a:r>
              </a:p>
              <a:p>
                <a:pPr algn="ctr"/>
                <a:r>
                  <a:rPr lang="en-US" sz="1400" dirty="0">
                    <a:ea typeface="Cambria Math" panose="02040503050406030204" pitchFamily="18" charset="0"/>
                  </a:rPr>
                  <a:t>Ideal blackbody radiation near melting is negligible compared to convection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conv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𝐾</m:t>
                          </m:r>
                        </m:den>
                      </m:f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1600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sz="14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750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sz="1400">
                          <a:latin typeface="Cambria Math" panose="02040503050406030204" pitchFamily="18" charset="0"/>
                        </a:rPr>
                        <m:t>=85</m:t>
                      </m:r>
                      <m:f>
                        <m:fPr>
                          <m:ctrlPr>
                            <a:rPr lang="en-US" sz="140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MW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 sz="14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400" dirty="0"/>
              </a:p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rad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5.67037∗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−8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𝑊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−4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1600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=3.7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𝑀𝑊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400" dirty="0"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DFDE011-1387-F873-B47A-94DF0BF572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7330" y="753748"/>
                <a:ext cx="7118713" cy="4704173"/>
              </a:xfrm>
              <a:prstGeom prst="rect">
                <a:avLst/>
              </a:prstGeom>
              <a:blipFill>
                <a:blip r:embed="rId2"/>
                <a:stretch>
                  <a:fillRect t="-2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666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70284-C7DA-5CB0-EC85-64E53AF34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AF0AA777-1C9C-C25F-C4CF-31F184727212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Higher performance turbomachinery reduces ignition margin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4D08B8D-1719-2AFF-50AA-47A241D129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1806865"/>
                  </p:ext>
                </p:extLst>
              </p:nvPr>
            </p:nvGraphicFramePr>
            <p:xfrm>
              <a:off x="329153" y="3752152"/>
              <a:ext cx="11533694" cy="2118639"/>
            </p:xfrm>
            <a:graphic>
              <a:graphicData uri="http://schemas.openxmlformats.org/drawingml/2006/table">
                <a:tbl>
                  <a:tblPr firstRow="1" bandRow="1">
                    <a:tableStyleId>{8EC20E35-A176-4012-BC5E-935CFFF8708E}</a:tableStyleId>
                  </a:tblPr>
                  <a:tblGrid>
                    <a:gridCol w="3285871">
                      <a:extLst>
                        <a:ext uri="{9D8B030D-6E8A-4147-A177-3AD203B41FA5}">
                          <a16:colId xmlns:a16="http://schemas.microsoft.com/office/drawing/2014/main" val="943888535"/>
                        </a:ext>
                      </a:extLst>
                    </a:gridCol>
                    <a:gridCol w="3336626">
                      <a:extLst>
                        <a:ext uri="{9D8B030D-6E8A-4147-A177-3AD203B41FA5}">
                          <a16:colId xmlns:a16="http://schemas.microsoft.com/office/drawing/2014/main" val="62062432"/>
                        </a:ext>
                      </a:extLst>
                    </a:gridCol>
                    <a:gridCol w="4911197">
                      <a:extLst>
                        <a:ext uri="{9D8B030D-6E8A-4147-A177-3AD203B41FA5}">
                          <a16:colId xmlns:a16="http://schemas.microsoft.com/office/drawing/2014/main" val="1478254008"/>
                        </a:ext>
                      </a:extLst>
                    </a:gridCol>
                  </a:tblGrid>
                  <a:tr h="408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Design Choice</a:t>
                          </a:r>
                        </a:p>
                      </a:txBody>
                      <a:tcPr anchor="ctr">
                        <a:solidFill>
                          <a:srgbClr val="C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Benefit</a:t>
                          </a:r>
                        </a:p>
                      </a:txBody>
                      <a:tcPr anchor="ctr">
                        <a:solidFill>
                          <a:srgbClr val="C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Risk</a:t>
                          </a:r>
                        </a:p>
                      </a:txBody>
                      <a:tcPr anchor="ctr">
                        <a:solidFill>
                          <a:srgbClr val="C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475253"/>
                      </a:ext>
                    </a:extLst>
                  </a:tr>
                  <a:tr h="5699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higher turbine temperature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en-US" sz="1800" b="0" i="1" smtClean="0">
                                      <a:solidFill>
                                        <a:srgbClr val="2727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1800" b="0" smtClean="0">
                                          <a:solidFill>
                                            <a:srgbClr val="2727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 b="0" smtClean="0">
                                          <a:solidFill>
                                            <a:srgbClr val="2727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w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1800" b="0" smtClean="0">
                                          <a:solidFill>
                                            <a:srgbClr val="2727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1800" b="0" smtClean="0">
                                  <a:solidFill>
                                    <a:srgbClr val="2727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↑</m:t>
                              </m:r>
                            </m:oMath>
                          </a14:m>
                          <a:r>
                            <a:rPr lang="en-US" dirty="0">
                              <a:solidFill>
                                <a:srgbClr val="2727FF"/>
                              </a:solidFill>
                            </a:rPr>
                            <a:t> (more enthalpy change)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less margin to </a:t>
                          </a:r>
                          <a:r>
                            <a:rPr lang="en-US" b="1" u="none" dirty="0">
                              <a:solidFill>
                                <a:srgbClr val="FF0000"/>
                              </a:solidFill>
                            </a:rPr>
                            <a:t>material and ignition limits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98479442"/>
                      </a:ext>
                    </a:extLst>
                  </a:tr>
                  <a:tr h="5699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higher inlet pressure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en-US" sz="1800" b="0" i="1" smtClean="0">
                                      <a:solidFill>
                                        <a:srgbClr val="2727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1800" b="0" smtClean="0">
                                          <a:solidFill>
                                            <a:srgbClr val="2727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1800" b="0" smtClean="0">
                                          <a:solidFill>
                                            <a:srgbClr val="2727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w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1800" b="0" smtClean="0">
                                          <a:solidFill>
                                            <a:srgbClr val="2727FF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t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1800" b="0" smtClean="0">
                                  <a:solidFill>
                                    <a:srgbClr val="2727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↑</m:t>
                              </m:r>
                            </m:oMath>
                          </a14:m>
                          <a:r>
                            <a:rPr lang="en-US" dirty="0">
                              <a:solidFill>
                                <a:srgbClr val="2727FF"/>
                              </a:solidFill>
                            </a:rPr>
                            <a:t> (more pressure drop)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u="none" dirty="0">
                              <a:solidFill>
                                <a:srgbClr val="FF0000"/>
                              </a:solidFill>
                            </a:rPr>
                            <a:t>more</a:t>
                          </a:r>
                          <a:r>
                            <a:rPr lang="en-US" b="1" u="none" dirty="0">
                              <a:solidFill>
                                <a:srgbClr val="FF0000"/>
                              </a:solidFill>
                            </a:rPr>
                            <a:t> severely oxidizing</a:t>
                          </a:r>
                          <a:r>
                            <a:rPr lang="en-US" b="0" u="none" dirty="0">
                              <a:solidFill>
                                <a:srgbClr val="FF0000"/>
                              </a:solidFill>
                            </a:rPr>
                            <a:t> environment</a:t>
                          </a:r>
                          <a:endParaRPr lang="en-US" b="1" u="non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8193297"/>
                      </a:ext>
                    </a:extLst>
                  </a:tr>
                  <a:tr h="5699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smaller tip clearance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800" b="0" smtClean="0">
                                      <a:solidFill>
                                        <a:srgbClr val="2727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800" b="0" smtClean="0">
                                      <a:solidFill>
                                        <a:srgbClr val="2727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η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800" b="0" smtClean="0">
                                      <a:solidFill>
                                        <a:srgbClr val="2727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sub>
                              </m:sSub>
                              <m:r>
                                <a:rPr lang="en-US" sz="1800" b="0" smtClean="0">
                                  <a:solidFill>
                                    <a:srgbClr val="2727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↑</m:t>
                              </m:r>
                            </m:oMath>
                          </a14:m>
                          <a:r>
                            <a:rPr lang="en-US" dirty="0">
                              <a:solidFill>
                                <a:srgbClr val="2727FF"/>
                              </a:solidFill>
                            </a:rPr>
                            <a:t> (less</a:t>
                          </a:r>
                          <a:r>
                            <a:rPr lang="en-US" baseline="0" dirty="0">
                              <a:solidFill>
                                <a:srgbClr val="2727FF"/>
                              </a:solidFill>
                            </a:rPr>
                            <a:t> tip leakage</a:t>
                          </a:r>
                          <a:r>
                            <a:rPr lang="en-US" dirty="0">
                              <a:solidFill>
                                <a:srgbClr val="2727FF"/>
                              </a:solidFill>
                            </a:rPr>
                            <a:t>)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higher </a:t>
                          </a:r>
                          <a:r>
                            <a:rPr lang="en-US" b="1" dirty="0">
                              <a:solidFill>
                                <a:srgbClr val="FF0000"/>
                              </a:solidFill>
                            </a:rPr>
                            <a:t>rub risk</a:t>
                          </a:r>
                          <a:endParaRPr lang="en-US" b="1" u="non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635124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24D08B8D-1719-2AFF-50AA-47A241D129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1806865"/>
                  </p:ext>
                </p:extLst>
              </p:nvPr>
            </p:nvGraphicFramePr>
            <p:xfrm>
              <a:off x="329153" y="3752152"/>
              <a:ext cx="11533694" cy="2118639"/>
            </p:xfrm>
            <a:graphic>
              <a:graphicData uri="http://schemas.openxmlformats.org/drawingml/2006/table">
                <a:tbl>
                  <a:tblPr firstRow="1" bandRow="1">
                    <a:tableStyleId>{8EC20E35-A176-4012-BC5E-935CFFF8708E}</a:tableStyleId>
                  </a:tblPr>
                  <a:tblGrid>
                    <a:gridCol w="3285871">
                      <a:extLst>
                        <a:ext uri="{9D8B030D-6E8A-4147-A177-3AD203B41FA5}">
                          <a16:colId xmlns:a16="http://schemas.microsoft.com/office/drawing/2014/main" val="943888535"/>
                        </a:ext>
                      </a:extLst>
                    </a:gridCol>
                    <a:gridCol w="3336626">
                      <a:extLst>
                        <a:ext uri="{9D8B030D-6E8A-4147-A177-3AD203B41FA5}">
                          <a16:colId xmlns:a16="http://schemas.microsoft.com/office/drawing/2014/main" val="62062432"/>
                        </a:ext>
                      </a:extLst>
                    </a:gridCol>
                    <a:gridCol w="4911197">
                      <a:extLst>
                        <a:ext uri="{9D8B030D-6E8A-4147-A177-3AD203B41FA5}">
                          <a16:colId xmlns:a16="http://schemas.microsoft.com/office/drawing/2014/main" val="1478254008"/>
                        </a:ext>
                      </a:extLst>
                    </a:gridCol>
                  </a:tblGrid>
                  <a:tr h="40874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Design Choice</a:t>
                          </a:r>
                        </a:p>
                      </a:txBody>
                      <a:tcPr anchor="ctr">
                        <a:solidFill>
                          <a:srgbClr val="C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Benefit</a:t>
                          </a:r>
                        </a:p>
                      </a:txBody>
                      <a:tcPr anchor="ctr">
                        <a:solidFill>
                          <a:srgbClr val="C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Risk</a:t>
                          </a:r>
                        </a:p>
                      </a:txBody>
                      <a:tcPr anchor="ctr">
                        <a:solidFill>
                          <a:srgbClr val="C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9475253"/>
                      </a:ext>
                    </a:extLst>
                  </a:tr>
                  <a:tr h="5699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higher turbine temperature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8540" t="-73404" r="-147445" b="-20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less margin to </a:t>
                          </a:r>
                          <a:r>
                            <a:rPr lang="en-US" b="1" u="none" dirty="0">
                              <a:solidFill>
                                <a:srgbClr val="FF0000"/>
                              </a:solidFill>
                            </a:rPr>
                            <a:t>material and ignition limits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98479442"/>
                      </a:ext>
                    </a:extLst>
                  </a:tr>
                  <a:tr h="5699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higher inlet pressure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8540" t="-173404" r="-147445" b="-10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0" u="none" dirty="0">
                              <a:solidFill>
                                <a:srgbClr val="FF0000"/>
                              </a:solidFill>
                            </a:rPr>
                            <a:t>more</a:t>
                          </a:r>
                          <a:r>
                            <a:rPr lang="en-US" b="1" u="none" dirty="0">
                              <a:solidFill>
                                <a:srgbClr val="FF0000"/>
                              </a:solidFill>
                            </a:rPr>
                            <a:t> severely oxidizing</a:t>
                          </a:r>
                          <a:r>
                            <a:rPr lang="en-US" b="0" u="none" dirty="0">
                              <a:solidFill>
                                <a:srgbClr val="FF0000"/>
                              </a:solidFill>
                            </a:rPr>
                            <a:t> environment</a:t>
                          </a:r>
                          <a:endParaRPr lang="en-US" b="1" u="non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8193297"/>
                      </a:ext>
                    </a:extLst>
                  </a:tr>
                  <a:tr h="56996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="1" dirty="0"/>
                            <a:t>smaller tip clearance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98540" t="-273404" r="-147445" b="-21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higher </a:t>
                          </a:r>
                          <a:r>
                            <a:rPr lang="en-US" b="1" dirty="0">
                              <a:solidFill>
                                <a:srgbClr val="FF0000"/>
                              </a:solidFill>
                            </a:rPr>
                            <a:t>rub risk</a:t>
                          </a:r>
                          <a:endParaRPr lang="en-US" b="1" u="none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6351244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70C674-6AE1-4F39-87ED-84208E493A63}"/>
                  </a:ext>
                </a:extLst>
              </p:cNvPr>
              <p:cNvSpPr txBox="1"/>
              <p:nvPr/>
            </p:nvSpPr>
            <p:spPr>
              <a:xfrm>
                <a:off x="1361730" y="1449862"/>
                <a:ext cx="5631798" cy="13781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en-US" sz="3200" b="0" i="1" smtClean="0">
                              <a:solidFill>
                                <a:srgbClr val="2727FF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3200" b="0" i="0" smtClean="0">
                                  <a:solidFill>
                                    <a:srgbClr val="2727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2727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2727FF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b>
                          </m:sSub>
                        </m:e>
                      </m:acc>
                      <m:r>
                        <a:rPr lang="en-US" sz="3200" b="0" i="0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0" smtClean="0">
                              <a:solidFill>
                                <a:srgbClr val="2727FF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2727FF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η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2727FF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sub>
                      </m:sSub>
                      <m:sSub>
                        <m:sSubPr>
                          <m:ctrlPr>
                            <a:rPr lang="en-US" sz="3200" b="0" i="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200" b="0" i="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sSub>
                        <m:sSubPr>
                          <m:ctrlPr>
                            <a:rPr lang="en-US" sz="3200" b="0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a:rPr lang="en-US" sz="3200" b="0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en-US" sz="3200" b="0" i="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200" b="0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200" b="0" i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sz="3200" b="0" i="1" smtClean="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200" b="0" i="0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3200" b="0" i="0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p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3200" b="0" i="0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t</m:t>
                                      </m:r>
                                      <m:r>
                                        <a:rPr lang="en-US" sz="3200" b="0" i="0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3200" b="0" i="0" smtClean="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out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200" b="0" i="0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3200" b="0" i="0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p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3200" b="0" i="0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t</m:t>
                                      </m:r>
                                      <m:r>
                                        <a:rPr lang="en-US" sz="3200" b="0" i="0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3200" b="0" i="0" smtClean="0"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in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3200" b="0" i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US" sz="3200" b="0" i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den>
                          </m:f>
                        </m:sup>
                      </m:sSup>
                      <m:r>
                        <a:rPr lang="en-US" sz="3200" b="0" i="0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effectLst/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70C674-6AE1-4F39-87ED-84208E493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730" y="1449862"/>
                <a:ext cx="5631798" cy="13781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rotation_animation_v2">
            <a:hlinkClick r:id="" action="ppaction://media"/>
            <a:extLst>
              <a:ext uri="{FF2B5EF4-FFF2-40B4-BE49-F238E27FC236}">
                <a16:creationId xmlns:a16="http://schemas.microsoft.com/office/drawing/2014/main" id="{533C3E0F-7EE6-4B36-652C-3C26A88897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0544" t="2504" r="31052" b="1761"/>
          <a:stretch>
            <a:fillRect/>
          </a:stretch>
        </p:blipFill>
        <p:spPr>
          <a:xfrm>
            <a:off x="8249065" y="745670"/>
            <a:ext cx="2581205" cy="291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4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7D2F6-7A0A-925E-36A0-C16B4CAE0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903200D1-6B0D-70C6-89C6-9B3F61CAFFE1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/>
              <a:t>Simulation bridges the gap between testing and in-engine conditions</a:t>
            </a:r>
            <a:endParaRPr lang="en-US" kern="0" dirty="0">
              <a:solidFill>
                <a:srgbClr val="C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A57B47-EE03-F1E8-A569-CF3407BF8E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922" y="613067"/>
            <a:ext cx="7462157" cy="524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81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860A-6F77-4234-FA36-75661BE47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A002C1-9755-243B-F562-3555145F2A25}"/>
              </a:ext>
            </a:extLst>
          </p:cNvPr>
          <p:cNvSpPr txBox="1"/>
          <p:nvPr/>
        </p:nvSpPr>
        <p:spPr>
          <a:xfrm>
            <a:off x="10577822" y="6550223"/>
            <a:ext cx="1614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References [3]-[6]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CA506C1-E538-3618-8E5F-0B3D2DEF520B}"/>
              </a:ext>
            </a:extLst>
          </p:cNvPr>
          <p:cNvGrpSpPr/>
          <p:nvPr/>
        </p:nvGrpSpPr>
        <p:grpSpPr>
          <a:xfrm>
            <a:off x="2185520" y="759978"/>
            <a:ext cx="9881228" cy="4968158"/>
            <a:chOff x="4659635" y="2545691"/>
            <a:chExt cx="7672723" cy="40286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41E486E-E238-B4A5-3DED-555DE54B0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91" b="22302"/>
            <a:stretch>
              <a:fillRect/>
            </a:stretch>
          </p:blipFill>
          <p:spPr>
            <a:xfrm>
              <a:off x="4659635" y="2545691"/>
              <a:ext cx="7672723" cy="40286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A88C58-704A-C998-667E-0D26E85D4628}"/>
                </a:ext>
              </a:extLst>
            </p:cNvPr>
            <p:cNvSpPr txBox="1"/>
            <p:nvPr/>
          </p:nvSpPr>
          <p:spPr>
            <a:xfrm>
              <a:off x="7334328" y="3614889"/>
              <a:ext cx="466474" cy="307777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400" b="1" dirty="0">
                  <a:latin typeface="+mj-lt"/>
                </a:rPr>
                <a:t>blade</a:t>
              </a:r>
              <a:endParaRPr lang="en-US" sz="1400" b="1" dirty="0">
                <a:effectLst/>
                <a:latin typeface="+mj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A46B7C-65B9-07C4-218C-1D3939B328B0}"/>
                </a:ext>
              </a:extLst>
            </p:cNvPr>
            <p:cNvSpPr/>
            <p:nvPr/>
          </p:nvSpPr>
          <p:spPr>
            <a:xfrm>
              <a:off x="11239181" y="4354784"/>
              <a:ext cx="745067" cy="2768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casing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84CE96E-42E6-4FB0-0B2A-97847D1E71E4}"/>
                    </a:ext>
                  </a:extLst>
                </p:cNvPr>
                <p:cNvSpPr txBox="1"/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sz="1400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84CE96E-42E6-4FB0-0B2A-97847D1E71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E2B9927-94E9-9CEB-2F39-D26A1321F9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6627" y="3512392"/>
              <a:ext cx="695497" cy="512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7D9765-CE13-CF88-4E23-4A63BB82EB36}"/>
              </a:ext>
            </a:extLst>
          </p:cNvPr>
          <p:cNvGrpSpPr/>
          <p:nvPr/>
        </p:nvGrpSpPr>
        <p:grpSpPr>
          <a:xfrm>
            <a:off x="291461" y="763258"/>
            <a:ext cx="3135076" cy="338554"/>
            <a:chOff x="111475" y="1199339"/>
            <a:chExt cx="3135076" cy="33855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3EE1300-6A98-119A-8297-6D0D5DBDE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80472"/>
            <a:stretch>
              <a:fillRect/>
            </a:stretch>
          </p:blipFill>
          <p:spPr>
            <a:xfrm>
              <a:off x="111475" y="1238589"/>
              <a:ext cx="628754" cy="26594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E2CC2A-A7C9-1E6C-D22F-F4CB95ADACA4}"/>
                </a:ext>
              </a:extLst>
            </p:cNvPr>
            <p:cNvSpPr txBox="1"/>
            <p:nvPr/>
          </p:nvSpPr>
          <p:spPr>
            <a:xfrm>
              <a:off x="805305" y="1199339"/>
              <a:ext cx="2441246" cy="33855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600" u="sng" dirty="0">
                  <a:effectLst/>
                  <a:latin typeface="+mj-lt"/>
                  <a:cs typeface="Times New Roman" panose="02020603050405020304" pitchFamily="18" charset="0"/>
                </a:rPr>
                <a:t>Heat Transfer in Solids (</a:t>
              </a:r>
              <a:r>
                <a:rPr lang="en-US" sz="1600" i="1" u="sng" dirty="0" err="1">
                  <a:effectLst/>
                  <a:latin typeface="+mj-lt"/>
                  <a:cs typeface="Times New Roman" panose="02020603050405020304" pitchFamily="18" charset="0"/>
                </a:rPr>
                <a:t>ht</a:t>
              </a:r>
              <a:r>
                <a:rPr lang="en-US" sz="1600" u="sng" dirty="0">
                  <a:effectLst/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783E95-442A-5898-5886-B6CFBA4428FC}"/>
              </a:ext>
            </a:extLst>
          </p:cNvPr>
          <p:cNvGrpSpPr/>
          <p:nvPr/>
        </p:nvGrpSpPr>
        <p:grpSpPr>
          <a:xfrm>
            <a:off x="8033566" y="4988111"/>
            <a:ext cx="1628651" cy="805033"/>
            <a:chOff x="2670708" y="5321330"/>
            <a:chExt cx="1628651" cy="80503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1C7860D-7ACA-0D35-EFE8-B1CA725CD69B}"/>
                </a:ext>
              </a:extLst>
            </p:cNvPr>
            <p:cNvSpPr/>
            <p:nvPr/>
          </p:nvSpPr>
          <p:spPr>
            <a:xfrm>
              <a:off x="2670708" y="5677279"/>
              <a:ext cx="1628651" cy="4490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0D4230E-91C5-4A23-936B-C29BDF082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33746" y="5716790"/>
              <a:ext cx="1083157" cy="37012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3D8AAC-3E07-609E-85C8-4A329D306CC8}"/>
                </a:ext>
              </a:extLst>
            </p:cNvPr>
            <p:cNvSpPr txBox="1"/>
            <p:nvPr/>
          </p:nvSpPr>
          <p:spPr>
            <a:xfrm>
              <a:off x="2670708" y="5321330"/>
              <a:ext cx="1628651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i</a:t>
              </a:r>
              <a:r>
                <a:rPr lang="en-US" dirty="0">
                  <a:effectLst/>
                  <a:latin typeface="+mj-lt"/>
                </a:rPr>
                <a:t>nitial conditions</a:t>
              </a:r>
            </a:p>
          </p:txBody>
        </p: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302EC84-3615-D013-6FEF-3D1D60A7B727}"/>
              </a:ext>
            </a:extLst>
          </p:cNvPr>
          <p:cNvCxnSpPr>
            <a:cxnSpLocks/>
          </p:cNvCxnSpPr>
          <p:nvPr/>
        </p:nvCxnSpPr>
        <p:spPr>
          <a:xfrm flipV="1">
            <a:off x="3414234" y="2990939"/>
            <a:ext cx="1619068" cy="14986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15D4422-A222-FA7D-5599-103A259CAC13}"/>
              </a:ext>
            </a:extLst>
          </p:cNvPr>
          <p:cNvCxnSpPr>
            <a:cxnSpLocks/>
          </p:cNvCxnSpPr>
          <p:nvPr/>
        </p:nvCxnSpPr>
        <p:spPr>
          <a:xfrm flipV="1">
            <a:off x="3423409" y="3513178"/>
            <a:ext cx="1609893" cy="94744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C9243A8-5360-AE75-23E9-E4CD30986727}"/>
              </a:ext>
            </a:extLst>
          </p:cNvPr>
          <p:cNvCxnSpPr>
            <a:cxnSpLocks/>
          </p:cNvCxnSpPr>
          <p:nvPr/>
        </p:nvCxnSpPr>
        <p:spPr>
          <a:xfrm flipH="1">
            <a:off x="8919411" y="2295357"/>
            <a:ext cx="994267" cy="1074656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413198B-1024-EB03-F492-AEF60B761795}"/>
              </a:ext>
            </a:extLst>
          </p:cNvPr>
          <p:cNvCxnSpPr>
            <a:cxnSpLocks/>
          </p:cNvCxnSpPr>
          <p:nvPr/>
        </p:nvCxnSpPr>
        <p:spPr>
          <a:xfrm>
            <a:off x="2095500" y="3161637"/>
            <a:ext cx="192989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D4A1157-0DEA-6F81-4C28-9B0E3248870A}"/>
                  </a:ext>
                </a:extLst>
              </p:cNvPr>
              <p:cNvSpPr txBox="1"/>
              <p:nvPr/>
            </p:nvSpPr>
            <p:spPr>
              <a:xfrm>
                <a:off x="9668585" y="1967254"/>
                <a:ext cx="2736755" cy="328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conv</m:t>
                          </m:r>
                        </m:sub>
                        <m:sup>
                          <m: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40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</a:rPr>
                            <m:t>g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D4A1157-0DEA-6F81-4C28-9B0E32488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8585" y="1967254"/>
                <a:ext cx="2736755" cy="328103"/>
              </a:xfrm>
              <a:prstGeom prst="rect">
                <a:avLst/>
              </a:prstGeom>
              <a:blipFill>
                <a:blip r:embed="rId6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8299FA8-F512-FCB3-509B-475422A631D5}"/>
              </a:ext>
            </a:extLst>
          </p:cNvPr>
          <p:cNvCxnSpPr>
            <a:cxnSpLocks/>
          </p:cNvCxnSpPr>
          <p:nvPr/>
        </p:nvCxnSpPr>
        <p:spPr>
          <a:xfrm flipH="1">
            <a:off x="8331200" y="2279194"/>
            <a:ext cx="1582478" cy="41030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00E56C1-BE22-6F84-7C03-79A38060E38F}"/>
              </a:ext>
            </a:extLst>
          </p:cNvPr>
          <p:cNvGrpSpPr/>
          <p:nvPr/>
        </p:nvGrpSpPr>
        <p:grpSpPr>
          <a:xfrm>
            <a:off x="279458" y="2747015"/>
            <a:ext cx="1816610" cy="766164"/>
            <a:chOff x="279458" y="2747015"/>
            <a:chExt cx="1816610" cy="76616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496F0D4-285F-DC2D-E82E-1D7B5FBA4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9325" y="2755954"/>
              <a:ext cx="1676444" cy="348352"/>
            </a:xfrm>
            <a:prstGeom prst="rect">
              <a:avLst/>
            </a:prstGeom>
            <a:ln w="19050"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4291875-C452-8558-CBA1-99562B542206}"/>
                    </a:ext>
                  </a:extLst>
                </p:cNvPr>
                <p:cNvSpPr txBox="1"/>
                <p:nvPr/>
              </p:nvSpPr>
              <p:spPr>
                <a:xfrm>
                  <a:off x="279458" y="3157610"/>
                  <a:ext cx="1816610" cy="3269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fric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</m:oMath>
                  </a14:m>
                  <a:r>
                    <a:rPr lang="en-US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A4291875-C452-8558-CBA1-99562B5422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9458" y="3157610"/>
                  <a:ext cx="1816610" cy="326949"/>
                </a:xfrm>
                <a:prstGeom prst="rect">
                  <a:avLst/>
                </a:prstGeom>
                <a:blipFill>
                  <a:blip r:embed="rId8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E41FEB7-E226-3886-6763-A7005808ECAA}"/>
                </a:ext>
              </a:extLst>
            </p:cNvPr>
            <p:cNvSpPr/>
            <p:nvPr/>
          </p:nvSpPr>
          <p:spPr>
            <a:xfrm>
              <a:off x="355974" y="2747015"/>
              <a:ext cx="1732452" cy="766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cv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7662D60-F6CE-7653-D373-87573C3DF52D}"/>
                </a:ext>
              </a:extLst>
            </p:cNvPr>
            <p:cNvSpPr/>
            <p:nvPr/>
          </p:nvSpPr>
          <p:spPr>
            <a:xfrm>
              <a:off x="359795" y="3157609"/>
              <a:ext cx="1728631" cy="35556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593A511-BB9A-4485-E1F9-A3232BB3CB95}"/>
              </a:ext>
            </a:extLst>
          </p:cNvPr>
          <p:cNvGrpSpPr/>
          <p:nvPr/>
        </p:nvGrpSpPr>
        <p:grpSpPr>
          <a:xfrm>
            <a:off x="869059" y="4465147"/>
            <a:ext cx="2632922" cy="1204517"/>
            <a:chOff x="221264" y="4161396"/>
            <a:chExt cx="2632922" cy="1204517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8697F28-D88B-F561-D611-3EC046A24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9369" y="4178000"/>
              <a:ext cx="2035682" cy="533414"/>
            </a:xfrm>
            <a:prstGeom prst="rect">
              <a:avLst/>
            </a:prstGeom>
            <a:ln w="19050">
              <a:noFill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4D29246-B487-5386-02EE-7959ACA9BFEB}"/>
                    </a:ext>
                  </a:extLst>
                </p:cNvPr>
                <p:cNvSpPr txBox="1"/>
                <p:nvPr/>
              </p:nvSpPr>
              <p:spPr>
                <a:xfrm>
                  <a:off x="221264" y="4761104"/>
                  <a:ext cx="2632922" cy="588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  <m:sup>
                            <m: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</m:sSub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bSup>
                        <m:func>
                          <m:funcPr>
                            <m:ctrl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4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14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ad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1400" i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R</m:t>
                                    </m:r>
                                    <m:sSub>
                                      <m:sSub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surf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4D29246-B487-5386-02EE-7959ACA9BF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264" y="4761104"/>
                  <a:ext cx="2632922" cy="588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18EB418-3F1C-D090-0A0E-E131CCD3D026}"/>
                </a:ext>
              </a:extLst>
            </p:cNvPr>
            <p:cNvSpPr/>
            <p:nvPr/>
          </p:nvSpPr>
          <p:spPr>
            <a:xfrm>
              <a:off x="291461" y="4166458"/>
              <a:ext cx="2484153" cy="5881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E2884B1-A178-B591-0EE5-335322F89DE8}"/>
                </a:ext>
              </a:extLst>
            </p:cNvPr>
            <p:cNvSpPr/>
            <p:nvPr/>
          </p:nvSpPr>
          <p:spPr>
            <a:xfrm>
              <a:off x="291461" y="4161396"/>
              <a:ext cx="2484153" cy="1204517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E711AB-D762-120D-0DA9-140CD51E44F9}"/>
              </a:ext>
            </a:extLst>
          </p:cNvPr>
          <p:cNvGrpSpPr/>
          <p:nvPr/>
        </p:nvGrpSpPr>
        <p:grpSpPr>
          <a:xfrm>
            <a:off x="9913678" y="968736"/>
            <a:ext cx="2200915" cy="1320978"/>
            <a:chOff x="3125982" y="5365912"/>
            <a:chExt cx="2200915" cy="1320978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04AF319A-9D3F-33BB-A0DE-284CE80D3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127925" y="5389945"/>
              <a:ext cx="2198972" cy="930753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0B60A97-DFE0-387F-FCC8-D16881BD2604}"/>
                </a:ext>
              </a:extLst>
            </p:cNvPr>
            <p:cNvSpPr/>
            <p:nvPr/>
          </p:nvSpPr>
          <p:spPr>
            <a:xfrm>
              <a:off x="3125982" y="5365912"/>
              <a:ext cx="2191648" cy="99287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44D0CBC-8516-A44A-F017-078495C1E990}"/>
                </a:ext>
              </a:extLst>
            </p:cNvPr>
            <p:cNvSpPr/>
            <p:nvPr/>
          </p:nvSpPr>
          <p:spPr>
            <a:xfrm flipV="1">
              <a:off x="3125982" y="6358787"/>
              <a:ext cx="2191648" cy="328103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3D91D0C-CDBD-5FE0-1D0F-071D89D34553}"/>
              </a:ext>
            </a:extLst>
          </p:cNvPr>
          <p:cNvGrpSpPr/>
          <p:nvPr/>
        </p:nvGrpSpPr>
        <p:grpSpPr>
          <a:xfrm>
            <a:off x="9766487" y="4229706"/>
            <a:ext cx="4268103" cy="1574356"/>
            <a:chOff x="256060" y="1168458"/>
            <a:chExt cx="4268103" cy="1574356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C939A798-29B5-A877-2221-5C29EC7BA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7737" y="1567821"/>
              <a:ext cx="4256426" cy="1132144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8192A09-E8EA-1AB3-E49C-FF903A7EC43A}"/>
                </a:ext>
              </a:extLst>
            </p:cNvPr>
            <p:cNvSpPr/>
            <p:nvPr/>
          </p:nvSpPr>
          <p:spPr>
            <a:xfrm>
              <a:off x="1594359" y="1944234"/>
              <a:ext cx="1360369" cy="199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731AAC2-0440-8A39-56C8-C2E0A04B3C34}"/>
                </a:ext>
              </a:extLst>
            </p:cNvPr>
            <p:cNvSpPr/>
            <p:nvPr/>
          </p:nvSpPr>
          <p:spPr>
            <a:xfrm>
              <a:off x="1622745" y="2141857"/>
              <a:ext cx="1360369" cy="199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D2A708B-FD1B-786E-19E2-54DD43E11DC2}"/>
                </a:ext>
              </a:extLst>
            </p:cNvPr>
            <p:cNvSpPr/>
            <p:nvPr/>
          </p:nvSpPr>
          <p:spPr>
            <a:xfrm>
              <a:off x="1809107" y="2329380"/>
              <a:ext cx="2071603" cy="223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3288250-B2FE-0BB5-7A75-B6EFE3AF7E83}"/>
                </a:ext>
              </a:extLst>
            </p:cNvPr>
            <p:cNvSpPr/>
            <p:nvPr/>
          </p:nvSpPr>
          <p:spPr>
            <a:xfrm>
              <a:off x="1932909" y="2496870"/>
              <a:ext cx="2574545" cy="223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3ADF7F27-1BC6-4965-42E4-F8F63CEAC9D2}"/>
                </a:ext>
              </a:extLst>
            </p:cNvPr>
            <p:cNvGrpSpPr/>
            <p:nvPr/>
          </p:nvGrpSpPr>
          <p:grpSpPr>
            <a:xfrm>
              <a:off x="256060" y="1168458"/>
              <a:ext cx="2099817" cy="1574356"/>
              <a:chOff x="536701" y="1235867"/>
              <a:chExt cx="2099817" cy="1574356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2D3A395-13B7-989F-AF2E-3CAC7EBFE7B9}"/>
                  </a:ext>
                </a:extLst>
              </p:cNvPr>
              <p:cNvSpPr txBox="1"/>
              <p:nvPr/>
            </p:nvSpPr>
            <p:spPr>
              <a:xfrm>
                <a:off x="536701" y="1235867"/>
                <a:ext cx="1615828" cy="369332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pPr algn="ctr"/>
                <a:r>
                  <a:rPr lang="en-US" dirty="0">
                    <a:latin typeface="+mj-lt"/>
                  </a:rPr>
                  <a:t>local CFD fields</a:t>
                </a:r>
                <a:endParaRPr lang="en-US" dirty="0">
                  <a:effectLst/>
                  <a:latin typeface="+mj-lt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A251D7B-C1E0-A4BF-6119-7B7BA37C2EC3}"/>
                  </a:ext>
                </a:extLst>
              </p:cNvPr>
              <p:cNvSpPr/>
              <p:nvPr/>
            </p:nvSpPr>
            <p:spPr>
              <a:xfrm>
                <a:off x="548378" y="1593271"/>
                <a:ext cx="2088140" cy="121695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AA2C7ED-8F74-92F1-9ACC-C9024337EF37}"/>
                </a:ext>
              </a:extLst>
            </p:cNvPr>
            <p:cNvSpPr/>
            <p:nvPr/>
          </p:nvSpPr>
          <p:spPr>
            <a:xfrm>
              <a:off x="1705768" y="1763992"/>
              <a:ext cx="512323" cy="1997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57DC93C3-28C9-DEFB-A11F-45D89EB572F0}"/>
              </a:ext>
            </a:extLst>
          </p:cNvPr>
          <p:cNvSpPr txBox="1"/>
          <p:nvPr/>
        </p:nvSpPr>
        <p:spPr>
          <a:xfrm>
            <a:off x="864675" y="4091287"/>
            <a:ext cx="1391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+mj-lt"/>
              </a:rPr>
              <a:t>oxidation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C24098B-9F3F-9BB3-4054-A554797D2A60}"/>
              </a:ext>
            </a:extLst>
          </p:cNvPr>
          <p:cNvSpPr txBox="1"/>
          <p:nvPr/>
        </p:nvSpPr>
        <p:spPr>
          <a:xfrm>
            <a:off x="278499" y="2360659"/>
            <a:ext cx="1391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+mj-lt"/>
              </a:rPr>
              <a:t>friction</a:t>
            </a:r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E5258D-9289-C88D-DA91-A91674F50D23}"/>
              </a:ext>
            </a:extLst>
          </p:cNvPr>
          <p:cNvSpPr txBox="1"/>
          <p:nvPr/>
        </p:nvSpPr>
        <p:spPr>
          <a:xfrm>
            <a:off x="9852363" y="624399"/>
            <a:ext cx="1391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+mj-lt"/>
              </a:rPr>
              <a:t>convection</a:t>
            </a:r>
            <a:endParaRPr lang="en-US" dirty="0"/>
          </a:p>
        </p:txBody>
      </p:sp>
      <p:sp>
        <p:nvSpPr>
          <p:cNvPr id="60" name="Title 4">
            <a:extLst>
              <a:ext uri="{FF2B5EF4-FFF2-40B4-BE49-F238E27FC236}">
                <a16:creationId xmlns:a16="http://schemas.microsoft.com/office/drawing/2014/main" id="{08B85B82-13EC-BD70-D713-04740A2DA775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Coupled model implements transient frictional heating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7F10720-594A-B116-8E30-586BDB36E548}"/>
              </a:ext>
            </a:extLst>
          </p:cNvPr>
          <p:cNvSpPr txBox="1"/>
          <p:nvPr/>
        </p:nvSpPr>
        <p:spPr bwMode="auto">
          <a:xfrm>
            <a:off x="291461" y="1190877"/>
            <a:ext cx="22692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+mj-lt"/>
              </a:rPr>
              <a:t>interfacial constraints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131184C-D202-7F6D-BC00-D57EDA8F8AA2}"/>
              </a:ext>
            </a:extLst>
          </p:cNvPr>
          <p:cNvCxnSpPr>
            <a:cxnSpLocks/>
          </p:cNvCxnSpPr>
          <p:nvPr/>
        </p:nvCxnSpPr>
        <p:spPr>
          <a:xfrm>
            <a:off x="2486329" y="2093891"/>
            <a:ext cx="1555034" cy="89704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4343216-A131-07F7-FD7A-218F51916CDC}"/>
                  </a:ext>
                </a:extLst>
              </p:cNvPr>
              <p:cNvSpPr/>
              <p:nvPr/>
            </p:nvSpPr>
            <p:spPr>
              <a:xfrm>
                <a:off x="368936" y="1507602"/>
                <a:ext cx="2117393" cy="58628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p>
                        <m: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60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fric</m:t>
                        </m:r>
                      </m:sub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blade</m:t>
                        </m:r>
                      </m:sub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case</m:t>
                        </m:r>
                      </m:sub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</m:oMath>
                </a14:m>
                <a:r>
                  <a:rPr lang="en-US" sz="1600" dirty="0">
                    <a:solidFill>
                      <a:schemeClr val="tx1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4343216-A131-07F7-FD7A-218F51916C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936" y="1507602"/>
                <a:ext cx="2117393" cy="58628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470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E6EB-077B-0A79-428A-8F759574D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394AAA-FD43-EC22-2C5B-0FAC0AEDF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4" b="22861"/>
          <a:stretch>
            <a:fillRect/>
          </a:stretch>
        </p:blipFill>
        <p:spPr>
          <a:xfrm>
            <a:off x="4168358" y="1010969"/>
            <a:ext cx="7672723" cy="4028695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1CF19B57-CD6F-E161-1959-091F47298611}"/>
              </a:ext>
            </a:extLst>
          </p:cNvPr>
          <p:cNvGrpSpPr/>
          <p:nvPr/>
        </p:nvGrpSpPr>
        <p:grpSpPr>
          <a:xfrm>
            <a:off x="4801742" y="1752218"/>
            <a:ext cx="958412" cy="790504"/>
            <a:chOff x="5303712" y="3234658"/>
            <a:chExt cx="958412" cy="7905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81B0452-909F-10CF-E69A-671D1BD5E984}"/>
                    </a:ext>
                  </a:extLst>
                </p:cNvPr>
                <p:cNvSpPr txBox="1"/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sz="1400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981B0452-909F-10CF-E69A-671D1BD5E98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blipFill>
                  <a:blip r:embed="rId3"/>
                  <a:stretch>
                    <a:fillRect l="-7692" r="-7692"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75A063A-2E92-518D-546B-E70AF16944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6627" y="3512392"/>
              <a:ext cx="695497" cy="512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CF669A8-AC8A-1F03-55EF-EFA311D321FE}"/>
              </a:ext>
            </a:extLst>
          </p:cNvPr>
          <p:cNvSpPr txBox="1"/>
          <p:nvPr/>
        </p:nvSpPr>
        <p:spPr>
          <a:xfrm>
            <a:off x="9221808" y="6550223"/>
            <a:ext cx="1614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References [3]-[6]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2C9465A-A104-5AD8-A08E-7CDF8EBBB533}"/>
              </a:ext>
            </a:extLst>
          </p:cNvPr>
          <p:cNvGrpSpPr/>
          <p:nvPr/>
        </p:nvGrpSpPr>
        <p:grpSpPr>
          <a:xfrm>
            <a:off x="341972" y="912050"/>
            <a:ext cx="4256426" cy="1574356"/>
            <a:chOff x="287005" y="4292158"/>
            <a:chExt cx="4256426" cy="15743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96694B6-3D0E-96EF-B3C3-0C4D9592D54C}"/>
                </a:ext>
              </a:extLst>
            </p:cNvPr>
            <p:cNvGrpSpPr/>
            <p:nvPr/>
          </p:nvGrpSpPr>
          <p:grpSpPr>
            <a:xfrm>
              <a:off x="287005" y="4292158"/>
              <a:ext cx="4256426" cy="1574356"/>
              <a:chOff x="149428" y="1869001"/>
              <a:chExt cx="4256426" cy="1574356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ABCEB0A3-6DE1-39A6-1C40-0CDCC6C009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428" y="2268364"/>
                <a:ext cx="4256426" cy="1132144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F251A15-688E-2053-0970-C16A0DBFDA9E}"/>
                  </a:ext>
                </a:extLst>
              </p:cNvPr>
              <p:cNvGrpSpPr/>
              <p:nvPr/>
            </p:nvGrpSpPr>
            <p:grpSpPr>
              <a:xfrm>
                <a:off x="149428" y="1869001"/>
                <a:ext cx="4256426" cy="1574356"/>
                <a:chOff x="548378" y="1235867"/>
                <a:chExt cx="4256426" cy="1574356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66A03EA-8FF5-55F9-4C57-9EB1463AB27D}"/>
                    </a:ext>
                  </a:extLst>
                </p:cNvPr>
                <p:cNvSpPr txBox="1"/>
                <p:nvPr/>
              </p:nvSpPr>
              <p:spPr>
                <a:xfrm>
                  <a:off x="561260" y="1235867"/>
                  <a:ext cx="2039020" cy="369332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Helvetica" pitchFamily="2" charset="0"/>
                    </a:rPr>
                    <a:t>imported CFD fields</a:t>
                  </a:r>
                  <a:endParaRPr lang="en-US" dirty="0">
                    <a:effectLst/>
                    <a:latin typeface="Helvetica" pitchFamily="2" charset="0"/>
                  </a:endParaRPr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59A5A60-B391-3DCE-2EAF-6F626C0B3B81}"/>
                    </a:ext>
                  </a:extLst>
                </p:cNvPr>
                <p:cNvSpPr/>
                <p:nvPr/>
              </p:nvSpPr>
              <p:spPr>
                <a:xfrm>
                  <a:off x="548378" y="1593271"/>
                  <a:ext cx="4256426" cy="121695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4EAEF7F-DB9F-FC61-861B-3DEBA888A31E}"/>
                </a:ext>
              </a:extLst>
            </p:cNvPr>
            <p:cNvSpPr/>
            <p:nvPr/>
          </p:nvSpPr>
          <p:spPr>
            <a:xfrm>
              <a:off x="1749552" y="4885446"/>
              <a:ext cx="414028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95437C-101F-A20B-152A-6BE4FB619A8E}"/>
                </a:ext>
              </a:extLst>
            </p:cNvPr>
            <p:cNvSpPr/>
            <p:nvPr/>
          </p:nvSpPr>
          <p:spPr>
            <a:xfrm>
              <a:off x="1706831" y="5275314"/>
              <a:ext cx="374303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2AE38D6-5342-BBAA-7A3B-87464314F031}"/>
              </a:ext>
            </a:extLst>
          </p:cNvPr>
          <p:cNvGrpSpPr/>
          <p:nvPr/>
        </p:nvGrpSpPr>
        <p:grpSpPr>
          <a:xfrm>
            <a:off x="1738979" y="3308367"/>
            <a:ext cx="1628651" cy="805033"/>
            <a:chOff x="2670708" y="5321330"/>
            <a:chExt cx="1628651" cy="80503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9C8F55A-6900-D531-D24D-B338F9F96475}"/>
                </a:ext>
              </a:extLst>
            </p:cNvPr>
            <p:cNvSpPr/>
            <p:nvPr/>
          </p:nvSpPr>
          <p:spPr>
            <a:xfrm>
              <a:off x="2670708" y="5677279"/>
              <a:ext cx="1628651" cy="44908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A0975CA-C57F-CCB3-8E38-471EF9790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33746" y="5716790"/>
              <a:ext cx="1083157" cy="37012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66ED02-E837-769C-7FDD-6D620B35AC1A}"/>
                </a:ext>
              </a:extLst>
            </p:cNvPr>
            <p:cNvSpPr txBox="1"/>
            <p:nvPr/>
          </p:nvSpPr>
          <p:spPr>
            <a:xfrm>
              <a:off x="2670708" y="5321330"/>
              <a:ext cx="1628651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dirty="0">
                  <a:latin typeface="Helvetica" pitchFamily="2" charset="0"/>
                </a:rPr>
                <a:t>i</a:t>
              </a:r>
              <a:r>
                <a:rPr lang="en-US" dirty="0">
                  <a:effectLst/>
                  <a:latin typeface="Helvetica" pitchFamily="2" charset="0"/>
                </a:rPr>
                <a:t>nitial conditions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E0958AB-7303-399E-D0A6-A5546F72AE1F}"/>
              </a:ext>
            </a:extLst>
          </p:cNvPr>
          <p:cNvGrpSpPr/>
          <p:nvPr/>
        </p:nvGrpSpPr>
        <p:grpSpPr>
          <a:xfrm>
            <a:off x="26301" y="679844"/>
            <a:ext cx="3438236" cy="369332"/>
            <a:chOff x="111475" y="1199339"/>
            <a:chExt cx="3438236" cy="36933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EBA5D1C-D9D5-B206-D798-D066BBE1E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80472"/>
            <a:stretch>
              <a:fillRect/>
            </a:stretch>
          </p:blipFill>
          <p:spPr>
            <a:xfrm>
              <a:off x="111475" y="1264520"/>
              <a:ext cx="628754" cy="265944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4B4560-FB80-98BA-8FD1-46B44676DF54}"/>
                </a:ext>
              </a:extLst>
            </p:cNvPr>
            <p:cNvSpPr txBox="1"/>
            <p:nvPr/>
          </p:nvSpPr>
          <p:spPr>
            <a:xfrm>
              <a:off x="805305" y="1199339"/>
              <a:ext cx="2744406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Heat Transfer in Solids (</a:t>
              </a:r>
              <a:r>
                <a:rPr lang="en-US" i="1" dirty="0" err="1">
                  <a:effectLst/>
                  <a:latin typeface="+mj-lt"/>
                  <a:cs typeface="Times New Roman" panose="02020603050405020304" pitchFamily="18" charset="0"/>
                </a:rPr>
                <a:t>ht</a:t>
              </a:r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</p:grpSp>
      <p:pic>
        <p:nvPicPr>
          <p:cNvPr id="25" name="Graphic 24">
            <a:extLst>
              <a:ext uri="{FF2B5EF4-FFF2-40B4-BE49-F238E27FC236}">
                <a16:creationId xmlns:a16="http://schemas.microsoft.com/office/drawing/2014/main" id="{C1494B3C-1A54-A47F-C53B-70D85EF0F0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52467" y="889033"/>
            <a:ext cx="888196" cy="4687698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8D794B-B30D-BF2B-DB88-94012C4C1159}"/>
              </a:ext>
            </a:extLst>
          </p:cNvPr>
          <p:cNvCxnSpPr>
            <a:cxnSpLocks/>
          </p:cNvCxnSpPr>
          <p:nvPr/>
        </p:nvCxnSpPr>
        <p:spPr>
          <a:xfrm>
            <a:off x="2553305" y="2486406"/>
            <a:ext cx="0" cy="90382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4805A54D-1B2A-2B70-720B-201D53F82568}"/>
              </a:ext>
            </a:extLst>
          </p:cNvPr>
          <p:cNvSpPr txBox="1"/>
          <p:nvPr/>
        </p:nvSpPr>
        <p:spPr>
          <a:xfrm>
            <a:off x="11505710" y="930992"/>
            <a:ext cx="520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Helvetica" pitchFamily="2" charset="0"/>
              </a:rPr>
              <a:t>K</a:t>
            </a:r>
            <a:endParaRPr lang="en-US" dirty="0"/>
          </a:p>
        </p:txBody>
      </p:sp>
      <p:sp>
        <p:nvSpPr>
          <p:cNvPr id="29" name="Title 4">
            <a:extLst>
              <a:ext uri="{FF2B5EF4-FFF2-40B4-BE49-F238E27FC236}">
                <a16:creationId xmlns:a16="http://schemas.microsoft.com/office/drawing/2014/main" id="{60F8C9DF-1CDB-2088-FD0C-2F1A2DC30F06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Initial conditions set from CFD</a:t>
            </a:r>
          </a:p>
        </p:txBody>
      </p:sp>
    </p:spTree>
    <p:extLst>
      <p:ext uri="{BB962C8B-B14F-4D97-AF65-F5344CB8AC3E}">
        <p14:creationId xmlns:p14="http://schemas.microsoft.com/office/powerpoint/2010/main" val="12836527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73FAF-839D-3014-EF16-23D2DA7FB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raphic 56">
            <a:extLst>
              <a:ext uri="{FF2B5EF4-FFF2-40B4-BE49-F238E27FC236}">
                <a16:creationId xmlns:a16="http://schemas.microsoft.com/office/drawing/2014/main" id="{B2934A09-A5DB-EFC7-6899-5D9B25690B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53303" y="880483"/>
            <a:ext cx="888196" cy="46876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BC03FEC-916F-D5B7-D5E7-12F6ADFC3282}"/>
                  </a:ext>
                </a:extLst>
              </p:cNvPr>
              <p:cNvSpPr txBox="1"/>
              <p:nvPr/>
            </p:nvSpPr>
            <p:spPr>
              <a:xfrm>
                <a:off x="11177217" y="687486"/>
                <a:ext cx="520032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800" i="0" dirty="0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800" i="0" dirty="0" smtClean="0">
                              <a:effectLst/>
                              <a:latin typeface="Cambria Math" panose="02040503050406030204" pitchFamily="18" charset="0"/>
                            </a:rPr>
                            <m:t>W</m:t>
                          </m:r>
                        </m:num>
                        <m:den>
                          <m:sSup>
                            <m:sSupPr>
                              <m:ctrlPr>
                                <a:rPr lang="en-US" sz="1800" i="0" dirty="0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i="0" dirty="0" smtClean="0">
                                  <a:effectLst/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 sz="1800" i="0" dirty="0" smtClean="0"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1800" b="0" i="0" dirty="0" smtClean="0">
                              <a:effectLst/>
                              <a:latin typeface="Cambria Math" panose="02040503050406030204" pitchFamily="18" charset="0"/>
                            </a:rPr>
                            <m:t>K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DBC03FEC-916F-D5B7-D5E7-12F6ADFC3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7217" y="687486"/>
                <a:ext cx="520032" cy="609077"/>
              </a:xfrm>
              <a:prstGeom prst="rect">
                <a:avLst/>
              </a:prstGeom>
              <a:blipFill>
                <a:blip r:embed="rId3"/>
                <a:stretch>
                  <a:fillRect r="-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7B5AB307-A4D0-EC34-03A0-6CAD84331B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359" y="-873544"/>
            <a:ext cx="7672723" cy="7672723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3A71E846-BC73-361F-2261-518473941C3B}"/>
              </a:ext>
            </a:extLst>
          </p:cNvPr>
          <p:cNvGrpSpPr/>
          <p:nvPr/>
        </p:nvGrpSpPr>
        <p:grpSpPr>
          <a:xfrm>
            <a:off x="340678" y="910729"/>
            <a:ext cx="4256426" cy="1574356"/>
            <a:chOff x="287005" y="4292158"/>
            <a:chExt cx="4256426" cy="1574356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72F67D9-DA92-15A1-A0AD-A2CAB345295C}"/>
                </a:ext>
              </a:extLst>
            </p:cNvPr>
            <p:cNvGrpSpPr/>
            <p:nvPr/>
          </p:nvGrpSpPr>
          <p:grpSpPr>
            <a:xfrm>
              <a:off x="287005" y="4292158"/>
              <a:ext cx="4256426" cy="1574356"/>
              <a:chOff x="149428" y="1869001"/>
              <a:chExt cx="4256426" cy="1574356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9495071-7D24-7F11-60D2-C874130BBF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428" y="2268364"/>
                <a:ext cx="4256426" cy="1132144"/>
              </a:xfrm>
              <a:prstGeom prst="rect">
                <a:avLst/>
              </a:prstGeom>
            </p:spPr>
          </p:pic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9D3C1D9-22AC-F598-C446-A6956D3841FB}"/>
                  </a:ext>
                </a:extLst>
              </p:cNvPr>
              <p:cNvGrpSpPr/>
              <p:nvPr/>
            </p:nvGrpSpPr>
            <p:grpSpPr>
              <a:xfrm>
                <a:off x="149428" y="1869001"/>
                <a:ext cx="4256426" cy="1574356"/>
                <a:chOff x="548378" y="1235867"/>
                <a:chExt cx="4256426" cy="1574356"/>
              </a:xfrm>
            </p:grpSpPr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1E96C004-29A8-D70E-3FB9-FD336FB438C3}"/>
                    </a:ext>
                  </a:extLst>
                </p:cNvPr>
                <p:cNvSpPr txBox="1"/>
                <p:nvPr/>
              </p:nvSpPr>
              <p:spPr>
                <a:xfrm>
                  <a:off x="561260" y="1235867"/>
                  <a:ext cx="2039020" cy="369332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Helvetica" pitchFamily="2" charset="0"/>
                    </a:rPr>
                    <a:t>imported CFD fields</a:t>
                  </a:r>
                  <a:endParaRPr lang="en-US" dirty="0">
                    <a:effectLst/>
                    <a:latin typeface="Helvetica" pitchFamily="2" charset="0"/>
                  </a:endParaRPr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60C8191-A107-B6C9-9D65-D7B4FB1B7F7B}"/>
                    </a:ext>
                  </a:extLst>
                </p:cNvPr>
                <p:cNvSpPr/>
                <p:nvPr/>
              </p:nvSpPr>
              <p:spPr>
                <a:xfrm>
                  <a:off x="548378" y="1593271"/>
                  <a:ext cx="4256426" cy="121695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7512AEA-5CFB-FCC5-4E08-32831171A64D}"/>
                </a:ext>
              </a:extLst>
            </p:cNvPr>
            <p:cNvSpPr/>
            <p:nvPr/>
          </p:nvSpPr>
          <p:spPr>
            <a:xfrm>
              <a:off x="1652530" y="5061650"/>
              <a:ext cx="344278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FAD9B64-8E87-F335-75F1-EB890B736EB4}"/>
                </a:ext>
              </a:extLst>
            </p:cNvPr>
            <p:cNvSpPr/>
            <p:nvPr/>
          </p:nvSpPr>
          <p:spPr>
            <a:xfrm>
              <a:off x="2035823" y="5627722"/>
              <a:ext cx="723902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30A4FF6-559A-0787-FE5D-EBE32F358A21}"/>
                </a:ext>
              </a:extLst>
            </p:cNvPr>
            <p:cNvSpPr/>
            <p:nvPr/>
          </p:nvSpPr>
          <p:spPr>
            <a:xfrm>
              <a:off x="1874222" y="5431779"/>
              <a:ext cx="577031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979AA57-861F-8EE1-F83A-10D16AAF3BFB}"/>
              </a:ext>
            </a:extLst>
          </p:cNvPr>
          <p:cNvGrpSpPr/>
          <p:nvPr/>
        </p:nvGrpSpPr>
        <p:grpSpPr>
          <a:xfrm>
            <a:off x="340678" y="3378437"/>
            <a:ext cx="4899454" cy="2290876"/>
            <a:chOff x="2947825" y="2565675"/>
            <a:chExt cx="4899454" cy="22908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8E65C7C-66CB-595A-F193-E8A275AFA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82623" y="4432822"/>
              <a:ext cx="1676444" cy="34835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D5AA140-1F54-F694-90D4-43E32DE29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1801" y="2941788"/>
              <a:ext cx="2035682" cy="53341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0169781-CEC0-22A5-86FC-CB88C3560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54601" y="3495288"/>
              <a:ext cx="2198972" cy="93075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836FE3E5-B7F1-B95B-52A8-5A651A365595}"/>
                    </a:ext>
                  </a:extLst>
                </p:cNvPr>
                <p:cNvSpPr txBox="1"/>
                <p:nvPr/>
              </p:nvSpPr>
              <p:spPr>
                <a:xfrm>
                  <a:off x="5153573" y="2909676"/>
                  <a:ext cx="2693706" cy="588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  <m:sup>
                            <m: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</m:sSub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bSup>
                        <m:func>
                          <m:funcPr>
                            <m:ctrl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4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14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ad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1400" i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R</m:t>
                                    </m:r>
                                    <m:sSub>
                                      <m:sSub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surf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836FE3E5-B7F1-B95B-52A8-5A651A3655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3573" y="2909676"/>
                  <a:ext cx="2693706" cy="588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665139B-2E21-37B7-BE2E-98B0175D7CA1}"/>
                    </a:ext>
                  </a:extLst>
                </p:cNvPr>
                <p:cNvSpPr txBox="1"/>
                <p:nvPr/>
              </p:nvSpPr>
              <p:spPr>
                <a:xfrm>
                  <a:off x="5153573" y="4454225"/>
                  <a:ext cx="2693706" cy="3269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fric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</m:oMath>
                  </a14:m>
                  <a:r>
                    <a:rPr lang="en-US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E665139B-2E21-37B7-BE2E-98B0175D7C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3573" y="4454225"/>
                  <a:ext cx="2693706" cy="326949"/>
                </a:xfrm>
                <a:prstGeom prst="rect">
                  <a:avLst/>
                </a:prstGeom>
                <a:blipFill>
                  <a:blip r:embed="rId10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291DADA-C599-71CD-13E9-9734122D8E29}"/>
                    </a:ext>
                  </a:extLst>
                </p:cNvPr>
                <p:cNvSpPr txBox="1"/>
                <p:nvPr/>
              </p:nvSpPr>
              <p:spPr>
                <a:xfrm>
                  <a:off x="5110524" y="3791566"/>
                  <a:ext cx="2736755" cy="3281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conv</m:t>
                            </m:r>
                          </m:sub>
                          <m:sup>
                            <m: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1400" b="1" i="0" smtClean="0">
                            <a:latin typeface="Cambria Math" panose="02040503050406030204" pitchFamily="18" charset="0"/>
                          </a:rPr>
                          <m:t>𝐡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sz="14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291DADA-C599-71CD-13E9-9734122D8E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0524" y="3791566"/>
                  <a:ext cx="2736755" cy="328103"/>
                </a:xfrm>
                <a:prstGeom prst="rect">
                  <a:avLst/>
                </a:prstGeom>
                <a:blipFill>
                  <a:blip r:embed="rId11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78269E-716A-E201-E1EB-89D18C028FE9}"/>
                </a:ext>
              </a:extLst>
            </p:cNvPr>
            <p:cNvSpPr txBox="1"/>
            <p:nvPr/>
          </p:nvSpPr>
          <p:spPr>
            <a:xfrm>
              <a:off x="2957308" y="2565675"/>
              <a:ext cx="2064668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dirty="0">
                  <a:latin typeface="Helvetica" pitchFamily="2" charset="0"/>
                </a:rPr>
                <a:t>boundary conditions</a:t>
              </a:r>
              <a:endParaRPr lang="en-US" dirty="0">
                <a:effectLst/>
                <a:latin typeface="Helvetica" pitchFamily="2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4833E53-EA33-97CE-B1D5-367CF1F23E8E}"/>
                </a:ext>
              </a:extLst>
            </p:cNvPr>
            <p:cNvSpPr/>
            <p:nvPr/>
          </p:nvSpPr>
          <p:spPr>
            <a:xfrm>
              <a:off x="2947825" y="2929596"/>
              <a:ext cx="4899454" cy="5676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912BAA3-3AC3-07C5-95DC-DDF88CA3855A}"/>
                </a:ext>
              </a:extLst>
            </p:cNvPr>
            <p:cNvSpPr/>
            <p:nvPr/>
          </p:nvSpPr>
          <p:spPr>
            <a:xfrm>
              <a:off x="2947825" y="4426041"/>
              <a:ext cx="4899454" cy="4305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F815320-91F4-024B-4220-0B4A33E72339}"/>
                </a:ext>
              </a:extLst>
            </p:cNvPr>
            <p:cNvSpPr/>
            <p:nvPr/>
          </p:nvSpPr>
          <p:spPr>
            <a:xfrm>
              <a:off x="2950309" y="2924092"/>
              <a:ext cx="4896970" cy="19290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D6BA8E94-ECBC-5ECD-AF42-3159DBF39B75}"/>
              </a:ext>
            </a:extLst>
          </p:cNvPr>
          <p:cNvSpPr txBox="1"/>
          <p:nvPr/>
        </p:nvSpPr>
        <p:spPr>
          <a:xfrm>
            <a:off x="9320606" y="6547616"/>
            <a:ext cx="1614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References [3]-[6]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201E3C7E-1FF2-E555-F1D0-169A3261F8FF}"/>
              </a:ext>
            </a:extLst>
          </p:cNvPr>
          <p:cNvGrpSpPr/>
          <p:nvPr/>
        </p:nvGrpSpPr>
        <p:grpSpPr>
          <a:xfrm>
            <a:off x="26301" y="679844"/>
            <a:ext cx="3438236" cy="369332"/>
            <a:chOff x="111475" y="1199339"/>
            <a:chExt cx="3438236" cy="369332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E196C098-D636-9DF9-7F34-99A6EEE04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r="80472"/>
            <a:stretch>
              <a:fillRect/>
            </a:stretch>
          </p:blipFill>
          <p:spPr>
            <a:xfrm>
              <a:off x="111475" y="1264520"/>
              <a:ext cx="628754" cy="265944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92A3D14-3BC2-84DC-3B21-1DC6F7258F87}"/>
                </a:ext>
              </a:extLst>
            </p:cNvPr>
            <p:cNvSpPr txBox="1"/>
            <p:nvPr/>
          </p:nvSpPr>
          <p:spPr>
            <a:xfrm>
              <a:off x="805305" y="1199339"/>
              <a:ext cx="2744406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Heat Transfer in Solids (</a:t>
              </a:r>
              <a:r>
                <a:rPr lang="en-US" i="1" dirty="0" err="1">
                  <a:effectLst/>
                  <a:latin typeface="+mj-lt"/>
                  <a:cs typeface="Times New Roman" panose="02020603050405020304" pitchFamily="18" charset="0"/>
                </a:rPr>
                <a:t>ht</a:t>
              </a:r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885630D5-42E3-4303-C467-6842CA171481}"/>
              </a:ext>
            </a:extLst>
          </p:cNvPr>
          <p:cNvCxnSpPr>
            <a:cxnSpLocks/>
          </p:cNvCxnSpPr>
          <p:nvPr/>
        </p:nvCxnSpPr>
        <p:spPr>
          <a:xfrm>
            <a:off x="2546426" y="2486406"/>
            <a:ext cx="0" cy="123603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le 4">
            <a:extLst>
              <a:ext uri="{FF2B5EF4-FFF2-40B4-BE49-F238E27FC236}">
                <a16:creationId xmlns:a16="http://schemas.microsoft.com/office/drawing/2014/main" id="{918A1850-002B-42AB-B484-51F8A54B3BF6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CFD results drive local boundary conditions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E93A14F-78E3-675E-0A05-E220712E981F}"/>
              </a:ext>
            </a:extLst>
          </p:cNvPr>
          <p:cNvGrpSpPr/>
          <p:nvPr/>
        </p:nvGrpSpPr>
        <p:grpSpPr>
          <a:xfrm>
            <a:off x="4801742" y="1752218"/>
            <a:ext cx="958412" cy="790504"/>
            <a:chOff x="5303712" y="3234658"/>
            <a:chExt cx="958412" cy="7905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4CC688BF-F1AE-4E69-FC17-F7B7C4AA5566}"/>
                    </a:ext>
                  </a:extLst>
                </p:cNvPr>
                <p:cNvSpPr txBox="1"/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sz="1400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4CC688BF-F1AE-4E69-FC17-F7B7C4AA55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blipFill>
                  <a:blip r:embed="rId13"/>
                  <a:stretch>
                    <a:fillRect l="-7692" r="-7692"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474B9480-F63B-6A4E-2C10-6498B18F549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6627" y="3512392"/>
              <a:ext cx="695497" cy="512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E081E6F6-F540-96F8-6D36-E30226078E36}"/>
              </a:ext>
            </a:extLst>
          </p:cNvPr>
          <p:cNvSpPr/>
          <p:nvPr/>
        </p:nvSpPr>
        <p:spPr>
          <a:xfrm>
            <a:off x="3761439" y="4642491"/>
            <a:ext cx="189460" cy="253429"/>
          </a:xfrm>
          <a:prstGeom prst="rect">
            <a:avLst/>
          </a:prstGeom>
          <a:solidFill>
            <a:schemeClr val="bg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35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1A730-AD5A-ADB3-225B-12183473E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29BD88F6-8E83-552B-8D5C-B8297DAAA2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53303" y="876765"/>
            <a:ext cx="888196" cy="468769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C49C1F4-D255-5F92-AADC-D23BB524D666}"/>
              </a:ext>
            </a:extLst>
          </p:cNvPr>
          <p:cNvGrpSpPr/>
          <p:nvPr/>
        </p:nvGrpSpPr>
        <p:grpSpPr>
          <a:xfrm>
            <a:off x="343106" y="908660"/>
            <a:ext cx="4256426" cy="1574356"/>
            <a:chOff x="287005" y="4292158"/>
            <a:chExt cx="4256426" cy="157435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C7A062C-C6DA-F9E2-B1E4-3E45C80642DD}"/>
                </a:ext>
              </a:extLst>
            </p:cNvPr>
            <p:cNvGrpSpPr/>
            <p:nvPr/>
          </p:nvGrpSpPr>
          <p:grpSpPr>
            <a:xfrm>
              <a:off x="287005" y="4292158"/>
              <a:ext cx="4256426" cy="1574356"/>
              <a:chOff x="149428" y="1869001"/>
              <a:chExt cx="4256426" cy="157435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8025CD9-E3E4-B439-E8CF-0BF18FFA46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9428" y="2268364"/>
                <a:ext cx="4256426" cy="1132144"/>
              </a:xfrm>
              <a:prstGeom prst="rect">
                <a:avLst/>
              </a:prstGeom>
            </p:spPr>
          </p:pic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EF05042F-2A02-B897-56D3-41A43A089478}"/>
                  </a:ext>
                </a:extLst>
              </p:cNvPr>
              <p:cNvGrpSpPr/>
              <p:nvPr/>
            </p:nvGrpSpPr>
            <p:grpSpPr>
              <a:xfrm>
                <a:off x="149428" y="1869001"/>
                <a:ext cx="4256426" cy="1574356"/>
                <a:chOff x="548378" y="1235867"/>
                <a:chExt cx="4256426" cy="1574356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2CE64700-BE37-5FEC-8057-EBD6DC6C012A}"/>
                    </a:ext>
                  </a:extLst>
                </p:cNvPr>
                <p:cNvSpPr txBox="1"/>
                <p:nvPr/>
              </p:nvSpPr>
              <p:spPr>
                <a:xfrm>
                  <a:off x="561260" y="1235867"/>
                  <a:ext cx="2039020" cy="369332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Helvetica" pitchFamily="2" charset="0"/>
                    </a:rPr>
                    <a:t>imported CFD fields</a:t>
                  </a:r>
                  <a:endParaRPr lang="en-US" dirty="0">
                    <a:effectLst/>
                    <a:latin typeface="Helvetica" pitchFamily="2" charset="0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B31C057A-1C32-5F5D-E4F3-6D3C9D2871D3}"/>
                    </a:ext>
                  </a:extLst>
                </p:cNvPr>
                <p:cNvSpPr/>
                <p:nvPr/>
              </p:nvSpPr>
              <p:spPr>
                <a:xfrm>
                  <a:off x="548378" y="1593271"/>
                  <a:ext cx="4256426" cy="121695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A49B88B-8055-6D51-79CE-5F5BE83F1D27}"/>
                </a:ext>
              </a:extLst>
            </p:cNvPr>
            <p:cNvSpPr/>
            <p:nvPr/>
          </p:nvSpPr>
          <p:spPr>
            <a:xfrm>
              <a:off x="2010578" y="5061650"/>
              <a:ext cx="520547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2A47708-F244-4467-6CBC-367F04F96328}"/>
                </a:ext>
              </a:extLst>
            </p:cNvPr>
            <p:cNvSpPr/>
            <p:nvPr/>
          </p:nvSpPr>
          <p:spPr>
            <a:xfrm>
              <a:off x="2790940" y="5627722"/>
              <a:ext cx="885940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3970268-92A5-1558-C462-931C338DB9B5}"/>
                </a:ext>
              </a:extLst>
            </p:cNvPr>
            <p:cNvSpPr/>
            <p:nvPr/>
          </p:nvSpPr>
          <p:spPr>
            <a:xfrm>
              <a:off x="2455362" y="5431779"/>
              <a:ext cx="750545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ADBC070-FCD3-3DB7-C282-B93AE10959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647" y="-873544"/>
            <a:ext cx="7672723" cy="767272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D0C85E-2001-9C87-FF7D-C3A1D37AA424}"/>
              </a:ext>
            </a:extLst>
          </p:cNvPr>
          <p:cNvGrpSpPr/>
          <p:nvPr/>
        </p:nvGrpSpPr>
        <p:grpSpPr>
          <a:xfrm>
            <a:off x="340678" y="3378437"/>
            <a:ext cx="4899454" cy="2290876"/>
            <a:chOff x="2947825" y="2565675"/>
            <a:chExt cx="4899454" cy="229087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F8BA476-4F91-A2B1-406D-3766053C4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82623" y="4432822"/>
              <a:ext cx="1676444" cy="34835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FD8147D-1DFD-7308-FF9B-23023707D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1801" y="2941788"/>
              <a:ext cx="2035682" cy="53341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04A63BD-BC79-2C42-F7A7-B24243BB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54601" y="3495288"/>
              <a:ext cx="2198972" cy="93075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690917A-EBC4-536A-C55B-AFAA2790B757}"/>
                    </a:ext>
                  </a:extLst>
                </p:cNvPr>
                <p:cNvSpPr txBox="1"/>
                <p:nvPr/>
              </p:nvSpPr>
              <p:spPr>
                <a:xfrm>
                  <a:off x="5153573" y="2909676"/>
                  <a:ext cx="2693706" cy="588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  <m:sup>
                            <m:r>
                              <a:rPr lang="en-US" sz="14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</m:sSub>
                        <m:sSub>
                          <m:sSubPr>
                            <m:ctrlPr>
                              <a:rPr lang="en-US" sz="14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𝐏</m:t>
                            </m:r>
                          </m:e>
                          <m:sub>
                            <m:r>
                              <a:rPr lang="en-US" sz="14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𝐠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bSup>
                        <m:func>
                          <m:funcPr>
                            <m:ctrl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4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14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4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ad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1400" i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R</m:t>
                                    </m:r>
                                    <m:sSub>
                                      <m:sSubPr>
                                        <m:ctrl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surf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690917A-EBC4-536A-C55B-AFAA2790B7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3573" y="2909676"/>
                  <a:ext cx="2693706" cy="588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B8909C2-0C5A-90C3-26FB-E83C66AB839C}"/>
                    </a:ext>
                  </a:extLst>
                </p:cNvPr>
                <p:cNvSpPr txBox="1"/>
                <p:nvPr/>
              </p:nvSpPr>
              <p:spPr>
                <a:xfrm>
                  <a:off x="5153573" y="4454225"/>
                  <a:ext cx="2693706" cy="3269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fric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</m:oMath>
                  </a14:m>
                  <a:r>
                    <a:rPr lang="en-US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B8909C2-0C5A-90C3-26FB-E83C66AB83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3573" y="4454225"/>
                  <a:ext cx="2693706" cy="326949"/>
                </a:xfrm>
                <a:prstGeom prst="rect">
                  <a:avLst/>
                </a:prstGeom>
                <a:blipFill>
                  <a:blip r:embed="rId9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A356D04-B2CA-3976-3D6E-80EA48C06A66}"/>
                    </a:ext>
                  </a:extLst>
                </p:cNvPr>
                <p:cNvSpPr txBox="1"/>
                <p:nvPr/>
              </p:nvSpPr>
              <p:spPr>
                <a:xfrm>
                  <a:off x="5110524" y="3791566"/>
                  <a:ext cx="2736755" cy="3281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conv</m:t>
                            </m:r>
                          </m:sub>
                          <m:sup>
                            <m:r>
                              <a:rPr lang="en-US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1400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sz="14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40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T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400">
                                <a:latin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AA356D04-B2CA-3976-3D6E-80EA48C06A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0524" y="3791566"/>
                  <a:ext cx="2736755" cy="328103"/>
                </a:xfrm>
                <a:prstGeom prst="rect">
                  <a:avLst/>
                </a:prstGeom>
                <a:blipFill>
                  <a:blip r:embed="rId10"/>
                  <a:stretch>
                    <a:fillRect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92E263-AF18-3681-E311-8C45EC90307A}"/>
                </a:ext>
              </a:extLst>
            </p:cNvPr>
            <p:cNvSpPr txBox="1"/>
            <p:nvPr/>
          </p:nvSpPr>
          <p:spPr>
            <a:xfrm>
              <a:off x="2957308" y="2565675"/>
              <a:ext cx="2064668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dirty="0">
                  <a:latin typeface="Helvetica" pitchFamily="2" charset="0"/>
                </a:rPr>
                <a:t>boundary conditions</a:t>
              </a:r>
              <a:endParaRPr lang="en-US" dirty="0">
                <a:effectLst/>
                <a:latin typeface="Helvetica" pitchFamily="2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D6E8A8E-6096-48FD-06B5-3A60EAA0A48B}"/>
                </a:ext>
              </a:extLst>
            </p:cNvPr>
            <p:cNvSpPr/>
            <p:nvPr/>
          </p:nvSpPr>
          <p:spPr>
            <a:xfrm>
              <a:off x="2947825" y="2929596"/>
              <a:ext cx="4899454" cy="5676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F47B1FB-7748-0938-7BEF-6C54462B5CA7}"/>
                </a:ext>
              </a:extLst>
            </p:cNvPr>
            <p:cNvSpPr/>
            <p:nvPr/>
          </p:nvSpPr>
          <p:spPr>
            <a:xfrm>
              <a:off x="2947825" y="4426041"/>
              <a:ext cx="4899454" cy="4305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810BFF-4B85-5D4F-52A8-73AFEBA1001A}"/>
                </a:ext>
              </a:extLst>
            </p:cNvPr>
            <p:cNvSpPr/>
            <p:nvPr/>
          </p:nvSpPr>
          <p:spPr>
            <a:xfrm>
              <a:off x="2950309" y="2924092"/>
              <a:ext cx="4896970" cy="192906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64ADEFF4-D9B8-9B08-8068-B7D06F20D32A}"/>
              </a:ext>
            </a:extLst>
          </p:cNvPr>
          <p:cNvSpPr txBox="1"/>
          <p:nvPr/>
        </p:nvSpPr>
        <p:spPr>
          <a:xfrm>
            <a:off x="9320606" y="6547616"/>
            <a:ext cx="1614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References [3]-[6]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67BD7FF-8E35-C00D-AECC-C2F295C6DD69}"/>
              </a:ext>
            </a:extLst>
          </p:cNvPr>
          <p:cNvGrpSpPr/>
          <p:nvPr/>
        </p:nvGrpSpPr>
        <p:grpSpPr>
          <a:xfrm>
            <a:off x="26301" y="679844"/>
            <a:ext cx="3438236" cy="369332"/>
            <a:chOff x="111475" y="1199339"/>
            <a:chExt cx="3438236" cy="369332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7363574A-98C4-2A51-D312-EE11EABF7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r="80472"/>
            <a:stretch>
              <a:fillRect/>
            </a:stretch>
          </p:blipFill>
          <p:spPr>
            <a:xfrm>
              <a:off x="111475" y="1264520"/>
              <a:ext cx="628754" cy="265944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E120798-2673-9BAE-AC87-DD4F5B6D345B}"/>
                </a:ext>
              </a:extLst>
            </p:cNvPr>
            <p:cNvSpPr txBox="1"/>
            <p:nvPr/>
          </p:nvSpPr>
          <p:spPr>
            <a:xfrm>
              <a:off x="805305" y="1199339"/>
              <a:ext cx="2744406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Heat Transfer in Solids (</a:t>
              </a:r>
              <a:r>
                <a:rPr lang="en-US" i="1" dirty="0" err="1">
                  <a:effectLst/>
                  <a:latin typeface="+mj-lt"/>
                  <a:cs typeface="Times New Roman" panose="02020603050405020304" pitchFamily="18" charset="0"/>
                </a:rPr>
                <a:t>ht</a:t>
              </a:r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ABB9CC33-496F-5157-3C74-A478032BD913}"/>
              </a:ext>
            </a:extLst>
          </p:cNvPr>
          <p:cNvCxnSpPr>
            <a:cxnSpLocks/>
          </p:cNvCxnSpPr>
          <p:nvPr/>
        </p:nvCxnSpPr>
        <p:spPr>
          <a:xfrm>
            <a:off x="2546426" y="2486406"/>
            <a:ext cx="0" cy="123603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le 4">
            <a:extLst>
              <a:ext uri="{FF2B5EF4-FFF2-40B4-BE49-F238E27FC236}">
                <a16:creationId xmlns:a16="http://schemas.microsoft.com/office/drawing/2014/main" id="{F78AE579-73EF-17AB-DC5F-6851F744B276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CFD results drive local boundary conditions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E0F4D7D-3520-89F5-7029-B31F06C0DD4C}"/>
              </a:ext>
            </a:extLst>
          </p:cNvPr>
          <p:cNvGrpSpPr/>
          <p:nvPr/>
        </p:nvGrpSpPr>
        <p:grpSpPr>
          <a:xfrm>
            <a:off x="4801742" y="1752218"/>
            <a:ext cx="958412" cy="790504"/>
            <a:chOff x="5303712" y="3234658"/>
            <a:chExt cx="958412" cy="79050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564A1A6E-F8B3-D779-9E04-1DCDD81D2782}"/>
                    </a:ext>
                  </a:extLst>
                </p:cNvPr>
                <p:cNvSpPr txBox="1"/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sz="1400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564A1A6E-F8B3-D779-9E04-1DCDD81D27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3712" y="3234658"/>
                  <a:ext cx="319254" cy="327077"/>
                </a:xfrm>
                <a:prstGeom prst="rect">
                  <a:avLst/>
                </a:prstGeom>
                <a:blipFill>
                  <a:blip r:embed="rId12"/>
                  <a:stretch>
                    <a:fillRect l="-7692" r="-7692"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08C279B2-3BA3-C0AF-E37C-CB22239CFB0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6627" y="3512392"/>
              <a:ext cx="695497" cy="512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2AF5D7F-53BE-2375-C946-F56F09330279}"/>
              </a:ext>
            </a:extLst>
          </p:cNvPr>
          <p:cNvSpPr txBox="1"/>
          <p:nvPr/>
        </p:nvSpPr>
        <p:spPr>
          <a:xfrm>
            <a:off x="11336760" y="819030"/>
            <a:ext cx="520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Helvetica" pitchFamily="2" charset="0"/>
              </a:rPr>
              <a:t>Pa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214871-3F2D-A32C-96A7-9ACC57BEEE9D}"/>
              </a:ext>
            </a:extLst>
          </p:cNvPr>
          <p:cNvSpPr/>
          <p:nvPr/>
        </p:nvSpPr>
        <p:spPr>
          <a:xfrm>
            <a:off x="3462945" y="3913326"/>
            <a:ext cx="189460" cy="253429"/>
          </a:xfrm>
          <a:prstGeom prst="rect">
            <a:avLst/>
          </a:prstGeom>
          <a:solidFill>
            <a:schemeClr val="bg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556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E8E5F-7B8D-A008-93F6-F7E0647EA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5FCB0D7-F88E-7C28-7DEA-EAB561518E28}"/>
              </a:ext>
            </a:extLst>
          </p:cNvPr>
          <p:cNvGrpSpPr/>
          <p:nvPr/>
        </p:nvGrpSpPr>
        <p:grpSpPr>
          <a:xfrm>
            <a:off x="671662" y="835746"/>
            <a:ext cx="4256426" cy="1574356"/>
            <a:chOff x="287005" y="4292158"/>
            <a:chExt cx="4256426" cy="157435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7349542-83C5-B3F2-3913-DA3B91143DC9}"/>
                </a:ext>
              </a:extLst>
            </p:cNvPr>
            <p:cNvGrpSpPr/>
            <p:nvPr/>
          </p:nvGrpSpPr>
          <p:grpSpPr>
            <a:xfrm>
              <a:off x="287005" y="4292158"/>
              <a:ext cx="4256426" cy="1574356"/>
              <a:chOff x="149428" y="1869001"/>
              <a:chExt cx="4256426" cy="1574356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4949EAEF-77F3-2C62-1C29-E84C9F8D02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9428" y="2268364"/>
                <a:ext cx="4256426" cy="1132144"/>
              </a:xfrm>
              <a:prstGeom prst="rect">
                <a:avLst/>
              </a:prstGeom>
            </p:spPr>
          </p:pic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3E4C1CC-8F74-6854-9186-3BF7F369D1AF}"/>
                  </a:ext>
                </a:extLst>
              </p:cNvPr>
              <p:cNvGrpSpPr/>
              <p:nvPr/>
            </p:nvGrpSpPr>
            <p:grpSpPr>
              <a:xfrm>
                <a:off x="149428" y="1869001"/>
                <a:ext cx="4256426" cy="1574356"/>
                <a:chOff x="548378" y="1235867"/>
                <a:chExt cx="4256426" cy="1574356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EC130E1E-A3A2-ACF2-CB77-3C7FE8F9B5B5}"/>
                    </a:ext>
                  </a:extLst>
                </p:cNvPr>
                <p:cNvSpPr txBox="1"/>
                <p:nvPr/>
              </p:nvSpPr>
              <p:spPr>
                <a:xfrm>
                  <a:off x="561260" y="1235867"/>
                  <a:ext cx="2039020" cy="369332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ctr"/>
                  <a:r>
                    <a:rPr lang="en-US" dirty="0">
                      <a:latin typeface="Helvetica" pitchFamily="2" charset="0"/>
                    </a:rPr>
                    <a:t>imported CFD fields</a:t>
                  </a:r>
                  <a:endParaRPr lang="en-US" dirty="0">
                    <a:effectLst/>
                    <a:latin typeface="Helvetica" pitchFamily="2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0060DE5-EF8A-C883-77F5-C557CD29394A}"/>
                    </a:ext>
                  </a:extLst>
                </p:cNvPr>
                <p:cNvSpPr/>
                <p:nvPr/>
              </p:nvSpPr>
              <p:spPr>
                <a:xfrm>
                  <a:off x="548378" y="1593271"/>
                  <a:ext cx="4256426" cy="1216952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5">
                    <a:shade val="15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BB89F2B-6F8B-6F76-266C-4E15364F54EE}"/>
                </a:ext>
              </a:extLst>
            </p:cNvPr>
            <p:cNvSpPr/>
            <p:nvPr/>
          </p:nvSpPr>
          <p:spPr>
            <a:xfrm>
              <a:off x="2566931" y="5061650"/>
              <a:ext cx="377327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31A6878-CA3B-D4AD-B18E-89C71C23DEB1}"/>
                </a:ext>
              </a:extLst>
            </p:cNvPr>
            <p:cNvSpPr/>
            <p:nvPr/>
          </p:nvSpPr>
          <p:spPr>
            <a:xfrm>
              <a:off x="3718192" y="5627722"/>
              <a:ext cx="779444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E4A0926-ED62-B580-27BC-577A2B23DDA1}"/>
                </a:ext>
              </a:extLst>
            </p:cNvPr>
            <p:cNvSpPr/>
            <p:nvPr/>
          </p:nvSpPr>
          <p:spPr>
            <a:xfrm>
              <a:off x="3222654" y="5431779"/>
              <a:ext cx="622234" cy="19594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Graphic 25">
            <a:extLst>
              <a:ext uri="{FF2B5EF4-FFF2-40B4-BE49-F238E27FC236}">
                <a16:creationId xmlns:a16="http://schemas.microsoft.com/office/drawing/2014/main" id="{A54A5111-7F0D-8E03-A870-8F49C9D701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553303" y="876765"/>
            <a:ext cx="888196" cy="46876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0435F20-3389-7989-2534-45A6F81099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933" y="63186"/>
            <a:ext cx="6314854" cy="63148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022A09B-810E-90F5-8BB3-23B42FA62EE3}"/>
              </a:ext>
            </a:extLst>
          </p:cNvPr>
          <p:cNvGrpSpPr/>
          <p:nvPr/>
        </p:nvGrpSpPr>
        <p:grpSpPr>
          <a:xfrm>
            <a:off x="340678" y="3278171"/>
            <a:ext cx="4899454" cy="2457611"/>
            <a:chOff x="2947825" y="2534505"/>
            <a:chExt cx="4899454" cy="24576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D8FCD5B-2C44-A2A4-F2F9-EF19736FE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87098" y="4542984"/>
              <a:ext cx="1676444" cy="34835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A5842A3-7A34-8083-BC50-E641FA8B1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71801" y="2941788"/>
              <a:ext cx="2035682" cy="53341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60312F8-970D-B38A-BC16-8B2993B17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57308" y="3613546"/>
              <a:ext cx="2198972" cy="93075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96C4D04-6231-C82C-627C-5BF86BA0B836}"/>
                    </a:ext>
                  </a:extLst>
                </p:cNvPr>
                <p:cNvSpPr txBox="1"/>
                <p:nvPr/>
              </p:nvSpPr>
              <p:spPr>
                <a:xfrm>
                  <a:off x="4898343" y="2909676"/>
                  <a:ext cx="2948936" cy="66569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sz="16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16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  <m:sup>
                            <m:r>
                              <a:rPr lang="en-US" sz="160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∝</m:t>
                        </m:r>
                        <m:sSub>
                          <m:sSubPr>
                            <m:ctrl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ox</m:t>
                            </m:r>
                          </m:sub>
                        </m:sSub>
                        <m:sSub>
                          <m:sSubPr>
                            <m:ctrl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P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g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16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16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𝐓</m:t>
                            </m:r>
                          </m:e>
                          <m:sub>
                            <m:r>
                              <a:rPr lang="en-US" sz="1600" b="1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𝐠</m:t>
                            </m:r>
                          </m:sub>
                          <m:sup>
                            <m:r>
                              <a:rPr lang="en-US" sz="1600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b="1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1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𝟏</m:t>
                                </m:r>
                              </m:num>
                              <m:den>
                                <m:r>
                                  <a:rPr lang="en-US" sz="1600" b="1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sup>
                        </m:sSubSup>
                        <m:func>
                          <m:funcPr>
                            <m:ctrl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6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lang="en-US" sz="1600" i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nor/>
                                          </m:rPr>
                                          <a:rPr lang="en-US" sz="16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Q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nor/>
                                          </m:rPr>
                                          <a:rPr lang="en-US" sz="1600" i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ad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m:rPr>
                                        <m:nor/>
                                      </m:rPr>
                                      <a:rPr lang="en-US" sz="1600" i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R</m:t>
                                    </m:r>
                                    <m:sSub>
                                      <m:sSubPr>
                                        <m:ctrlPr>
                                          <a:rPr lang="en-US" sz="16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T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surf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96C4D04-6231-C82C-627C-5BF86BA0B83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98343" y="2909676"/>
                  <a:ext cx="2948936" cy="66569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107ABD3-58F2-6955-EB08-29D8F2A08107}"/>
                    </a:ext>
                  </a:extLst>
                </p:cNvPr>
                <p:cNvSpPr txBox="1"/>
                <p:nvPr/>
              </p:nvSpPr>
              <p:spPr>
                <a:xfrm>
                  <a:off x="5153573" y="4454225"/>
                  <a:ext cx="2693706" cy="3269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fric</m:t>
                          </m:r>
                        </m:sub>
                        <m:sup>
                          <m:r>
                            <a:rPr lang="en-US" sz="1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μ</m:t>
                      </m:r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  <m:sSub>
                        <m:sSub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tip</m:t>
                          </m:r>
                        </m:sub>
                      </m:sSub>
                    </m:oMath>
                  </a14:m>
                  <a:r>
                    <a:rPr lang="en-US" sz="14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107ABD3-58F2-6955-EB08-29D8F2A081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53573" y="4454225"/>
                  <a:ext cx="2693706" cy="326949"/>
                </a:xfrm>
                <a:prstGeom prst="rect">
                  <a:avLst/>
                </a:prstGeom>
                <a:blipFill>
                  <a:blip r:embed="rId9"/>
                  <a:stretch>
                    <a:fillRect b="-37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5FDAFF9-89E2-C2C2-97AB-F43C83B8F7DF}"/>
                    </a:ext>
                  </a:extLst>
                </p:cNvPr>
                <p:cNvSpPr txBox="1"/>
                <p:nvPr/>
              </p:nvSpPr>
              <p:spPr>
                <a:xfrm>
                  <a:off x="5110524" y="3925385"/>
                  <a:ext cx="2736755" cy="395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conv</m:t>
                            </m:r>
                          </m:sub>
                          <m:sup>
                            <m: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  <m: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𝐓</m:t>
                            </m:r>
                          </m:e>
                          <m:sub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5FDAFF9-89E2-C2C2-97AB-F43C83B8F7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0524" y="3925385"/>
                  <a:ext cx="2736755" cy="395686"/>
                </a:xfrm>
                <a:prstGeom prst="rect">
                  <a:avLst/>
                </a:prstGeom>
                <a:blipFill>
                  <a:blip r:embed="rId10"/>
                  <a:stretch>
                    <a:fillRect b="-61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E0775C7-D299-6607-589C-E67019F69F71}"/>
                </a:ext>
              </a:extLst>
            </p:cNvPr>
            <p:cNvSpPr txBox="1"/>
            <p:nvPr/>
          </p:nvSpPr>
          <p:spPr>
            <a:xfrm>
              <a:off x="2957308" y="2534505"/>
              <a:ext cx="2064668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dirty="0">
                  <a:latin typeface="Helvetica" pitchFamily="2" charset="0"/>
                </a:rPr>
                <a:t>boundary conditions</a:t>
              </a:r>
              <a:endParaRPr lang="en-US" dirty="0">
                <a:effectLst/>
                <a:latin typeface="Helvetica" pitchFamily="2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5E11E2A-56A4-C365-3AA6-299F37985132}"/>
                </a:ext>
              </a:extLst>
            </p:cNvPr>
            <p:cNvSpPr/>
            <p:nvPr/>
          </p:nvSpPr>
          <p:spPr>
            <a:xfrm>
              <a:off x="2947825" y="2929596"/>
              <a:ext cx="4899454" cy="645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9C9C9E8-3E40-9F6C-804E-B08E29EBBA2A}"/>
                </a:ext>
              </a:extLst>
            </p:cNvPr>
            <p:cNvSpPr/>
            <p:nvPr/>
          </p:nvSpPr>
          <p:spPr>
            <a:xfrm>
              <a:off x="2947825" y="4542983"/>
              <a:ext cx="4899454" cy="4491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342D31C-D427-F9D0-5D47-84B9D833C77B}"/>
                </a:ext>
              </a:extLst>
            </p:cNvPr>
            <p:cNvSpPr/>
            <p:nvPr/>
          </p:nvSpPr>
          <p:spPr>
            <a:xfrm>
              <a:off x="2950309" y="2924092"/>
              <a:ext cx="4896970" cy="20680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1448183E-FF19-7C48-F2B9-46DDC0C11AEB}"/>
              </a:ext>
            </a:extLst>
          </p:cNvPr>
          <p:cNvSpPr txBox="1"/>
          <p:nvPr/>
        </p:nvSpPr>
        <p:spPr>
          <a:xfrm>
            <a:off x="9320606" y="6547616"/>
            <a:ext cx="16141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References [3]-[6]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8444777-1710-A3C5-9DF6-D61E8826B79F}"/>
              </a:ext>
            </a:extLst>
          </p:cNvPr>
          <p:cNvGrpSpPr/>
          <p:nvPr/>
        </p:nvGrpSpPr>
        <p:grpSpPr>
          <a:xfrm>
            <a:off x="5240132" y="1145427"/>
            <a:ext cx="3438236" cy="369332"/>
            <a:chOff x="111475" y="1199339"/>
            <a:chExt cx="3438236" cy="369332"/>
          </a:xfrm>
        </p:grpSpPr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D3B596CC-AC00-B06C-FFC2-F20418272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r="80472"/>
            <a:stretch>
              <a:fillRect/>
            </a:stretch>
          </p:blipFill>
          <p:spPr>
            <a:xfrm>
              <a:off x="111475" y="1264520"/>
              <a:ext cx="628754" cy="265944"/>
            </a:xfrm>
            <a:prstGeom prst="rect">
              <a:avLst/>
            </a:prstGeom>
          </p:spPr>
        </p:pic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5E7858E-BAD9-2AB0-12F4-94F304DAFAB9}"/>
                </a:ext>
              </a:extLst>
            </p:cNvPr>
            <p:cNvSpPr txBox="1"/>
            <p:nvPr/>
          </p:nvSpPr>
          <p:spPr>
            <a:xfrm>
              <a:off x="805305" y="1199339"/>
              <a:ext cx="2744406" cy="369332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Heat Transfer in Solids (</a:t>
              </a:r>
              <a:r>
                <a:rPr lang="en-US" i="1" dirty="0" err="1">
                  <a:effectLst/>
                  <a:latin typeface="+mj-lt"/>
                  <a:cs typeface="Times New Roman" panose="02020603050405020304" pitchFamily="18" charset="0"/>
                </a:rPr>
                <a:t>ht</a:t>
              </a:r>
              <a:r>
                <a:rPr lang="en-US" dirty="0">
                  <a:effectLst/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03468467-8E0B-D069-A45C-D9D0771F47F7}"/>
              </a:ext>
            </a:extLst>
          </p:cNvPr>
          <p:cNvCxnSpPr>
            <a:cxnSpLocks/>
          </p:cNvCxnSpPr>
          <p:nvPr/>
        </p:nvCxnSpPr>
        <p:spPr>
          <a:xfrm>
            <a:off x="2798877" y="2410102"/>
            <a:ext cx="0" cy="123603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itle 4">
            <a:extLst>
              <a:ext uri="{FF2B5EF4-FFF2-40B4-BE49-F238E27FC236}">
                <a16:creationId xmlns:a16="http://schemas.microsoft.com/office/drawing/2014/main" id="{8B8E6DFC-F445-50DC-8C60-B920EB3457AD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CFD results drive local boundary conditions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531B65D-AC35-3C53-38E1-7465C7996AF3}"/>
              </a:ext>
            </a:extLst>
          </p:cNvPr>
          <p:cNvGrpSpPr/>
          <p:nvPr/>
        </p:nvGrpSpPr>
        <p:grpSpPr>
          <a:xfrm>
            <a:off x="5523721" y="1950586"/>
            <a:ext cx="1051485" cy="854768"/>
            <a:chOff x="5210639" y="3170394"/>
            <a:chExt cx="1051485" cy="8547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2C0A48D7-56F8-CBEC-3BE6-C7687DD060FA}"/>
                    </a:ext>
                  </a:extLst>
                </p:cNvPr>
                <p:cNvSpPr txBox="1"/>
                <p:nvPr/>
              </p:nvSpPr>
              <p:spPr>
                <a:xfrm>
                  <a:off x="5210639" y="3170394"/>
                  <a:ext cx="410241" cy="394210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2C0A48D7-56F8-CBEC-3BE6-C7687DD060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0639" y="3170394"/>
                  <a:ext cx="410241" cy="394210"/>
                </a:xfrm>
                <a:prstGeom prst="rect">
                  <a:avLst/>
                </a:prstGeom>
                <a:blipFill>
                  <a:blip r:embed="rId12"/>
                  <a:stretch>
                    <a:fillRect l="-7463" r="-8955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6941785F-DAA7-B7F6-31A9-888A10ACB1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6627" y="3512392"/>
              <a:ext cx="695497" cy="5127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4E18A91-6645-F4EE-CF87-CB7247CA7455}"/>
              </a:ext>
            </a:extLst>
          </p:cNvPr>
          <p:cNvSpPr txBox="1"/>
          <p:nvPr/>
        </p:nvSpPr>
        <p:spPr>
          <a:xfrm>
            <a:off x="11510337" y="858849"/>
            <a:ext cx="520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/>
                <a:latin typeface="Helvetica" pitchFamily="2" charset="0"/>
              </a:rPr>
              <a:t>K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59087B4-374B-B4CA-3C03-1F0A1090EBCD}"/>
              </a:ext>
            </a:extLst>
          </p:cNvPr>
          <p:cNvSpPr/>
          <p:nvPr/>
        </p:nvSpPr>
        <p:spPr>
          <a:xfrm>
            <a:off x="3471387" y="3731701"/>
            <a:ext cx="322283" cy="440919"/>
          </a:xfrm>
          <a:prstGeom prst="rect">
            <a:avLst/>
          </a:prstGeom>
          <a:solidFill>
            <a:schemeClr val="bg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3F05087-41AE-54DC-9065-E9E0A201459D}"/>
              </a:ext>
            </a:extLst>
          </p:cNvPr>
          <p:cNvSpPr/>
          <p:nvPr/>
        </p:nvSpPr>
        <p:spPr>
          <a:xfrm>
            <a:off x="4467087" y="4745859"/>
            <a:ext cx="223263" cy="272950"/>
          </a:xfrm>
          <a:prstGeom prst="rect">
            <a:avLst/>
          </a:prstGeom>
          <a:solidFill>
            <a:schemeClr val="bg2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3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C3244-2605-14C0-6ADD-B8B050556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4">
            <a:extLst>
              <a:ext uri="{FF2B5EF4-FFF2-40B4-BE49-F238E27FC236}">
                <a16:creationId xmlns:a16="http://schemas.microsoft.com/office/drawing/2014/main" id="{53EA1035-67DE-34D7-676E-D72AB13B7D62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dirty="0">
                <a:solidFill>
                  <a:srgbClr val="C00000"/>
                </a:solidFill>
              </a:rPr>
              <a:t>Two-step approach to predict ignition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0924AE1-C2B3-495A-8B45-A7ACE004F1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3" t="13157" r="12437" b="17032"/>
          <a:stretch>
            <a:fillRect/>
          </a:stretch>
        </p:blipFill>
        <p:spPr>
          <a:xfrm>
            <a:off x="380158" y="2299458"/>
            <a:ext cx="5061711" cy="31721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FE4B56-2B78-AE5C-5E21-B09A20BD0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8" r="5599" b="17605"/>
          <a:stretch>
            <a:fillRect/>
          </a:stretch>
        </p:blipFill>
        <p:spPr>
          <a:xfrm>
            <a:off x="5949164" y="1703952"/>
            <a:ext cx="5473874" cy="3743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06CC15-0296-C3CB-422E-905E533D9A92}"/>
              </a:ext>
            </a:extLst>
          </p:cNvPr>
          <p:cNvSpPr txBox="1"/>
          <p:nvPr/>
        </p:nvSpPr>
        <p:spPr>
          <a:xfrm>
            <a:off x="2937288" y="2371563"/>
            <a:ext cx="466474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sz="1400" b="1" dirty="0">
                <a:latin typeface="+mj-lt"/>
              </a:rPr>
              <a:t>blade</a:t>
            </a:r>
            <a:endParaRPr lang="en-US" sz="1400" b="1" dirty="0">
              <a:effectLst/>
              <a:latin typeface="+mj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9D34C6-14D9-35A9-6BF1-E0AB15E71D3F}"/>
              </a:ext>
            </a:extLst>
          </p:cNvPr>
          <p:cNvSpPr/>
          <p:nvPr/>
        </p:nvSpPr>
        <p:spPr>
          <a:xfrm>
            <a:off x="4656795" y="4816481"/>
            <a:ext cx="745067" cy="236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casing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52B876-8099-27DB-CC94-22E992835CDF}"/>
                  </a:ext>
                </a:extLst>
              </p:cNvPr>
              <p:cNvSpPr txBox="1"/>
              <p:nvPr/>
            </p:nvSpPr>
            <p:spPr>
              <a:xfrm>
                <a:off x="4787878" y="3821109"/>
                <a:ext cx="319254" cy="327077"/>
              </a:xfrm>
              <a:prstGeom prst="rect">
                <a:avLst/>
              </a:prstGeom>
              <a:noFill/>
            </p:spPr>
            <p:txBody>
              <a:bodyPr wrap="none" lIns="0" rIns="0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1" i="0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0" smtClean="0">
                              <a:effectLst/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a:rPr lang="en-US" sz="1400" b="1" i="0" smtClean="0">
                              <a:effectLst/>
                              <a:latin typeface="Cambria Math" panose="02040503050406030204" pitchFamily="18" charset="0"/>
                            </a:rPr>
                            <m:t>𝐭𝐢𝐩</m:t>
                          </m:r>
                        </m:sub>
                      </m:sSub>
                    </m:oMath>
                  </m:oMathPara>
                </a14:m>
                <a:endParaRPr lang="en-US" sz="1400" b="1" dirty="0">
                  <a:effectLst/>
                  <a:latin typeface="+mj-lt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552B876-8099-27DB-CC94-22E992835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878" y="3821109"/>
                <a:ext cx="319254" cy="327077"/>
              </a:xfrm>
              <a:prstGeom prst="rect">
                <a:avLst/>
              </a:prstGeom>
              <a:blipFill>
                <a:blip r:embed="rId4"/>
                <a:stretch>
                  <a:fillRect l="-5660" r="-7547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5A355E0C-DB78-D5D9-8349-CE840F2EE9C6}"/>
              </a:ext>
            </a:extLst>
          </p:cNvPr>
          <p:cNvSpPr txBox="1"/>
          <p:nvPr/>
        </p:nvSpPr>
        <p:spPr>
          <a:xfrm>
            <a:off x="1489936" y="3664048"/>
            <a:ext cx="942566" cy="73866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  <a:latin typeface="+mj-lt"/>
              </a:rPr>
              <a:t>convection</a:t>
            </a:r>
          </a:p>
          <a:p>
            <a:pPr algn="ctr"/>
            <a:r>
              <a:rPr lang="en-US" sz="1400" b="1" dirty="0">
                <a:latin typeface="+mj-lt"/>
              </a:rPr>
              <a:t>a</a:t>
            </a:r>
            <a:r>
              <a:rPr lang="en-US" sz="1400" b="1" dirty="0">
                <a:effectLst/>
                <a:latin typeface="+mj-lt"/>
              </a:rPr>
              <a:t>nd</a:t>
            </a:r>
          </a:p>
          <a:p>
            <a:pPr algn="ctr"/>
            <a:r>
              <a:rPr lang="en-US" sz="1400" b="1" dirty="0">
                <a:solidFill>
                  <a:srgbClr val="FF0000"/>
                </a:solidFill>
                <a:latin typeface="+mj-lt"/>
              </a:rPr>
              <a:t>oxidation</a:t>
            </a:r>
            <a:endParaRPr lang="en-US" sz="1400" b="1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3E0A97-6682-AF53-6C8F-9220F91DC008}"/>
              </a:ext>
            </a:extLst>
          </p:cNvPr>
          <p:cNvSpPr/>
          <p:nvPr/>
        </p:nvSpPr>
        <p:spPr>
          <a:xfrm>
            <a:off x="380159" y="1086166"/>
            <a:ext cx="5114260" cy="276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1. </a:t>
            </a:r>
            <a:r>
              <a:rPr lang="en-US" sz="2000" b="1" dirty="0" err="1">
                <a:solidFill>
                  <a:schemeClr val="tx1"/>
                </a:solidFill>
                <a:latin typeface="+mj-lt"/>
              </a:rPr>
              <a:t>heatup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CEAEE8-159F-1249-E435-D6F867DB8F22}"/>
              </a:ext>
            </a:extLst>
          </p:cNvPr>
          <p:cNvSpPr/>
          <p:nvPr/>
        </p:nvSpPr>
        <p:spPr>
          <a:xfrm>
            <a:off x="380158" y="1295549"/>
            <a:ext cx="5114261" cy="412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rubbing establishes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thermal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 history.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B537CED-DD6F-55F5-8BD5-E2928FAC1BAF}"/>
              </a:ext>
            </a:extLst>
          </p:cNvPr>
          <p:cNvGrpSpPr/>
          <p:nvPr/>
        </p:nvGrpSpPr>
        <p:grpSpPr>
          <a:xfrm>
            <a:off x="7670776" y="1885154"/>
            <a:ext cx="4065603" cy="3215265"/>
            <a:chOff x="7398839" y="2052506"/>
            <a:chExt cx="4065603" cy="321526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4CDAF3B-C41D-651A-CF49-37C5F58A36FB}"/>
                </a:ext>
              </a:extLst>
            </p:cNvPr>
            <p:cNvSpPr txBox="1"/>
            <p:nvPr/>
          </p:nvSpPr>
          <p:spPr>
            <a:xfrm>
              <a:off x="7398839" y="3843240"/>
              <a:ext cx="942566" cy="73866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  <a:latin typeface="+mj-lt"/>
                </a:rPr>
                <a:t>convection</a:t>
              </a:r>
            </a:p>
            <a:p>
              <a:pPr algn="ctr"/>
              <a:r>
                <a:rPr lang="en-US" sz="1400" b="1" dirty="0">
                  <a:latin typeface="+mj-lt"/>
                </a:rPr>
                <a:t>a</a:t>
              </a:r>
              <a:r>
                <a:rPr lang="en-US" sz="1400" b="1" dirty="0">
                  <a:effectLst/>
                  <a:latin typeface="+mj-lt"/>
                </a:rPr>
                <a:t>nd</a:t>
              </a:r>
            </a:p>
            <a:p>
              <a:pPr algn="ctr"/>
              <a:r>
                <a:rPr lang="en-US" sz="1400" b="1" dirty="0">
                  <a:solidFill>
                    <a:srgbClr val="FF0000"/>
                  </a:solidFill>
                  <a:latin typeface="+mj-lt"/>
                </a:rPr>
                <a:t>oxidation</a:t>
              </a:r>
              <a:endParaRPr lang="en-US" sz="1400" b="1" dirty="0">
                <a:solidFill>
                  <a:srgbClr val="FF0000"/>
                </a:solidFill>
                <a:effectLst/>
                <a:latin typeface="+mj-lt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3A4A32D-B443-2A57-4A83-BFCD46D35BD7}"/>
                </a:ext>
              </a:extLst>
            </p:cNvPr>
            <p:cNvSpPr txBox="1"/>
            <p:nvPr/>
          </p:nvSpPr>
          <p:spPr>
            <a:xfrm>
              <a:off x="9289115" y="2052506"/>
              <a:ext cx="466474" cy="307777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l"/>
              <a:r>
                <a:rPr lang="en-US" sz="1400" b="1" dirty="0">
                  <a:latin typeface="+mj-lt"/>
                </a:rPr>
                <a:t>blade</a:t>
              </a:r>
              <a:endParaRPr lang="en-US" sz="1400" b="1" dirty="0">
                <a:effectLst/>
                <a:latin typeface="+mj-lt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06247A3-24C2-4A6F-1FFD-83FA773975E4}"/>
                </a:ext>
              </a:extLst>
            </p:cNvPr>
            <p:cNvSpPr/>
            <p:nvPr/>
          </p:nvSpPr>
          <p:spPr>
            <a:xfrm>
              <a:off x="9909561" y="4990932"/>
              <a:ext cx="745067" cy="276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casing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2AC8AE3-2559-59C0-B59F-27854B6B5DA4}"/>
                    </a:ext>
                  </a:extLst>
                </p:cNvPr>
                <p:cNvSpPr txBox="1"/>
                <p:nvPr/>
              </p:nvSpPr>
              <p:spPr>
                <a:xfrm>
                  <a:off x="11145188" y="3455590"/>
                  <a:ext cx="319254" cy="327077"/>
                </a:xfrm>
                <a:prstGeom prst="rect">
                  <a:avLst/>
                </a:prstGeom>
                <a:noFill/>
              </p:spPr>
              <p:txBody>
                <a:bodyPr wrap="none" lIns="0" rIns="0" rtlCol="0">
                  <a:spAutoFit/>
                </a:bodyPr>
                <a:lstStyle/>
                <a:p>
                  <a:pPr algn="l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b>
                            <m:r>
                              <a:rPr lang="en-US" sz="1400" b="1" i="0" smtClean="0">
                                <a:effectLst/>
                                <a:latin typeface="Cambria Math" panose="02040503050406030204" pitchFamily="18" charset="0"/>
                              </a:rPr>
                              <m:t>𝐭𝐢𝐩</m:t>
                            </m:r>
                          </m:sub>
                        </m:sSub>
                      </m:oMath>
                    </m:oMathPara>
                  </a14:m>
                  <a:endParaRPr lang="en-US" sz="1400" b="1" dirty="0">
                    <a:effectLst/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82AC8AE3-2559-59C0-B59F-27854B6B5D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5188" y="3455590"/>
                  <a:ext cx="319254" cy="327077"/>
                </a:xfrm>
                <a:prstGeom prst="rect">
                  <a:avLst/>
                </a:prstGeom>
                <a:blipFill>
                  <a:blip r:embed="rId5"/>
                  <a:stretch>
                    <a:fillRect l="-7692" r="-7692" b="-18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889510BB-9FC9-1534-FF21-DC3B48B3CED8}"/>
              </a:ext>
            </a:extLst>
          </p:cNvPr>
          <p:cNvSpPr/>
          <p:nvPr/>
        </p:nvSpPr>
        <p:spPr>
          <a:xfrm>
            <a:off x="5895017" y="1086166"/>
            <a:ext cx="5937754" cy="276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j-lt"/>
              </a:rPr>
              <a:t>2. ignition test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F1B4738-6585-6DDE-9F22-FC4E3839616C}"/>
              </a:ext>
            </a:extLst>
          </p:cNvPr>
          <p:cNvSpPr/>
          <p:nvPr/>
        </p:nvSpPr>
        <p:spPr>
          <a:xfrm>
            <a:off x="5895017" y="1353249"/>
            <a:ext cx="5937754" cy="297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blade lifts. oxidation and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convection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 at exposed surfaces.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3D6E8D7-2A3F-6634-B694-19BA1B1F1FF8}"/>
              </a:ext>
            </a:extLst>
          </p:cNvPr>
          <p:cNvSpPr/>
          <p:nvPr/>
        </p:nvSpPr>
        <p:spPr>
          <a:xfrm>
            <a:off x="5895017" y="1680272"/>
            <a:ext cx="5937754" cy="37545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E75905F-84D5-482E-BE36-45F4DEEA3C69}"/>
              </a:ext>
            </a:extLst>
          </p:cNvPr>
          <p:cNvSpPr/>
          <p:nvPr/>
        </p:nvSpPr>
        <p:spPr>
          <a:xfrm>
            <a:off x="3674387" y="5161426"/>
            <a:ext cx="884196" cy="276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+mj-lt"/>
              </a:rPr>
              <a:t>friction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4905DFF-4D5C-CB69-BC90-4599A6D9B47E}"/>
              </a:ext>
            </a:extLst>
          </p:cNvPr>
          <p:cNvCxnSpPr>
            <a:cxnSpLocks/>
          </p:cNvCxnSpPr>
          <p:nvPr/>
        </p:nvCxnSpPr>
        <p:spPr>
          <a:xfrm flipH="1" flipV="1">
            <a:off x="3588952" y="4823580"/>
            <a:ext cx="198073" cy="4067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6803C146-09F6-B0BC-DFF7-1D9E947B5B77}"/>
              </a:ext>
            </a:extLst>
          </p:cNvPr>
          <p:cNvSpPr txBox="1"/>
          <p:nvPr/>
        </p:nvSpPr>
        <p:spPr>
          <a:xfrm>
            <a:off x="195956" y="5613413"/>
            <a:ext cx="22365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References [3]-[6]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7646E79-BF80-1DFD-28F9-398483FBF832}"/>
              </a:ext>
            </a:extLst>
          </p:cNvPr>
          <p:cNvSpPr/>
          <p:nvPr/>
        </p:nvSpPr>
        <p:spPr>
          <a:xfrm>
            <a:off x="380158" y="1693426"/>
            <a:ext cx="5114261" cy="375451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07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otation_animation_v3">
            <a:hlinkClick r:id="" action="ppaction://media"/>
            <a:extLst>
              <a:ext uri="{FF2B5EF4-FFF2-40B4-BE49-F238E27FC236}">
                <a16:creationId xmlns:a16="http://schemas.microsoft.com/office/drawing/2014/main" id="{4324DAD4-1F39-C91E-C384-C66B098BDD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21650" r="22441"/>
          <a:stretch>
            <a:fillRect/>
          </a:stretch>
        </p:blipFill>
        <p:spPr>
          <a:xfrm>
            <a:off x="6838642" y="1292846"/>
            <a:ext cx="4278044" cy="4371298"/>
          </a:xfrm>
          <a:prstGeom prst="rect">
            <a:avLst/>
          </a:prstGeom>
        </p:spPr>
      </p:pic>
      <p:pic>
        <p:nvPicPr>
          <p:cNvPr id="6" name="Picture Placeholder 9">
            <a:extLst>
              <a:ext uri="{FF2B5EF4-FFF2-40B4-BE49-F238E27FC236}">
                <a16:creationId xmlns:a16="http://schemas.microsoft.com/office/drawing/2014/main" id="{26B14675-7D2A-EF2E-44A8-AF6C50B37EF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11" r="-10411"/>
          <a:stretch>
            <a:fillRect/>
          </a:stretch>
        </p:blipFill>
        <p:spPr>
          <a:xfrm>
            <a:off x="793879" y="725414"/>
            <a:ext cx="4570573" cy="514189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0768AB-7251-F2A1-E74E-380526529D4D}"/>
              </a:ext>
            </a:extLst>
          </p:cNvPr>
          <p:cNvSpPr/>
          <p:nvPr/>
        </p:nvSpPr>
        <p:spPr>
          <a:xfrm>
            <a:off x="1855428" y="5650490"/>
            <a:ext cx="3102888" cy="21681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bg1"/>
                </a:solidFill>
              </a:rPr>
              <a:t>Aerojet AJ26 Rocket Engine - NASA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E55A7C-841E-F371-4D59-51B1CC5DAA07}"/>
              </a:ext>
            </a:extLst>
          </p:cNvPr>
          <p:cNvSpPr/>
          <p:nvPr/>
        </p:nvSpPr>
        <p:spPr>
          <a:xfrm>
            <a:off x="866205" y="1718707"/>
            <a:ext cx="1395837" cy="277963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turbopump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464D59-7D95-716E-800A-090014ABE3D8}"/>
              </a:ext>
            </a:extLst>
          </p:cNvPr>
          <p:cNvSpPr/>
          <p:nvPr/>
        </p:nvSpPr>
        <p:spPr>
          <a:xfrm>
            <a:off x="2267237" y="1718707"/>
            <a:ext cx="841548" cy="203119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ADB0895-A899-C753-7652-8140D1A146D5}"/>
              </a:ext>
            </a:extLst>
          </p:cNvPr>
          <p:cNvCxnSpPr>
            <a:cxnSpLocks/>
          </p:cNvCxnSpPr>
          <p:nvPr/>
        </p:nvCxnSpPr>
        <p:spPr>
          <a:xfrm flipH="1">
            <a:off x="3108785" y="2774420"/>
            <a:ext cx="3615904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0B09405-1D89-09D3-EBE7-23419C655AF7}"/>
              </a:ext>
            </a:extLst>
          </p:cNvPr>
          <p:cNvSpPr txBox="1"/>
          <p:nvPr/>
        </p:nvSpPr>
        <p:spPr>
          <a:xfrm>
            <a:off x="10406570" y="5073760"/>
            <a:ext cx="474489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dirty="0">
                <a:effectLst/>
                <a:latin typeface="Helvetica" pitchFamily="2" charset="0"/>
              </a:rPr>
              <a:t>rotor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E49476-6294-5B53-AE6D-D1A17BAC85E8}"/>
              </a:ext>
            </a:extLst>
          </p:cNvPr>
          <p:cNvSpPr txBox="1"/>
          <p:nvPr/>
        </p:nvSpPr>
        <p:spPr>
          <a:xfrm>
            <a:off x="6793607" y="1613108"/>
            <a:ext cx="679673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dirty="0">
                <a:effectLst/>
                <a:latin typeface="Helvetica" pitchFamily="2" charset="0"/>
              </a:rPr>
              <a:t>blades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30557C-1A47-482A-00E3-832C7733F4B2}"/>
              </a:ext>
            </a:extLst>
          </p:cNvPr>
          <p:cNvSpPr txBox="1"/>
          <p:nvPr/>
        </p:nvSpPr>
        <p:spPr>
          <a:xfrm>
            <a:off x="10399167" y="1471521"/>
            <a:ext cx="71751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dirty="0">
                <a:effectLst/>
                <a:latin typeface="Helvetica" pitchFamily="2" charset="0"/>
              </a:rPr>
              <a:t>casing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E43D31-45BE-5531-A335-E8A110336609}"/>
              </a:ext>
            </a:extLst>
          </p:cNvPr>
          <p:cNvSpPr/>
          <p:nvPr/>
        </p:nvSpPr>
        <p:spPr>
          <a:xfrm>
            <a:off x="6725727" y="1220040"/>
            <a:ext cx="4570573" cy="450676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F1B8CB-4F52-2890-C279-DE1BF00E74A4}"/>
              </a:ext>
            </a:extLst>
          </p:cNvPr>
          <p:cNvSpPr/>
          <p:nvPr/>
        </p:nvSpPr>
        <p:spPr>
          <a:xfrm>
            <a:off x="6724689" y="837377"/>
            <a:ext cx="2132023" cy="382661"/>
          </a:xfrm>
          <a:prstGeom prst="rect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model turbine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6477AC1-B9EB-5758-CB2B-A014A4E657A6}"/>
              </a:ext>
            </a:extLst>
          </p:cNvPr>
          <p:cNvGrpSpPr/>
          <p:nvPr/>
        </p:nvGrpSpPr>
        <p:grpSpPr>
          <a:xfrm>
            <a:off x="4097710" y="6042313"/>
            <a:ext cx="3996581" cy="676256"/>
            <a:chOff x="4280361" y="6042313"/>
            <a:chExt cx="3996581" cy="67625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D80F37-1B89-EE3C-0290-A2E923150B92}"/>
                </a:ext>
              </a:extLst>
            </p:cNvPr>
            <p:cNvSpPr txBox="1"/>
            <p:nvPr/>
          </p:nvSpPr>
          <p:spPr>
            <a:xfrm>
              <a:off x="5438577" y="6044353"/>
              <a:ext cx="855881" cy="6436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32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FEEDC10-0EEF-9904-5391-2C14C5DC45FA}"/>
                </a:ext>
              </a:extLst>
            </p:cNvPr>
            <p:cNvSpPr/>
            <p:nvPr/>
          </p:nvSpPr>
          <p:spPr>
            <a:xfrm>
              <a:off x="4302906" y="6047062"/>
              <a:ext cx="3974036" cy="671507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B92024-9813-454C-F159-88BEE561CA04}"/>
                </a:ext>
              </a:extLst>
            </p:cNvPr>
            <p:cNvSpPr txBox="1"/>
            <p:nvPr/>
          </p:nvSpPr>
          <p:spPr>
            <a:xfrm>
              <a:off x="7260617" y="6053918"/>
              <a:ext cx="10163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</a:pPr>
              <a:r>
                <a:rPr lang="en-US" sz="1800" b="1" dirty="0">
                  <a:solidFill>
                    <a:srgbClr val="FF0000"/>
                  </a:solidFill>
                </a:rPr>
                <a:t>ignition</a:t>
              </a:r>
            </a:p>
            <a:p>
              <a:pPr algn="ctr">
                <a:spcBef>
                  <a:spcPts val="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r</a:t>
              </a:r>
              <a:r>
                <a:rPr lang="en-US" sz="1800" b="1" dirty="0">
                  <a:solidFill>
                    <a:srgbClr val="FF0000"/>
                  </a:solidFill>
                </a:rPr>
                <a:t>isk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4D27BA8-9429-FD29-7E17-A19081F3F2CF}"/>
                </a:ext>
              </a:extLst>
            </p:cNvPr>
            <p:cNvSpPr txBox="1"/>
            <p:nvPr/>
          </p:nvSpPr>
          <p:spPr>
            <a:xfrm>
              <a:off x="5908545" y="6042313"/>
              <a:ext cx="11348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turbine</a:t>
              </a:r>
            </a:p>
            <a:p>
              <a:pPr algn="ctr"/>
              <a:r>
                <a:rPr lang="en-US" sz="1800" b="1" dirty="0"/>
                <a:t>rub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E10613-1CBC-714A-623B-8F7315650FE9}"/>
                </a:ext>
              </a:extLst>
            </p:cNvPr>
            <p:cNvSpPr txBox="1"/>
            <p:nvPr/>
          </p:nvSpPr>
          <p:spPr>
            <a:xfrm>
              <a:off x="4280361" y="6042313"/>
              <a:ext cx="15824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hot, high pressure O</a:t>
              </a:r>
              <a:r>
                <a:rPr lang="en-US" b="1" baseline="-25000" dirty="0"/>
                <a:t>2</a:t>
              </a:r>
              <a:endParaRPr lang="en-US" sz="1800" b="1" baseline="-25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68E47E-FFDA-3D3C-8D70-B9421C45C18D}"/>
                </a:ext>
              </a:extLst>
            </p:cNvPr>
            <p:cNvSpPr txBox="1"/>
            <p:nvPr/>
          </p:nvSpPr>
          <p:spPr>
            <a:xfrm>
              <a:off x="6566309" y="6044283"/>
              <a:ext cx="1061590" cy="6437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32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1" i="0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</a:t>
              </a:r>
            </a:p>
          </p:txBody>
        </p:sp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EC6BB3-B3CF-E0A0-DB92-40E7A15EFC57}"/>
              </a:ext>
            </a:extLst>
          </p:cNvPr>
          <p:cNvCxnSpPr>
            <a:cxnSpLocks/>
          </p:cNvCxnSpPr>
          <p:nvPr/>
        </p:nvCxnSpPr>
        <p:spPr>
          <a:xfrm>
            <a:off x="7473280" y="1916312"/>
            <a:ext cx="385091" cy="43980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4F5DABC-0FB8-B9FF-04A3-79D689956619}"/>
              </a:ext>
            </a:extLst>
          </p:cNvPr>
          <p:cNvCxnSpPr>
            <a:cxnSpLocks/>
          </p:cNvCxnSpPr>
          <p:nvPr/>
        </p:nvCxnSpPr>
        <p:spPr>
          <a:xfrm flipH="1">
            <a:off x="10123839" y="1779085"/>
            <a:ext cx="257720" cy="254581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616AB23-B9C4-9268-3E8B-716F93B771AA}"/>
              </a:ext>
            </a:extLst>
          </p:cNvPr>
          <p:cNvCxnSpPr>
            <a:cxnSpLocks/>
          </p:cNvCxnSpPr>
          <p:nvPr/>
        </p:nvCxnSpPr>
        <p:spPr>
          <a:xfrm flipH="1" flipV="1">
            <a:off x="9412963" y="4053176"/>
            <a:ext cx="968596" cy="114714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med"/>
          </a:ln>
          <a:effectLst>
            <a:glow rad="25400">
              <a:schemeClr val="bg1"/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itle 4">
            <a:extLst>
              <a:ext uri="{FF2B5EF4-FFF2-40B4-BE49-F238E27FC236}">
                <a16:creationId xmlns:a16="http://schemas.microsoft.com/office/drawing/2014/main" id="{706E9A74-C95A-A2D3-BEBA-092457337AA6}"/>
              </a:ext>
            </a:extLst>
          </p:cNvPr>
          <p:cNvSpPr txBox="1">
            <a:spLocks/>
          </p:cNvSpPr>
          <p:nvPr/>
        </p:nvSpPr>
        <p:spPr bwMode="auto">
          <a:xfrm>
            <a:off x="447676" y="0"/>
            <a:ext cx="11296650" cy="695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accent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C00000"/>
                </a:solidFill>
              </a:rPr>
              <a:t>Why are oxygen-rich turbopumps vulnerable to frictional ignition?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7DAE76-5EC5-3326-5AAA-9FCE64A4CEDE}"/>
              </a:ext>
            </a:extLst>
          </p:cNvPr>
          <p:cNvSpPr txBox="1"/>
          <p:nvPr/>
        </p:nvSpPr>
        <p:spPr bwMode="auto">
          <a:xfrm>
            <a:off x="11481170" y="162996"/>
            <a:ext cx="543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fld id="{98BCB472-400C-4ED9-9CD5-57655068B668}" type="slidenum">
              <a:rPr lang="en-US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25</a:t>
            </a:fld>
            <a:endParaRPr 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11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GTL_updated_JoaBron">
  <a:themeElements>
    <a:clrScheme name="1_ABB-GTL_template_MIT-own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ABB-GTL_template_MIT-own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algn="l">
          <a:defRPr kern="0" dirty="0" smtClean="0">
            <a:cs typeface="Arial"/>
          </a:defRPr>
        </a:defPPr>
      </a:lstStyle>
    </a:txDef>
  </a:objectDefaults>
  <a:extraClrSchemeLst>
    <a:extraClrScheme>
      <a:clrScheme name="1_ABB-GTL_template_MIT-own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BB-GTL_template_MIT-own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BB-GTL_template_MIT-own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BB-GTL_template_MIT-own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BB-GTL_template_MIT-own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ABB-GTL_template_MIT-own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BB-GTL_template_MIT-own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BB-GTL_template_MIT-own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BB-GTL_template_MIT-own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BB-GTL_template_MIT-own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BB-GTL_template_MIT-own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ABB-GTL_template_MIT-own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2076</TotalTime>
  <Words>1250</Words>
  <Application>Microsoft Office PowerPoint</Application>
  <PresentationFormat>Widescreen</PresentationFormat>
  <Paragraphs>271</Paragraphs>
  <Slides>25</Slides>
  <Notes>14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Cambria Math</vt:lpstr>
      <vt:lpstr>Courier New</vt:lpstr>
      <vt:lpstr>Helvetica</vt:lpstr>
      <vt:lpstr>Wingdings</vt:lpstr>
      <vt:lpstr>GTL_updated_JoaBron</vt:lpstr>
      <vt:lpstr>Rubbing-Induced Metal Ignition in Oxygen-Rich Turbomachinery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French</dc:creator>
  <cp:lastModifiedBy>Matthew French</cp:lastModifiedBy>
  <cp:revision>74</cp:revision>
  <dcterms:created xsi:type="dcterms:W3CDTF">2023-08-07T18:29:17Z</dcterms:created>
  <dcterms:modified xsi:type="dcterms:W3CDTF">2026-09-14T01:19:21Z</dcterms:modified>
</cp:coreProperties>
</file>