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3"/>
  </p:notesMasterIdLst>
  <p:sldIdLst>
    <p:sldId id="285" r:id="rId2"/>
  </p:sldIdLst>
  <p:sldSz cx="32918400" cy="438912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Your poster" id="{FBD8B3AE-BE91-4C46-B2EC-4082CAFA89BA}">
          <p14:sldIdLst>
            <p14:sldId id="285"/>
          </p14:sldIdLst>
        </p14:section>
        <p14:section name="Guidelines &amp; Examples" id="{31D5EE60-8FE9-4475-976F-B13E2EBE6E32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FAC"/>
    <a:srgbClr val="E1EAF1"/>
    <a:srgbClr val="DAE5EE"/>
    <a:srgbClr val="D5E1EB"/>
    <a:srgbClr val="D2E0EB"/>
    <a:srgbClr val="CDDCE8"/>
    <a:srgbClr val="CAD8E6"/>
    <a:srgbClr val="C2D3E3"/>
    <a:srgbClr val="B8CBDF"/>
    <a:srgbClr val="78A3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07" autoAdjust="0"/>
    <p:restoredTop sz="96405" autoAdjust="0"/>
  </p:normalViewPr>
  <p:slideViewPr>
    <p:cSldViewPr snapToGrid="0">
      <p:cViewPr>
        <p:scale>
          <a:sx n="33" d="100"/>
          <a:sy n="33" d="100"/>
        </p:scale>
        <p:origin x="-1240" y="-25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3" d="100"/>
          <a:sy n="103" d="100"/>
        </p:scale>
        <p:origin x="350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0FD44B-3D92-4DA1-963F-3AC1E37877B5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A4A54C-B7EC-4455-BC07-3E60C62A4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124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1pPr>
    <a:lvl2pPr marL="2194360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2pPr>
    <a:lvl3pPr marL="4388719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3pPr>
    <a:lvl4pPr marL="6583079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4pPr>
    <a:lvl5pPr marL="8777439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5pPr>
    <a:lvl6pPr marL="10971798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6pPr>
    <a:lvl7pPr marL="13166158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7pPr>
    <a:lvl8pPr marL="15360518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8pPr>
    <a:lvl9pPr marL="17554877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7183123"/>
            <a:ext cx="27980640" cy="1528064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23053043"/>
            <a:ext cx="24688800" cy="10596877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759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604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10942333"/>
            <a:ext cx="28392120" cy="18257517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29372573"/>
            <a:ext cx="28392120" cy="9601197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/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576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11684000"/>
            <a:ext cx="1399032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11684000"/>
            <a:ext cx="1399032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472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336810"/>
            <a:ext cx="28392120" cy="84836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10759443"/>
            <a:ext cx="13926024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16032480"/>
            <a:ext cx="13926024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10759443"/>
            <a:ext cx="13994608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16032480"/>
            <a:ext cx="13994608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916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270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470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6319530"/>
            <a:ext cx="16664940" cy="3119120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561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6319530"/>
            <a:ext cx="16664940" cy="31191200"/>
          </a:xfrm>
        </p:spPr>
        <p:txBody>
          <a:bodyPr anchor="t"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213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007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2336800"/>
            <a:ext cx="7098030" cy="3719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2336800"/>
            <a:ext cx="20882610" cy="3719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976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10">
            <a:extLst>
              <a:ext uri="{FF2B5EF4-FFF2-40B4-BE49-F238E27FC236}">
                <a16:creationId xmlns:a16="http://schemas.microsoft.com/office/drawing/2014/main" id="{1F35867E-CFD5-4350-8AC0-D91C81B78554}"/>
              </a:ext>
            </a:extLst>
          </p:cNvPr>
          <p:cNvSpPr/>
          <p:nvPr userDrawn="1"/>
        </p:nvSpPr>
        <p:spPr>
          <a:xfrm>
            <a:off x="1" y="1"/>
            <a:ext cx="32918400" cy="12291529"/>
          </a:xfrm>
          <a:prstGeom prst="rect">
            <a:avLst/>
          </a:prstGeom>
          <a:solidFill>
            <a:srgbClr val="E1EA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857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674256D9-FCC0-4B55-86D2-A64887390E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97441" y="1534000"/>
            <a:ext cx="17520673" cy="3907429"/>
          </a:xfrm>
        </p:spPr>
        <p:txBody>
          <a:bodyPr anchor="b">
            <a:normAutofit/>
          </a:bodyPr>
          <a:lstStyle>
            <a:lvl1pPr>
              <a:defRPr sz="8203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The Title of Poster (try to keep short, font size is 90-120 </a:t>
            </a:r>
            <a:r>
              <a:rPr lang="en-US" noProof="0" dirty="0" err="1"/>
              <a:t>pt</a:t>
            </a:r>
            <a:r>
              <a:rPr lang="en-US" noProof="0" dirty="0"/>
              <a:t>)</a:t>
            </a:r>
          </a:p>
        </p:txBody>
      </p:sp>
      <p:sp>
        <p:nvSpPr>
          <p:cNvPr id="9" name="Inhaltsplatzhalter 11">
            <a:extLst>
              <a:ext uri="{FF2B5EF4-FFF2-40B4-BE49-F238E27FC236}">
                <a16:creationId xmlns:a16="http://schemas.microsoft.com/office/drawing/2014/main" id="{8483A2B3-B7B9-48C0-A5A7-3A80187EAE7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197297" y="9998690"/>
            <a:ext cx="17520817" cy="198428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408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noProof="0" dirty="0"/>
              <a:t>Affiliation (30-40 </a:t>
            </a:r>
            <a:r>
              <a:rPr lang="en-US" noProof="0" dirty="0" err="1"/>
              <a:t>pt</a:t>
            </a:r>
            <a:r>
              <a:rPr lang="en-US" noProof="0" dirty="0"/>
              <a:t>)</a:t>
            </a:r>
          </a:p>
        </p:txBody>
      </p:sp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02D8F859-32C3-4905-B166-FF22C3631CD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-1"/>
            <a:ext cx="13414251" cy="12175479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Your simulation results (export the image from COMSOL using the image snap shot with the format: PNG &amp; Background: transparent)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3ED77E3-7509-4003-A80E-3F7C7DF2DD73}"/>
              </a:ext>
            </a:extLst>
          </p:cNvPr>
          <p:cNvSpPr/>
          <p:nvPr userDrawn="1"/>
        </p:nvSpPr>
        <p:spPr>
          <a:xfrm>
            <a:off x="8360840" y="42714590"/>
            <a:ext cx="15200764" cy="7234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10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Excerpt from the Proceedings of the COMSOL Conference 2026 Boston</a:t>
            </a:r>
          </a:p>
        </p:txBody>
      </p:sp>
      <p:sp>
        <p:nvSpPr>
          <p:cNvPr id="40" name="Textplatzhalter 34">
            <a:extLst>
              <a:ext uri="{FF2B5EF4-FFF2-40B4-BE49-F238E27FC236}">
                <a16:creationId xmlns:a16="http://schemas.microsoft.com/office/drawing/2014/main" id="{531D1A86-CE8F-414A-97E9-85E1D3C6E6B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55929" y="21687824"/>
            <a:ext cx="16062185" cy="6856707"/>
          </a:xfrm>
        </p:spPr>
        <p:txBody>
          <a:bodyPr>
            <a:noAutofit/>
          </a:bodyPr>
          <a:lstStyle>
            <a:lvl1pPr marL="0" indent="0">
              <a:buNone/>
              <a:defRPr sz="410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Write your methods here.</a:t>
            </a:r>
          </a:p>
        </p:txBody>
      </p:sp>
      <p:sp>
        <p:nvSpPr>
          <p:cNvPr id="43" name="Textplatzhalter 34">
            <a:extLst>
              <a:ext uri="{FF2B5EF4-FFF2-40B4-BE49-F238E27FC236}">
                <a16:creationId xmlns:a16="http://schemas.microsoft.com/office/drawing/2014/main" id="{2648CB1B-F9E8-4C08-931E-77382FA4639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96912" y="39623894"/>
            <a:ext cx="15220541" cy="2315228"/>
          </a:xfrm>
        </p:spPr>
        <p:txBody>
          <a:bodyPr>
            <a:noAutofit/>
          </a:bodyPr>
          <a:lstStyle>
            <a:lvl1pPr marL="0" indent="0">
              <a:buNone/>
              <a:defRPr sz="3281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Add your references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3FE651-3561-EEA9-C18E-2B30D856D7BF}"/>
              </a:ext>
            </a:extLst>
          </p:cNvPr>
          <p:cNvSpPr txBox="1"/>
          <p:nvPr userDrawn="1"/>
        </p:nvSpPr>
        <p:spPr>
          <a:xfrm>
            <a:off x="1196912" y="38648293"/>
            <a:ext cx="15919818" cy="866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921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REFERENCES</a:t>
            </a:r>
            <a:endParaRPr lang="en-US" sz="4101" b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Inhaltsplatzhalter 11">
            <a:extLst>
              <a:ext uri="{FF2B5EF4-FFF2-40B4-BE49-F238E27FC236}">
                <a16:creationId xmlns:a16="http://schemas.microsoft.com/office/drawing/2014/main" id="{0FEE9028-BCA7-7F80-4BFC-2011458FF56E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14197413" y="5683427"/>
            <a:ext cx="17520817" cy="418036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612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noProof="0" dirty="0"/>
              <a:t>Short 1-2 sentence introductory information about your project (font size 50-60 </a:t>
            </a:r>
            <a:r>
              <a:rPr lang="en-US" noProof="0" dirty="0" err="1"/>
              <a:t>pt</a:t>
            </a:r>
            <a:r>
              <a:rPr lang="en-US" noProof="0" dirty="0"/>
              <a:t>).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743DB6-C16F-C753-AC51-125C969FB452}"/>
              </a:ext>
            </a:extLst>
          </p:cNvPr>
          <p:cNvSpPr/>
          <p:nvPr userDrawn="1"/>
        </p:nvSpPr>
        <p:spPr>
          <a:xfrm>
            <a:off x="1196912" y="13272655"/>
            <a:ext cx="30521202" cy="67717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57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B67C022-7BFE-F380-A829-75B3520A5EBC}"/>
              </a:ext>
            </a:extLst>
          </p:cNvPr>
          <p:cNvCxnSpPr>
            <a:cxnSpLocks/>
          </p:cNvCxnSpPr>
          <p:nvPr userDrawn="1"/>
        </p:nvCxnSpPr>
        <p:spPr>
          <a:xfrm>
            <a:off x="1196912" y="28951151"/>
            <a:ext cx="3052120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2D6FE83-2FB2-B157-1E50-589737C01B62}"/>
              </a:ext>
            </a:extLst>
          </p:cNvPr>
          <p:cNvCxnSpPr>
            <a:cxnSpLocks/>
          </p:cNvCxnSpPr>
          <p:nvPr userDrawn="1"/>
        </p:nvCxnSpPr>
        <p:spPr>
          <a:xfrm>
            <a:off x="1196912" y="38379963"/>
            <a:ext cx="3052120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platzhalter 34">
            <a:extLst>
              <a:ext uri="{FF2B5EF4-FFF2-40B4-BE49-F238E27FC236}">
                <a16:creationId xmlns:a16="http://schemas.microsoft.com/office/drawing/2014/main" id="{6520E0EB-8EE0-4603-8D77-865D04DE6D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9531" y="14842766"/>
            <a:ext cx="29615963" cy="4714120"/>
          </a:xfrm>
        </p:spPr>
        <p:txBody>
          <a:bodyPr numCol="2" spcCol="914400">
            <a:noAutofit/>
          </a:bodyPr>
          <a:lstStyle>
            <a:lvl1pPr marL="0" indent="0">
              <a:buNone/>
              <a:defRPr sz="410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This space is best used for including your paper abstract/introduction and conclusions. Do NOT include images here. Keep the text in two columns as it is set </a:t>
            </a:r>
            <a:br>
              <a:rPr lang="en-US" noProof="0" dirty="0"/>
            </a:br>
            <a:r>
              <a:rPr lang="en-US" noProof="0" dirty="0"/>
              <a:t>(text in just 1 column would not be readable). </a:t>
            </a:r>
          </a:p>
        </p:txBody>
      </p:sp>
      <p:sp>
        <p:nvSpPr>
          <p:cNvPr id="30" name="Textplatzhalter 34">
            <a:extLst>
              <a:ext uri="{FF2B5EF4-FFF2-40B4-BE49-F238E27FC236}">
                <a16:creationId xmlns:a16="http://schemas.microsoft.com/office/drawing/2014/main" id="{719D5C0D-4440-BCE2-F347-0623BCCD6FE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649531" y="13540266"/>
            <a:ext cx="29615963" cy="1302499"/>
          </a:xfrm>
        </p:spPr>
        <p:txBody>
          <a:bodyPr anchor="b">
            <a:noAutofit/>
          </a:bodyPr>
          <a:lstStyle>
            <a:lvl1pPr marL="0" indent="0">
              <a:buNone/>
              <a:defRPr sz="7141" b="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Subtitle (write either: Abstract, Introduction, or Goals)</a:t>
            </a:r>
          </a:p>
        </p:txBody>
      </p:sp>
      <p:sp>
        <p:nvSpPr>
          <p:cNvPr id="31" name="Textplatzhalter 34">
            <a:extLst>
              <a:ext uri="{FF2B5EF4-FFF2-40B4-BE49-F238E27FC236}">
                <a16:creationId xmlns:a16="http://schemas.microsoft.com/office/drawing/2014/main" id="{467A5D6D-A306-3E8B-87A4-801F93BA8A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655929" y="20398107"/>
            <a:ext cx="16062185" cy="1303795"/>
          </a:xfrm>
        </p:spPr>
        <p:txBody>
          <a:bodyPr anchor="b">
            <a:noAutofit/>
          </a:bodyPr>
          <a:lstStyle>
            <a:lvl1pPr marL="0" indent="0">
              <a:buNone/>
              <a:defRPr sz="7141" b="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Subtitle (write: Methodology)</a:t>
            </a:r>
          </a:p>
        </p:txBody>
      </p:sp>
      <p:sp>
        <p:nvSpPr>
          <p:cNvPr id="32" name="Bildplatzhalter 13">
            <a:extLst>
              <a:ext uri="{FF2B5EF4-FFF2-40B4-BE49-F238E27FC236}">
                <a16:creationId xmlns:a16="http://schemas.microsoft.com/office/drawing/2014/main" id="{FB8DB097-72C5-C303-68ED-5E8941892225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196912" y="20360447"/>
            <a:ext cx="13710909" cy="62562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Include relevant images and diagrams here</a:t>
            </a:r>
          </a:p>
        </p:txBody>
      </p:sp>
      <p:sp>
        <p:nvSpPr>
          <p:cNvPr id="33" name="Textplatzhalter 34">
            <a:extLst>
              <a:ext uri="{FF2B5EF4-FFF2-40B4-BE49-F238E27FC236}">
                <a16:creationId xmlns:a16="http://schemas.microsoft.com/office/drawing/2014/main" id="{AF3269C0-87D9-D492-3F42-2355418BC0E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96912" y="27109281"/>
            <a:ext cx="13776431" cy="1468347"/>
          </a:xfrm>
        </p:spPr>
        <p:txBody>
          <a:bodyPr>
            <a:noAutofit/>
          </a:bodyPr>
          <a:lstStyle>
            <a:lvl1pPr marL="0" indent="0">
              <a:buNone/>
              <a:defRPr sz="408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Captions should be 18–40 pt. Write captions: “FIGURE #. Text…” </a:t>
            </a:r>
          </a:p>
        </p:txBody>
      </p:sp>
      <p:sp>
        <p:nvSpPr>
          <p:cNvPr id="34" name="Bildplatzhalter 13">
            <a:extLst>
              <a:ext uri="{FF2B5EF4-FFF2-40B4-BE49-F238E27FC236}">
                <a16:creationId xmlns:a16="http://schemas.microsoft.com/office/drawing/2014/main" id="{C3DBDDF5-9C33-4416-35BE-74EB04D60E3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7116730" y="38786587"/>
            <a:ext cx="14653608" cy="3152536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Your organization logo</a:t>
            </a:r>
          </a:p>
        </p:txBody>
      </p:sp>
      <p:sp>
        <p:nvSpPr>
          <p:cNvPr id="37" name="Textplatzhalter 34">
            <a:extLst>
              <a:ext uri="{FF2B5EF4-FFF2-40B4-BE49-F238E27FC236}">
                <a16:creationId xmlns:a16="http://schemas.microsoft.com/office/drawing/2014/main" id="{14503A9F-A924-7C86-6B84-C9E02AA0D25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96912" y="30943096"/>
            <a:ext cx="15434125" cy="7101577"/>
          </a:xfrm>
        </p:spPr>
        <p:txBody>
          <a:bodyPr>
            <a:noAutofit/>
          </a:bodyPr>
          <a:lstStyle>
            <a:lvl1pPr marL="0" indent="0">
              <a:buNone/>
              <a:defRPr sz="410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Write your results here.</a:t>
            </a:r>
          </a:p>
        </p:txBody>
      </p:sp>
      <p:sp>
        <p:nvSpPr>
          <p:cNvPr id="38" name="Textplatzhalter 34">
            <a:extLst>
              <a:ext uri="{FF2B5EF4-FFF2-40B4-BE49-F238E27FC236}">
                <a16:creationId xmlns:a16="http://schemas.microsoft.com/office/drawing/2014/main" id="{84DA4397-F359-B76D-ACD2-183A6A8BAB7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96913" y="29529122"/>
            <a:ext cx="15362501" cy="1303795"/>
          </a:xfrm>
        </p:spPr>
        <p:txBody>
          <a:bodyPr anchor="b">
            <a:noAutofit/>
          </a:bodyPr>
          <a:lstStyle>
            <a:lvl1pPr marL="0" indent="0">
              <a:buNone/>
              <a:defRPr sz="7141" b="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Subtitle (write: Results)</a:t>
            </a:r>
          </a:p>
        </p:txBody>
      </p:sp>
      <p:sp>
        <p:nvSpPr>
          <p:cNvPr id="41" name="Bildplatzhalter 13">
            <a:extLst>
              <a:ext uri="{FF2B5EF4-FFF2-40B4-BE49-F238E27FC236}">
                <a16:creationId xmlns:a16="http://schemas.microsoft.com/office/drawing/2014/main" id="{47503403-7792-1C5E-9D9C-3675C1494E30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17526117" y="29532851"/>
            <a:ext cx="14191997" cy="6565522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noProof="0" dirty="0"/>
              <a:t>Include relevant images and diagrams here</a:t>
            </a:r>
          </a:p>
        </p:txBody>
      </p:sp>
      <p:sp>
        <p:nvSpPr>
          <p:cNvPr id="42" name="Textplatzhalter 34">
            <a:extLst>
              <a:ext uri="{FF2B5EF4-FFF2-40B4-BE49-F238E27FC236}">
                <a16:creationId xmlns:a16="http://schemas.microsoft.com/office/drawing/2014/main" id="{572A310B-C822-ED76-B778-B04B2C6EC0A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7545431" y="36504995"/>
            <a:ext cx="14224907" cy="1468347"/>
          </a:xfrm>
        </p:spPr>
        <p:txBody>
          <a:bodyPr>
            <a:noAutofit/>
          </a:bodyPr>
          <a:lstStyle>
            <a:lvl1pPr marL="0" indent="0">
              <a:buNone/>
              <a:defRPr sz="4081"/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en-US" noProof="0" dirty="0"/>
              <a:t>Captions should be 18–40 pt. Write captions: “FIGURE #. Text…” </a:t>
            </a:r>
          </a:p>
        </p:txBody>
      </p:sp>
    </p:spTree>
    <p:extLst>
      <p:ext uri="{BB962C8B-B14F-4D97-AF65-F5344CB8AC3E}">
        <p14:creationId xmlns:p14="http://schemas.microsoft.com/office/powerpoint/2010/main" val="3533340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2336810"/>
            <a:ext cx="28392120" cy="848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11684000"/>
            <a:ext cx="28392120" cy="27848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7885C-1B56-43D4-9483-3AAFF5FDFB8F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40680650"/>
            <a:ext cx="1110996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458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0B9D7-42F7-4B50-93BD-21299D6C7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Predictive Model of Air Filter Efficiency Using Single-Fiber Model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C8F3F-7BC6-4E8C-81F3-43C909BB185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R. Ullah</a:t>
            </a:r>
            <a:r>
              <a:rPr lang="en-US" baseline="30000" dirty="0"/>
              <a:t>1</a:t>
            </a:r>
            <a:r>
              <a:rPr lang="en-US" dirty="0"/>
              <a:t>, A. M. Ardekani</a:t>
            </a:r>
            <a:r>
              <a:rPr lang="en-US" baseline="30000" dirty="0"/>
              <a:t>1</a:t>
            </a:r>
            <a:br>
              <a:rPr lang="en-US" dirty="0"/>
            </a:br>
            <a:r>
              <a:rPr lang="en-US" dirty="0"/>
              <a:t>1. School of Mechanical Engineering, Purdue University, West Lafayette, IN, USA</a:t>
            </a:r>
          </a:p>
          <a:p>
            <a:endParaRPr lang="en-US" dirty="0"/>
          </a:p>
        </p:txBody>
      </p:sp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F037804B-E7CB-2A5B-0B38-014FC5221CA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1384" b="1384"/>
          <a:stretch>
            <a:fillRect/>
          </a:stretch>
        </p:blipFill>
        <p:spPr>
          <a:xfrm>
            <a:off x="0" y="-33338"/>
            <a:ext cx="12557125" cy="122094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Placeholder 5">
                <a:extLst>
                  <a:ext uri="{FF2B5EF4-FFF2-40B4-BE49-F238E27FC236}">
                    <a16:creationId xmlns:a16="http://schemas.microsoft.com/office/drawing/2014/main" id="{231C6298-FDF9-47FA-8627-A8259918CF73}"/>
                  </a:ext>
                </a:extLst>
              </p:cNvPr>
              <p:cNvSpPr>
                <a:spLocks noGrp="1"/>
              </p:cNvSpPr>
              <p:nvPr>
                <p:ph type="body" sz="quarter" idx="23"/>
              </p:nvPr>
            </p:nvSpPr>
            <p:spPr/>
            <p:txBody>
              <a:bodyPr/>
              <a:lstStyle/>
              <a:p>
                <a:r>
                  <a:rPr lang="en-US" sz="4400" dirty="0"/>
                  <a:t>The model needs only six inputs: packing density α, fiber diameter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4400">
                            <a:latin typeface="Cambria Math" panose="02040503050406030204" pitchFamily="18" charset="0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400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</m:oMath>
                </a14:m>
                <a:r>
                  <a:rPr lang="en-US" sz="4400" dirty="0"/>
                  <a:t>​, face velocity U₀, particle diameter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b="0" i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4400" b="0" i="0" dirty="0" smtClean="0">
                            <a:latin typeface="Cambria Math" panose="02040503050406030204" pitchFamily="18" charset="0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400" dirty="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</m:oMath>
                </a14:m>
                <a:r>
                  <a:rPr lang="en-US" sz="4400" dirty="0"/>
                  <a:t>, particle density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0" dirty="0"/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4400" i="0" dirty="0"/>
                          <m:t>ρ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400" b="0" i="0" dirty="0" smtClean="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</m:oMath>
                </a14:m>
                <a:r>
                  <a:rPr lang="en-US" sz="4400" dirty="0"/>
                  <a:t>, and filter thickness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4400"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400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  <m:r>
                      <a:rPr lang="en-US" sz="44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4400" dirty="0"/>
                  <a:t>. The first two reduce the filter to a single-fiber domain (Fig. 1a–b). We solve the physics of </a:t>
                </a:r>
                <a:r>
                  <a:rPr lang="en-US" sz="4400" b="1" dirty="0"/>
                  <a:t>Laminar Flow </a:t>
                </a:r>
                <a:r>
                  <a:rPr lang="en-US" sz="4400" dirty="0"/>
                  <a:t>(Fig. 1c) and hold the resulting flow field  fixed for tracking particles through it with </a:t>
                </a:r>
                <a:r>
                  <a:rPr lang="en-US" sz="4400" b="1" dirty="0"/>
                  <a:t>Particle Tracing for Fluid Flow </a:t>
                </a:r>
                <a:r>
                  <a:rPr lang="en-US" sz="4400" dirty="0"/>
                  <a:t>(Fig. 1d). The particles are counted as captured once it reaches the accumulation boundary (Fig. 1d). The single-fiber efficiency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440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400">
                            <a:latin typeface="Cambria Math" panose="02040503050406030204" pitchFamily="18" charset="0"/>
                          </a:rPr>
                          <m:t>S</m:t>
                        </m:r>
                      </m:sub>
                    </m:sSub>
                    <m:r>
                      <a:rPr lang="en-US" sz="44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4400" dirty="0"/>
                  <a:t>is the fraction of released particles that are captured, which Eq. 2 converts to the efficiency E of the whole filter.</a:t>
                </a:r>
              </a:p>
            </p:txBody>
          </p:sp>
        </mc:Choice>
        <mc:Fallback xmlns="">
          <p:sp>
            <p:nvSpPr>
              <p:cNvPr id="6" name="Text Placeholder 5">
                <a:extLst>
                  <a:ext uri="{FF2B5EF4-FFF2-40B4-BE49-F238E27FC236}">
                    <a16:creationId xmlns:a16="http://schemas.microsoft.com/office/drawing/2014/main" id="{231C6298-FDF9-47FA-8627-A8259918CF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3"/>
              </p:nvPr>
            </p:nvSpPr>
            <p:spPr>
              <a:blipFill>
                <a:blip r:embed="rId3"/>
                <a:stretch>
                  <a:fillRect l="-1518" t="-2844" r="-1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42342DC-D9D3-46BB-BC5F-F6390941017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sz="2800" dirty="0"/>
              <a:t>R. Maus and H. </a:t>
            </a:r>
            <a:r>
              <a:rPr lang="en-US" sz="2800" dirty="0" err="1"/>
              <a:t>Umhauer</a:t>
            </a:r>
            <a:r>
              <a:rPr lang="en-US" sz="2800" dirty="0"/>
              <a:t>, "Collection efficiencies of coarse and fine dust filter media for airborne biological particles</a:t>
            </a:r>
            <a:r>
              <a:rPr lang="en-US" sz="2800" i="1" dirty="0"/>
              <a:t>", Journal of Aerosol Science</a:t>
            </a:r>
            <a:r>
              <a:rPr lang="en-US" sz="2800" dirty="0"/>
              <a:t>, vol. 28, pp. 401–415, 1997. </a:t>
            </a:r>
          </a:p>
          <a:p>
            <a:pPr marL="514350" indent="-514350">
              <a:buAutoNum type="arabicPeriod"/>
            </a:pPr>
            <a:r>
              <a:rPr lang="en-US" sz="2800" dirty="0"/>
              <a:t>W. W. Leung, C. Hung and P. Yuen, "Effect of face velocity, nanofiber packing density and thickness on filtration performance of filters with nanofibers coated on a substrate", </a:t>
            </a:r>
            <a:r>
              <a:rPr lang="en-US" sz="2800" i="1" dirty="0"/>
              <a:t>Separation and Purification Technology</a:t>
            </a:r>
            <a:r>
              <a:rPr lang="en-US" sz="2800" dirty="0"/>
              <a:t>, vol. 71, pp. 30–37, 2010</a:t>
            </a:r>
          </a:p>
          <a:p>
            <a:endParaRPr lang="en-US" sz="28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D742B11-619C-436F-BD05-D925F2036DEF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14197296" y="4866836"/>
            <a:ext cx="17520817" cy="4180360"/>
          </a:xfrm>
        </p:spPr>
        <p:txBody>
          <a:bodyPr/>
          <a:lstStyle/>
          <a:p>
            <a:r>
              <a:rPr lang="en-US" dirty="0"/>
              <a:t>Air filter efficiency is normally predicted from competing empirical correlations that give different answers for the same filter. We replace them with a COMSOL model that resolves the flow around a single fiber and tracks particles through it.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22870161-6EDA-42E3-AC05-0552171DAD15}"/>
                  </a:ext>
                </a:extLst>
              </p:cNvPr>
              <p:cNvSpPr>
                <a:spLocks noGrp="1"/>
              </p:cNvSpPr>
              <p:nvPr>
                <p:ph type="body" sz="quarter" idx="18"/>
              </p:nvPr>
            </p:nvSpPr>
            <p:spPr>
              <a:xfrm>
                <a:off x="1649531" y="14791966"/>
                <a:ext cx="29615963" cy="4714120"/>
              </a:xfrm>
            </p:spPr>
            <p:txBody>
              <a:bodyPr numCol="2"/>
              <a:lstStyle/>
              <a:p>
                <a:r>
                  <a:rPr lang="en-US" sz="4400" dirty="0"/>
                  <a:t>Air filters remove airborne particles in ventilation systems. Their performance is predicted by </a:t>
                </a:r>
                <a:r>
                  <a:rPr lang="en-US" sz="4400" u="sng" dirty="0"/>
                  <a:t>depth filtration theory</a:t>
                </a:r>
                <a:r>
                  <a:rPr lang="en-US" sz="4400" dirty="0"/>
                  <a:t>, a two-step procedure. </a:t>
                </a:r>
                <a:r>
                  <a:rPr lang="en-US" sz="4400" b="1" dirty="0"/>
                  <a:t>First</a:t>
                </a:r>
                <a:r>
                  <a:rPr lang="en-US" sz="4400" dirty="0"/>
                  <a:t>, the single fiber efficiency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4400" i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400" i="0">
                            <a:latin typeface="Cambria Math" panose="02040503050406030204" pitchFamily="18" charset="0"/>
                          </a:rPr>
                          <m:t>S</m:t>
                        </m:r>
                      </m:sub>
                    </m:sSub>
                    <m:r>
                      <a:rPr lang="en-US" sz="4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4400" dirty="0"/>
                  <a:t>combines separate contributions from diffusion</a:t>
                </a:r>
                <a14:m>
                  <m:oMath xmlns:m="http://schemas.openxmlformats.org/officeDocument/2006/math">
                    <m:r>
                      <a:rPr lang="en-US" sz="4400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4400" i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4400" i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400" i="0">
                            <a:latin typeface="Cambria Math" panose="02040503050406030204" pitchFamily="18" charset="0"/>
                          </a:rPr>
                          <m:t>D</m:t>
                        </m:r>
                      </m:sub>
                    </m:sSub>
                  </m:oMath>
                </a14:m>
                <a:r>
                  <a:rPr lang="en-US" sz="4400" dirty="0"/>
                  <a:t>, interception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4400" i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400" i="0">
                            <a:latin typeface="Cambria Math" panose="02040503050406030204" pitchFamily="18" charset="0"/>
                          </a:rPr>
                          <m:t>R</m:t>
                        </m:r>
                      </m:sub>
                    </m:sSub>
                  </m:oMath>
                </a14:m>
                <a:r>
                  <a:rPr lang="en-US" sz="4400" dirty="0"/>
                  <a:t>, impaction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4400" i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400" i="0"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sz="4400" dirty="0"/>
                  <a:t>, and gravitational settling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4400" i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400" i="0">
                            <a:latin typeface="Cambria Math" panose="02040503050406030204" pitchFamily="18" charset="0"/>
                          </a:rPr>
                          <m:t>G</m:t>
                        </m:r>
                      </m:sub>
                    </m:sSub>
                  </m:oMath>
                </a14:m>
                <a:r>
                  <a:rPr lang="en-US" sz="4400" dirty="0"/>
                  <a:t>:</a:t>
                </a:r>
              </a:p>
              <a:p>
                <a:r>
                  <a:rPr lang="en-US" sz="4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440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400">
                            <a:latin typeface="Cambria Math" panose="02040503050406030204" pitchFamily="18" charset="0"/>
                          </a:rPr>
                          <m:t>S</m:t>
                        </m:r>
                      </m:sub>
                    </m:sSub>
                    <m:r>
                      <a:rPr lang="en-US" sz="4400">
                        <a:latin typeface="Cambria Math" panose="02040503050406030204" pitchFamily="18" charset="0"/>
                      </a:rPr>
                      <m:t>=1−(1−</m:t>
                    </m:r>
                    <m:sSub>
                      <m:sSubPr>
                        <m:ctrlPr>
                          <a:rPr lang="en-US" sz="44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440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400">
                            <a:latin typeface="Cambria Math" panose="02040503050406030204" pitchFamily="18" charset="0"/>
                          </a:rPr>
                          <m:t>D</m:t>
                        </m:r>
                      </m:sub>
                    </m:sSub>
                    <m:r>
                      <a:rPr lang="en-US" sz="4400">
                        <a:latin typeface="Cambria Math" panose="02040503050406030204" pitchFamily="18" charset="0"/>
                      </a:rPr>
                      <m:t>)(1−</m:t>
                    </m:r>
                    <m:sSub>
                      <m:sSubPr>
                        <m:ctrlPr>
                          <a:rPr lang="en-US" sz="44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440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400">
                            <a:latin typeface="Cambria Math" panose="02040503050406030204" pitchFamily="18" charset="0"/>
                          </a:rPr>
                          <m:t>R</m:t>
                        </m:r>
                      </m:sub>
                    </m:sSub>
                    <m:r>
                      <a:rPr lang="en-US" sz="4400">
                        <a:latin typeface="Cambria Math" panose="02040503050406030204" pitchFamily="18" charset="0"/>
                      </a:rPr>
                      <m:t>)(1−</m:t>
                    </m:r>
                    <m:sSub>
                      <m:sSubPr>
                        <m:ctrlPr>
                          <a:rPr lang="en-US" sz="44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440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400"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  <m:r>
                      <a:rPr lang="en-US" sz="4400">
                        <a:latin typeface="Cambria Math" panose="02040503050406030204" pitchFamily="18" charset="0"/>
                      </a:rPr>
                      <m:t>)(1−</m:t>
                    </m:r>
                    <m:sSub>
                      <m:sSubPr>
                        <m:ctrlPr>
                          <a:rPr lang="en-US" sz="44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440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400">
                            <a:latin typeface="Cambria Math" panose="02040503050406030204" pitchFamily="18" charset="0"/>
                          </a:rPr>
                          <m:t>G</m:t>
                        </m:r>
                      </m:sub>
                    </m:sSub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4400" dirty="0"/>
                  <a:t>	(1)</a:t>
                </a:r>
              </a:p>
              <a:p>
                <a:r>
                  <a:rPr lang="en-US" sz="4400" b="1" dirty="0"/>
                  <a:t>Second</a:t>
                </a:r>
                <a:r>
                  <a:rPr lang="en-US" sz="4400" dirty="0"/>
                  <a:t>, Eq. 2 maps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440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400">
                            <a:latin typeface="Cambria Math" panose="02040503050406030204" pitchFamily="18" charset="0"/>
                          </a:rPr>
                          <m:t>S</m:t>
                        </m:r>
                      </m:sub>
                    </m:sSub>
                    <m:r>
                      <a:rPr lang="en-US" sz="44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4400" dirty="0"/>
                  <a:t>onto the of the whole filter efficiency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4400">
                        <a:latin typeface="Cambria Math" panose="02040503050406030204" pitchFamily="18" charset="0"/>
                      </a:rPr>
                      <m:t>E</m:t>
                    </m:r>
                  </m:oMath>
                </a14:m>
                <a:r>
                  <a:rPr lang="en-US" sz="4400" dirty="0"/>
                  <a:t>        </a:t>
                </a:r>
              </a:p>
              <a:p>
                <a:endParaRPr lang="en-US" sz="4400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4400"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sz="4400">
                        <a:latin typeface="Cambria Math" panose="02040503050406030204" pitchFamily="18" charset="0"/>
                      </a:rPr>
                      <m:t>=1−</m:t>
                    </m:r>
                    <m:r>
                      <m:rPr>
                        <m:sty m:val="p"/>
                      </m:rPr>
                      <a:rPr lang="en-US" sz="4400">
                        <a:latin typeface="Cambria Math" panose="02040503050406030204" pitchFamily="18" charset="0"/>
                      </a:rPr>
                      <m:t>exp</m:t>
                    </m:r>
                    <m:d>
                      <m:dPr>
                        <m:ctrlPr>
                          <a:rPr lang="en-US" sz="440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440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440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400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m:rPr>
                                <m:sty m:val="p"/>
                              </m:rPr>
                              <a:rPr lang="el-GR" sz="4400">
                                <a:latin typeface="Cambria Math" panose="02040503050406030204" pitchFamily="18" charset="0"/>
                              </a:rPr>
                              <m:t>α</m:t>
                            </m:r>
                            <m:sSub>
                              <m:sSubPr>
                                <m:ctrlPr>
                                  <a:rPr lang="en-US" sz="440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4400">
                                    <a:latin typeface="Cambria Math" panose="02040503050406030204" pitchFamily="18" charset="0"/>
                                  </a:rPr>
                                  <m:t>E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4400">
                                    <a:latin typeface="Cambria Math" panose="02040503050406030204" pitchFamily="18" charset="0"/>
                                  </a:rPr>
                                  <m:t>S</m:t>
                                </m:r>
                                <m:r>
                                  <a:rPr lang="en-US" sz="440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4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4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L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4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</m:sub>
                            </m:sSub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sz="4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π</m:t>
                            </m:r>
                            <m:sSub>
                              <m:sSubPr>
                                <m:ctrlPr>
                                  <a:rPr lang="en-US" sz="4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4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d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4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</m:t>
                                </m:r>
                              </m:sub>
                            </m:sSub>
                            <m:r>
                              <a:rPr lang="en-US" sz="4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(1−</m:t>
                            </m:r>
                            <m:r>
                              <m:rPr>
                                <m:sty m:val="p"/>
                              </m:rPr>
                              <a:rPr lang="en-US" sz="4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α</m:t>
                            </m:r>
                            <m:r>
                              <a:rPr lang="en-US" sz="4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4400" dirty="0"/>
                  <a:t>		(2)    </a:t>
                </a:r>
              </a:p>
              <a:p>
                <a:r>
                  <a:rPr lang="en-US" sz="4400" dirty="0"/>
                  <a:t>where α is packing density,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4400" i="0">
                            <a:latin typeface="Cambria Math" panose="02040503050406030204" pitchFamily="18" charset="0"/>
                          </a:rPr>
                          <m:t>L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400" i="0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  <m:r>
                      <a:rPr lang="en-US" sz="4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4400" dirty="0"/>
                  <a:t>filter thickness,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 i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4400" i="0">
                            <a:latin typeface="Cambria Math" panose="02040503050406030204" pitchFamily="18" charset="0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400" i="0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</m:oMath>
                </a14:m>
                <a:r>
                  <a:rPr lang="en-US" sz="4400" dirty="0"/>
                  <a:t>​ fiber diameter. The problem lies in the first step: each mechanism has dozens of published correlations, and every combination gives a different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440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400">
                            <a:latin typeface="Cambria Math" panose="02040503050406030204" pitchFamily="18" charset="0"/>
                          </a:rPr>
                          <m:t>S</m:t>
                        </m:r>
                      </m:sub>
                    </m:sSub>
                  </m:oMath>
                </a14:m>
                <a:r>
                  <a:rPr lang="en-US" sz="4400" dirty="0"/>
                  <a:t>​, hence a different E for the same filter. </a:t>
                </a:r>
                <a:r>
                  <a:rPr lang="en-US" sz="4400" b="1" dirty="0"/>
                  <a:t>We keep the second equation and replace the first with direct simulation in COMSOL.</a:t>
                </a:r>
              </a:p>
              <a:p>
                <a:endParaRPr lang="en-US" sz="4400" dirty="0"/>
              </a:p>
            </p:txBody>
          </p:sp>
        </mc:Choice>
        <mc:Fallback xmlns="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22870161-6EDA-42E3-AC05-0552171DAD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8"/>
              </p:nvPr>
            </p:nvSpPr>
            <p:spPr>
              <a:xfrm>
                <a:off x="1649531" y="14791966"/>
                <a:ext cx="29615963" cy="4714120"/>
              </a:xfrm>
              <a:blipFill>
                <a:blip r:embed="rId4"/>
                <a:stretch>
                  <a:fillRect l="-844" t="-4140" r="-515" b="-173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D710F8-ACEB-4930-B23B-03F5CB4E1A4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8190DE-FA50-4E4C-B86F-982C65891F6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 Placeholder 11">
                <a:extLst>
                  <a:ext uri="{FF2B5EF4-FFF2-40B4-BE49-F238E27FC236}">
                    <a16:creationId xmlns:a16="http://schemas.microsoft.com/office/drawing/2014/main" id="{FC644384-6DB7-4296-B34C-E6674D4A428F}"/>
                  </a:ext>
                </a:extLst>
              </p:cNvPr>
              <p:cNvSpPr>
                <a:spLocks noGrp="1"/>
              </p:cNvSpPr>
              <p:nvPr>
                <p:ph type="body" sz="quarter" idx="30"/>
              </p:nvPr>
            </p:nvSpPr>
            <p:spPr/>
            <p:txBody>
              <a:bodyPr/>
              <a:lstStyle/>
              <a:p>
                <a:r>
                  <a:rPr lang="en-US" sz="3600" dirty="0"/>
                  <a:t>FIGURE 1. (a–b) Reduction of an air filter to a single-fiber domain. (c–d) Laminar Flow and Particle Tracing for Fluid Flow are used to compute the single-fiber efficiency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6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360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3600">
                            <a:latin typeface="Cambria Math" panose="02040503050406030204" pitchFamily="18" charset="0"/>
                          </a:rPr>
                          <m:t>S</m:t>
                        </m:r>
                      </m:sub>
                    </m:sSub>
                  </m:oMath>
                </a14:m>
                <a:r>
                  <a:rPr lang="en-US" sz="3600" dirty="0"/>
                  <a:t>.</a:t>
                </a:r>
              </a:p>
            </p:txBody>
          </p:sp>
        </mc:Choice>
        <mc:Fallback>
          <p:sp>
            <p:nvSpPr>
              <p:cNvPr id="12" name="Text Placeholder 11">
                <a:extLst>
                  <a:ext uri="{FF2B5EF4-FFF2-40B4-BE49-F238E27FC236}">
                    <a16:creationId xmlns:a16="http://schemas.microsoft.com/office/drawing/2014/main" id="{FC644384-6DB7-4296-B34C-E6674D4A42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30"/>
              </p:nvPr>
            </p:nvSpPr>
            <p:spPr>
              <a:blipFill>
                <a:blip r:embed="rId5"/>
                <a:stretch>
                  <a:fillRect l="-1327" t="-9959" r="-1239" b="-228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2" name="Picture Placeholder 81">
            <a:extLst>
              <a:ext uri="{FF2B5EF4-FFF2-40B4-BE49-F238E27FC236}">
                <a16:creationId xmlns:a16="http://schemas.microsoft.com/office/drawing/2014/main" id="{0D47414F-AADF-D70B-4DDC-83F004C7F26C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>
          <a:blip r:embed="rId6"/>
          <a:srcRect t="2726" b="2726"/>
          <a:stretch/>
        </p:blipFill>
        <p:spPr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Placeholder 13">
                <a:extLst>
                  <a:ext uri="{FF2B5EF4-FFF2-40B4-BE49-F238E27FC236}">
                    <a16:creationId xmlns:a16="http://schemas.microsoft.com/office/drawing/2014/main" id="{7ACA5A39-8C41-455A-9700-610CD1B5191A}"/>
                  </a:ext>
                </a:extLst>
              </p:cNvPr>
              <p:cNvSpPr>
                <a:spLocks noGrp="1"/>
              </p:cNvSpPr>
              <p:nvPr>
                <p:ph type="body" sz="quarter" idx="32"/>
              </p:nvPr>
            </p:nvSpPr>
            <p:spPr/>
            <p:txBody>
              <a:bodyPr/>
              <a:lstStyle/>
              <a:p>
                <a:r>
                  <a:rPr lang="en-US" sz="4400" dirty="0"/>
                  <a:t>The model is tested against published datasets [1, 2]. The first (Fig. 2a) is a microfiber filter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4400">
                            <a:latin typeface="Cambria Math" panose="02040503050406030204" pitchFamily="18" charset="0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400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  <m:r>
                      <a:rPr lang="en-US" sz="4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4400" dirty="0"/>
                  <a:t> = 53 </a:t>
                </a:r>
                <a:r>
                  <a:rPr lang="en-US" sz="4400" dirty="0" err="1"/>
                  <a:t>μm</a:t>
                </a:r>
                <a:r>
                  <a:rPr lang="en-US" sz="4400" dirty="0"/>
                  <a:t>) challenged with biological particles. The second (Fig. 2b) is nanofiber filter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4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4400">
                            <a:latin typeface="Cambria Math" panose="02040503050406030204" pitchFamily="18" charset="0"/>
                          </a:rPr>
                          <m:t>d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400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  <m:r>
                      <a:rPr lang="en-US" sz="4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4400" dirty="0"/>
                  <a:t> = 208 nm) challenged with NaCl aerosol. Mean absolute error (MAE) stays below 10% throughout. Our model reproduces not only the overall efficiency but also the shape of each curve. Our model therefore supersedes </a:t>
                </a:r>
                <a:r>
                  <a:rPr lang="en-US" sz="4400" u="sng" dirty="0"/>
                  <a:t>depth filtration theory </a:t>
                </a:r>
                <a:r>
                  <a:rPr lang="en-US" sz="4400" dirty="0"/>
                  <a:t>as a baseline: the prediction now depends on the filter alone, not on the analyst's choice of correlations in Eq. 1.</a:t>
                </a:r>
              </a:p>
            </p:txBody>
          </p:sp>
        </mc:Choice>
        <mc:Fallback xmlns="">
          <p:sp>
            <p:nvSpPr>
              <p:cNvPr id="14" name="Text Placeholder 13">
                <a:extLst>
                  <a:ext uri="{FF2B5EF4-FFF2-40B4-BE49-F238E27FC236}">
                    <a16:creationId xmlns:a16="http://schemas.microsoft.com/office/drawing/2014/main" id="{7ACA5A39-8C41-455A-9700-610CD1B519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32"/>
              </p:nvPr>
            </p:nvSpPr>
            <p:spPr>
              <a:blipFill>
                <a:blip r:embed="rId7"/>
                <a:stretch>
                  <a:fillRect l="-1580" t="-2747" r="-1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23F0EBA-2A90-4C5D-8253-43734D35040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699D37B-2F3A-487B-B2C4-0E90B616EB0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en-US" sz="3600" dirty="0"/>
              <a:t>FIGURE 2. Model predictions (open symbols, lines) against published experiments (filled symbols) for (a) a microfiber filter [1] and (b) nanofiber media at three coating levels [2].</a:t>
            </a:r>
          </a:p>
        </p:txBody>
      </p:sp>
      <p:pic>
        <p:nvPicPr>
          <p:cNvPr id="60" name="Picture Placeholder 59">
            <a:extLst>
              <a:ext uri="{FF2B5EF4-FFF2-40B4-BE49-F238E27FC236}">
                <a16:creationId xmlns:a16="http://schemas.microsoft.com/office/drawing/2014/main" id="{45E2A04A-F828-8944-C9DD-91787409C5BB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0" name="Picture Placeholder 69">
            <a:extLst>
              <a:ext uri="{FF2B5EF4-FFF2-40B4-BE49-F238E27FC236}">
                <a16:creationId xmlns:a16="http://schemas.microsoft.com/office/drawing/2014/main" id="{132193D4-A6A9-432B-E1D3-69C6B1FA56C9}"/>
              </a:ext>
            </a:extLst>
          </p:cNvPr>
          <p:cNvPicPr>
            <a:picLocks noGrp="1" noChangeAspect="1"/>
          </p:cNvPicPr>
          <p:nvPr>
            <p:ph type="pic" sz="quarter" idx="34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/>
          <a:stretch>
            <a:fillRect/>
          </a:stretch>
        </p:blipFill>
        <p:spPr>
          <a:xfrm>
            <a:off x="17526117" y="29532851"/>
            <a:ext cx="14626559" cy="676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171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1260</TotalTime>
  <Words>659</Words>
  <Application>Microsoft Office PowerPoint</Application>
  <PresentationFormat>Custom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Predictive Model of Air Filter Efficiency Using Single-Fiber Model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Phillip Oberdorfer</dc:creator>
  <cp:lastModifiedBy>Rizwan Ullah Rizwan Ullah</cp:lastModifiedBy>
  <cp:revision>119</cp:revision>
  <cp:lastPrinted>2023-01-06T15:48:30Z</cp:lastPrinted>
  <dcterms:created xsi:type="dcterms:W3CDTF">2023-01-03T14:57:49Z</dcterms:created>
  <dcterms:modified xsi:type="dcterms:W3CDTF">2026-08-28T17:01:02Z</dcterms:modified>
</cp:coreProperties>
</file>