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405" autoAdjust="0"/>
  </p:normalViewPr>
  <p:slideViewPr>
    <p:cSldViewPr snapToGrid="0">
      <p:cViewPr varScale="1">
        <p:scale>
          <a:sx n="24" d="100"/>
          <a:sy n="24" d="100"/>
        </p:scale>
        <p:origin x="3160" y="17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www.osti.gov/biblio/841246" TargetMode="External"/><Relationship Id="rId7"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00.png"/><Relationship Id="rId5" Type="http://schemas.openxmlformats.org/officeDocument/2006/relationships/image" Target="../media/image8.emf"/><Relationship Id="rId10" Type="http://schemas.openxmlformats.org/officeDocument/2006/relationships/image" Target="../media/image16.png"/><Relationship Id="rId4" Type="http://schemas.openxmlformats.org/officeDocument/2006/relationships/image" Target="../media/image12.jpe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3820964" y="593264"/>
            <a:ext cx="17520673" cy="3907429"/>
          </a:xfrm>
        </p:spPr>
        <p:txBody>
          <a:bodyPr/>
          <a:lstStyle/>
          <a:p>
            <a:pPr marL="0" indent="0"/>
            <a:r>
              <a:rPr lang="en-US" sz="8800" dirty="0">
                <a:latin typeface="Arial" pitchFamily="34" charset="0"/>
                <a:ea typeface="Arial" pitchFamily="34" charset="-122"/>
                <a:cs typeface="Arial" pitchFamily="34" charset="-120"/>
              </a:rPr>
              <a:t>Multiphysics Simulation of a</a:t>
            </a:r>
            <a:br>
              <a:rPr lang="en-US" sz="8800" dirty="0"/>
            </a:br>
            <a:r>
              <a:rPr lang="en-US" sz="8800" dirty="0">
                <a:latin typeface="Arial" pitchFamily="34" charset="0"/>
                <a:ea typeface="Arial" pitchFamily="34" charset="-122"/>
                <a:cs typeface="Arial" pitchFamily="34" charset="-120"/>
              </a:rPr>
              <a:t>Pirani Vacuum Gauge</a:t>
            </a:r>
            <a:br>
              <a:rPr lang="en-US" sz="8800" dirty="0"/>
            </a:b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3634401" y="9687035"/>
            <a:ext cx="17520817" cy="1984280"/>
          </a:xfrm>
        </p:spPr>
        <p:txBody>
          <a:bodyPr>
            <a:normAutofit fontScale="55000" lnSpcReduction="20000"/>
          </a:bodyPr>
          <a:lstStyle/>
          <a:p>
            <a:pPr algn="ctr"/>
            <a:r>
              <a:rPr lang="en-US" sz="8600" dirty="0">
                <a:solidFill>
                  <a:schemeClr val="tx1"/>
                </a:solidFill>
                <a:latin typeface="+mn-lt"/>
                <a:ea typeface="Arial" pitchFamily="34" charset="-122"/>
                <a:cs typeface="Arial" pitchFamily="34" charset="-120"/>
              </a:rPr>
              <a:t>Jess Rosenberg, Kyle Koppenhoefer, Luke Gritter, and Mark Varady</a:t>
            </a:r>
            <a:endParaRPr lang="en-US" sz="8600" dirty="0">
              <a:solidFill>
                <a:schemeClr val="tx1"/>
              </a:solidFill>
              <a:latin typeface="+mn-lt"/>
            </a:endParaRPr>
          </a:p>
          <a:p>
            <a:pPr algn="ctr"/>
            <a:r>
              <a:rPr lang="en-US" sz="8600" dirty="0">
                <a:solidFill>
                  <a:schemeClr val="tx1"/>
                </a:solidFill>
                <a:latin typeface="+mn-lt"/>
                <a:ea typeface="Arial" pitchFamily="34" charset="-122"/>
                <a:cs typeface="Arial" pitchFamily="34" charset="-120"/>
              </a:rPr>
              <a:t>AltaSim Technologies, LLC  |  Columbus, Ohio</a:t>
            </a:r>
            <a:endParaRPr lang="en-US" sz="8600" dirty="0">
              <a:solidFill>
                <a:schemeClr val="tx1"/>
              </a:solidFill>
              <a:latin typeface="+mn-lt"/>
            </a:endParaRPr>
          </a:p>
          <a:p>
            <a:endParaRPr lang="en-US" dirty="0"/>
          </a:p>
        </p:txBody>
      </p:sp>
      <p:pic>
        <p:nvPicPr>
          <p:cNvPr id="29" name="Picture Placeholder 28">
            <a:extLst>
              <a:ext uri="{FF2B5EF4-FFF2-40B4-BE49-F238E27FC236}">
                <a16:creationId xmlns:a16="http://schemas.microsoft.com/office/drawing/2014/main" id="{7E7D9D89-0702-F860-BFC3-B9DFE55668EB}"/>
              </a:ext>
            </a:extLst>
          </p:cNvPr>
          <p:cNvPicPr>
            <a:picLocks noGrp="1" noChangeAspect="1"/>
          </p:cNvPicPr>
          <p:nvPr>
            <p:ph type="pic" sz="quarter" idx="11"/>
          </p:nvPr>
        </p:nvPicPr>
        <p:blipFill>
          <a:blip r:embed="rId2"/>
          <a:srcRect l="10690" r="10690"/>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normAutofit fontScale="85000" lnSpcReduction="10000"/>
          </a:bodyPr>
          <a:lstStyle/>
          <a:p>
            <a:pPr>
              <a:spcAft>
                <a:spcPts val="1000"/>
              </a:spcAft>
            </a:pPr>
            <a:r>
              <a:rPr lang="en-US" sz="4400" dirty="0">
                <a:solidFill>
                  <a:srgbClr val="1A1A1A"/>
                </a:solidFill>
                <a:ea typeface="Arial" pitchFamily="34" charset="-122"/>
                <a:cs typeface="Arial" pitchFamily="34" charset="-120"/>
              </a:rPr>
              <a:t>The model uses a rotationally symmetric 3D geometry with a structural steel housing, tungsten heater element, and Ti-6Al-4V support wires. A symmetry plane reduces computational cost.</a:t>
            </a:r>
            <a:endParaRPr lang="en-US" sz="4400" dirty="0"/>
          </a:p>
          <a:p>
            <a:pPr>
              <a:spcAft>
                <a:spcPts val="600"/>
              </a:spcAft>
            </a:pPr>
            <a:r>
              <a:rPr lang="en-US" sz="4400" b="1" dirty="0">
                <a:solidFill>
                  <a:srgbClr val="1A1A1A"/>
                </a:solidFill>
                <a:ea typeface="Arial" pitchFamily="34" charset="-122"/>
                <a:cs typeface="Arial" pitchFamily="34" charset="-120"/>
              </a:rPr>
              <a:t>Two geometric ratios govern the thermal physics:</a:t>
            </a:r>
            <a:endParaRPr lang="en-US" sz="4400" dirty="0"/>
          </a:p>
          <a:p>
            <a:pPr>
              <a:spcAft>
                <a:spcPts val="400"/>
              </a:spcAft>
            </a:pPr>
            <a:r>
              <a:rPr lang="en-US" sz="4400" dirty="0">
                <a:solidFill>
                  <a:srgbClr val="1A1A1A"/>
                </a:solidFill>
                <a:ea typeface="Arial" pitchFamily="34" charset="-122"/>
                <a:cs typeface="Arial" pitchFamily="34" charset="-120"/>
              </a:rPr>
              <a:t>•  Filament-to-wall gap (d = 3.825 mm) sets the Knudsen transition pressure</a:t>
            </a:r>
            <a:endParaRPr lang="en-US" sz="4400" dirty="0"/>
          </a:p>
          <a:p>
            <a:pPr>
              <a:spcAft>
                <a:spcPts val="1000"/>
              </a:spcAft>
            </a:pPr>
            <a:r>
              <a:rPr lang="en-US" sz="4400" dirty="0">
                <a:solidFill>
                  <a:srgbClr val="1A1A1A"/>
                </a:solidFill>
                <a:ea typeface="Arial" pitchFamily="34" charset="-122"/>
                <a:cs typeface="Arial" pitchFamily="34" charset="-120"/>
              </a:rPr>
              <a:t>•  Support wire aspect ratio (100:1) determines parasitic conductive heat loss</a:t>
            </a:r>
            <a:endParaRPr lang="en-US" sz="4400" dirty="0"/>
          </a:p>
          <a:p>
            <a:r>
              <a:rPr lang="en-US" sz="4400" dirty="0">
                <a:solidFill>
                  <a:srgbClr val="1A1A1A"/>
                </a:solidFill>
                <a:ea typeface="Arial" pitchFamily="34" charset="-122"/>
                <a:cs typeface="Arial" pitchFamily="34" charset="-120"/>
              </a:rPr>
              <a:t>Support wire material is the dominant design variable. Structural steel wires (k ≈ 44.5 W/(</a:t>
            </a:r>
            <a:r>
              <a:rPr lang="en-US" sz="4400" dirty="0" err="1">
                <a:solidFill>
                  <a:srgbClr val="1A1A1A"/>
                </a:solidFill>
                <a:ea typeface="Arial" pitchFamily="34" charset="-122"/>
                <a:cs typeface="Arial" pitchFamily="34" charset="-120"/>
              </a:rPr>
              <a:t>m·K</a:t>
            </a:r>
            <a:r>
              <a:rPr lang="en-US" sz="4400" dirty="0">
                <a:solidFill>
                  <a:srgbClr val="1A1A1A"/>
                </a:solidFill>
                <a:ea typeface="Arial" pitchFamily="34" charset="-122"/>
                <a:cs typeface="Arial" pitchFamily="34" charset="-120"/>
              </a:rPr>
              <a:t>)) create a thermal short-circuit yielding only ~11 K sensitivity. Ti-6Al-4V (k ≈ 6.7 W/(</a:t>
            </a:r>
            <a:r>
              <a:rPr lang="en-US" sz="4400" dirty="0" err="1">
                <a:solidFill>
                  <a:srgbClr val="1A1A1A"/>
                </a:solidFill>
                <a:ea typeface="Arial" pitchFamily="34" charset="-122"/>
                <a:cs typeface="Arial" pitchFamily="34" charset="-120"/>
              </a:rPr>
              <a:t>m·K</a:t>
            </a:r>
            <a:r>
              <a:rPr lang="en-US" sz="4400" dirty="0">
                <a:solidFill>
                  <a:srgbClr val="1A1A1A"/>
                </a:solidFill>
                <a:ea typeface="Arial" pitchFamily="34" charset="-122"/>
                <a:cs typeface="Arial" pitchFamily="34" charset="-120"/>
              </a:rPr>
              <a:t>)) reduces parasitic conductance 6.6×, enabling gas-phase heat transfer to dominate.</a:t>
            </a:r>
            <a:endParaRPr lang="en-US" sz="4400" dirty="0"/>
          </a:p>
          <a:p>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endParaRPr lang="en-US"/>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3231907" y="3635639"/>
            <a:ext cx="17993528" cy="5706849"/>
          </a:xfrm>
        </p:spPr>
        <p:txBody>
          <a:bodyPr>
            <a:normAutofit fontScale="92500"/>
          </a:bodyPr>
          <a:lstStyle/>
          <a:p>
            <a:r>
              <a:rPr lang="en-US" sz="7200" dirty="0"/>
              <a:t>Support-wire thermal conductivity governs Pirani gauge performance. Replacing structural steel supports with Ti-6Al-4V increases heater-temperature response from ~11 K to 335 K across six decades of pressure in COMSOL simulations.</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09471" y="15027786"/>
            <a:ext cx="29615963" cy="4714120"/>
          </a:xfrm>
        </p:spPr>
        <p:txBody>
          <a:bodyPr>
            <a:noAutofit/>
          </a:bodyPr>
          <a:lstStyle/>
          <a:p>
            <a:r>
              <a:rPr lang="en-US" sz="4500" dirty="0">
                <a:solidFill>
                  <a:srgbClr val="1A1A1A"/>
                </a:solidFill>
                <a:ea typeface="Arial" pitchFamily="34" charset="-122"/>
                <a:cs typeface="Arial" pitchFamily="34" charset="-120"/>
              </a:rPr>
              <a:t>A Pirani gauge measures pressure through the pressure dependence of gas thermal conductivity. Heat generated by a resistively heated filament is removed by the surrounding gas, causing filament temperature to vary with pressure. As pressure decreases, the molecular mean free path increases, reducing effective gas thermal conductivity and increasing filament temperature. The onset of this behavior is governed by the Knudsen number, </a:t>
            </a:r>
            <a:r>
              <a:rPr lang="en-US" sz="4500" dirty="0" err="1">
                <a:solidFill>
                  <a:srgbClr val="1A1A1A"/>
                </a:solidFill>
                <a:ea typeface="Arial" pitchFamily="34" charset="-122"/>
                <a:cs typeface="Arial" pitchFamily="34" charset="-120"/>
              </a:rPr>
              <a:t>Kn</a:t>
            </a:r>
            <a:r>
              <a:rPr lang="en-US" sz="4500" dirty="0">
                <a:solidFill>
                  <a:srgbClr val="1A1A1A"/>
                </a:solidFill>
                <a:ea typeface="Arial" pitchFamily="34" charset="-122"/>
                <a:cs typeface="Arial" pitchFamily="34" charset="-120"/>
              </a:rPr>
              <a:t> = λ / d</a:t>
            </a:r>
          </a:p>
          <a:p>
            <a:r>
              <a:rPr lang="en-US" sz="4500" dirty="0"/>
              <a:t>where λ is the molecular mean free path and d is the filament-to-wall gap. For the present geometry (d = 3.825 mm), the pressure-dependent response occurs in the transition between continuum and molecular heat-transfer regimes. Based on Knudsen-number analysis, the transition spans approximately 0.3 Pa to 3,000 Pa.</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Background</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dirty="0"/>
              <a:t>Pirani Calibration Curve for transition regime (p &lt; 180 Pa) and viscous regime (p &gt; 180 Pa)</a:t>
            </a:r>
          </a:p>
        </p:txBody>
      </p:sp>
      <p:pic>
        <p:nvPicPr>
          <p:cNvPr id="21" name="Picture Placeholder 20">
            <a:extLst>
              <a:ext uri="{FF2B5EF4-FFF2-40B4-BE49-F238E27FC236}">
                <a16:creationId xmlns:a16="http://schemas.microsoft.com/office/drawing/2014/main" id="{92E76227-BDA1-A729-662C-9ECBC9E382EA}"/>
              </a:ext>
            </a:extLst>
          </p:cNvPr>
          <p:cNvPicPr>
            <a:picLocks noGrp="1" noChangeAspect="1"/>
          </p:cNvPicPr>
          <p:nvPr>
            <p:ph type="pic" sz="quarter" idx="31"/>
          </p:nvPr>
        </p:nvPicPr>
        <p:blipFill>
          <a:blip r:embed="rId3"/>
          <a:srcRect t="6574" r="1565" b="15576"/>
          <a:stretch>
            <a:fillRect/>
          </a:stretch>
        </p:blipFill>
        <p:spPr>
          <a:xfrm>
            <a:off x="17116730" y="38379964"/>
            <a:ext cx="14224907" cy="3515583"/>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normAutofit fontScale="85000" lnSpcReduction="20000"/>
          </a:bodyPr>
          <a:lstStyle/>
          <a:p>
            <a:pPr>
              <a:spcAft>
                <a:spcPts val="1200"/>
              </a:spcAft>
            </a:pPr>
            <a:r>
              <a:rPr lang="en-US" sz="4400" dirty="0">
                <a:solidFill>
                  <a:srgbClr val="1A1A1A"/>
                </a:solidFill>
                <a:ea typeface="Arial" pitchFamily="34" charset="-122"/>
                <a:cs typeface="Arial" pitchFamily="34" charset="-120"/>
              </a:rPr>
              <a:t>An effective thermal conductivity expression approximates transition regime behavior:</a:t>
            </a:r>
            <a:endParaRPr lang="en-US" sz="4400" dirty="0"/>
          </a:p>
          <a:p>
            <a:pPr>
              <a:spcAft>
                <a:spcPts val="1200"/>
              </a:spcAft>
            </a:pPr>
            <a:r>
              <a:rPr lang="en-US" sz="4800" b="1" dirty="0" err="1">
                <a:solidFill>
                  <a:srgbClr val="1A1A1A"/>
                </a:solidFill>
                <a:ea typeface="Courier New" pitchFamily="34" charset="-122"/>
                <a:cs typeface="Courier New" pitchFamily="34" charset="-120"/>
              </a:rPr>
              <a:t>k_eff</a:t>
            </a:r>
            <a:r>
              <a:rPr lang="en-US" sz="4800" b="1" dirty="0">
                <a:solidFill>
                  <a:srgbClr val="1A1A1A"/>
                </a:solidFill>
                <a:ea typeface="Courier New" pitchFamily="34" charset="-122"/>
                <a:cs typeface="Courier New" pitchFamily="34" charset="-120"/>
              </a:rPr>
              <a:t> = </a:t>
            </a:r>
            <a:r>
              <a:rPr lang="en-US" sz="4800" b="1" dirty="0" err="1">
                <a:solidFill>
                  <a:srgbClr val="1A1A1A"/>
                </a:solidFill>
                <a:ea typeface="Courier New" pitchFamily="34" charset="-122"/>
                <a:cs typeface="Courier New" pitchFamily="34" charset="-120"/>
              </a:rPr>
              <a:t>k_gas</a:t>
            </a:r>
            <a:r>
              <a:rPr lang="en-US" sz="4800" b="1" dirty="0">
                <a:solidFill>
                  <a:srgbClr val="1A1A1A"/>
                </a:solidFill>
                <a:ea typeface="Courier New" pitchFamily="34" charset="-122"/>
                <a:cs typeface="Courier New" pitchFamily="34" charset="-120"/>
              </a:rPr>
              <a:t>(T) / (1 + 2λ / </a:t>
            </a:r>
            <a:r>
              <a:rPr lang="en-US" sz="4800" b="1" dirty="0" err="1">
                <a:solidFill>
                  <a:srgbClr val="1A1A1A"/>
                </a:solidFill>
                <a:ea typeface="Courier New" pitchFamily="34" charset="-122"/>
                <a:cs typeface="Courier New" pitchFamily="34" charset="-120"/>
              </a:rPr>
              <a:t>d_gap</a:t>
            </a:r>
            <a:r>
              <a:rPr lang="en-US" sz="4800" b="1" dirty="0">
                <a:solidFill>
                  <a:srgbClr val="1A1A1A"/>
                </a:solidFill>
                <a:ea typeface="Courier New" pitchFamily="34" charset="-122"/>
                <a:cs typeface="Courier New" pitchFamily="34" charset="-120"/>
              </a:rPr>
              <a:t>)</a:t>
            </a:r>
            <a:endParaRPr lang="en-US" sz="4400" dirty="0"/>
          </a:p>
          <a:p>
            <a:pPr>
              <a:spcAft>
                <a:spcPts val="1000"/>
              </a:spcAft>
            </a:pPr>
            <a:r>
              <a:rPr lang="en-US" sz="4400" dirty="0">
                <a:solidFill>
                  <a:srgbClr val="1A1A1A"/>
                </a:solidFill>
                <a:ea typeface="Arial" pitchFamily="34" charset="-122"/>
                <a:cs typeface="Arial" pitchFamily="34" charset="-120"/>
              </a:rPr>
              <a:t>where λ = </a:t>
            </a:r>
            <a:r>
              <a:rPr lang="en-US" sz="4400" dirty="0" err="1">
                <a:solidFill>
                  <a:srgbClr val="1A1A1A"/>
                </a:solidFill>
                <a:ea typeface="Arial" pitchFamily="34" charset="-122"/>
                <a:cs typeface="Arial" pitchFamily="34" charset="-120"/>
              </a:rPr>
              <a:t>k₈T</a:t>
            </a:r>
            <a:r>
              <a:rPr lang="en-US" sz="4400" dirty="0">
                <a:solidFill>
                  <a:srgbClr val="1A1A1A"/>
                </a:solidFill>
                <a:ea typeface="Arial" pitchFamily="34" charset="-122"/>
                <a:cs typeface="Arial" pitchFamily="34" charset="-120"/>
              </a:rPr>
              <a:t> / (√2 π d_m² p)  is the mean free path from kinetic theory.</a:t>
            </a:r>
            <a:endParaRPr lang="en-US" sz="4400" dirty="0"/>
          </a:p>
          <a:p>
            <a:pPr>
              <a:spcAft>
                <a:spcPts val="1000"/>
              </a:spcAft>
            </a:pPr>
            <a:r>
              <a:rPr lang="en-US" sz="4400" dirty="0">
                <a:solidFill>
                  <a:srgbClr val="1A1A1A"/>
                </a:solidFill>
                <a:ea typeface="Arial" pitchFamily="34" charset="-122"/>
                <a:cs typeface="Arial" pitchFamily="34" charset="-120"/>
              </a:rPr>
              <a:t>At atmospheric pressure, λ ≈ 0.068 </a:t>
            </a:r>
            <a:r>
              <a:rPr lang="en-US" sz="4400" dirty="0" err="1">
                <a:solidFill>
                  <a:srgbClr val="1A1A1A"/>
                </a:solidFill>
                <a:ea typeface="Arial" pitchFamily="34" charset="-122"/>
                <a:cs typeface="Arial" pitchFamily="34" charset="-120"/>
              </a:rPr>
              <a:t>μm</a:t>
            </a:r>
            <a:r>
              <a:rPr lang="en-US" sz="4400" dirty="0">
                <a:solidFill>
                  <a:srgbClr val="1A1A1A"/>
                </a:solidFill>
                <a:ea typeface="Arial" pitchFamily="34" charset="-122"/>
                <a:cs typeface="Arial" pitchFamily="34" charset="-120"/>
              </a:rPr>
              <a:t> and the correction is negligible. At 1 Pa, λ ≈ 6.9 mm and </a:t>
            </a:r>
            <a:r>
              <a:rPr lang="en-US" sz="4400" dirty="0" err="1">
                <a:solidFill>
                  <a:srgbClr val="1A1A1A"/>
                </a:solidFill>
                <a:ea typeface="Arial" pitchFamily="34" charset="-122"/>
                <a:cs typeface="Arial" pitchFamily="34" charset="-120"/>
              </a:rPr>
              <a:t>k_eff</a:t>
            </a:r>
            <a:r>
              <a:rPr lang="en-US" sz="4400" dirty="0">
                <a:solidFill>
                  <a:srgbClr val="1A1A1A"/>
                </a:solidFill>
                <a:ea typeface="Arial" pitchFamily="34" charset="-122"/>
                <a:cs typeface="Arial" pitchFamily="34" charset="-120"/>
              </a:rPr>
              <a:t> drops to ~0.006 W/(</a:t>
            </a:r>
            <a:r>
              <a:rPr lang="en-US" sz="4400" dirty="0" err="1">
                <a:solidFill>
                  <a:srgbClr val="1A1A1A"/>
                </a:solidFill>
                <a:ea typeface="Arial" pitchFamily="34" charset="-122"/>
                <a:cs typeface="Arial" pitchFamily="34" charset="-120"/>
              </a:rPr>
              <a:t>m·K</a:t>
            </a:r>
            <a:r>
              <a:rPr lang="en-US" sz="4400" dirty="0">
                <a:solidFill>
                  <a:srgbClr val="1A1A1A"/>
                </a:solidFill>
                <a:ea typeface="Arial" pitchFamily="34" charset="-122"/>
                <a:cs typeface="Arial" pitchFamily="34" charset="-120"/>
              </a:rPr>
              <a:t>), a 4.6× reduction from bulk nitrogen, correctly reproducing rarefied gas insulation behavior.</a:t>
            </a:r>
            <a:endParaRPr lang="en-US" sz="4400" dirty="0"/>
          </a:p>
          <a:p>
            <a:r>
              <a:rPr lang="en-US" sz="4400" i="1" dirty="0">
                <a:solidFill>
                  <a:srgbClr val="1A1A1A"/>
                </a:solidFill>
                <a:ea typeface="Arial" pitchFamily="34" charset="-122"/>
                <a:cs typeface="Arial" pitchFamily="34" charset="-120"/>
              </a:rPr>
              <a:t>Note: The Navier-Stokes formulation is formally invalid in the transition regime (p &lt; 180 Pa), but convective velocities are negligible at these pressures and thermal results are dominated by the corrected conductivity, not the flow solution.</a:t>
            </a:r>
            <a:endParaRPr lang="en-US" sz="4400" dirty="0"/>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Knudsen Correction</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sz="4400" b="1" i="1" dirty="0">
                <a:solidFill>
                  <a:srgbClr val="2E4D7B"/>
                </a:solidFill>
                <a:ea typeface="Arial" pitchFamily="34" charset="-122"/>
                <a:cs typeface="Arial" pitchFamily="34" charset="-120"/>
              </a:rPr>
              <a:t>Total sensitivity range: 335 K across six decades of pressure</a:t>
            </a:r>
            <a:endParaRPr lang="en-US" sz="4400" dirty="0"/>
          </a:p>
          <a:p>
            <a:endParaRPr lang="en-US" dirty="0"/>
          </a:p>
        </p:txBody>
      </p:sp>
      <p:pic>
        <p:nvPicPr>
          <p:cNvPr id="27" name="Picture Placeholder 26">
            <a:extLst>
              <a:ext uri="{FF2B5EF4-FFF2-40B4-BE49-F238E27FC236}">
                <a16:creationId xmlns:a16="http://schemas.microsoft.com/office/drawing/2014/main" id="{AD2FD320-212B-F698-8E39-C1E03E0FAEBF}"/>
              </a:ext>
            </a:extLst>
          </p:cNvPr>
          <p:cNvPicPr>
            <a:picLocks noGrp="1" noChangeAspect="1"/>
          </p:cNvPicPr>
          <p:nvPr>
            <p:ph type="pic" sz="quarter" idx="29"/>
          </p:nvPr>
        </p:nvPicPr>
        <p:blipFill>
          <a:blip r:embed="rId4"/>
          <a:srcRect t="13016" b="13016"/>
          <a:stretch/>
        </p:blipFill>
        <p:spPr>
          <a:prstGeom prst="rect">
            <a:avLst/>
          </a:prstGeom>
        </p:spPr>
      </p:pic>
      <p:pic>
        <p:nvPicPr>
          <p:cNvPr id="22" name="Picture Placeholder 21">
            <a:extLst>
              <a:ext uri="{FF2B5EF4-FFF2-40B4-BE49-F238E27FC236}">
                <a16:creationId xmlns:a16="http://schemas.microsoft.com/office/drawing/2014/main" id="{B2ADC8FF-CBF5-D946-933B-1A1631E31B5D}"/>
              </a:ext>
            </a:extLst>
          </p:cNvPr>
          <p:cNvPicPr>
            <a:picLocks noGrp="1" noChangeAspect="1"/>
          </p:cNvPicPr>
          <p:nvPr>
            <p:ph type="pic" sz="quarter" idx="34"/>
          </p:nvPr>
        </p:nvPicPr>
        <p:blipFill>
          <a:blip r:embed="rId5"/>
          <a:srcRect l="-453" r="37783"/>
          <a:stretch>
            <a:fillRect/>
          </a:stretch>
        </p:blipFill>
        <p:spPr>
          <a:xfrm>
            <a:off x="17857695" y="29645858"/>
            <a:ext cx="12344399" cy="6565522"/>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en-US" sz="14970" dirty="0"/>
              <a:t>Guidelines</a:t>
            </a: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6"/>
            <a:ext cx="26143987" cy="10734806"/>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spcBef>
                <a:spcPts val="4627"/>
              </a:spcBef>
            </a:pPr>
            <a:r>
              <a:rPr lang="en-US" sz="6121" dirty="0"/>
              <a:t>Do not adjust the template; work within it. See the examples provided.</a:t>
            </a:r>
          </a:p>
          <a:p>
            <a:pPr>
              <a:spcBef>
                <a:spcPts val="4627"/>
              </a:spcBef>
            </a:pPr>
            <a:r>
              <a:rPr lang="en-US" sz="6121" dirty="0"/>
              <a:t>Left align text within textboxes, and do not justify your text.</a:t>
            </a:r>
          </a:p>
          <a:p>
            <a:pPr>
              <a:spcBef>
                <a:spcPts val="4627"/>
              </a:spcBef>
            </a:pPr>
            <a:r>
              <a:rPr lang="en-US" sz="6121" dirty="0"/>
              <a:t>Titles are the largest font on the slide (90–120 pt.), then subtitles (70–80 pt.). Captions, references, and affiliation are the smallest text (18–40 pt.).</a:t>
            </a:r>
          </a:p>
          <a:p>
            <a:pPr>
              <a:spcBef>
                <a:spcPts val="4627"/>
              </a:spcBef>
            </a:pPr>
            <a:r>
              <a:rPr lang="en-US" sz="6121" dirty="0"/>
              <a:t>Titles and subtitles are bold; any other use of bold should be for emphasis. </a:t>
            </a:r>
          </a:p>
          <a:p>
            <a:pPr>
              <a:spcBef>
                <a:spcPts val="4627"/>
              </a:spcBef>
            </a:pPr>
            <a:r>
              <a:rPr lang="en-US" sz="6121" dirty="0"/>
              <a:t>Text is either black or grey and should only be adjusted for diagrams.</a:t>
            </a:r>
          </a:p>
          <a:p>
            <a:pPr>
              <a:spcBef>
                <a:spcPts val="4627"/>
              </a:spcBef>
            </a:pPr>
            <a:r>
              <a:rPr lang="en-US" sz="6121" dirty="0"/>
              <a:t>Images can be adjusted and fitted into the boxes using the </a:t>
            </a:r>
            <a:r>
              <a:rPr lang="en-US" sz="6121" i="1" dirty="0"/>
              <a:t>Crop</a:t>
            </a:r>
            <a:r>
              <a:rPr lang="en-US" sz="6121" dirty="0"/>
              <a:t> feature. (In PowerPoint: </a:t>
            </a:r>
            <a:r>
              <a:rPr lang="en-US" sz="6121" i="1" dirty="0"/>
              <a:t>Format</a:t>
            </a:r>
            <a:r>
              <a:rPr lang="en-US" sz="6121" dirty="0"/>
              <a:t> tab </a:t>
            </a:r>
            <a:r>
              <a:rPr lang="en-US" sz="6121" dirty="0">
                <a:sym typeface="Wingdings" panose="05000000000000000000" pitchFamily="2" charset="2"/>
              </a:rPr>
              <a:t> </a:t>
            </a:r>
            <a:r>
              <a:rPr lang="en-US" sz="6121" i="1" dirty="0">
                <a:sym typeface="Wingdings" panose="05000000000000000000" pitchFamily="2" charset="2"/>
              </a:rPr>
              <a:t>Size</a:t>
            </a:r>
            <a:r>
              <a:rPr lang="en-US" sz="6121" dirty="0">
                <a:sym typeface="Wingdings" panose="05000000000000000000" pitchFamily="2" charset="2"/>
              </a:rPr>
              <a:t> section on the right  </a:t>
            </a:r>
            <a:r>
              <a:rPr lang="en-US" sz="6121" i="1" dirty="0">
                <a:sym typeface="Wingdings" panose="05000000000000000000" pitchFamily="2" charset="2"/>
              </a:rPr>
              <a:t>Crop</a:t>
            </a:r>
            <a:r>
              <a:rPr lang="en-US" sz="6121" dirty="0">
                <a:sym typeface="Wingdings" panose="05000000000000000000" pitchFamily="2" charset="2"/>
              </a:rPr>
              <a:t>.)</a:t>
            </a:r>
            <a:endParaRPr lang="en-US" sz="6121" dirty="0"/>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dirty="0"/>
              <a:t>General Notes for Using the Template</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0302765"/>
            <a:ext cx="9854192" cy="9533975"/>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en-US" sz="6121" dirty="0"/>
              <a:t>The settings shown on the right export the highest quality image with a transparent background. </a:t>
            </a:r>
          </a:p>
          <a:p>
            <a:pPr marL="0" indent="0">
              <a:spcBef>
                <a:spcPts val="4627"/>
              </a:spcBef>
              <a:buNone/>
            </a:pPr>
            <a:r>
              <a:rPr lang="en-US" sz="6121" dirty="0"/>
              <a:t>The most important settings to use are the two outlined in pink. This will export an image that can be placed in the blue space of the header.</a:t>
            </a: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7331763"/>
            <a:ext cx="8688124" cy="2971002"/>
          </a:xfrm>
          <a:prstGeom prst="rect">
            <a:avLst/>
          </a:prstGeom>
        </p:spPr>
        <p:txBody>
          <a:bodyPr anchor="b"/>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dirty="0"/>
              <a:t>Exporting an Image for the Header</a:t>
            </a:r>
          </a:p>
        </p:txBody>
      </p:sp>
      <p:pic>
        <p:nvPicPr>
          <p:cNvPr id="24" name="Picture 23">
            <a:extLst>
              <a:ext uri="{FF2B5EF4-FFF2-40B4-BE49-F238E27FC236}">
                <a16:creationId xmlns:a16="http://schemas.microsoft.com/office/drawing/2014/main" id="{D380471D-5F68-87B5-A0CD-C5D9A8F1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7059" y="26109707"/>
            <a:ext cx="17635189" cy="14593222"/>
          </a:xfrm>
          <a:prstGeom prst="rect">
            <a:avLst/>
          </a:prstGeom>
        </p:spPr>
      </p:pic>
      <p:sp>
        <p:nvSpPr>
          <p:cNvPr id="2" name="Rectangle 1">
            <a:extLst>
              <a:ext uri="{FF2B5EF4-FFF2-40B4-BE49-F238E27FC236}">
                <a16:creationId xmlns:a16="http://schemas.microsoft.com/office/drawing/2014/main" id="{D934D9CD-9E7F-4B45-8891-BAAA9C74760F}"/>
              </a:ext>
            </a:extLst>
          </p:cNvPr>
          <p:cNvSpPr/>
          <p:nvPr/>
        </p:nvSpPr>
        <p:spPr>
          <a:xfrm>
            <a:off x="4029509" y="19811950"/>
            <a:ext cx="10424955" cy="4707082"/>
          </a:xfrm>
          <a:prstGeom prst="rect">
            <a:avLst/>
          </a:prstGeom>
          <a:ln>
            <a:solidFill>
              <a:schemeClr val="tx1"/>
            </a:solidFill>
            <a:prstDash val="dash"/>
          </a:ln>
        </p:spPr>
        <p:txBody>
          <a:bodyPr wrap="square" anchor="ctr">
            <a:spAutoFit/>
          </a:bodyPr>
          <a:lstStyle/>
          <a:p>
            <a:r>
              <a:rPr lang="en-US" sz="4897" b="1" dirty="0"/>
              <a:t>Please keep in mind:</a:t>
            </a:r>
          </a:p>
          <a:p>
            <a:pPr marL="699653" indent="-699653">
              <a:buFont typeface="Arial" panose="020B0604020202020204" pitchFamily="34" charset="0"/>
              <a:buChar char="•"/>
            </a:pPr>
            <a:r>
              <a:rPr lang="en-US" sz="4897" b="1" dirty="0"/>
              <a:t>The solid red lines are the 3 mm that will be cut off during printing.</a:t>
            </a:r>
          </a:p>
          <a:p>
            <a:pPr marL="699653" indent="-699653">
              <a:buFont typeface="Arial" panose="020B0604020202020204" pitchFamily="34" charset="0"/>
              <a:buChar char="•"/>
            </a:pPr>
            <a:r>
              <a:rPr lang="en-US" sz="4897" dirty="0"/>
              <a:t>The dotted lines represent a small margin that may or may not be cut off during printing.</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flipV="1">
            <a:off x="903502" y="22165491"/>
            <a:ext cx="3126006" cy="1"/>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en-US" sz="9794" dirty="0"/>
              <a:t>Analysis of a Permanent Magnet Motor in 3D</a:t>
            </a:r>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en-US" dirty="0"/>
              <a:t>J. A. Smith</a:t>
            </a:r>
            <a:r>
              <a:rPr lang="en-US" baseline="30000" dirty="0"/>
              <a:t>1</a:t>
            </a:r>
            <a:r>
              <a:rPr lang="en-US" dirty="0"/>
              <a:t>, M. B. Smith</a:t>
            </a:r>
            <a:r>
              <a:rPr lang="en-US" baseline="30000" dirty="0"/>
              <a:t>2</a:t>
            </a:r>
            <a:br>
              <a:rPr lang="en-US" dirty="0"/>
            </a:br>
            <a:r>
              <a:rPr lang="en-US" dirty="0"/>
              <a:t>1. Department (if applicable), Organization, City, Country. </a:t>
            </a:r>
            <a:br>
              <a:rPr lang="en-US" dirty="0"/>
            </a:br>
            <a:r>
              <a:rPr lang="en-US" dirty="0"/>
              <a:t>2. Department (if applicable), Organization, City, Country.</a:t>
            </a:r>
          </a:p>
          <a:p>
            <a:endParaRPr lang="en-US"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r>
                  <a:rPr lang="en-US" sz="4897" dirty="0"/>
                  <a:t>An 18-pole PM motor is modeled in 3D. Sector symmetry and axial mirror symmetry are utilized to reduce the computational effort while capturing the full 3D behavior of the device. </a:t>
                </a:r>
              </a:p>
              <a:p>
                <a:r>
                  <a:rPr lang="en-US" sz="4897" dirty="0"/>
                  <a:t>The conducting part of the rotor is modeled using Ampère’s law:</a:t>
                </a:r>
                <a:br>
                  <a:rPr lang="en-US" sz="4897" dirty="0"/>
                </a:br>
                <a:endParaRPr lang="en-US" sz="4897" dirty="0"/>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833" t="-3142"/>
                </a:stretch>
              </a:blipFill>
            </p:spPr>
            <p:txBody>
              <a:bodyPr/>
              <a:lstStyle/>
              <a:p>
                <a:r>
                  <a:rPr 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Author first initial and last name, “Article Title”, </a:t>
            </a:r>
            <a:r>
              <a:rPr lang="en-US" i="1" dirty="0"/>
              <a:t>Journal</a:t>
            </a:r>
            <a:r>
              <a:rPr lang="en-US" dirty="0"/>
              <a:t>, Volume (vol.), Page numbers (pp.), Year.</a:t>
            </a:r>
            <a:br>
              <a:rPr lang="en-US" dirty="0"/>
            </a:br>
            <a:r>
              <a:rPr lang="en-US" dirty="0"/>
              <a:t>2. Author first initial and last name, “Article Title”, </a:t>
            </a:r>
            <a:r>
              <a:rPr lang="en-US" i="1" dirty="0"/>
              <a:t>Journal</a:t>
            </a:r>
            <a:r>
              <a:rPr lang="en-US" dirty="0"/>
              <a:t>, Volume (vol.), Page numbers (pp.), Year. </a:t>
            </a:r>
            <a:br>
              <a:rPr lang="en-US" dirty="0"/>
            </a:br>
            <a:r>
              <a:rPr lang="en-US" dirty="0"/>
              <a:t>3. Author first initial and last name, “Article Title”, </a:t>
            </a:r>
            <a:r>
              <a:rPr lang="en-US" i="1" dirty="0"/>
              <a:t>Journal</a:t>
            </a:r>
            <a:r>
              <a:rPr lang="en-US" dirty="0"/>
              <a:t>, Volume (vol.), Page numbers (pp.), Year.</a:t>
            </a:r>
          </a:p>
          <a:p>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4180360"/>
          </a:xfrm>
        </p:spPr>
        <p:txBody>
          <a:bodyPr/>
          <a:lstStyle/>
          <a:p>
            <a:r>
              <a:rPr lang="en-US" dirty="0"/>
              <a:t>Optimize permanent magnet (PM) motor performance by understanding their full behavior, including sensitivity to high temperatures.</a:t>
            </a: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r>
              <a:rPr lang="en-US" sz="4800" dirty="0"/>
              <a:t>While PM motors are valued for the energy savings that they provide, there are some design limitations to address. For example, permanent magnets are sensitive to high temperatures. Such temperatures can occur when currents, particularly eddy currents, generate heat losses. </a:t>
            </a:r>
          </a:p>
          <a:p>
            <a:endParaRPr lang="en-US" sz="4800" dirty="0"/>
          </a:p>
          <a:p>
            <a:endParaRPr lang="en-US" sz="4800" dirty="0"/>
          </a:p>
          <a:p>
            <a:endParaRPr lang="en-US" sz="4800" dirty="0"/>
          </a:p>
          <a:p>
            <a:r>
              <a:rPr lang="en-US" sz="4800" dirty="0"/>
              <a:t>The findings offer greater insight into the behavior of PM motors, particularly by capturing the eddy current losses that occur within the magnets. This information serves as a useful resource for improving the design of PM motors, and therefore the technology they help power.</a:t>
            </a:r>
          </a:p>
          <a:p>
            <a:endParaRPr lang="en-US" sz="4800" dirty="0"/>
          </a:p>
          <a:p>
            <a:endParaRPr lang="en-US" sz="4800" dirty="0"/>
          </a:p>
          <a:p>
            <a:endParaRPr lang="en-US" sz="4800" dirty="0"/>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lstStyle/>
          <a:p>
            <a:r>
              <a:rPr lang="en-US"/>
              <a:t>Abstract</a:t>
            </a:r>
            <a:endParaRPr lang="en-US" dirty="0"/>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lstStyle/>
          <a:p>
            <a:r>
              <a:rPr lang="en-US"/>
              <a:t>Methodology</a:t>
            </a:r>
            <a:endParaRPr lang="en-US" dirty="0"/>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en-US" dirty="0"/>
              <a:t>FIGURE 1. Left: Permanent motor sector. Right: Drawing of the PM motor.</a:t>
            </a:r>
          </a:p>
          <a:p>
            <a:endParaRPr lang="en-US" dirty="0"/>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r>
              <a:rPr lang="en-US" sz="4897" dirty="0"/>
              <a:t>The results can be seen in Figure 2, which shows the magnetic flux density for the motor in it’s stationary state, that is, the initial conditions for the time-dependent simulation. In this state, the coil current is zero. It also shows the magnetic flux density for the motor after revolving one sector angle. In this plot, the air and coil domains are excluded in order to get a better view.</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lstStyle/>
          <a:p>
            <a:r>
              <a:rPr lang="en-US" dirty="0"/>
              <a:t>Results</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en-US" dirty="0"/>
              <a:t>FIGURE 2. Left: Magnetic flux density from the permanent magnets with only the rotor at rest. Right: Magnetic flux density after revolving one sector angle.</a:t>
            </a:r>
          </a:p>
          <a:p>
            <a:endParaRPr lang="en-US" dirty="0"/>
          </a:p>
          <a:p>
            <a:endParaRPr lang="en-US" dirty="0"/>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a:bodyPr>
          <a:lstStyle/>
          <a:p>
            <a:r>
              <a:rPr lang="en-US" sz="12242"/>
              <a:t>The Intriguing Stresses in Pipe Bends</a:t>
            </a:r>
            <a:endParaRPr lang="en-US" sz="12242" dirty="0"/>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en-US" dirty="0"/>
              <a:t>J. A. Smith</a:t>
            </a:r>
            <a:r>
              <a:rPr lang="en-US" baseline="30000" dirty="0"/>
              <a:t>1</a:t>
            </a:r>
            <a:r>
              <a:rPr lang="en-US" dirty="0"/>
              <a:t>, M. B. Smith</a:t>
            </a:r>
            <a:r>
              <a:rPr lang="en-US" baseline="30000" dirty="0"/>
              <a:t>2</a:t>
            </a:r>
            <a:br>
              <a:rPr lang="en-US" dirty="0"/>
            </a:br>
            <a:r>
              <a:rPr lang="en-US" dirty="0"/>
              <a:t>1. Department (if applicable), Organization, City, Country. </a:t>
            </a:r>
            <a:br>
              <a:rPr lang="en-US" dirty="0"/>
            </a:br>
            <a:r>
              <a:rPr lang="en-US" dirty="0"/>
              <a:t>2. Department (if applicable), Organization, City, Country.</a:t>
            </a:r>
          </a:p>
          <a:p>
            <a:endParaRPr lang="en-US"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r>
              <a:rPr lang="en-US" dirty="0"/>
              <a:t>The pipe is slender with a constant cross section, so it would seem like a natural choice to treat such a structure as a beam in a simplified analysis. The bending moment is the only load acting on the structure, and it’s thus constant for any given section along the entire beam axis. </a:t>
            </a:r>
          </a:p>
          <a:p>
            <a:r>
              <a:rPr lang="en-US" dirty="0"/>
              <a:t>The maximum stress even occurs on the </a:t>
            </a:r>
            <a:r>
              <a:rPr lang="en-US" i="1" dirty="0"/>
              <a:t>inside</a:t>
            </a:r>
            <a:r>
              <a:rPr lang="en-US" dirty="0"/>
              <a:t> of the pipe. The cross section of the bend also deforms significantly, and, more specifically, it ovalizes with the major axis either being oriented in the bend plane or perpendicular to it depending on the direction of the bending moment.</a:t>
            </a: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https://www.asme.org/codes-standards/find-codes-standards/b31j-stress-intensification-factors-flexibility-factors-determination-metallic-piping-components/2017/drm-enabled-pdf</a:t>
            </a:r>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r>
              <a:rPr lang="en-US" sz="5101" dirty="0"/>
              <a:t>For many structural engineers, beam theory is a popular analysis tool. Using the equations can be beneficial when considering structural behavior, as they are easy to apply and provide useful results. This work investigates one such case.</a:t>
            </a: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r>
              <a:rPr lang="en-US" dirty="0"/>
              <a:t>Pipe bends are common in piping systems, which typically transport liquids or gas, often under high pressure. One place where you may find a lot of pipes are oil tankers. The labyrinthine piping systems can look pretty fascinating.</a:t>
            </a:r>
          </a:p>
          <a:p>
            <a:r>
              <a:rPr lang="en-US" dirty="0"/>
              <a:t>Many piping standards (or codes) used for industrial applications are based on beam theory when it comes to the structural analysis. But, as we have already discovered, pipe bends generally do not behave like beams. When digging into piping standards, you will find a lot of information dedicated to pipe bends. In particular, piping standards recommend to apply correction factors to the stiffness and stresses for curved pipe sections. (Ref. 1)</a:t>
            </a: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lstStyle/>
          <a:p>
            <a:r>
              <a:rPr lang="en-US"/>
              <a:t>Introduction &amp; Goals</a:t>
            </a:r>
            <a:endParaRPr lang="en-US" dirty="0"/>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lstStyle/>
          <a:p>
            <a:r>
              <a:rPr lang="en-US"/>
              <a:t>Methodology</a:t>
            </a:r>
            <a:endParaRPr lang="en-US" dirty="0"/>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4">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en-US" sz="3673" dirty="0"/>
              <a:t>FIGURE 1. Piping systems on an oil/chemical tanker. Image licensed under CC BY-SA 3.0 via Wikimedia Commons.</a:t>
            </a: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r>
                  <a:rPr lang="en-US" dirty="0"/>
                  <a:t>At a relative thickness of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nor/>
                          </m:rPr>
                          <a:rPr lang="en-US" b="0" i="0" smtClean="0">
                            <a:latin typeface="Cambria Math" panose="02040503050406030204" pitchFamily="18" charset="0"/>
                          </a:rPr>
                          <m:t>o</m:t>
                        </m:r>
                      </m:sub>
                    </m:sSub>
                    <m:r>
                      <a:rPr lang="en-US"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b="0" i="1" dirty="0">
                    <a:solidFill>
                      <a:schemeClr val="tx1">
                        <a:lumMod val="75000"/>
                      </a:schemeClr>
                    </a:solidFill>
                    <a:effectLst/>
                  </a:rPr>
                  <a:t> </a:t>
                </a:r>
                <a:r>
                  <a:rPr lang="en-US" b="0" dirty="0">
                    <a:solidFill>
                      <a:schemeClr val="tx1">
                        <a:lumMod val="75000"/>
                      </a:schemeClr>
                    </a:solidFill>
                    <a:effectLst/>
                  </a:rPr>
                  <a:t>35%</a:t>
                </a:r>
                <a:r>
                  <a:rPr lang="en-US" dirty="0">
                    <a:solidFill>
                      <a:schemeClr val="tx1">
                        <a:lumMod val="75000"/>
                      </a:schemeClr>
                    </a:solidFill>
                  </a:rPr>
                  <a:t> </a:t>
                </a:r>
                <a:r>
                  <a:rPr lang="en-US" dirty="0"/>
                  <a:t>(which for any real application would be considered very thick), the stress distribution starts to change quite significantly. Additional perpendicular tensional stresses superpose the beam solution at the inner- and outer-bend radii.</a:t>
                </a:r>
              </a:p>
              <a:p>
                <a:r>
                  <a:rPr lang="en-US" dirty="0"/>
                  <a:t>Simultaneously, the top and bottom of the pipe show compressional stresses. These additional circumferential stresses arise due to the ovalization of the cross section. Ordinary beam theory explicitly ignores such cross-sectional deformations, and it does fall short in capturing its effect.</a:t>
                </a:r>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6"/>
                <a:stretch>
                  <a:fillRect l="-1554" t="-2321" r="-2285"/>
                </a:stretch>
              </a:blipFill>
            </p:spPr>
            <p:txBody>
              <a:bodyPr/>
              <a:lstStyle/>
              <a:p>
                <a:r>
                  <a:rPr 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lstStyle/>
          <a:p>
            <a:r>
              <a:rPr lang="en-US" dirty="0"/>
              <a:t>Results</a:t>
            </a: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en-US" sz="3673"/>
              <a:t>FIGURE 2. View of the pipe bend showing the von Mises stress (normalized) and principal stresses for different wall thicknesses.</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406</TotalTime>
  <Words>1686</Words>
  <Application>Microsoft Office PowerPoint</Application>
  <PresentationFormat>Custom</PresentationFormat>
  <Paragraphs>70</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Calibri Light</vt:lpstr>
      <vt:lpstr>Cambria Math</vt:lpstr>
      <vt:lpstr>Courier New</vt:lpstr>
      <vt:lpstr>Wingdings</vt:lpstr>
      <vt:lpstr>Office Theme</vt:lpstr>
      <vt:lpstr>Multiphysics Simulation of a Pirani Vacuum Gauge </vt:lpstr>
      <vt:lpstr>PowerPoint Presentation</vt:lpstr>
      <vt:lpstr>Analysis of a Permanent Magnet Motor in 3D</vt:lpstr>
      <vt:lpstr>The Intriguing Stresses in Pipe Bends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Kyle Koppenhoefer</cp:lastModifiedBy>
  <cp:revision>115</cp:revision>
  <cp:lastPrinted>2023-01-06T15:48:30Z</cp:lastPrinted>
  <dcterms:created xsi:type="dcterms:W3CDTF">2023-01-03T14:57:49Z</dcterms:created>
  <dcterms:modified xsi:type="dcterms:W3CDTF">2026-09-03T16:05:35Z</dcterms:modified>
</cp:coreProperties>
</file>