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3"/>
  </p:notesMasterIdLst>
  <p:sldIdLst>
    <p:sldId id="285" r:id="rId2"/>
  </p:sldIdLst>
  <p:sldSz cx="32918400" cy="43891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Your poster" id="{FBD8B3AE-BE91-4C46-B2EC-4082CAFA89BA}">
          <p14:sldIdLst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FAC"/>
    <a:srgbClr val="E1EAF1"/>
    <a:srgbClr val="DAE5EE"/>
    <a:srgbClr val="D5E1EB"/>
    <a:srgbClr val="D2E0EB"/>
    <a:srgbClr val="CDDCE8"/>
    <a:srgbClr val="CAD8E6"/>
    <a:srgbClr val="C2D3E3"/>
    <a:srgbClr val="B8CBDF"/>
    <a:srgbClr val="78A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07" autoAdjust="0"/>
    <p:restoredTop sz="96405" autoAdjust="0"/>
  </p:normalViewPr>
  <p:slideViewPr>
    <p:cSldViewPr snapToGrid="0">
      <p:cViewPr varScale="1">
        <p:scale>
          <a:sx n="17" d="100"/>
          <a:sy n="17" d="100"/>
        </p:scale>
        <p:origin x="2460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3" d="100"/>
          <a:sy n="103" d="100"/>
        </p:scale>
        <p:origin x="350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0FD44B-3D92-4DA1-963F-3AC1E37877B5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4A54C-B7EC-4455-BC07-3E60C62A4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124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1pPr>
    <a:lvl2pPr marL="2194360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2pPr>
    <a:lvl3pPr marL="438871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3pPr>
    <a:lvl4pPr marL="658307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4pPr>
    <a:lvl5pPr marL="877743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5pPr>
    <a:lvl6pPr marL="1097179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6pPr>
    <a:lvl7pPr marL="1316615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7pPr>
    <a:lvl8pPr marL="1536051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8pPr>
    <a:lvl9pPr marL="17554877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7183123"/>
            <a:ext cx="27980640" cy="1528064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3053043"/>
            <a:ext cx="24688800" cy="1059687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759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60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3"/>
            <a:ext cx="28392120" cy="1825751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3"/>
            <a:ext cx="28392120" cy="960119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57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472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336810"/>
            <a:ext cx="28392120" cy="8483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10759443"/>
            <a:ext cx="13926024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6032480"/>
            <a:ext cx="13926024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10759443"/>
            <a:ext cx="13994608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6032480"/>
            <a:ext cx="13994608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91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270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470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61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213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007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336800"/>
            <a:ext cx="709803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336800"/>
            <a:ext cx="20882610" cy="3719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976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10">
            <a:extLst>
              <a:ext uri="{FF2B5EF4-FFF2-40B4-BE49-F238E27FC236}">
                <a16:creationId xmlns:a16="http://schemas.microsoft.com/office/drawing/2014/main" id="{1F35867E-CFD5-4350-8AC0-D91C81B78554}"/>
              </a:ext>
            </a:extLst>
          </p:cNvPr>
          <p:cNvSpPr/>
          <p:nvPr userDrawn="1"/>
        </p:nvSpPr>
        <p:spPr>
          <a:xfrm>
            <a:off x="1" y="1"/>
            <a:ext cx="32918400" cy="12291529"/>
          </a:xfrm>
          <a:prstGeom prst="rect">
            <a:avLst/>
          </a:prstGeom>
          <a:solidFill>
            <a:srgbClr val="E1EA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857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674256D9-FCC0-4B55-86D2-A64887390E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97441" y="1534000"/>
            <a:ext cx="17520673" cy="3907429"/>
          </a:xfrm>
        </p:spPr>
        <p:txBody>
          <a:bodyPr anchor="b">
            <a:normAutofit/>
          </a:bodyPr>
          <a:lstStyle>
            <a:lvl1pPr>
              <a:defRPr sz="8203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The Title of Poster (try to keep short, font size is 90-120 </a:t>
            </a:r>
            <a:r>
              <a:rPr lang="en-US" noProof="0" dirty="0" err="1"/>
              <a:t>pt</a:t>
            </a:r>
            <a:r>
              <a:rPr lang="en-US" noProof="0" dirty="0"/>
              <a:t>)</a:t>
            </a:r>
          </a:p>
        </p:txBody>
      </p:sp>
      <p:sp>
        <p:nvSpPr>
          <p:cNvPr id="9" name="Inhaltsplatzhalter 11">
            <a:extLst>
              <a:ext uri="{FF2B5EF4-FFF2-40B4-BE49-F238E27FC236}">
                <a16:creationId xmlns:a16="http://schemas.microsoft.com/office/drawing/2014/main" id="{8483A2B3-B7B9-48C0-A5A7-3A80187EAE7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197297" y="9998690"/>
            <a:ext cx="17520817" cy="198428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408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 dirty="0"/>
              <a:t>Affiliation (30-40 </a:t>
            </a:r>
            <a:r>
              <a:rPr lang="en-US" noProof="0" dirty="0" err="1"/>
              <a:t>pt</a:t>
            </a:r>
            <a:r>
              <a:rPr lang="en-US" noProof="0" dirty="0"/>
              <a:t>)</a:t>
            </a:r>
          </a:p>
        </p:txBody>
      </p:sp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02D8F859-32C3-4905-B166-FF22C3631CD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13414251" cy="12175479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Your simulation results (export the image from COMSOL using the image snap shot with the format: PNG &amp; Background: transparent)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3ED77E3-7509-4003-A80E-3F7C7DF2DD73}"/>
              </a:ext>
            </a:extLst>
          </p:cNvPr>
          <p:cNvSpPr/>
          <p:nvPr userDrawn="1"/>
        </p:nvSpPr>
        <p:spPr>
          <a:xfrm>
            <a:off x="8360840" y="42714590"/>
            <a:ext cx="15200764" cy="7234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10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Excerpt from the Proceedings of the COMSOL Conference 2026 Boston</a:t>
            </a:r>
          </a:p>
        </p:txBody>
      </p:sp>
      <p:sp>
        <p:nvSpPr>
          <p:cNvPr id="40" name="Textplatzhalter 34">
            <a:extLst>
              <a:ext uri="{FF2B5EF4-FFF2-40B4-BE49-F238E27FC236}">
                <a16:creationId xmlns:a16="http://schemas.microsoft.com/office/drawing/2014/main" id="{531D1A86-CE8F-414A-97E9-85E1D3C6E6B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55929" y="21687824"/>
            <a:ext cx="16062185" cy="6856707"/>
          </a:xfrm>
        </p:spPr>
        <p:txBody>
          <a:bodyPr>
            <a:noAutofit/>
          </a:bodyPr>
          <a:lstStyle>
            <a:lvl1pPr marL="0" indent="0">
              <a:buNone/>
              <a:defRPr sz="410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Write your methods here.</a:t>
            </a:r>
          </a:p>
        </p:txBody>
      </p:sp>
      <p:sp>
        <p:nvSpPr>
          <p:cNvPr id="43" name="Textplatzhalter 34">
            <a:extLst>
              <a:ext uri="{FF2B5EF4-FFF2-40B4-BE49-F238E27FC236}">
                <a16:creationId xmlns:a16="http://schemas.microsoft.com/office/drawing/2014/main" id="{2648CB1B-F9E8-4C08-931E-77382FA4639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96912" y="39623894"/>
            <a:ext cx="15220541" cy="2315228"/>
          </a:xfrm>
        </p:spPr>
        <p:txBody>
          <a:bodyPr>
            <a:noAutofit/>
          </a:bodyPr>
          <a:lstStyle>
            <a:lvl1pPr marL="0" indent="0">
              <a:buNone/>
              <a:defRPr sz="328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Add your references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3FE651-3561-EEA9-C18E-2B30D856D7BF}"/>
              </a:ext>
            </a:extLst>
          </p:cNvPr>
          <p:cNvSpPr txBox="1"/>
          <p:nvPr userDrawn="1"/>
        </p:nvSpPr>
        <p:spPr>
          <a:xfrm>
            <a:off x="1196912" y="38648293"/>
            <a:ext cx="15919818" cy="866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21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REFERENCES</a:t>
            </a:r>
            <a:endParaRPr lang="en-US" sz="4101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Inhaltsplatzhalter 11">
            <a:extLst>
              <a:ext uri="{FF2B5EF4-FFF2-40B4-BE49-F238E27FC236}">
                <a16:creationId xmlns:a16="http://schemas.microsoft.com/office/drawing/2014/main" id="{0FEE9028-BCA7-7F80-4BFC-2011458FF56E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14197413" y="5683427"/>
            <a:ext cx="17520817" cy="418036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612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 dirty="0"/>
              <a:t>Short 1-2 sentence introductory information about your project (font size 50-60 </a:t>
            </a:r>
            <a:r>
              <a:rPr lang="en-US" noProof="0" dirty="0" err="1"/>
              <a:t>pt</a:t>
            </a:r>
            <a:r>
              <a:rPr lang="en-US" noProof="0" dirty="0"/>
              <a:t>).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743DB6-C16F-C753-AC51-125C969FB452}"/>
              </a:ext>
            </a:extLst>
          </p:cNvPr>
          <p:cNvSpPr/>
          <p:nvPr userDrawn="1"/>
        </p:nvSpPr>
        <p:spPr>
          <a:xfrm>
            <a:off x="1196912" y="13272655"/>
            <a:ext cx="30521202" cy="67717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57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B67C022-7BFE-F380-A829-75B3520A5EBC}"/>
              </a:ext>
            </a:extLst>
          </p:cNvPr>
          <p:cNvCxnSpPr>
            <a:cxnSpLocks/>
          </p:cNvCxnSpPr>
          <p:nvPr userDrawn="1"/>
        </p:nvCxnSpPr>
        <p:spPr>
          <a:xfrm>
            <a:off x="1196912" y="28951151"/>
            <a:ext cx="3052120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2D6FE83-2FB2-B157-1E50-589737C01B62}"/>
              </a:ext>
            </a:extLst>
          </p:cNvPr>
          <p:cNvCxnSpPr>
            <a:cxnSpLocks/>
          </p:cNvCxnSpPr>
          <p:nvPr userDrawn="1"/>
        </p:nvCxnSpPr>
        <p:spPr>
          <a:xfrm>
            <a:off x="1196912" y="38379963"/>
            <a:ext cx="3052120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platzhalter 34">
            <a:extLst>
              <a:ext uri="{FF2B5EF4-FFF2-40B4-BE49-F238E27FC236}">
                <a16:creationId xmlns:a16="http://schemas.microsoft.com/office/drawing/2014/main" id="{6520E0EB-8EE0-4603-8D77-865D04DE6D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9531" y="14842766"/>
            <a:ext cx="29615963" cy="4714120"/>
          </a:xfrm>
        </p:spPr>
        <p:txBody>
          <a:bodyPr numCol="2" spcCol="914400">
            <a:noAutofit/>
          </a:bodyPr>
          <a:lstStyle>
            <a:lvl1pPr marL="0" indent="0">
              <a:buNone/>
              <a:defRPr sz="410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This space is best used for including your paper abstract/introduction and conclusions. Do NOT include images here. Keep the text in two columns as it is set </a:t>
            </a:r>
            <a:br>
              <a:rPr lang="en-US" noProof="0" dirty="0"/>
            </a:br>
            <a:r>
              <a:rPr lang="en-US" noProof="0" dirty="0"/>
              <a:t>(text in just 1 column would not be readable). </a:t>
            </a:r>
          </a:p>
        </p:txBody>
      </p:sp>
      <p:sp>
        <p:nvSpPr>
          <p:cNvPr id="30" name="Textplatzhalter 34">
            <a:extLst>
              <a:ext uri="{FF2B5EF4-FFF2-40B4-BE49-F238E27FC236}">
                <a16:creationId xmlns:a16="http://schemas.microsoft.com/office/drawing/2014/main" id="{719D5C0D-4440-BCE2-F347-0623BCCD6FE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649531" y="13540266"/>
            <a:ext cx="29615963" cy="1302499"/>
          </a:xfrm>
        </p:spPr>
        <p:txBody>
          <a:bodyPr anchor="b">
            <a:noAutofit/>
          </a:bodyPr>
          <a:lstStyle>
            <a:lvl1pPr marL="0" indent="0">
              <a:buNone/>
              <a:defRPr sz="7141" b="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Subtitle (write either: Abstract, Introduction, or Goals)</a:t>
            </a:r>
          </a:p>
        </p:txBody>
      </p:sp>
      <p:sp>
        <p:nvSpPr>
          <p:cNvPr id="31" name="Textplatzhalter 34">
            <a:extLst>
              <a:ext uri="{FF2B5EF4-FFF2-40B4-BE49-F238E27FC236}">
                <a16:creationId xmlns:a16="http://schemas.microsoft.com/office/drawing/2014/main" id="{467A5D6D-A306-3E8B-87A4-801F93BA8A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655929" y="20398107"/>
            <a:ext cx="16062185" cy="1303795"/>
          </a:xfrm>
        </p:spPr>
        <p:txBody>
          <a:bodyPr anchor="b">
            <a:noAutofit/>
          </a:bodyPr>
          <a:lstStyle>
            <a:lvl1pPr marL="0" indent="0">
              <a:buNone/>
              <a:defRPr sz="7141" b="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Subtitle (write: Methodology)</a:t>
            </a:r>
          </a:p>
        </p:txBody>
      </p:sp>
      <p:sp>
        <p:nvSpPr>
          <p:cNvPr id="32" name="Bildplatzhalter 13">
            <a:extLst>
              <a:ext uri="{FF2B5EF4-FFF2-40B4-BE49-F238E27FC236}">
                <a16:creationId xmlns:a16="http://schemas.microsoft.com/office/drawing/2014/main" id="{FB8DB097-72C5-C303-68ED-5E894189222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196912" y="20360447"/>
            <a:ext cx="13710909" cy="62562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Include relevant images and diagrams here</a:t>
            </a:r>
          </a:p>
        </p:txBody>
      </p:sp>
      <p:sp>
        <p:nvSpPr>
          <p:cNvPr id="33" name="Textplatzhalter 34">
            <a:extLst>
              <a:ext uri="{FF2B5EF4-FFF2-40B4-BE49-F238E27FC236}">
                <a16:creationId xmlns:a16="http://schemas.microsoft.com/office/drawing/2014/main" id="{AF3269C0-87D9-D492-3F42-2355418BC0E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96912" y="27109281"/>
            <a:ext cx="13776431" cy="1468347"/>
          </a:xfrm>
        </p:spPr>
        <p:txBody>
          <a:bodyPr>
            <a:noAutofit/>
          </a:bodyPr>
          <a:lstStyle>
            <a:lvl1pPr marL="0" indent="0">
              <a:buNone/>
              <a:defRPr sz="408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Captions should be 18–40 pt. Write captions: “FIGURE #. Text…” </a:t>
            </a:r>
          </a:p>
        </p:txBody>
      </p:sp>
      <p:sp>
        <p:nvSpPr>
          <p:cNvPr id="34" name="Bildplatzhalter 13">
            <a:extLst>
              <a:ext uri="{FF2B5EF4-FFF2-40B4-BE49-F238E27FC236}">
                <a16:creationId xmlns:a16="http://schemas.microsoft.com/office/drawing/2014/main" id="{C3DBDDF5-9C33-4416-35BE-74EB04D60E3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7116730" y="38786587"/>
            <a:ext cx="14653608" cy="31525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Your organization logo</a:t>
            </a:r>
          </a:p>
        </p:txBody>
      </p:sp>
      <p:sp>
        <p:nvSpPr>
          <p:cNvPr id="37" name="Textplatzhalter 34">
            <a:extLst>
              <a:ext uri="{FF2B5EF4-FFF2-40B4-BE49-F238E27FC236}">
                <a16:creationId xmlns:a16="http://schemas.microsoft.com/office/drawing/2014/main" id="{14503A9F-A924-7C86-6B84-C9E02AA0D25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96912" y="30943096"/>
            <a:ext cx="15434125" cy="7101577"/>
          </a:xfrm>
        </p:spPr>
        <p:txBody>
          <a:bodyPr>
            <a:noAutofit/>
          </a:bodyPr>
          <a:lstStyle>
            <a:lvl1pPr marL="0" indent="0">
              <a:buNone/>
              <a:defRPr sz="410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Write your results here.</a:t>
            </a:r>
          </a:p>
        </p:txBody>
      </p:sp>
      <p:sp>
        <p:nvSpPr>
          <p:cNvPr id="38" name="Textplatzhalter 34">
            <a:extLst>
              <a:ext uri="{FF2B5EF4-FFF2-40B4-BE49-F238E27FC236}">
                <a16:creationId xmlns:a16="http://schemas.microsoft.com/office/drawing/2014/main" id="{84DA4397-F359-B76D-ACD2-183A6A8BAB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96913" y="29529122"/>
            <a:ext cx="15362501" cy="1303795"/>
          </a:xfrm>
        </p:spPr>
        <p:txBody>
          <a:bodyPr anchor="b">
            <a:noAutofit/>
          </a:bodyPr>
          <a:lstStyle>
            <a:lvl1pPr marL="0" indent="0">
              <a:buNone/>
              <a:defRPr sz="7141" b="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Subtitle (write: Results)</a:t>
            </a:r>
          </a:p>
        </p:txBody>
      </p:sp>
      <p:sp>
        <p:nvSpPr>
          <p:cNvPr id="41" name="Bildplatzhalter 13">
            <a:extLst>
              <a:ext uri="{FF2B5EF4-FFF2-40B4-BE49-F238E27FC236}">
                <a16:creationId xmlns:a16="http://schemas.microsoft.com/office/drawing/2014/main" id="{47503403-7792-1C5E-9D9C-3675C1494E3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7526117" y="29532851"/>
            <a:ext cx="14191997" cy="65655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Include relevant images and diagrams here</a:t>
            </a:r>
          </a:p>
        </p:txBody>
      </p:sp>
      <p:sp>
        <p:nvSpPr>
          <p:cNvPr id="42" name="Textplatzhalter 34">
            <a:extLst>
              <a:ext uri="{FF2B5EF4-FFF2-40B4-BE49-F238E27FC236}">
                <a16:creationId xmlns:a16="http://schemas.microsoft.com/office/drawing/2014/main" id="{572A310B-C822-ED76-B778-B04B2C6EC0A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7545431" y="36504995"/>
            <a:ext cx="14224907" cy="1468347"/>
          </a:xfrm>
        </p:spPr>
        <p:txBody>
          <a:bodyPr>
            <a:noAutofit/>
          </a:bodyPr>
          <a:lstStyle>
            <a:lvl1pPr marL="0" indent="0">
              <a:buNone/>
              <a:defRPr sz="408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Captions should be 18–40 pt. Write captions: “FIGURE #. Text…” </a:t>
            </a:r>
          </a:p>
        </p:txBody>
      </p:sp>
    </p:spTree>
    <p:extLst>
      <p:ext uri="{BB962C8B-B14F-4D97-AF65-F5344CB8AC3E}">
        <p14:creationId xmlns:p14="http://schemas.microsoft.com/office/powerpoint/2010/main" val="353334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336810"/>
            <a:ext cx="283921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7885C-1B56-43D4-9483-3AAFF5FDFB8F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40680650"/>
            <a:ext cx="1110996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45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0B9D7-42F7-4B50-93BD-21299D6C7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Microwave Annealer for Semiconductor Dopant Activation Above Solubility Limit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C8F3F-7BC6-4E8C-81F3-43C909BB185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50" dirty="0"/>
              <a:t>J. H. Joo</a:t>
            </a:r>
            <a:r>
              <a:rPr lang="en-US" sz="3650" baseline="30000" dirty="0"/>
              <a:t>1</a:t>
            </a:r>
            <a:r>
              <a:rPr lang="en-US" sz="3650" dirty="0"/>
              <a:t>, C. Savant</a:t>
            </a:r>
            <a:r>
              <a:rPr lang="en-US" sz="3650" baseline="30000" dirty="0"/>
              <a:t>1</a:t>
            </a:r>
            <a:r>
              <a:rPr lang="en-US" sz="3650" dirty="0"/>
              <a:t>, G. Fabi</a:t>
            </a:r>
            <a:r>
              <a:rPr lang="en-US" sz="3650" baseline="30000" dirty="0"/>
              <a:t>2</a:t>
            </a:r>
            <a:r>
              <a:rPr lang="en-US" sz="3650" dirty="0"/>
              <a:t>, J. C. M. Hwang</a:t>
            </a:r>
            <a:r>
              <a:rPr lang="en-US" sz="3650" baseline="30000" dirty="0"/>
              <a:t>1,2</a:t>
            </a:r>
            <a:r>
              <a:rPr lang="en-US" sz="3650" dirty="0"/>
              <a:t>                                                                                 1. Department of Materials Science and Engineering, Cornell University, Ithaca, NY, USA.            2. Electrical and Computer Engineering, Cornell University, Ithaca, NY, USA.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1C6298-FDF9-47FA-8627-A8259918CF7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Using the RF Module with the Electromagnetic Waves, Frequency Domain (</a:t>
            </a:r>
            <a:r>
              <a:rPr lang="en-US" dirty="0" err="1"/>
              <a:t>ewfd</a:t>
            </a:r>
            <a:r>
              <a:rPr lang="en-US" dirty="0"/>
              <a:t>) interface, a rectangular Si waveguide was designed to directly couple microwave energy to the Si sample at 2.45 GHz. A broadside coaxial feed was used to transition from TEM propagation to the TE</a:t>
            </a:r>
            <a:r>
              <a:rPr lang="en-US" i="1" baseline="-25000" dirty="0"/>
              <a:t>10</a:t>
            </a:r>
            <a:r>
              <a:rPr lang="en-US" dirty="0"/>
              <a:t> mode. A parametric sweep of the waveguide dimensions, source position, and antenna protrusion was performed to maximize the electric field at the sample surface. The optimized design used w = 1.0 in., t = 0.7 in., and h = 2.44 in., with a 0.67-in.-diameter source opening positioned 0.43 in. above the bottom surface.</a:t>
            </a:r>
          </a:p>
          <a:p>
            <a:r>
              <a:rPr lang="en-US" dirty="0"/>
              <a:t>The RF model was coupled with the Heat Transfer in Solids (</a:t>
            </a:r>
            <a:r>
              <a:rPr lang="en-US" dirty="0" err="1"/>
              <a:t>ht</a:t>
            </a:r>
            <a:r>
              <a:rPr lang="en-US" dirty="0"/>
              <a:t>) interface to evaluate microwave-induced heating and thermal dissipation.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42342DC-D9D3-46BB-BC5F-F6390941017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Autofit/>
          </a:bodyPr>
          <a:lstStyle/>
          <a:p>
            <a:r>
              <a:rPr lang="en-US" altLang="ko-KR" sz="2400" dirty="0"/>
              <a:t>1. C.-H. Tsai, C. P. Savant, M. J. Asadi, Y.-M. Lin, I. Santos, Y.-H. Hsu, J. Kowalski, L. </a:t>
            </a:r>
            <a:r>
              <a:rPr lang="en-US" altLang="ko-KR" sz="2400" dirty="0" err="1"/>
              <a:t>Pelaz</a:t>
            </a:r>
            <a:r>
              <a:rPr lang="en-US" altLang="ko-KR" sz="2400" dirty="0"/>
              <a:t>, W.-Y. Woon, C.-K. Lee and J. C. M. Hwang, "Efficient and stable activation by microwave annealing of nanosheet silicon doped with phosphorus above its solubility limit," </a:t>
            </a:r>
            <a:r>
              <a:rPr lang="en-US" altLang="ko-KR" sz="2400" i="1" dirty="0"/>
              <a:t>Applied Physics Letters</a:t>
            </a:r>
            <a:r>
              <a:rPr lang="en-US" altLang="ko-KR" sz="2400" dirty="0"/>
              <a:t>, vol. 121, no. 5, 2022.</a:t>
            </a:r>
            <a:br>
              <a:rPr lang="en-US" altLang="ko-KR" sz="2400" dirty="0"/>
            </a:br>
            <a:r>
              <a:rPr lang="en-US" altLang="ko-KR" sz="2400" dirty="0"/>
              <a:t>2. C. Tsai, Y. Hsu, I. Santos, L. </a:t>
            </a:r>
            <a:r>
              <a:rPr lang="en-US" altLang="ko-KR" sz="2400" dirty="0" err="1"/>
              <a:t>Pelaz</a:t>
            </a:r>
            <a:r>
              <a:rPr lang="en-US" altLang="ko-KR" sz="2400" dirty="0"/>
              <a:t>, J. Kowalski, J. Liou, W. Woon and C. K. Lee, "Achieving junction stability in heavily doped epitaxial Si:P," </a:t>
            </a:r>
            <a:r>
              <a:rPr lang="en-US" altLang="ko-KR" sz="2400" i="1" dirty="0"/>
              <a:t>Materials Science in Semiconductor Processing</a:t>
            </a:r>
            <a:r>
              <a:rPr lang="en-US" altLang="ko-KR" sz="2400" dirty="0"/>
              <a:t>, vol. 127, p. 105672, 2021.</a:t>
            </a:r>
            <a:br>
              <a:rPr lang="en-US" altLang="ko-KR" sz="2400" dirty="0"/>
            </a:br>
            <a:r>
              <a:rPr lang="en-US" altLang="ko-KR" sz="2400" dirty="0"/>
              <a:t>3. J.C.M. Hwang, M. J. Asadi, G. Fabi, C. P. Savant, J. H. Joo, “Microwave annealer for semiconductor wafers”, </a:t>
            </a:r>
            <a:r>
              <a:rPr lang="en-US" altLang="ko-KR" sz="2400" i="1" dirty="0"/>
              <a:t>Google Patents</a:t>
            </a:r>
            <a:r>
              <a:rPr lang="en-US" altLang="ko-KR" sz="2400" dirty="0"/>
              <a:t>, WO2023212325A1, 2023.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742B11-619C-436F-BD05-D925F2036DEF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r>
              <a:rPr lang="en-US" sz="4800" dirty="0"/>
              <a:t>Efficient and abrupt dopant activation is critical but remains challenging in advanced semiconductor devices due to defect-cluster formation at high temperatures. Susceptor-free microwave annealing can overcome this by directly coupling microwave energy to those defects while minimizing lattice heating.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870161-6EDA-42E3-AC05-0552171DAD1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4000" dirty="0"/>
              <a:t>Efficient and abrupt dopant activation remains challenging in heavily doped semiconductors, particularly in nanoscale transistors. In silicon (Si) doped beyond the phosphorus solubility limit, vacancy-related dopant clusters can become mobile at elevated temperatures, reducing activation efficiency and profile abruptness.</a:t>
            </a:r>
          </a:p>
          <a:p>
            <a:r>
              <a:rPr lang="en-US" sz="4000" dirty="0"/>
              <a:t>We demonstrate a susceptor-free microwave annealer that directly couples microwave energy into Si. A Si waveguide was optimized using COMSOL Multiphysics® to achieve efficient and uniform microwave coupling. The optimized design produces an electric field of 100 V/cm with ± 5% uniformity while maintaining the sample temperature below 300°C.</a:t>
            </a:r>
          </a:p>
          <a:p>
            <a:r>
              <a:rPr lang="en-US" sz="4000" dirty="0"/>
              <a:t>Preliminary experiments with the designed prototype annealer show a 12% reduction in sheet resistance, indicating enhanced dopant activation. This approach provides a potential pathway for efficient and stable dopant activation with reduced thermal exposure.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D710F8-ACEB-4930-B23B-03F5CB4E1A4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Abstract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8190DE-FA50-4E4C-B86F-982C65891F6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Waveguide Design and Optimization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C644384-6DB7-4296-B34C-E6674D4A428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FIGURE 1. Left: Waveguide design optimization. Middle: Average electric field distribution. Right: Average temperature distribution.</a:t>
            </a:r>
          </a:p>
        </p:txBody>
      </p:sp>
      <p:pic>
        <p:nvPicPr>
          <p:cNvPr id="42" name="Picture Placeholder 41">
            <a:extLst>
              <a:ext uri="{FF2B5EF4-FFF2-40B4-BE49-F238E27FC236}">
                <a16:creationId xmlns:a16="http://schemas.microsoft.com/office/drawing/2014/main" id="{269FF28A-0BF0-ED69-416B-9D45C6B66754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2"/>
          <a:srcRect t="-6453" b="-3472"/>
          <a:stretch>
            <a:fillRect/>
          </a:stretch>
        </p:blipFill>
        <p:spPr>
          <a:xfrm>
            <a:off x="17526000" y="38379964"/>
            <a:ext cx="14244638" cy="3977236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ACA5A39-8C41-455A-9700-610CD1B5191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/>
              <a:t>For a 1 cm × 1 cm Si sample with a 30-nm epitaxial layer doped to 3 × 10</a:t>
            </a:r>
            <a:r>
              <a:rPr lang="en-US" baseline="30000" dirty="0"/>
              <a:t>21</a:t>
            </a:r>
            <a:r>
              <a:rPr lang="en-US" dirty="0"/>
              <a:t> P/cm³ and a substrate resistivity of 17 </a:t>
            </a:r>
            <a:r>
              <a:rPr lang="en-US" dirty="0" err="1"/>
              <a:t>Ω·cm</a:t>
            </a:r>
            <a:r>
              <a:rPr lang="en-US" dirty="0"/>
              <a:t>, the simulation predicts an average electric field of 0.12 kV/cm with a ± 5.3% variation across the sample surface (middle, Figure 1). Under 700 W at 2.45 GHz for 30 min, the simulated sample temperature reaches a steady-state value of approximately 307 °C (right, Figure 1).</a:t>
            </a:r>
          </a:p>
          <a:p>
            <a:r>
              <a:rPr lang="en-US" dirty="0"/>
              <a:t>The optimized design was fabricated as a prototype microwave annealer and used to process the same Si samples (Figure 2). Preliminary experiments with approximately 1 h of microwave annealing, followed by four-point-probe measurements, showed a reduction in average sheet resistance from 163.9 to 143.6 Ω/□, corresponding to a 12.4% reduction.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23F0EBA-2A90-4C5D-8253-43734D35040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dirty="0"/>
              <a:t>Prototype Microwave Annealer Results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699D37B-2F3A-487B-B2C4-0E90B616EB0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7545431" y="36328014"/>
            <a:ext cx="14224907" cy="1716660"/>
          </a:xfrm>
        </p:spPr>
        <p:txBody>
          <a:bodyPr/>
          <a:lstStyle/>
          <a:p>
            <a:r>
              <a:rPr lang="en-US" dirty="0"/>
              <a:t>FIGURE 2. Left: Overall view of the fabricated microwave annealer prototype. Right: Schematic of the machined silicon waveguide and titanium heat sink.</a:t>
            </a:r>
          </a:p>
        </p:txBody>
      </p:sp>
      <p:pic>
        <p:nvPicPr>
          <p:cNvPr id="69" name="Picture Placeholder 68">
            <a:extLst>
              <a:ext uri="{FF2B5EF4-FFF2-40B4-BE49-F238E27FC236}">
                <a16:creationId xmlns:a16="http://schemas.microsoft.com/office/drawing/2014/main" id="{7145E623-DBE7-9051-B11A-ACD9794763B3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3"/>
          <a:srcRect l="-500" r="381"/>
          <a:stretch>
            <a:fillRect/>
          </a:stretch>
        </p:blipFill>
        <p:spPr>
          <a:xfrm>
            <a:off x="1196912" y="21753145"/>
            <a:ext cx="13706856" cy="4954111"/>
          </a:xfrm>
          <a:prstGeom prst="rect">
            <a:avLst/>
          </a:prstGeom>
        </p:spPr>
      </p:pic>
      <p:pic>
        <p:nvPicPr>
          <p:cNvPr id="73" name="Picture Placeholder 72">
            <a:extLst>
              <a:ext uri="{FF2B5EF4-FFF2-40B4-BE49-F238E27FC236}">
                <a16:creationId xmlns:a16="http://schemas.microsoft.com/office/drawing/2014/main" id="{C03E33B8-C7E4-6499-92EF-FB63CFB627D0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>
          <a:blip r:embed="rId4"/>
          <a:srcRect t="2047" b="2047"/>
          <a:stretch/>
        </p:blipFill>
        <p:spPr>
          <a:xfrm>
            <a:off x="17526000" y="29529088"/>
            <a:ext cx="14192250" cy="6565900"/>
          </a:xfrm>
          <a:prstGeom prst="rect">
            <a:avLst/>
          </a:prstGeom>
        </p:spPr>
      </p:pic>
      <p:pic>
        <p:nvPicPr>
          <p:cNvPr id="93" name="Picture Placeholder 92">
            <a:extLst>
              <a:ext uri="{FF2B5EF4-FFF2-40B4-BE49-F238E27FC236}">
                <a16:creationId xmlns:a16="http://schemas.microsoft.com/office/drawing/2014/main" id="{463BB617-DAA0-FA34-EF6A-BEA56CE3F0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5" b="461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171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602</TotalTime>
  <Words>798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Microwave Annealer for Semiconductor Dopant Activation Above Solubility Limit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Phillip Oberdorfer</dc:creator>
  <cp:lastModifiedBy>Jin Hong Joo</cp:lastModifiedBy>
  <cp:revision>145</cp:revision>
  <cp:lastPrinted>2023-01-06T15:48:30Z</cp:lastPrinted>
  <dcterms:created xsi:type="dcterms:W3CDTF">2023-01-03T14:57:49Z</dcterms:created>
  <dcterms:modified xsi:type="dcterms:W3CDTF">2026-08-25T18:10:03Z</dcterms:modified>
</cp:coreProperties>
</file>