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57" r:id="rId1"/>
  </p:sldMasterIdLst>
  <p:notesMasterIdLst>
    <p:notesMasterId r:id="rId14"/>
  </p:notesMasterIdLst>
  <p:handoutMasterIdLst>
    <p:handoutMasterId r:id="rId15"/>
  </p:handoutMasterIdLst>
  <p:sldIdLst>
    <p:sldId id="256" r:id="rId2"/>
    <p:sldId id="954" r:id="rId3"/>
    <p:sldId id="1083" r:id="rId4"/>
    <p:sldId id="1082" r:id="rId5"/>
    <p:sldId id="955" r:id="rId6"/>
    <p:sldId id="944" r:id="rId7"/>
    <p:sldId id="956" r:id="rId8"/>
    <p:sldId id="1076" r:id="rId9"/>
    <p:sldId id="957" r:id="rId10"/>
    <p:sldId id="959" r:id="rId11"/>
    <p:sldId id="960" r:id="rId12"/>
    <p:sldId id="9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49EFC6-DBC5-3487-2043-5FC5D4794EBF}" name="Jin Hong Joo" initials="JHJ" userId="S::jj593@cornell.edu::b7661545-a7ce-4d05-a5b8-dbe50a7792e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mmad Javad Asadi" initials="MJ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DE9"/>
    <a:srgbClr val="FDF6F6"/>
    <a:srgbClr val="EAF3FB"/>
    <a:srgbClr val="FCF6EA"/>
    <a:srgbClr val="EAF3FC"/>
    <a:srgbClr val="E79191"/>
    <a:srgbClr val="9195B5"/>
    <a:srgbClr val="0000FF"/>
    <a:srgbClr val="00FF00"/>
    <a:srgbClr val="41FF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3729" autoAdjust="0"/>
  </p:normalViewPr>
  <p:slideViewPr>
    <p:cSldViewPr snapToGrid="0">
      <p:cViewPr>
        <p:scale>
          <a:sx n="75" d="100"/>
          <a:sy n="75" d="100"/>
        </p:scale>
        <p:origin x="1412" y="12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688" y="48"/>
      </p:cViewPr>
      <p:guideLst/>
    </p:cSldViewPr>
  </p:notes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5A164D2B-E5AA-433A-8408-1F90585C372E}" type="datetime1">
              <a:rPr lang="en-GB" smtClean="0"/>
              <a:t>11/09/2026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82F5EDB3-2782-4F04-AEAE-1252FBE830C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125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2CB203AC-6AF0-4B05-809B-462D8D3FBC05}" type="datetime1">
              <a:rPr lang="en-US" smtClean="0"/>
              <a:t>9/11/2026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en-US"/>
              <a:t>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28A86B79-E4B1-465A-8E6A-3F6311D18F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27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8A86B79-E4B1-465A-8E6A-3F6311D18F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209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7E99D-B86B-8DD9-13B9-F27F3904D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C14CAF-9CDF-EAF1-5BD2-0AA94BF9D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0759C-7AA1-E59A-0ADA-43E375399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666B2-1CC5-6B36-B11A-9C3F8CD26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798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B0B62-D7FD-4B46-A746-22BD23749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FFB24-5353-02C4-AC9D-7F0DD627E8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CD9B5-66ED-E076-BC93-F86597898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800" b="0" kern="100" dirty="0">
              <a:solidFill>
                <a:schemeClr val="tx1"/>
              </a:solidFill>
              <a:effectLst/>
              <a:latin typeface="+mn-lt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31353-1CB8-BF20-F1D1-69B283202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4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C7AE6-5FD2-37A2-0F5D-54BC7030B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A75A3E-ECB1-367F-93A8-10934B0DA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309B6E-D801-D18F-AD65-987634F11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800" b="0" kern="100" dirty="0">
              <a:solidFill>
                <a:schemeClr val="tx1"/>
              </a:solidFill>
              <a:effectLst/>
              <a:latin typeface="+mn-lt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81C4E-C1CA-F67B-E32E-C221F78F2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35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F91EF-18FD-E940-9438-D38A73930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17226-6C5C-17F4-2C5D-0F411A4D2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2E441-03E0-6DC7-E6EF-AB7C06425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ko-KR" sz="900" b="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EFEF6-EA5B-1FFC-FFDF-97304F54B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917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17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6EA3B-97DD-A076-4E37-4E80C5C97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4FD172-7AD5-95A0-4423-83816F0FB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41CD0B-FE9E-0613-253C-23778FECA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72FDE-9866-9151-20C1-0371B3E6C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648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3AD4F-A7AB-2059-E70B-051EDDAD7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419427-3D61-E397-A247-0CCC27C2F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26F700-3B1B-620C-A7C7-76C5F32AE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9C07F4-1F76-AB86-9201-155ED4448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380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8A602-DCF9-84BE-3C37-6B37EE698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103296-D391-AB66-4C9D-B70849036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4AF865-D578-ABF2-7108-14B4B8797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2BEF1-AAAB-BBDF-868D-1A25489410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32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1EFF3-5619-568C-B675-E074E1CE1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7A0250-163F-5881-7175-13AEFF455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6A05FE-B4D9-B9C6-4A42-55C05DA75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1A057-6CB3-09A9-7B4C-C1D585BD61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5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E451E-ECC1-4784-2BAA-52349D944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41D08-A9A3-1771-FD63-699ACF2B3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71D37-6215-21A8-A700-39C7B120E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3C5A9-1DEF-9CC5-97C1-F040B2EB8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86B79-E4B1-465A-8E6A-3F6311D18F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755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8A86B79-E4B1-465A-8E6A-3F6311D18F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9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6B6C-8854-0F4A-85B2-BB4BFB58615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E9E515-4E49-4D7A-91F5-91AB8B9CF1EF}"/>
              </a:ext>
            </a:extLst>
          </p:cNvPr>
          <p:cNvSpPr/>
          <p:nvPr userDrawn="1"/>
        </p:nvSpPr>
        <p:spPr>
          <a:xfrm>
            <a:off x="0" y="1472946"/>
            <a:ext cx="12192000" cy="201048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72946"/>
            <a:ext cx="9144000" cy="201048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742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1465A-1416-43BA-A530-AF369796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40" y="951864"/>
            <a:ext cx="11018520" cy="51238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1852E-D4D3-472D-B7BD-6F76D896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36C41-3E33-484A-AA34-08D20608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A112E-EB7E-4E9C-A9CF-833B580FDD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AA9164-0F5C-4750-834A-823B66686972}"/>
              </a:ext>
            </a:extLst>
          </p:cNvPr>
          <p:cNvSpPr/>
          <p:nvPr userDrawn="1"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D5C3F0-8A89-4586-B205-F669A211E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" y="-10160"/>
            <a:ext cx="12186920" cy="677134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6B6C-8854-0F4A-85B2-BB4BFB586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1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6B6C-8854-0F4A-85B2-BB4BFB586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6B6C-8854-0F4A-85B2-BB4BFB586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4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6B6C-8854-0F4A-85B2-BB4BFB586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433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D6B6C-8854-0F4A-85B2-BB4BFB586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26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Examp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E9E515-4E49-4D7A-91F5-91AB8B9CF1EF}"/>
              </a:ext>
            </a:extLst>
          </p:cNvPr>
          <p:cNvSpPr/>
          <p:nvPr userDrawn="1"/>
        </p:nvSpPr>
        <p:spPr>
          <a:xfrm>
            <a:off x="0" y="1472946"/>
            <a:ext cx="12192000" cy="201048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B499AC-6AEC-411E-A4F5-2B5931E3CB6C}"/>
              </a:ext>
            </a:extLst>
          </p:cNvPr>
          <p:cNvSpPr txBox="1"/>
          <p:nvPr userDrawn="1"/>
        </p:nvSpPr>
        <p:spPr>
          <a:xfrm>
            <a:off x="616689" y="1663852"/>
            <a:ext cx="109120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Example</a:t>
            </a:r>
            <a:r>
              <a:rPr lang="en-US" sz="4800" baseline="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Title Slide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For non-Public</a:t>
            </a:r>
            <a:r>
              <a:rPr lang="en-US" sz="4800" baseline="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 Presentations</a:t>
            </a:r>
            <a:endParaRPr lang="en-US" sz="4800" dirty="0">
              <a:solidFill>
                <a:schemeClr val="bg1"/>
              </a:solidFill>
              <a:latin typeface="CMU Bright SemiBold" charset="0"/>
              <a:ea typeface="CMU Bright SemiBold" charset="0"/>
              <a:cs typeface="CMU Bright SemiBold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C9D80C-F04D-4EF9-A371-8DC75F2C791A}"/>
              </a:ext>
            </a:extLst>
          </p:cNvPr>
          <p:cNvSpPr txBox="1"/>
          <p:nvPr userDrawn="1"/>
        </p:nvSpPr>
        <p:spPr>
          <a:xfrm>
            <a:off x="11199" y="3604408"/>
            <a:ext cx="12149662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Author 1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1</a:t>
            </a:r>
            <a:r>
              <a:rPr lang="en-US" sz="2600" b="1" dirty="0">
                <a:latin typeface="CMU Sans Serif Medium" charset="0"/>
                <a:ea typeface="CMU Sans Serif Medium" charset="0"/>
                <a:cs typeface="CMU Sans Serif Medium" charset="0"/>
              </a:rPr>
              <a:t>, 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Author 2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2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Author 3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2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</a:t>
            </a:r>
            <a:b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</a:b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Author 4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2,4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Author 5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1,3,4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Author 6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1,3,4</a:t>
            </a:r>
            <a:endParaRPr lang="en-US" sz="2600" dirty="0">
              <a:latin typeface="CMU Sans Serif Medium" charset="0"/>
              <a:ea typeface="CMU Sans Serif Medium" charset="0"/>
              <a:cs typeface="CMU Sans Serif Medium" charset="0"/>
            </a:endParaRP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1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 University 1</a:t>
            </a: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2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University 2</a:t>
            </a: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3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 Institute 3</a:t>
            </a: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4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 Company 4</a:t>
            </a:r>
            <a:endParaRPr lang="en-US" sz="1400" b="1" dirty="0">
              <a:latin typeface="CMU Bright Roman" charset="0"/>
              <a:ea typeface="CMU Bright Roman" charset="0"/>
              <a:cs typeface="CMU Bright Roman" charset="0"/>
            </a:endParaRPr>
          </a:p>
          <a:p>
            <a:pPr algn="ctr"/>
            <a:endParaRPr lang="en-US" sz="1000" dirty="0">
              <a:solidFill>
                <a:srgbClr val="B01C32"/>
              </a:solidFill>
              <a:latin typeface="CMU Bright Roman" charset="0"/>
              <a:ea typeface="CMU Bright Roman" charset="0"/>
              <a:cs typeface="CMU Bright Roman" charset="0"/>
            </a:endParaRPr>
          </a:p>
          <a:p>
            <a:pPr algn="ctr"/>
            <a:endParaRPr lang="en-US" sz="1000" dirty="0">
              <a:solidFill>
                <a:srgbClr val="B01C32"/>
              </a:solidFill>
              <a:latin typeface="CMU Bright Roman" charset="0"/>
              <a:ea typeface="CMU Bright Roman" charset="0"/>
              <a:cs typeface="CMU Bright Roman" charset="0"/>
            </a:endParaRPr>
          </a:p>
          <a:p>
            <a:pPr algn="ctr"/>
            <a:r>
              <a:rPr lang="en-US" sz="2400" b="1" dirty="0">
                <a:solidFill>
                  <a:srgbClr val="B01C32"/>
                </a:solidFill>
                <a:latin typeface="CMU Sans Serif Medium" charset="0"/>
                <a:ea typeface="CMU Sans Serif Medium" charset="0"/>
                <a:cs typeface="CMU Sans Serif Medium" charset="0"/>
              </a:rPr>
              <a:t>Event name, Location</a:t>
            </a:r>
          </a:p>
          <a:p>
            <a:pPr algn="ctr"/>
            <a:r>
              <a:rPr lang="en-US" sz="2400" dirty="0">
                <a:latin typeface="CMU Sans Serif Medium" charset="0"/>
                <a:ea typeface="CMU Sans Serif Medium" charset="0"/>
                <a:cs typeface="CMU Sans Serif Medium" charset="0"/>
              </a:rPr>
              <a:t>Month DD, YYYY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8507896" y="6502122"/>
            <a:ext cx="3024804" cy="365125"/>
          </a:xfrm>
        </p:spPr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528693" y="6502122"/>
            <a:ext cx="646740" cy="365125"/>
          </a:xfrm>
        </p:spPr>
        <p:txBody>
          <a:bodyPr/>
          <a:lstStyle/>
          <a:p>
            <a:fld id="{F58A112E-EB7E-4E9C-A9CF-833B580FDD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545496" y="6493565"/>
            <a:ext cx="3175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Confidential </a:t>
            </a:r>
            <a:r>
              <a:rPr lang="mr-IN" b="1" dirty="0">
                <a:solidFill>
                  <a:srgbClr val="FF0000"/>
                </a:solidFill>
              </a:rPr>
              <a:t>–</a:t>
            </a:r>
            <a:r>
              <a:rPr lang="en-US" b="1" dirty="0">
                <a:solidFill>
                  <a:srgbClr val="FF0000"/>
                </a:solidFill>
              </a:rPr>
              <a:t> do not distribute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blic 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8A112E-EB7E-4E9C-A9CF-833B580FDD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A9164-0F5C-4750-834A-823B66686972}"/>
              </a:ext>
            </a:extLst>
          </p:cNvPr>
          <p:cNvSpPr/>
          <p:nvPr userDrawn="1"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17"/>
            <a:ext cx="12192000" cy="659658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92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nPublic 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8507895" y="6488870"/>
            <a:ext cx="3024811" cy="365125"/>
          </a:xfrm>
        </p:spPr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529391" y="6488870"/>
            <a:ext cx="646043" cy="365125"/>
          </a:xfrm>
        </p:spPr>
        <p:txBody>
          <a:bodyPr/>
          <a:lstStyle/>
          <a:p>
            <a:fld id="{F58A112E-EB7E-4E9C-A9CF-833B580FDD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AA9164-0F5C-4750-834A-823B66686972}"/>
              </a:ext>
            </a:extLst>
          </p:cNvPr>
          <p:cNvSpPr/>
          <p:nvPr userDrawn="1"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17"/>
            <a:ext cx="12192000" cy="659658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4545496" y="6493565"/>
            <a:ext cx="3175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Confidential </a:t>
            </a:r>
            <a:r>
              <a:rPr lang="mr-IN" b="1" dirty="0">
                <a:solidFill>
                  <a:srgbClr val="FF0000"/>
                </a:solidFill>
              </a:rPr>
              <a:t>–</a:t>
            </a:r>
            <a:r>
              <a:rPr lang="en-US" b="1" dirty="0">
                <a:solidFill>
                  <a:srgbClr val="FF0000"/>
                </a:solidFill>
              </a:rPr>
              <a:t> do not distribute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Examp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E9E515-4E49-4D7A-91F5-91AB8B9CF1EF}"/>
              </a:ext>
            </a:extLst>
          </p:cNvPr>
          <p:cNvSpPr/>
          <p:nvPr userDrawn="1"/>
        </p:nvSpPr>
        <p:spPr>
          <a:xfrm>
            <a:off x="0" y="1472946"/>
            <a:ext cx="12192000" cy="201048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B499AC-6AEC-411E-A4F5-2B5931E3CB6C}"/>
              </a:ext>
            </a:extLst>
          </p:cNvPr>
          <p:cNvSpPr txBox="1"/>
          <p:nvPr userDrawn="1"/>
        </p:nvSpPr>
        <p:spPr>
          <a:xfrm>
            <a:off x="616689" y="1663852"/>
            <a:ext cx="109120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Example</a:t>
            </a:r>
            <a:r>
              <a:rPr lang="en-US" sz="4800" baseline="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Title Slide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For Public</a:t>
            </a:r>
            <a:r>
              <a:rPr lang="en-US" sz="4800" baseline="0" dirty="0">
                <a:solidFill>
                  <a:schemeClr val="bg1"/>
                </a:solidFill>
                <a:latin typeface="CMU Bright SemiBold" charset="0"/>
                <a:ea typeface="CMU Bright SemiBold" charset="0"/>
                <a:cs typeface="CMU Bright SemiBold" charset="0"/>
              </a:rPr>
              <a:t> Presentations</a:t>
            </a:r>
            <a:endParaRPr lang="en-US" sz="4800" dirty="0">
              <a:solidFill>
                <a:schemeClr val="bg1"/>
              </a:solidFill>
              <a:latin typeface="CMU Bright SemiBold" charset="0"/>
              <a:ea typeface="CMU Bright SemiBold" charset="0"/>
              <a:cs typeface="CMU Bright SemiBold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C9D80C-F04D-4EF9-A371-8DC75F2C791A}"/>
              </a:ext>
            </a:extLst>
          </p:cNvPr>
          <p:cNvSpPr txBox="1"/>
          <p:nvPr userDrawn="1"/>
        </p:nvSpPr>
        <p:spPr>
          <a:xfrm>
            <a:off x="11199" y="3604408"/>
            <a:ext cx="12149662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Author 1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1</a:t>
            </a:r>
            <a:r>
              <a:rPr lang="en-US" sz="2600" b="1" dirty="0">
                <a:latin typeface="CMU Sans Serif Medium" charset="0"/>
                <a:ea typeface="CMU Sans Serif Medium" charset="0"/>
                <a:cs typeface="CMU Sans Serif Medium" charset="0"/>
              </a:rPr>
              <a:t>, 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Author 2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2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Author 3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2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</a:t>
            </a:r>
            <a:b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</a:b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Author 4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2,4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Author 5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1,3,4</a:t>
            </a:r>
            <a:r>
              <a:rPr lang="en-US" sz="2600" dirty="0">
                <a:latin typeface="CMU Sans Serif Medium" charset="0"/>
                <a:ea typeface="CMU Sans Serif Medium" charset="0"/>
                <a:cs typeface="CMU Sans Serif Medium" charset="0"/>
              </a:rPr>
              <a:t>, Author 6</a:t>
            </a:r>
            <a:r>
              <a:rPr lang="en-US" sz="2600" baseline="30000" dirty="0">
                <a:latin typeface="CMU Sans Serif Medium" charset="0"/>
                <a:ea typeface="CMU Sans Serif Medium" charset="0"/>
                <a:cs typeface="CMU Sans Serif Medium" charset="0"/>
              </a:rPr>
              <a:t>1,3,4</a:t>
            </a:r>
            <a:endParaRPr lang="en-US" sz="2600" dirty="0">
              <a:latin typeface="CMU Sans Serif Medium" charset="0"/>
              <a:ea typeface="CMU Sans Serif Medium" charset="0"/>
              <a:cs typeface="CMU Sans Serif Medium" charset="0"/>
            </a:endParaRP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1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 University 1</a:t>
            </a: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2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University 2</a:t>
            </a: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3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 Institute 3</a:t>
            </a:r>
          </a:p>
          <a:p>
            <a:pPr algn="ctr"/>
            <a:r>
              <a:rPr lang="en-US" sz="1400" baseline="300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4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MU Bright Roman" charset="0"/>
                <a:ea typeface="CMU Bright Roman" charset="0"/>
                <a:cs typeface="CMU Bright Roman" charset="0"/>
              </a:rPr>
              <a:t> Company 4</a:t>
            </a:r>
            <a:endParaRPr lang="en-US" sz="1400" b="1" dirty="0">
              <a:latin typeface="CMU Bright Roman" charset="0"/>
              <a:ea typeface="CMU Bright Roman" charset="0"/>
              <a:cs typeface="CMU Bright Roman" charset="0"/>
            </a:endParaRPr>
          </a:p>
          <a:p>
            <a:pPr algn="ctr"/>
            <a:endParaRPr lang="en-US" sz="1000" dirty="0">
              <a:solidFill>
                <a:srgbClr val="B01C32"/>
              </a:solidFill>
              <a:latin typeface="CMU Bright Roman" charset="0"/>
              <a:ea typeface="CMU Bright Roman" charset="0"/>
              <a:cs typeface="CMU Bright Roman" charset="0"/>
            </a:endParaRPr>
          </a:p>
          <a:p>
            <a:pPr algn="ctr"/>
            <a:endParaRPr lang="en-US" sz="1000" dirty="0">
              <a:solidFill>
                <a:srgbClr val="B01C32"/>
              </a:solidFill>
              <a:latin typeface="CMU Bright Roman" charset="0"/>
              <a:ea typeface="CMU Bright Roman" charset="0"/>
              <a:cs typeface="CMU Bright Roman" charset="0"/>
            </a:endParaRPr>
          </a:p>
          <a:p>
            <a:pPr algn="ctr"/>
            <a:r>
              <a:rPr lang="en-US" sz="2400" b="1" dirty="0">
                <a:solidFill>
                  <a:srgbClr val="B01C32"/>
                </a:solidFill>
                <a:latin typeface="CMU Sans Serif Medium" charset="0"/>
                <a:ea typeface="CMU Sans Serif Medium" charset="0"/>
                <a:cs typeface="CMU Sans Serif Medium" charset="0"/>
              </a:rPr>
              <a:t>Event name, Location</a:t>
            </a:r>
          </a:p>
          <a:p>
            <a:pPr algn="ctr"/>
            <a:r>
              <a:rPr lang="en-US" sz="2400" dirty="0">
                <a:latin typeface="CMU Sans Serif Medium" charset="0"/>
                <a:ea typeface="CMU Sans Serif Medium" charset="0"/>
                <a:cs typeface="CMU Sans Serif Medium" charset="0"/>
              </a:rPr>
              <a:t>Month DD, YYYY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Your gf255@cornell.edu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8A112E-EB7E-4E9C-A9CF-833B580FDD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276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601E4-3F87-485E-BCF1-0932C51EED9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5554C-9387-4378-80C2-5F7076CAC95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8">
            <a:extLst>
              <a:ext uri="{FF2B5EF4-FFF2-40B4-BE49-F238E27FC236}">
                <a16:creationId xmlns:a16="http://schemas.microsoft.com/office/drawing/2014/main" id="{DC0A9285-546C-824E-BB82-80DD4A7E5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5696" y="3415793"/>
            <a:ext cx="6370128" cy="1106044"/>
          </a:xfrm>
          <a:noFill/>
        </p:spPr>
        <p:txBody>
          <a:bodyPr lIns="182880" tIns="182880" rIns="182880" anchor="t">
            <a:normAutofit/>
          </a:bodyPr>
          <a:lstStyle>
            <a:lvl1pPr algn="l">
              <a:defRPr sz="4267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A6C757-F494-C249-B435-958A389BFC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824" y="787400"/>
            <a:ext cx="1325633" cy="1332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703C8E5-147E-4644-A094-238B240D41BF}"/>
              </a:ext>
            </a:extLst>
          </p:cNvPr>
          <p:cNvSpPr/>
          <p:nvPr userDrawn="1"/>
        </p:nvSpPr>
        <p:spPr>
          <a:xfrm>
            <a:off x="0" y="0"/>
            <a:ext cx="12192000" cy="222251"/>
          </a:xfrm>
          <a:prstGeom prst="rect">
            <a:avLst/>
          </a:prstGeom>
          <a:solidFill>
            <a:srgbClr val="B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70F22-3D51-8D47-9BDC-3F4D49D359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6400" y="4648200"/>
            <a:ext cx="6369051" cy="1016000"/>
          </a:xfrm>
        </p:spPr>
        <p:txBody>
          <a:bodyPr lIns="182880" tIns="0" rIns="182880" bIns="0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754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gf255@cornell.edu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C00000"/>
                </a:solidFill>
              </a:defRPr>
            </a:lvl1pPr>
          </a:lstStyle>
          <a:p>
            <a:fld id="{8AAD6B6C-8854-0F4A-85B2-BB4BFB5861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7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9" r:id="rId2"/>
    <p:sldLayoutId id="2147483659" r:id="rId3"/>
    <p:sldLayoutId id="2147483660" r:id="rId4"/>
    <p:sldLayoutId id="2147483661" r:id="rId5"/>
    <p:sldLayoutId id="2147483663" r:id="rId6"/>
    <p:sldLayoutId id="2147483664" r:id="rId7"/>
    <p:sldLayoutId id="2147483671" r:id="rId8"/>
    <p:sldLayoutId id="2147483656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sv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sv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7A6F-7816-8B8A-F744-8979AD24D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22" y="2219404"/>
            <a:ext cx="6919606" cy="2127352"/>
          </a:xfrm>
        </p:spPr>
        <p:txBody>
          <a:bodyPr>
            <a:noAutofit/>
          </a:bodyPr>
          <a:lstStyle/>
          <a:p>
            <a:r>
              <a:rPr lang="en-US" altLang="ko-KR" sz="4400" b="1" dirty="0">
                <a:latin typeface="Aptos" panose="020B0004020202020204" pitchFamily="34" charset="0"/>
              </a:rPr>
              <a:t>Microwave Annealer for </a:t>
            </a:r>
            <a:br>
              <a:rPr lang="en-US" altLang="ko-KR" sz="4400" b="1" dirty="0">
                <a:latin typeface="Aptos" panose="020B0004020202020204" pitchFamily="34" charset="0"/>
              </a:rPr>
            </a:br>
            <a:r>
              <a:rPr lang="en-US" altLang="ko-KR" sz="4400" b="1" dirty="0">
                <a:latin typeface="Aptos" panose="020B0004020202020204" pitchFamily="34" charset="0"/>
              </a:rPr>
              <a:t>Dopant Activation Above Solubility Limit</a:t>
            </a:r>
            <a:endParaRPr lang="ko-KR" altLang="en-US" sz="44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3E160-3F16-D17F-9378-27AF6F0B80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5322" y="4395076"/>
            <a:ext cx="7670166" cy="633378"/>
          </a:xfrm>
        </p:spPr>
        <p:txBody>
          <a:bodyPr/>
          <a:lstStyle/>
          <a:p>
            <a:r>
              <a:rPr lang="en-US" altLang="ko-KR" b="1" dirty="0">
                <a:latin typeface="Aptos" panose="020B0004020202020204" pitchFamily="34" charset="0"/>
              </a:rPr>
              <a:t>Jin Hong Joo</a:t>
            </a:r>
            <a:r>
              <a:rPr lang="en-US" altLang="ko-KR" b="1" baseline="30000" dirty="0">
                <a:latin typeface="Aptos" panose="020B0004020202020204" pitchFamily="34" charset="0"/>
              </a:rPr>
              <a:t>1</a:t>
            </a:r>
            <a:r>
              <a:rPr lang="en-US" altLang="ko-KR" dirty="0">
                <a:latin typeface="Aptos" panose="020B0004020202020204" pitchFamily="34" charset="0"/>
              </a:rPr>
              <a:t> and</a:t>
            </a:r>
            <a:r>
              <a:rPr lang="en-US" altLang="ko-KR" b="1" dirty="0">
                <a:latin typeface="Aptos" panose="020B0004020202020204" pitchFamily="34" charset="0"/>
              </a:rPr>
              <a:t> </a:t>
            </a:r>
            <a:r>
              <a:rPr lang="en-US" altLang="ko-KR" dirty="0">
                <a:latin typeface="Aptos" panose="020B0004020202020204" pitchFamily="34" charset="0"/>
              </a:rPr>
              <a:t>James C. M. Hwang</a:t>
            </a:r>
            <a:r>
              <a:rPr lang="en-US" altLang="ko-KR" baseline="30000" dirty="0">
                <a:latin typeface="Aptos" panose="020B0004020202020204" pitchFamily="34" charset="0"/>
              </a:rPr>
              <a:t>1,2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95DAB0-DD74-8EDD-F827-C5624CEB37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928" y="849544"/>
            <a:ext cx="4867072" cy="4867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05E97C-4296-914F-5B1C-3EC276B93C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139" y="880828"/>
            <a:ext cx="2946206" cy="1240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59FA90-CE28-54F4-B4DD-F43A01A4F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0BC4AC-B9D9-56DB-4821-91AFF5FCE3C3}"/>
              </a:ext>
            </a:extLst>
          </p:cNvPr>
          <p:cNvSpPr txBox="1">
            <a:spLocks/>
          </p:cNvSpPr>
          <p:nvPr/>
        </p:nvSpPr>
        <p:spPr>
          <a:xfrm>
            <a:off x="405322" y="5277710"/>
            <a:ext cx="9498966" cy="1259330"/>
          </a:xfrm>
          <a:prstGeom prst="rect">
            <a:avLst/>
          </a:prstGeom>
        </p:spPr>
        <p:txBody>
          <a:bodyPr vert="horz" lIns="182880" tIns="0" rIns="18288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aseline="30000" dirty="0">
                <a:latin typeface="Aptos" panose="020B0004020202020204" pitchFamily="34" charset="0"/>
              </a:rPr>
              <a:t>1</a:t>
            </a:r>
            <a:r>
              <a:rPr lang="en-US" altLang="ko-KR" sz="2000" dirty="0">
                <a:latin typeface="Aptos" panose="020B0004020202020204" pitchFamily="34" charset="0"/>
              </a:rPr>
              <a:t>Department of Materials Science and Engineering, Cornell University</a:t>
            </a:r>
          </a:p>
          <a:p>
            <a:r>
              <a:rPr lang="en-US" altLang="ko-KR" sz="2000" baseline="30000" dirty="0">
                <a:latin typeface="Aptos" panose="020B0004020202020204" pitchFamily="34" charset="0"/>
              </a:rPr>
              <a:t>2</a:t>
            </a:r>
            <a:r>
              <a:rPr lang="en-US" altLang="ko-KR" sz="2000" dirty="0">
                <a:latin typeface="Aptos" panose="020B0004020202020204" pitchFamily="34" charset="0"/>
              </a:rPr>
              <a:t>School of Electrical and Computer Engineering, Cornell University</a:t>
            </a:r>
          </a:p>
          <a:p>
            <a:r>
              <a:rPr lang="en-US" altLang="ko-KR" sz="2000" dirty="0">
                <a:latin typeface="Aptos" panose="020B0004020202020204" pitchFamily="34" charset="0"/>
              </a:rPr>
              <a:t>October 8</a:t>
            </a:r>
            <a:r>
              <a:rPr lang="en-US" altLang="ko-KR" sz="2000" baseline="30000" dirty="0">
                <a:latin typeface="Aptos" panose="020B0004020202020204" pitchFamily="34" charset="0"/>
              </a:rPr>
              <a:t>th</a:t>
            </a:r>
            <a:r>
              <a:rPr lang="en-US" altLang="ko-KR" sz="2000" dirty="0">
                <a:latin typeface="Aptos" panose="020B0004020202020204" pitchFamily="34" charset="0"/>
              </a:rPr>
              <a:t>, 2026</a:t>
            </a:r>
            <a:endParaRPr lang="ko-KR" altLang="en-US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43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A9290-8D1E-0CE4-90AE-87AEBB6B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DAF9C9-6E8D-DCBE-5C6D-7F43763F6696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E26C0-0B95-E114-6804-E522F82C3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ptos Light" panose="020B0004020202020204" pitchFamily="34" charset="0"/>
              </a:rPr>
              <a:t>Outline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0167D6-2FA1-8C6A-D539-48018FB9A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B567D7-9D3C-E221-482A-D2B296EC0E54}"/>
              </a:ext>
            </a:extLst>
          </p:cNvPr>
          <p:cNvSpPr txBox="1"/>
          <p:nvPr/>
        </p:nvSpPr>
        <p:spPr>
          <a:xfrm>
            <a:off x="639031" y="1443841"/>
            <a:ext cx="96681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latin typeface="Aptos" panose="020B0004020202020204" pitchFamily="34" charset="0"/>
              </a:rPr>
              <a:t>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latin typeface="Aptos" panose="020B0004020202020204" pitchFamily="34" charset="0"/>
              </a:rPr>
              <a:t>COMSOL Multiphysics® Modelling and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latin typeface="Aptos" panose="020B0004020202020204" pitchFamily="34" charset="0"/>
              </a:rPr>
              <a:t>Simulation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latin typeface="Aptos" panose="020B0004020202020204" pitchFamily="34" charset="0"/>
              </a:rPr>
              <a:t>Prototype Microwave Annealer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latin typeface="Aptos" panose="020B0004020202020204" pitchFamily="34" charset="0"/>
              </a:rPr>
              <a:t>Conclusion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0FE3854-4511-FE80-79CA-263A405D34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8184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ACFC4-77A5-C81F-3DEB-86C5D4B8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2CD6D7-0C1D-E7E4-2072-62971B8B6094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7161BE-A51A-AA84-C324-1E8A20709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sz="3500" dirty="0">
                <a:latin typeface="Aptos Light" panose="020B0004020202020204" pitchFamily="34" charset="0"/>
              </a:rPr>
              <a:t>Semiconductor Microwave Annealing Using a Silicon Waveguide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E50B07-71E1-1CC1-4EFB-9A8594695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27D2D7C-2952-840A-17B8-FFBEAC5483A4}"/>
              </a:ext>
            </a:extLst>
          </p:cNvPr>
          <p:cNvGrpSpPr/>
          <p:nvPr/>
        </p:nvGrpSpPr>
        <p:grpSpPr>
          <a:xfrm>
            <a:off x="213405" y="969509"/>
            <a:ext cx="3809038" cy="4931380"/>
            <a:chOff x="79886" y="2209994"/>
            <a:chExt cx="3896902" cy="3731831"/>
          </a:xfrm>
          <a:solidFill>
            <a:srgbClr val="EAF3FC"/>
          </a:solidFill>
        </p:grpSpPr>
        <p:sp>
          <p:nvSpPr>
            <p:cNvPr id="32" name="Flowchart: Process 31">
              <a:extLst>
                <a:ext uri="{FF2B5EF4-FFF2-40B4-BE49-F238E27FC236}">
                  <a16:creationId xmlns:a16="http://schemas.microsoft.com/office/drawing/2014/main" id="{28F96C59-AAD6-C3BA-8CA8-C370E0985573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0174977-9CF6-95F0-B8F7-623421169DD5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09B2F6C-B069-CEFD-9CD6-0B0DF6B79B40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1CA39B3-BAC1-B1C6-2D5E-0B5240A2393D}"/>
              </a:ext>
            </a:extLst>
          </p:cNvPr>
          <p:cNvGrpSpPr/>
          <p:nvPr/>
        </p:nvGrpSpPr>
        <p:grpSpPr>
          <a:xfrm>
            <a:off x="4196297" y="957111"/>
            <a:ext cx="3809038" cy="4943778"/>
            <a:chOff x="79886" y="2209994"/>
            <a:chExt cx="3896902" cy="3731831"/>
          </a:xfrm>
          <a:solidFill>
            <a:srgbClr val="FDF6F6"/>
          </a:solidFill>
        </p:grpSpPr>
        <p:sp>
          <p:nvSpPr>
            <p:cNvPr id="36" name="Flowchart: Process 35">
              <a:extLst>
                <a:ext uri="{FF2B5EF4-FFF2-40B4-BE49-F238E27FC236}">
                  <a16:creationId xmlns:a16="http://schemas.microsoft.com/office/drawing/2014/main" id="{9D6927C1-E4E8-5578-BBE1-EBF54525EB4A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BF286EC8-B9FF-14B9-4C21-6C71213BD043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49786A0-AF53-1066-DC9D-459CE37D3DD2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B3DAE85-7F59-473E-80AE-091B577A57BC}"/>
              </a:ext>
            </a:extLst>
          </p:cNvPr>
          <p:cNvGrpSpPr/>
          <p:nvPr/>
        </p:nvGrpSpPr>
        <p:grpSpPr>
          <a:xfrm>
            <a:off x="8169976" y="957111"/>
            <a:ext cx="3809038" cy="4943778"/>
            <a:chOff x="79886" y="2209994"/>
            <a:chExt cx="3896902" cy="3731831"/>
          </a:xfrm>
          <a:solidFill>
            <a:srgbClr val="ECFDE9"/>
          </a:solidFill>
        </p:grpSpPr>
        <p:sp>
          <p:nvSpPr>
            <p:cNvPr id="59" name="Flowchart: Process 58">
              <a:extLst>
                <a:ext uri="{FF2B5EF4-FFF2-40B4-BE49-F238E27FC236}">
                  <a16:creationId xmlns:a16="http://schemas.microsoft.com/office/drawing/2014/main" id="{FC6484DD-E377-8309-CD8A-2F2BCE1DA82C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CA0297EA-8950-FAE3-6C8E-E2153A7BABAC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D4856F82-0C1A-BED2-20A9-3789DD34FBA1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16611B1A-2D16-EF78-D8D8-A3C0DAD7B18B}"/>
              </a:ext>
            </a:extLst>
          </p:cNvPr>
          <p:cNvSpPr txBox="1"/>
          <p:nvPr/>
        </p:nvSpPr>
        <p:spPr>
          <a:xfrm>
            <a:off x="691147" y="997457"/>
            <a:ext cx="2853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Device Scaling and High Doping Level</a:t>
            </a:r>
            <a:endParaRPr lang="ko-KR" altLang="en-US" sz="2400" b="1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1545747-EE0D-26E1-1D90-46C6E1C1C271}"/>
              </a:ext>
            </a:extLst>
          </p:cNvPr>
          <p:cNvSpPr txBox="1"/>
          <p:nvPr/>
        </p:nvSpPr>
        <p:spPr>
          <a:xfrm>
            <a:off x="4211358" y="991316"/>
            <a:ext cx="3793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Aptos" panose="020B0004020202020204" pitchFamily="34" charset="0"/>
              </a:rPr>
              <a:t>Vacancy-Dopant Complexes</a:t>
            </a:r>
            <a:endParaRPr lang="ko-KR" altLang="en-US" sz="2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971B1E0-8C8B-CAFF-7B42-CC68ECC2A3AE}"/>
              </a:ext>
            </a:extLst>
          </p:cNvPr>
          <p:cNvSpPr txBox="1"/>
          <p:nvPr/>
        </p:nvSpPr>
        <p:spPr>
          <a:xfrm>
            <a:off x="8169975" y="991385"/>
            <a:ext cx="380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Dopant Activation</a:t>
            </a:r>
            <a:endParaRPr lang="ko-KR" altLang="en-US" sz="2400" b="1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80" name="Picture 19">
            <a:extLst>
              <a:ext uri="{FF2B5EF4-FFF2-40B4-BE49-F238E27FC236}">
                <a16:creationId xmlns:a16="http://schemas.microsoft.com/office/drawing/2014/main" id="{08F16D76-3746-302D-38DF-F36867AE10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9" t="65856" r="76469"/>
          <a:stretch>
            <a:fillRect/>
          </a:stretch>
        </p:blipFill>
        <p:spPr>
          <a:xfrm>
            <a:off x="8375411" y="3592049"/>
            <a:ext cx="1537317" cy="1584397"/>
          </a:xfrm>
          <a:prstGeom prst="rect">
            <a:avLst/>
          </a:prstGeom>
        </p:spPr>
      </p:pic>
      <p:sp>
        <p:nvSpPr>
          <p:cNvPr id="82" name="Rectangle 20">
            <a:extLst>
              <a:ext uri="{FF2B5EF4-FFF2-40B4-BE49-F238E27FC236}">
                <a16:creationId xmlns:a16="http://schemas.microsoft.com/office/drawing/2014/main" id="{33D7CA9F-7BED-8DD8-A5B5-A6CE6BC7118C}"/>
              </a:ext>
            </a:extLst>
          </p:cNvPr>
          <p:cNvSpPr/>
          <p:nvPr/>
        </p:nvSpPr>
        <p:spPr>
          <a:xfrm>
            <a:off x="6322155" y="3568015"/>
            <a:ext cx="814968" cy="536066"/>
          </a:xfrm>
          <a:prstGeom prst="rect">
            <a:avLst/>
          </a:prstGeom>
          <a:solidFill>
            <a:srgbClr val="FDF6F6"/>
          </a:solidFill>
        </p:spPr>
        <p:txBody>
          <a:bodyPr wrap="none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 dirty="0">
              <a:latin typeface="Aptos" panose="020B0004020202020204" pitchFamily="34" charset="0"/>
            </a:endParaRPr>
          </a:p>
        </p:txBody>
      </p:sp>
      <p:sp>
        <p:nvSpPr>
          <p:cNvPr id="86" name="Rectangle 20">
            <a:extLst>
              <a:ext uri="{FF2B5EF4-FFF2-40B4-BE49-F238E27FC236}">
                <a16:creationId xmlns:a16="http://schemas.microsoft.com/office/drawing/2014/main" id="{27FBB5B5-80E7-BA25-2A26-0562B1C55952}"/>
              </a:ext>
            </a:extLst>
          </p:cNvPr>
          <p:cNvSpPr/>
          <p:nvPr/>
        </p:nvSpPr>
        <p:spPr>
          <a:xfrm>
            <a:off x="9113364" y="3084911"/>
            <a:ext cx="1921839" cy="447904"/>
          </a:xfrm>
          <a:prstGeom prst="rect">
            <a:avLst/>
          </a:prstGeom>
        </p:spPr>
        <p:txBody>
          <a:bodyPr wrap="none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PMingLiU" panose="02020500000000000000" pitchFamily="18" charset="-120"/>
              </a:rPr>
              <a:t>PV → P</a:t>
            </a:r>
            <a:r>
              <a:rPr lang="en-US" sz="3200" b="1" baseline="30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PMingLiU" panose="02020500000000000000" pitchFamily="18" charset="-120"/>
              </a:rPr>
              <a:t>+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PMingLiU" panose="02020500000000000000" pitchFamily="18" charset="-120"/>
              </a:rPr>
              <a:t> +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e</a:t>
            </a:r>
            <a:r>
              <a:rPr lang="en-US" sz="3200" b="1" baseline="30000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−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Aptos" panose="020B0004020202020204" pitchFamily="34" charset="0"/>
                <a:ea typeface="PMingLiU" panose="02020500000000000000" pitchFamily="18" charset="-120"/>
              </a:rPr>
              <a:t> + V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31763E82-3578-24B7-7F07-19F596FAB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87" y="3225097"/>
            <a:ext cx="2487117" cy="2473027"/>
          </a:xfrm>
          <a:prstGeom prst="rect">
            <a:avLst/>
          </a:prstGeom>
        </p:spPr>
      </p:pic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3B0E91DE-DAD4-8453-03CA-A9CCD9656661}"/>
              </a:ext>
            </a:extLst>
          </p:cNvPr>
          <p:cNvCxnSpPr>
            <a:cxnSpLocks/>
            <a:endCxn id="115" idx="0"/>
          </p:cNvCxnSpPr>
          <p:nvPr/>
        </p:nvCxnSpPr>
        <p:spPr>
          <a:xfrm flipH="1">
            <a:off x="900036" y="4393360"/>
            <a:ext cx="648194" cy="985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Flowchart: Connector 112">
            <a:extLst>
              <a:ext uri="{FF2B5EF4-FFF2-40B4-BE49-F238E27FC236}">
                <a16:creationId xmlns:a16="http://schemas.microsoft.com/office/drawing/2014/main" id="{1A2A1E4C-B2A4-1174-A38D-D52621E47C85}"/>
              </a:ext>
            </a:extLst>
          </p:cNvPr>
          <p:cNvSpPr/>
          <p:nvPr/>
        </p:nvSpPr>
        <p:spPr>
          <a:xfrm>
            <a:off x="1455122" y="4205260"/>
            <a:ext cx="157225" cy="173349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79FB3DE-833A-E08E-4164-47DC85F55FD9}"/>
              </a:ext>
            </a:extLst>
          </p:cNvPr>
          <p:cNvSpPr txBox="1"/>
          <p:nvPr/>
        </p:nvSpPr>
        <p:spPr>
          <a:xfrm>
            <a:off x="266337" y="5379114"/>
            <a:ext cx="1267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latin typeface="Aptos" panose="020B0004020202020204" pitchFamily="34" charset="0"/>
              </a:rPr>
              <a:t>Source/Drain</a:t>
            </a:r>
          </a:p>
          <a:p>
            <a:r>
              <a:rPr lang="en-US" altLang="ko-KR" sz="1400" b="1" dirty="0">
                <a:latin typeface="Aptos" panose="020B0004020202020204" pitchFamily="34" charset="0"/>
              </a:rPr>
              <a:t>(</a:t>
            </a:r>
            <a:r>
              <a:rPr lang="en-US" altLang="ko-KR" sz="1400" b="1" dirty="0" err="1">
                <a:latin typeface="Aptos" panose="020B0004020202020204" pitchFamily="34" charset="0"/>
              </a:rPr>
              <a:t>Si:P</a:t>
            </a:r>
            <a:r>
              <a:rPr lang="en-US" altLang="ko-KR" sz="1400" b="1" dirty="0">
                <a:latin typeface="Aptos" panose="020B0004020202020204" pitchFamily="34" charset="0"/>
              </a:rPr>
              <a:t>)</a:t>
            </a:r>
            <a:endParaRPr lang="ko-KR" altLang="en-US" sz="1400" b="1" dirty="0">
              <a:latin typeface="Aptos" panose="020B00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4177FE0-3010-20DE-88CE-B0F0F290E729}"/>
              </a:ext>
            </a:extLst>
          </p:cNvPr>
          <p:cNvSpPr txBox="1"/>
          <p:nvPr/>
        </p:nvSpPr>
        <p:spPr>
          <a:xfrm rot="735763">
            <a:off x="1564933" y="3179492"/>
            <a:ext cx="1152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MOSFET</a:t>
            </a:r>
            <a:endParaRPr lang="ko-KR" altLang="en-US" sz="20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6764974-D304-84B2-19A2-1DD608E413F4}"/>
              </a:ext>
            </a:extLst>
          </p:cNvPr>
          <p:cNvSpPr txBox="1"/>
          <p:nvPr/>
        </p:nvSpPr>
        <p:spPr>
          <a:xfrm>
            <a:off x="378327" y="1825396"/>
            <a:ext cx="3475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ptos" panose="020B0004020202020204" pitchFamily="34" charset="0"/>
              </a:rPr>
              <a:t>Smaller device dimensions require higher dopant concentrations to maintain good electrical performance</a:t>
            </a:r>
            <a:endParaRPr lang="ko-KR" altLang="en-US" sz="2000" b="1" dirty="0">
              <a:latin typeface="Aptos" panose="020B0004020202020204" pitchFamily="34" charset="0"/>
            </a:endParaRP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933BEDF3-10BA-8F73-3948-00313AD8A9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798103" y="2831566"/>
            <a:ext cx="2595794" cy="2754462"/>
          </a:xfrm>
          <a:prstGeom prst="rect">
            <a:avLst/>
          </a:prstGeom>
        </p:spPr>
      </p:pic>
      <p:sp>
        <p:nvSpPr>
          <p:cNvPr id="140" name="TextBox 139">
            <a:extLst>
              <a:ext uri="{FF2B5EF4-FFF2-40B4-BE49-F238E27FC236}">
                <a16:creationId xmlns:a16="http://schemas.microsoft.com/office/drawing/2014/main" id="{EF6A5136-CC8D-0271-6EF7-33D1D1A85453}"/>
              </a:ext>
            </a:extLst>
          </p:cNvPr>
          <p:cNvSpPr txBox="1"/>
          <p:nvPr/>
        </p:nvSpPr>
        <p:spPr>
          <a:xfrm>
            <a:off x="4252166" y="1828454"/>
            <a:ext cx="3742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ptos" panose="020B0004020202020204" pitchFamily="34" charset="0"/>
              </a:rPr>
              <a:t>Excess dopants form vacancy–dopant complexes, degrading electrical performance</a:t>
            </a:r>
            <a:endParaRPr lang="ko-KR" altLang="en-US" sz="2000" b="1" dirty="0">
              <a:latin typeface="Aptos" panose="020B000402020202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BC157EF-A6F9-5D21-515D-26891AD917D4}"/>
              </a:ext>
            </a:extLst>
          </p:cNvPr>
          <p:cNvSpPr txBox="1"/>
          <p:nvPr/>
        </p:nvSpPr>
        <p:spPr>
          <a:xfrm>
            <a:off x="8501511" y="1512284"/>
            <a:ext cx="32604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atin typeface="Aptos" panose="020B0004020202020204" pitchFamily="34" charset="0"/>
              </a:rPr>
              <a:t>Microwave can dissociate dopant-defect complexes, releasing dopants and free electrons </a:t>
            </a:r>
            <a:endParaRPr lang="ko-KR" altLang="en-US" sz="2000" b="1" dirty="0">
              <a:latin typeface="Aptos" panose="020B00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CDAACE6-7590-52E0-3676-42521C0924D0}"/>
              </a:ext>
            </a:extLst>
          </p:cNvPr>
          <p:cNvSpPr txBox="1"/>
          <p:nvPr/>
        </p:nvSpPr>
        <p:spPr>
          <a:xfrm>
            <a:off x="8109710" y="5080550"/>
            <a:ext cx="2022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/>
              <a:t>Vacancy-dopant complex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95936F8C-5FE8-1EA4-3363-C489BDC8BF8D}"/>
              </a:ext>
            </a:extLst>
          </p:cNvPr>
          <p:cNvGrpSpPr/>
          <p:nvPr/>
        </p:nvGrpSpPr>
        <p:grpSpPr>
          <a:xfrm>
            <a:off x="8210769" y="3557024"/>
            <a:ext cx="933301" cy="447904"/>
            <a:chOff x="79886" y="2209994"/>
            <a:chExt cx="3896902" cy="3731831"/>
          </a:xfrm>
          <a:solidFill>
            <a:srgbClr val="ECFDE9"/>
          </a:solidFill>
        </p:grpSpPr>
        <p:sp>
          <p:nvSpPr>
            <p:cNvPr id="164" name="Flowchart: Process 163">
              <a:extLst>
                <a:ext uri="{FF2B5EF4-FFF2-40B4-BE49-F238E27FC236}">
                  <a16:creationId xmlns:a16="http://schemas.microsoft.com/office/drawing/2014/main" id="{2004E8C1-78C3-00C6-3DD0-1D55A2A14D53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1D832686-70D5-F154-6898-F759735D98FB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6AF6FB2C-8473-C0F9-34AC-E35EDB064DAE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9A4CCF58-DD91-1A10-3530-E59091219F7B}"/>
              </a:ext>
            </a:extLst>
          </p:cNvPr>
          <p:cNvSpPr/>
          <p:nvPr/>
        </p:nvSpPr>
        <p:spPr>
          <a:xfrm>
            <a:off x="399513" y="5987655"/>
            <a:ext cx="11392972" cy="429525"/>
          </a:xfrm>
          <a:prstGeom prst="roundRect">
            <a:avLst/>
          </a:prstGeom>
          <a:solidFill>
            <a:srgbClr val="ECF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solidFill>
                  <a:schemeClr val="tx1"/>
                </a:solidFill>
                <a:latin typeface="Aptos" panose="020B0004020202020204" pitchFamily="34" charset="0"/>
              </a:rPr>
              <a:t>Microwave annealing can reduce </a:t>
            </a:r>
            <a:r>
              <a:rPr lang="en-US" altLang="ko-KR" sz="2200" b="1" dirty="0">
                <a:solidFill>
                  <a:srgbClr val="00B050"/>
                </a:solidFill>
                <a:latin typeface="Aptos" panose="020B0004020202020204" pitchFamily="34" charset="0"/>
              </a:rPr>
              <a:t>defect complexes </a:t>
            </a:r>
            <a:r>
              <a:rPr lang="en-US" altLang="ko-KR" sz="2200" b="1" dirty="0">
                <a:solidFill>
                  <a:schemeClr val="tx1"/>
                </a:solidFill>
                <a:latin typeface="Aptos" panose="020B0004020202020204" pitchFamily="34" charset="0"/>
              </a:rPr>
              <a:t>and enhance </a:t>
            </a:r>
            <a:r>
              <a:rPr lang="en-US" altLang="ko-KR" sz="2200" b="1" dirty="0">
                <a:solidFill>
                  <a:srgbClr val="00B050"/>
                </a:solidFill>
                <a:latin typeface="Aptos" panose="020B0004020202020204" pitchFamily="34" charset="0"/>
              </a:rPr>
              <a:t>electrical performance  </a:t>
            </a:r>
            <a:endParaRPr lang="ko-KR" altLang="en-US" sz="2200" dirty="0">
              <a:solidFill>
                <a:srgbClr val="00B050"/>
              </a:solidFill>
              <a:latin typeface="Aptos" panose="020B0004020202020204" pitchFamily="34" charset="0"/>
            </a:endParaRPr>
          </a:p>
        </p:txBody>
      </p:sp>
      <p:pic>
        <p:nvPicPr>
          <p:cNvPr id="175" name="Picture 174">
            <a:extLst>
              <a:ext uri="{FF2B5EF4-FFF2-40B4-BE49-F238E27FC236}">
                <a16:creationId xmlns:a16="http://schemas.microsoft.com/office/drawing/2014/main" id="{C2748AF6-60FA-6690-80E1-AC4B324A7F9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152803" y="4075096"/>
            <a:ext cx="1649692" cy="505744"/>
          </a:xfrm>
          <a:prstGeom prst="rect">
            <a:avLst/>
          </a:prstGeom>
        </p:spPr>
      </p:pic>
      <p:sp>
        <p:nvSpPr>
          <p:cNvPr id="177" name="Rectangle 20">
            <a:extLst>
              <a:ext uri="{FF2B5EF4-FFF2-40B4-BE49-F238E27FC236}">
                <a16:creationId xmlns:a16="http://schemas.microsoft.com/office/drawing/2014/main" id="{86A9756B-CA68-6C33-B669-D9EE896A5841}"/>
              </a:ext>
            </a:extLst>
          </p:cNvPr>
          <p:cNvSpPr/>
          <p:nvPr/>
        </p:nvSpPr>
        <p:spPr>
          <a:xfrm>
            <a:off x="9608256" y="4110878"/>
            <a:ext cx="762578" cy="447904"/>
          </a:xfrm>
          <a:prstGeom prst="rect">
            <a:avLst/>
          </a:prstGeom>
        </p:spPr>
        <p:txBody>
          <a:bodyPr wrap="none" anchor="ctr" anchorCtr="1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C00000"/>
                </a:solidFill>
                <a:latin typeface="Aptos" panose="020B0004020202020204" pitchFamily="34" charset="0"/>
                <a:ea typeface="PMingLiU" panose="02020500000000000000" pitchFamily="18" charset="-120"/>
              </a:rPr>
              <a:t>→</a:t>
            </a:r>
            <a:endParaRPr lang="en-US" sz="32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0CC56-CAED-76CD-B06B-58B6B53CD8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57643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B23AD-8472-D752-E1F2-63F51F638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FCFAF6-8A37-EE34-517F-19997CFECB92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4B7687-B0BC-7858-6251-8551504B0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sz="3500" dirty="0">
                <a:latin typeface="Aptos Light" panose="020B0004020202020204" pitchFamily="34" charset="0"/>
              </a:rPr>
              <a:t>Semiconductor Microwave Annealing Using a Silicon Waveguide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2F5FC6-E80C-F9DC-1CE4-7C13E583A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11CE495-7DC9-321B-E454-32164F67C7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637E37-956A-A6E7-C4E3-8F9935D10866}"/>
              </a:ext>
            </a:extLst>
          </p:cNvPr>
          <p:cNvSpPr/>
          <p:nvPr/>
        </p:nvSpPr>
        <p:spPr>
          <a:xfrm>
            <a:off x="36344" y="785055"/>
            <a:ext cx="288467" cy="197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9" name="그림 13">
            <a:extLst>
              <a:ext uri="{FF2B5EF4-FFF2-40B4-BE49-F238E27FC236}">
                <a16:creationId xmlns:a16="http://schemas.microsoft.com/office/drawing/2014/main" id="{E8300B61-AABC-1E07-92EA-F9D8614D3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"/>
          <a:stretch>
            <a:fillRect/>
          </a:stretch>
        </p:blipFill>
        <p:spPr>
          <a:xfrm>
            <a:off x="970404" y="2455857"/>
            <a:ext cx="3455910" cy="1964166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E3C3E55-2CDB-8135-5CCC-8B2289FFDDD6}"/>
              </a:ext>
            </a:extLst>
          </p:cNvPr>
          <p:cNvGrpSpPr/>
          <p:nvPr/>
        </p:nvGrpSpPr>
        <p:grpSpPr>
          <a:xfrm>
            <a:off x="353386" y="1552974"/>
            <a:ext cx="5461200" cy="4399612"/>
            <a:chOff x="79886" y="2209994"/>
            <a:chExt cx="3896902" cy="3731831"/>
          </a:xfrm>
          <a:solidFill>
            <a:srgbClr val="FDF6F6"/>
          </a:solidFill>
        </p:grpSpPr>
        <p:sp>
          <p:nvSpPr>
            <p:cNvPr id="106" name="Flowchart: Process 105">
              <a:extLst>
                <a:ext uri="{FF2B5EF4-FFF2-40B4-BE49-F238E27FC236}">
                  <a16:creationId xmlns:a16="http://schemas.microsoft.com/office/drawing/2014/main" id="{20D5577B-8039-B1C0-B31F-DCB3FAD8A222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44A735EA-E506-CDE3-4D85-CF6E276E1A7E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DE8284A0-A864-5636-A127-5BF48F7E0106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641F9BD-FF54-E978-8E11-57BD312409C2}"/>
              </a:ext>
            </a:extLst>
          </p:cNvPr>
          <p:cNvGrpSpPr/>
          <p:nvPr/>
        </p:nvGrpSpPr>
        <p:grpSpPr>
          <a:xfrm>
            <a:off x="6374544" y="1552974"/>
            <a:ext cx="5464067" cy="4360065"/>
            <a:chOff x="79886" y="2209994"/>
            <a:chExt cx="3896902" cy="3731831"/>
          </a:xfrm>
          <a:solidFill>
            <a:srgbClr val="ECFDE9"/>
          </a:solidFill>
        </p:grpSpPr>
        <p:sp>
          <p:nvSpPr>
            <p:cNvPr id="118" name="Flowchart: Process 117">
              <a:extLst>
                <a:ext uri="{FF2B5EF4-FFF2-40B4-BE49-F238E27FC236}">
                  <a16:creationId xmlns:a16="http://schemas.microsoft.com/office/drawing/2014/main" id="{E86E73BE-EFE6-7A60-B746-A3B2DD3D9847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F033E5EB-73D8-D930-7C3F-6F8D89F558EC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C9CA56D2-7538-DF89-7B17-AE3BE5E32C03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B18E915A-AA6C-256F-E97F-E4B159DCCA5F}"/>
              </a:ext>
            </a:extLst>
          </p:cNvPr>
          <p:cNvSpPr/>
          <p:nvPr/>
        </p:nvSpPr>
        <p:spPr>
          <a:xfrm>
            <a:off x="353386" y="776085"/>
            <a:ext cx="5464068" cy="742767"/>
          </a:xfrm>
          <a:prstGeom prst="roundRect">
            <a:avLst/>
          </a:prstGeom>
          <a:solidFill>
            <a:srgbClr val="FD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rgbClr val="C00000"/>
                </a:solidFill>
                <a:latin typeface="Aptos" panose="020B0004020202020204" pitchFamily="34" charset="0"/>
              </a:rPr>
              <a:t>Conventional Microwave Annealing</a:t>
            </a:r>
            <a:endParaRPr lang="ko-KR" altLang="en-US" sz="2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E3DB507F-E1D3-CFE7-32C4-F3453D5AAAE8}"/>
              </a:ext>
            </a:extLst>
          </p:cNvPr>
          <p:cNvSpPr/>
          <p:nvPr/>
        </p:nvSpPr>
        <p:spPr>
          <a:xfrm>
            <a:off x="6374546" y="785170"/>
            <a:ext cx="5464068" cy="742767"/>
          </a:xfrm>
          <a:prstGeom prst="roundRect">
            <a:avLst/>
          </a:prstGeom>
          <a:solidFill>
            <a:srgbClr val="ECF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Annealing Through Silicon Waveguide</a:t>
            </a:r>
            <a:endParaRPr lang="ko-KR" altLang="en-US" sz="2400" b="1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037868FF-224E-EB24-1531-4F3E41A8E5D7}"/>
              </a:ext>
            </a:extLst>
          </p:cNvPr>
          <p:cNvSpPr/>
          <p:nvPr/>
        </p:nvSpPr>
        <p:spPr>
          <a:xfrm>
            <a:off x="78538" y="6000213"/>
            <a:ext cx="12005581" cy="429525"/>
          </a:xfrm>
          <a:prstGeom prst="roundRect">
            <a:avLst/>
          </a:prstGeom>
          <a:solidFill>
            <a:srgbClr val="EAF3FB"/>
          </a:solidFill>
          <a:ln>
            <a:solidFill>
              <a:srgbClr val="EAF3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Silicon</a:t>
            </a:r>
            <a:r>
              <a:rPr lang="ko-KR" altLang="en-US" sz="2200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ko-KR" sz="2200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waveguide</a:t>
            </a:r>
            <a:r>
              <a:rPr lang="ko-KR" altLang="en-US" sz="2200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ko-KR" sz="2200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enables direct microwave coupling for efficient semiconductor annealing</a:t>
            </a:r>
            <a:endParaRPr lang="ko-KR" altLang="en-US" sz="2200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150" name="그림 13">
            <a:extLst>
              <a:ext uri="{FF2B5EF4-FFF2-40B4-BE49-F238E27FC236}">
                <a16:creationId xmlns:a16="http://schemas.microsoft.com/office/drawing/2014/main" id="{DD474864-785D-195B-1743-1182EEDCCA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78"/>
          <a:stretch>
            <a:fillRect/>
          </a:stretch>
        </p:blipFill>
        <p:spPr>
          <a:xfrm>
            <a:off x="1037012" y="1594732"/>
            <a:ext cx="4091415" cy="2325355"/>
          </a:xfrm>
          <a:prstGeom prst="rect">
            <a:avLst/>
          </a:prstGeom>
        </p:spPr>
      </p:pic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399F0AFF-E3BF-EE72-ED28-288C7332D0C4}"/>
              </a:ext>
            </a:extLst>
          </p:cNvPr>
          <p:cNvSpPr/>
          <p:nvPr/>
        </p:nvSpPr>
        <p:spPr>
          <a:xfrm>
            <a:off x="426720" y="3961845"/>
            <a:ext cx="5319285" cy="186864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/>
                </a:solidFill>
                <a:latin typeface="Aptos" panose="020B0004020202020204" pitchFamily="34" charset="0"/>
              </a:rPr>
              <a:t>Indirect heating through a susceptor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/>
                </a:solidFill>
                <a:latin typeface="Aptos" panose="020B0004020202020204" pitchFamily="34" charset="0"/>
              </a:rPr>
              <a:t>Nonuniform electric field and temperature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/>
                </a:solidFill>
                <a:latin typeface="Aptos" panose="020B0004020202020204" pitchFamily="34" charset="0"/>
              </a:rPr>
              <a:t>Inefficient energy loss</a:t>
            </a:r>
            <a:endParaRPr lang="ko-KR" altLang="en-US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C9CA323-1032-2B82-4103-38AB27242F04}"/>
              </a:ext>
            </a:extLst>
          </p:cNvPr>
          <p:cNvSpPr/>
          <p:nvPr/>
        </p:nvSpPr>
        <p:spPr>
          <a:xfrm>
            <a:off x="6442939" y="3964832"/>
            <a:ext cx="5319285" cy="1865662"/>
          </a:xfrm>
          <a:prstGeom prst="round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/>
                </a:solidFill>
                <a:latin typeface="Aptos" panose="020B0004020202020204" pitchFamily="34" charset="0"/>
              </a:rPr>
              <a:t>Direct microwave-semiconductor interaction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/>
                </a:solidFill>
                <a:latin typeface="Aptos" panose="020B0004020202020204" pitchFamily="34" charset="0"/>
              </a:rPr>
              <a:t>Localized and uniform energy transfer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solidFill>
                  <a:schemeClr val="tx1"/>
                </a:solidFill>
                <a:latin typeface="Aptos" panose="020B0004020202020204" pitchFamily="34" charset="0"/>
              </a:rPr>
              <a:t>Enhanced dopant activation </a:t>
            </a:r>
            <a:r>
              <a:rPr lang="en-US" altLang="ko-KR" dirty="0">
                <a:solidFill>
                  <a:schemeClr val="tx1"/>
                </a:solidFill>
                <a:latin typeface="Aptos" panose="020B0004020202020204" pitchFamily="34" charset="0"/>
              </a:rPr>
              <a:t>(25% more efficient; 6x more stable)</a:t>
            </a:r>
            <a:endParaRPr lang="ko-KR" altLang="en-US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80E4FD-CD27-2088-1423-501E75CEB735}"/>
              </a:ext>
            </a:extLst>
          </p:cNvPr>
          <p:cNvGrpSpPr/>
          <p:nvPr/>
        </p:nvGrpSpPr>
        <p:grpSpPr>
          <a:xfrm>
            <a:off x="6626479" y="4870058"/>
            <a:ext cx="249008" cy="166900"/>
            <a:chOff x="8169397" y="1277482"/>
            <a:chExt cx="3898231" cy="896847"/>
          </a:xfrm>
          <a:solidFill>
            <a:srgbClr val="ECFDE9"/>
          </a:solidFill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2EC78C1-EFC8-7D0B-F75E-B76FA4D177DA}"/>
                </a:ext>
              </a:extLst>
            </p:cNvPr>
            <p:cNvGrpSpPr/>
            <p:nvPr/>
          </p:nvGrpSpPr>
          <p:grpSpPr>
            <a:xfrm>
              <a:off x="8170727" y="1451271"/>
              <a:ext cx="3896901" cy="723058"/>
              <a:chOff x="80552" y="1451271"/>
              <a:chExt cx="3896901" cy="723058"/>
            </a:xfrm>
            <a:grpFill/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7607BE97-4081-BFD4-F370-3E9ECEB07ED0}"/>
                  </a:ext>
                </a:extLst>
              </p:cNvPr>
              <p:cNvSpPr/>
              <p:nvPr/>
            </p:nvSpPr>
            <p:spPr>
              <a:xfrm>
                <a:off x="80552" y="1495336"/>
                <a:ext cx="3896901" cy="67899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8F07E306-4FD5-375B-BCFE-9E55B857A226}"/>
                  </a:ext>
                </a:extLst>
              </p:cNvPr>
              <p:cNvSpPr/>
              <p:nvPr/>
            </p:nvSpPr>
            <p:spPr>
              <a:xfrm>
                <a:off x="80552" y="1451271"/>
                <a:ext cx="3896901" cy="47504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E8CC019-E20D-2511-E7F5-FDEB78090C2C}"/>
                </a:ext>
              </a:extLst>
            </p:cNvPr>
            <p:cNvSpPr/>
            <p:nvPr/>
          </p:nvSpPr>
          <p:spPr>
            <a:xfrm>
              <a:off x="8169397" y="1277482"/>
              <a:ext cx="1020323" cy="47504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8B12466C-3733-D485-62FC-E1638BC2389D}"/>
                </a:ext>
              </a:extLst>
            </p:cNvPr>
            <p:cNvSpPr/>
            <p:nvPr/>
          </p:nvSpPr>
          <p:spPr>
            <a:xfrm>
              <a:off x="11046640" y="1277482"/>
              <a:ext cx="1020323" cy="47504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92874671-EA57-E700-3D51-420276AE7A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875444" y="1537111"/>
            <a:ext cx="4459306" cy="241807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F5B0BE5-D5CC-2DD0-B133-C0AF54437DCD}"/>
              </a:ext>
            </a:extLst>
          </p:cNvPr>
          <p:cNvGrpSpPr/>
          <p:nvPr/>
        </p:nvGrpSpPr>
        <p:grpSpPr>
          <a:xfrm>
            <a:off x="613484" y="5321389"/>
            <a:ext cx="211764" cy="415511"/>
            <a:chOff x="79886" y="2209994"/>
            <a:chExt cx="3896902" cy="3314580"/>
          </a:xfrm>
          <a:solidFill>
            <a:srgbClr val="FCF6EA"/>
          </a:solidFill>
        </p:grpSpPr>
        <p:sp>
          <p:nvSpPr>
            <p:cNvPr id="6" name="Flowchart: Process 5">
              <a:extLst>
                <a:ext uri="{FF2B5EF4-FFF2-40B4-BE49-F238E27FC236}">
                  <a16:creationId xmlns:a16="http://schemas.microsoft.com/office/drawing/2014/main" id="{E2A0ED9E-F259-E2E9-C4EF-B9B52D4FC16A}"/>
                </a:ext>
              </a:extLst>
            </p:cNvPr>
            <p:cNvSpPr/>
            <p:nvPr/>
          </p:nvSpPr>
          <p:spPr>
            <a:xfrm>
              <a:off x="79886" y="2752821"/>
              <a:ext cx="3896902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F2F38C0-04A1-27E3-9ED8-74E47A522A51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pic>
        <p:nvPicPr>
          <p:cNvPr id="156" name="Picture 155">
            <a:extLst>
              <a:ext uri="{FF2B5EF4-FFF2-40B4-BE49-F238E27FC236}">
                <a16:creationId xmlns:a16="http://schemas.microsoft.com/office/drawing/2014/main" id="{5648144B-3FEC-6AAD-0BB9-D265E96999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99018" y="5454751"/>
            <a:ext cx="303539" cy="29356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6220316-359F-C12E-2939-68CD857FEB28}"/>
              </a:ext>
            </a:extLst>
          </p:cNvPr>
          <p:cNvGrpSpPr/>
          <p:nvPr/>
        </p:nvGrpSpPr>
        <p:grpSpPr>
          <a:xfrm>
            <a:off x="604717" y="4688548"/>
            <a:ext cx="211764" cy="415511"/>
            <a:chOff x="79886" y="2209994"/>
            <a:chExt cx="3896902" cy="3314580"/>
          </a:xfrm>
          <a:solidFill>
            <a:srgbClr val="FCF6EA"/>
          </a:solidFill>
        </p:grpSpPr>
        <p:sp>
          <p:nvSpPr>
            <p:cNvPr id="18" name="Flowchart: Process 17">
              <a:extLst>
                <a:ext uri="{FF2B5EF4-FFF2-40B4-BE49-F238E27FC236}">
                  <a16:creationId xmlns:a16="http://schemas.microsoft.com/office/drawing/2014/main" id="{271F65EA-EFEF-9CDC-1165-A65EED2F50A6}"/>
                </a:ext>
              </a:extLst>
            </p:cNvPr>
            <p:cNvSpPr/>
            <p:nvPr/>
          </p:nvSpPr>
          <p:spPr>
            <a:xfrm>
              <a:off x="79886" y="2752821"/>
              <a:ext cx="3896902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632777-F50F-E1C7-55E3-462D24A1EA0A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C47BD1C-2296-82D7-C31E-82E0FB2D741D}"/>
              </a:ext>
            </a:extLst>
          </p:cNvPr>
          <p:cNvGrpSpPr/>
          <p:nvPr/>
        </p:nvGrpSpPr>
        <p:grpSpPr>
          <a:xfrm>
            <a:off x="603124" y="4120167"/>
            <a:ext cx="211764" cy="415511"/>
            <a:chOff x="79886" y="2209994"/>
            <a:chExt cx="3896902" cy="3314580"/>
          </a:xfrm>
          <a:solidFill>
            <a:srgbClr val="FCF6EA"/>
          </a:solidFill>
        </p:grpSpPr>
        <p:sp>
          <p:nvSpPr>
            <p:cNvPr id="33" name="Flowchart: Process 32">
              <a:extLst>
                <a:ext uri="{FF2B5EF4-FFF2-40B4-BE49-F238E27FC236}">
                  <a16:creationId xmlns:a16="http://schemas.microsoft.com/office/drawing/2014/main" id="{2C42DF17-A3DD-6E0D-7876-E3410F3BE8E7}"/>
                </a:ext>
              </a:extLst>
            </p:cNvPr>
            <p:cNvSpPr/>
            <p:nvPr/>
          </p:nvSpPr>
          <p:spPr>
            <a:xfrm>
              <a:off x="79886" y="2752821"/>
              <a:ext cx="3896902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42AE3B4-3AEE-E8D6-AC2B-D6BCCE57F856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pic>
        <p:nvPicPr>
          <p:cNvPr id="160" name="Picture 159">
            <a:extLst>
              <a:ext uri="{FF2B5EF4-FFF2-40B4-BE49-F238E27FC236}">
                <a16:creationId xmlns:a16="http://schemas.microsoft.com/office/drawing/2014/main" id="{C7C8A79F-2898-B5DC-71D9-D0E1E3A985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99017" y="4089239"/>
            <a:ext cx="303539" cy="293569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9299A248-90C9-5FE0-8EBC-5141192E463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99017" y="4750879"/>
            <a:ext cx="303539" cy="293569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7680CD29-C1D2-7759-02E8-F32B20EA9AFB}"/>
              </a:ext>
            </a:extLst>
          </p:cNvPr>
          <p:cNvGrpSpPr/>
          <p:nvPr/>
        </p:nvGrpSpPr>
        <p:grpSpPr>
          <a:xfrm>
            <a:off x="6584553" y="4133241"/>
            <a:ext cx="162322" cy="240376"/>
            <a:chOff x="79886" y="2209994"/>
            <a:chExt cx="3896902" cy="3731831"/>
          </a:xfrm>
          <a:solidFill>
            <a:srgbClr val="ECFDE9"/>
          </a:solidFill>
        </p:grpSpPr>
        <p:sp>
          <p:nvSpPr>
            <p:cNvPr id="36" name="Flowchart: Process 35">
              <a:extLst>
                <a:ext uri="{FF2B5EF4-FFF2-40B4-BE49-F238E27FC236}">
                  <a16:creationId xmlns:a16="http://schemas.microsoft.com/office/drawing/2014/main" id="{FAF000F5-8DD9-F666-F052-C8A1E3B842A3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CAF230D4-7DB7-6704-5F36-6FA317F1A6C8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F33928F-4F57-79F5-0DBF-7DE10B3F90E8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D778D9F-2309-5640-717A-E38D32A88167}"/>
              </a:ext>
            </a:extLst>
          </p:cNvPr>
          <p:cNvGrpSpPr/>
          <p:nvPr/>
        </p:nvGrpSpPr>
        <p:grpSpPr>
          <a:xfrm>
            <a:off x="6597147" y="4637146"/>
            <a:ext cx="162322" cy="240376"/>
            <a:chOff x="79886" y="2209994"/>
            <a:chExt cx="3896902" cy="3731831"/>
          </a:xfrm>
          <a:solidFill>
            <a:srgbClr val="ECFDE9"/>
          </a:solidFill>
        </p:grpSpPr>
        <p:sp>
          <p:nvSpPr>
            <p:cNvPr id="42" name="Flowchart: Process 41">
              <a:extLst>
                <a:ext uri="{FF2B5EF4-FFF2-40B4-BE49-F238E27FC236}">
                  <a16:creationId xmlns:a16="http://schemas.microsoft.com/office/drawing/2014/main" id="{34C417FB-84B4-4A9A-5BB7-6A5BFCB835B6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6AAE130-07F9-8B44-053D-DFD809178DB6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5808899A-F388-B46C-CFC0-34623087AC59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6DAE9A4-8DA4-0CB6-B14F-D04FB85DFCCA}"/>
              </a:ext>
            </a:extLst>
          </p:cNvPr>
          <p:cNvGrpSpPr/>
          <p:nvPr/>
        </p:nvGrpSpPr>
        <p:grpSpPr>
          <a:xfrm>
            <a:off x="6595024" y="5249667"/>
            <a:ext cx="162322" cy="240376"/>
            <a:chOff x="79886" y="2209994"/>
            <a:chExt cx="3896902" cy="3731831"/>
          </a:xfrm>
          <a:solidFill>
            <a:srgbClr val="ECFDE9"/>
          </a:solidFill>
        </p:grpSpPr>
        <p:sp>
          <p:nvSpPr>
            <p:cNvPr id="47" name="Flowchart: Process 46">
              <a:extLst>
                <a:ext uri="{FF2B5EF4-FFF2-40B4-BE49-F238E27FC236}">
                  <a16:creationId xmlns:a16="http://schemas.microsoft.com/office/drawing/2014/main" id="{CEB38C54-F312-5CF1-85FF-32FD12B45BC6}"/>
                </a:ext>
              </a:extLst>
            </p:cNvPr>
            <p:cNvSpPr/>
            <p:nvPr/>
          </p:nvSpPr>
          <p:spPr>
            <a:xfrm>
              <a:off x="79887" y="2752824"/>
              <a:ext cx="3896901" cy="2771753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8B8D5C10-F5E4-A7C4-8F07-C2EA40F62C7D}"/>
                </a:ext>
              </a:extLst>
            </p:cNvPr>
            <p:cNvSpPr/>
            <p:nvPr/>
          </p:nvSpPr>
          <p:spPr>
            <a:xfrm>
              <a:off x="79886" y="2209994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09752B9-457F-C393-A29F-A2204AEDB69F}"/>
                </a:ext>
              </a:extLst>
            </p:cNvPr>
            <p:cNvSpPr/>
            <p:nvPr/>
          </p:nvSpPr>
          <p:spPr>
            <a:xfrm>
              <a:off x="79886" y="5262832"/>
              <a:ext cx="3896901" cy="6789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DE3C4FC-01EF-822F-D32D-E204D23FD5D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535713" y="4052676"/>
            <a:ext cx="307463" cy="3074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D53216-1EA1-631C-DAB1-A44AAAAEB40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536753" y="4604053"/>
            <a:ext cx="307463" cy="3074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523A973-A480-BA4F-0A58-F5F2E2E658A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545649" y="5280018"/>
            <a:ext cx="307463" cy="30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2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08C47-F966-6BFE-2EE7-F53FA7013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5CECEF6-35E3-DE5B-DA71-44355960C652}"/>
              </a:ext>
            </a:extLst>
          </p:cNvPr>
          <p:cNvSpPr/>
          <p:nvPr/>
        </p:nvSpPr>
        <p:spPr>
          <a:xfrm>
            <a:off x="5225143" y="1275316"/>
            <a:ext cx="6820677" cy="3708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8A48441-340A-695B-C14D-F6EE65954297}"/>
              </a:ext>
            </a:extLst>
          </p:cNvPr>
          <p:cNvSpPr/>
          <p:nvPr/>
        </p:nvSpPr>
        <p:spPr>
          <a:xfrm>
            <a:off x="5407842" y="3295783"/>
            <a:ext cx="6391290" cy="2348502"/>
          </a:xfrm>
          <a:prstGeom prst="round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9050">
            <a:solidFill>
              <a:srgbClr val="FCF6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B3932D-3A20-EBC0-5CE0-F6AB715B7416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2E9220-6CBA-C3D3-D8F6-5DE7DDFF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COMSOL Modelling of the Microwave-Silicon Waveguide</a:t>
            </a:r>
            <a:endParaRPr lang="en-US" sz="4000" dirty="0">
              <a:latin typeface="Aptos Light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53CA12-64FE-A95E-6D08-B8D67217A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C6A8C07-B79B-867B-6C39-06611D147B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4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5BF44A-7308-ABC9-584E-1975DF606D80}"/>
              </a:ext>
            </a:extLst>
          </p:cNvPr>
          <p:cNvSpPr/>
          <p:nvPr/>
        </p:nvSpPr>
        <p:spPr>
          <a:xfrm>
            <a:off x="294985" y="835635"/>
            <a:ext cx="4552622" cy="2348501"/>
          </a:xfrm>
          <a:prstGeom prst="round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w="19050">
            <a:solidFill>
              <a:srgbClr val="E791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08C0D7-842A-106B-B70B-8D0705BEC6B8}"/>
              </a:ext>
            </a:extLst>
          </p:cNvPr>
          <p:cNvSpPr txBox="1"/>
          <p:nvPr/>
        </p:nvSpPr>
        <p:spPr>
          <a:xfrm>
            <a:off x="486365" y="805937"/>
            <a:ext cx="4169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ptos" panose="020B0004020202020204" pitchFamily="34" charset="0"/>
              </a:rPr>
              <a:t>Coaxial to Si Waveguide Transition</a:t>
            </a:r>
            <a:endParaRPr lang="ko-KR" altLang="en-US" sz="20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B524B68-1C6F-19EB-DB0C-098A69BC99C7}"/>
              </a:ext>
            </a:extLst>
          </p:cNvPr>
          <p:cNvSpPr/>
          <p:nvPr/>
        </p:nvSpPr>
        <p:spPr>
          <a:xfrm>
            <a:off x="294985" y="3264597"/>
            <a:ext cx="4552622" cy="3107294"/>
          </a:xfrm>
          <a:prstGeom prst="round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w="19050">
            <a:solidFill>
              <a:srgbClr val="E791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8F06A9-F930-3BE2-7F5B-4421DE05C2D4}"/>
              </a:ext>
            </a:extLst>
          </p:cNvPr>
          <p:cNvSpPr txBox="1"/>
          <p:nvPr/>
        </p:nvSpPr>
        <p:spPr>
          <a:xfrm>
            <a:off x="1236281" y="3245935"/>
            <a:ext cx="2670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Aptos" panose="020B0004020202020204" pitchFamily="34" charset="0"/>
              </a:rPr>
              <a:t>Simulation Geometry</a:t>
            </a:r>
            <a:endParaRPr lang="ko-KR" altLang="en-US" sz="20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40B9E7-027B-360B-727F-8E8A3ADDECB2}"/>
              </a:ext>
            </a:extLst>
          </p:cNvPr>
          <p:cNvSpPr/>
          <p:nvPr/>
        </p:nvSpPr>
        <p:spPr>
          <a:xfrm>
            <a:off x="8338955" y="5049696"/>
            <a:ext cx="337096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0ED3A37-040A-2CE1-C3FF-A46132308475}"/>
              </a:ext>
            </a:extLst>
          </p:cNvPr>
          <p:cNvSpPr/>
          <p:nvPr/>
        </p:nvSpPr>
        <p:spPr>
          <a:xfrm>
            <a:off x="5407842" y="873735"/>
            <a:ext cx="6391290" cy="2348502"/>
          </a:xfrm>
          <a:prstGeom prst="round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9050">
            <a:solidFill>
              <a:srgbClr val="FCF6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5CC4F7-8290-BEC6-D459-678C785BD94E}"/>
              </a:ext>
            </a:extLst>
          </p:cNvPr>
          <p:cNvSpPr txBox="1"/>
          <p:nvPr/>
        </p:nvSpPr>
        <p:spPr>
          <a:xfrm>
            <a:off x="5599225" y="837882"/>
            <a:ext cx="6008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Simulation Setup</a:t>
            </a:r>
            <a:endParaRPr lang="ko-KR" altLang="en-US" sz="20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9CD8967-E8CE-A4F7-4278-008DD5DCB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04745"/>
              </p:ext>
            </p:extLst>
          </p:nvPr>
        </p:nvGraphicFramePr>
        <p:xfrm>
          <a:off x="5599225" y="1275316"/>
          <a:ext cx="6008058" cy="173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3833">
                  <a:extLst>
                    <a:ext uri="{9D8B030D-6E8A-4147-A177-3AD203B41FA5}">
                      <a16:colId xmlns:a16="http://schemas.microsoft.com/office/drawing/2014/main" val="4192452414"/>
                    </a:ext>
                  </a:extLst>
                </a:gridCol>
                <a:gridCol w="4324225">
                  <a:extLst>
                    <a:ext uri="{9D8B030D-6E8A-4147-A177-3AD203B41FA5}">
                      <a16:colId xmlns:a16="http://schemas.microsoft.com/office/drawing/2014/main" val="730808872"/>
                    </a:ext>
                  </a:extLst>
                </a:gridCol>
              </a:tblGrid>
              <a:tr h="25913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Software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>
                          <a:latin typeface="Aptos" panose="020B0004020202020204" pitchFamily="34" charset="0"/>
                        </a:rPr>
                        <a:t>COMSOL Multiphysics® 6.2 and 6.3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612999"/>
                  </a:ext>
                </a:extLst>
              </a:tr>
              <a:tr h="6976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Modules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b="1" dirty="0">
                          <a:latin typeface="Aptos" panose="020B0004020202020204" pitchFamily="34" charset="0"/>
                        </a:rPr>
                        <a:t>RF module: </a:t>
                      </a:r>
                      <a:r>
                        <a:rPr lang="en-US" altLang="ko-KR" sz="1600" b="0" dirty="0">
                          <a:latin typeface="Aptos" panose="020B0004020202020204" pitchFamily="34" charset="0"/>
                        </a:rPr>
                        <a:t>Electromagnetic waves, Frequency Domain (</a:t>
                      </a:r>
                      <a:r>
                        <a:rPr lang="en-US" altLang="ko-KR" sz="1600" b="0" dirty="0" err="1">
                          <a:latin typeface="Aptos" panose="020B0004020202020204" pitchFamily="34" charset="0"/>
                        </a:rPr>
                        <a:t>ewfd</a:t>
                      </a:r>
                      <a:r>
                        <a:rPr lang="en-US" altLang="ko-KR" sz="1600" b="0" dirty="0">
                          <a:latin typeface="Aptos" panose="020B0004020202020204" pitchFamily="34" charset="0"/>
                        </a:rPr>
                        <a:t>)</a:t>
                      </a: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b="1" dirty="0">
                          <a:latin typeface="Aptos" panose="020B0004020202020204" pitchFamily="34" charset="0"/>
                        </a:rPr>
                        <a:t>Heat Transfer Module: </a:t>
                      </a:r>
                      <a:r>
                        <a:rPr lang="en-US" altLang="ko-KR" sz="1600" b="0" dirty="0">
                          <a:latin typeface="Aptos" panose="020B0004020202020204" pitchFamily="34" charset="0"/>
                        </a:rPr>
                        <a:t>Heat Transfer in Solids (</a:t>
                      </a:r>
                      <a:r>
                        <a:rPr lang="en-US" altLang="ko-KR" sz="1600" b="0" dirty="0" err="1">
                          <a:latin typeface="Aptos" panose="020B0004020202020204" pitchFamily="34" charset="0"/>
                        </a:rPr>
                        <a:t>ht</a:t>
                      </a:r>
                      <a:r>
                        <a:rPr lang="en-US" altLang="ko-KR" sz="1600" b="0" dirty="0">
                          <a:latin typeface="Aptos" panose="020B0004020202020204" pitchFamily="34" charset="0"/>
                        </a:rPr>
                        <a:t>)</a:t>
                      </a:r>
                      <a:endParaRPr lang="ko-KR" altLang="en-US" sz="1600" b="0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304323"/>
                  </a:ext>
                </a:extLst>
              </a:tr>
              <a:tr h="3348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Frequency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="0" dirty="0">
                          <a:latin typeface="Aptos" panose="020B0004020202020204" pitchFamily="34" charset="0"/>
                        </a:rPr>
                        <a:t>2.45 GHz (ISM Band)</a:t>
                      </a:r>
                      <a:endParaRPr lang="ko-KR" altLang="en-US" sz="1600" b="0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403451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4065C754-0190-C58B-B94E-672F0B696B18}"/>
              </a:ext>
            </a:extLst>
          </p:cNvPr>
          <p:cNvSpPr txBox="1"/>
          <p:nvPr/>
        </p:nvSpPr>
        <p:spPr>
          <a:xfrm>
            <a:off x="5599225" y="3259930"/>
            <a:ext cx="6008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Waveguide Design</a:t>
            </a:r>
            <a:endParaRPr lang="ko-KR" altLang="en-US" sz="20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160DB87-7816-F12A-E03C-7E280B03DC5A}"/>
              </a:ext>
            </a:extLst>
          </p:cNvPr>
          <p:cNvSpPr/>
          <p:nvPr/>
        </p:nvSpPr>
        <p:spPr>
          <a:xfrm>
            <a:off x="5090160" y="4176227"/>
            <a:ext cx="6955660" cy="1503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00697B6-495C-B725-02DE-2933A632AD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2048"/>
          <a:stretch>
            <a:fillRect/>
          </a:stretch>
        </p:blipFill>
        <p:spPr>
          <a:xfrm>
            <a:off x="5407376" y="3632841"/>
            <a:ext cx="6407451" cy="89774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D648E61-BD74-44FA-2362-8B40B8482B90}"/>
              </a:ext>
            </a:extLst>
          </p:cNvPr>
          <p:cNvSpPr txBox="1"/>
          <p:nvPr/>
        </p:nvSpPr>
        <p:spPr>
          <a:xfrm>
            <a:off x="5495817" y="3660040"/>
            <a:ext cx="6270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Aptos" panose="020B0004020202020204" pitchFamily="34" charset="0"/>
              </a:rPr>
              <a:t>Rectangular Si waveguide to </a:t>
            </a:r>
            <a:r>
              <a:rPr lang="en-US" altLang="ko-KR" sz="1600" b="1" dirty="0">
                <a:latin typeface="Aptos" panose="020B0004020202020204" pitchFamily="34" charset="0"/>
              </a:rPr>
              <a:t>interface with the Si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latin typeface="Aptos" panose="020B0004020202020204" pitchFamily="34" charset="0"/>
              </a:rPr>
              <a:t>Designed to </a:t>
            </a:r>
            <a:r>
              <a:rPr lang="en-US" altLang="ko-KR" sz="1600" b="1" dirty="0">
                <a:latin typeface="Aptos" panose="020B0004020202020204" pitchFamily="34" charset="0"/>
              </a:rPr>
              <a:t>match dielectric properties</a:t>
            </a:r>
            <a:r>
              <a:rPr lang="en-US" altLang="ko-KR" sz="1600" dirty="0">
                <a:latin typeface="Aptos" panose="020B0004020202020204" pitchFamily="34" charset="0"/>
              </a:rPr>
              <a:t> and enable continuous wave propagation</a:t>
            </a:r>
            <a:endParaRPr lang="ko-KR" altLang="en-US" sz="1600" dirty="0">
              <a:latin typeface="Aptos" panose="020B00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0A9D59B-AD8F-C827-84F6-E06CF5C407A9}"/>
              </a:ext>
            </a:extLst>
          </p:cNvPr>
          <p:cNvSpPr txBox="1"/>
          <p:nvPr/>
        </p:nvSpPr>
        <p:spPr>
          <a:xfrm>
            <a:off x="5697108" y="4548257"/>
            <a:ext cx="6008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Key Simulation Features</a:t>
            </a:r>
            <a:endParaRPr lang="ko-KR" altLang="en-US" sz="20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498E4CD6-64F7-4AAA-2A7A-9A51A1349E9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68167"/>
          <a:stretch>
            <a:fillRect/>
          </a:stretch>
        </p:blipFill>
        <p:spPr>
          <a:xfrm>
            <a:off x="5407376" y="4593483"/>
            <a:ext cx="6413548" cy="752977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FF68D3DA-A046-E7CD-214A-DF065430D280}"/>
              </a:ext>
            </a:extLst>
          </p:cNvPr>
          <p:cNvSpPr txBox="1"/>
          <p:nvPr/>
        </p:nvSpPr>
        <p:spPr>
          <a:xfrm>
            <a:off x="5495816" y="4948316"/>
            <a:ext cx="6354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latin typeface="Aptos" panose="020B0004020202020204" pitchFamily="34" charset="0"/>
              </a:rPr>
              <a:t>Mode transition</a:t>
            </a:r>
            <a:r>
              <a:rPr lang="en-US" altLang="ko-KR" sz="1600" dirty="0">
                <a:latin typeface="Aptos" panose="020B0004020202020204" pitchFamily="34" charset="0"/>
              </a:rPr>
              <a:t>: </a:t>
            </a:r>
            <a:r>
              <a:rPr lang="en-US" altLang="ko-KR" sz="1600" b="1" dirty="0">
                <a:solidFill>
                  <a:srgbClr val="C00000"/>
                </a:solidFill>
                <a:latin typeface="Aptos" panose="020B0004020202020204" pitchFamily="34" charset="0"/>
              </a:rPr>
              <a:t>TEM</a:t>
            </a:r>
            <a:r>
              <a:rPr lang="en-US" altLang="ko-KR" sz="1600" dirty="0">
                <a:latin typeface="Aptos" panose="020B0004020202020204" pitchFamily="34" charset="0"/>
              </a:rPr>
              <a:t> in coaxial → </a:t>
            </a:r>
            <a:r>
              <a:rPr lang="en-US" altLang="ko-KR" sz="1600" b="1" dirty="0">
                <a:solidFill>
                  <a:srgbClr val="C00000"/>
                </a:solidFill>
                <a:latin typeface="Aptos" panose="020B0004020202020204" pitchFamily="34" charset="0"/>
              </a:rPr>
              <a:t>TE</a:t>
            </a:r>
            <a:r>
              <a:rPr lang="en-US" altLang="ko-KR" sz="1600" b="1" i="1" baseline="-25000" dirty="0">
                <a:solidFill>
                  <a:srgbClr val="C00000"/>
                </a:solidFill>
                <a:latin typeface="Aptos" panose="020B0004020202020204" pitchFamily="34" charset="0"/>
              </a:rPr>
              <a:t>10</a:t>
            </a:r>
            <a:r>
              <a:rPr lang="en-US" altLang="ko-KR" sz="1600" dirty="0">
                <a:latin typeface="Aptos" panose="020B0004020202020204" pitchFamily="34" charset="0"/>
              </a:rPr>
              <a:t> in rectangular Si waveguide</a:t>
            </a:r>
            <a:endParaRPr lang="en-US" altLang="ko-KR" sz="16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latin typeface="Aptos" panose="020B0004020202020204" pitchFamily="34" charset="0"/>
              </a:rPr>
              <a:t>Electric field concentration:  </a:t>
            </a:r>
            <a:r>
              <a:rPr lang="en-US" altLang="ko-KR" sz="1600" dirty="0">
                <a:latin typeface="Aptos" panose="020B0004020202020204" pitchFamily="34" charset="0"/>
              </a:rPr>
              <a:t>maximum at the </a:t>
            </a:r>
            <a:r>
              <a:rPr lang="en-US" altLang="ko-KR" sz="1600" b="1" dirty="0">
                <a:solidFill>
                  <a:srgbClr val="C00000"/>
                </a:solidFill>
                <a:latin typeface="Aptos" panose="020B0004020202020204" pitchFamily="34" charset="0"/>
              </a:rPr>
              <a:t>open</a:t>
            </a:r>
            <a:r>
              <a:rPr lang="en-US" altLang="ko-KR" sz="1600" dirty="0">
                <a:latin typeface="Aptos" panose="020B0004020202020204" pitchFamily="34" charset="0"/>
              </a:rPr>
              <a:t> end (sample interface)</a:t>
            </a:r>
            <a:endParaRPr lang="ko-KR" altLang="en-US" sz="1600" b="1" dirty="0">
              <a:latin typeface="Aptos" panose="020B00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FDB0228-F516-185B-FC28-A614CA06432C}"/>
              </a:ext>
            </a:extLst>
          </p:cNvPr>
          <p:cNvSpPr txBox="1"/>
          <p:nvPr/>
        </p:nvSpPr>
        <p:spPr>
          <a:xfrm>
            <a:off x="5607072" y="4577206"/>
            <a:ext cx="6008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Key Simulation Features</a:t>
            </a:r>
            <a:endParaRPr lang="ko-KR" altLang="en-US" sz="20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5AAD64-A959-ECC0-083F-81377DDD558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1556" b="-4092"/>
          <a:stretch>
            <a:fillRect/>
          </a:stretch>
        </p:blipFill>
        <p:spPr>
          <a:xfrm>
            <a:off x="5406005" y="5361748"/>
            <a:ext cx="6413548" cy="533068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31C5076-F523-550B-2C85-77472C8F59C0}"/>
              </a:ext>
            </a:extLst>
          </p:cNvPr>
          <p:cNvCxnSpPr>
            <a:cxnSpLocks/>
          </p:cNvCxnSpPr>
          <p:nvPr/>
        </p:nvCxnSpPr>
        <p:spPr>
          <a:xfrm flipH="1">
            <a:off x="3639646" y="4892040"/>
            <a:ext cx="1019753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21D24CA-E3E7-25B4-7D71-728D53F90709}"/>
              </a:ext>
            </a:extLst>
          </p:cNvPr>
          <p:cNvCxnSpPr>
            <a:cxnSpLocks/>
          </p:cNvCxnSpPr>
          <p:nvPr/>
        </p:nvCxnSpPr>
        <p:spPr>
          <a:xfrm>
            <a:off x="4630032" y="2684062"/>
            <a:ext cx="0" cy="220797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C05E099-D652-E548-A3D1-17B890FAF0D8}"/>
              </a:ext>
            </a:extLst>
          </p:cNvPr>
          <p:cNvCxnSpPr>
            <a:cxnSpLocks/>
          </p:cNvCxnSpPr>
          <p:nvPr/>
        </p:nvCxnSpPr>
        <p:spPr>
          <a:xfrm flipH="1">
            <a:off x="4252913" y="2712637"/>
            <a:ext cx="403311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16D9A77-DB75-5DD6-CA56-DB46EC377B08}"/>
              </a:ext>
            </a:extLst>
          </p:cNvPr>
          <p:cNvSpPr txBox="1"/>
          <p:nvPr/>
        </p:nvSpPr>
        <p:spPr>
          <a:xfrm>
            <a:off x="5434580" y="5957057"/>
            <a:ext cx="1021610" cy="57888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  <a:p>
            <a:pPr algn="ctr"/>
            <a:endParaRPr lang="ko-KR" altLang="en-US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49E83AE-45F7-F66D-2427-384A50893148}"/>
              </a:ext>
            </a:extLst>
          </p:cNvPr>
          <p:cNvSpPr txBox="1"/>
          <p:nvPr/>
        </p:nvSpPr>
        <p:spPr>
          <a:xfrm>
            <a:off x="6765360" y="5965464"/>
            <a:ext cx="1021610" cy="578882"/>
          </a:xfrm>
          <a:prstGeom prst="roundRect">
            <a:avLst/>
          </a:prstGeom>
          <a:solidFill>
            <a:srgbClr val="E79191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6D537D-3D25-D5A9-EB9A-F19829D69499}"/>
              </a:ext>
            </a:extLst>
          </p:cNvPr>
          <p:cNvSpPr txBox="1"/>
          <p:nvPr/>
        </p:nvSpPr>
        <p:spPr>
          <a:xfrm>
            <a:off x="8096140" y="5957057"/>
            <a:ext cx="1021610" cy="57888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1256DD6-3D1D-36C1-9306-CD7573E4D2EA}"/>
              </a:ext>
            </a:extLst>
          </p:cNvPr>
          <p:cNvSpPr txBox="1"/>
          <p:nvPr/>
        </p:nvSpPr>
        <p:spPr>
          <a:xfrm>
            <a:off x="9424630" y="5965464"/>
            <a:ext cx="1021610" cy="578882"/>
          </a:xfrm>
          <a:prstGeom prst="roundRect">
            <a:avLst/>
          </a:prstGeom>
          <a:solidFill>
            <a:srgbClr val="E79191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7224E91-F804-62F4-5BD6-280C67FA0AEA}"/>
              </a:ext>
            </a:extLst>
          </p:cNvPr>
          <p:cNvSpPr txBox="1"/>
          <p:nvPr/>
        </p:nvSpPr>
        <p:spPr>
          <a:xfrm>
            <a:off x="10753120" y="5965464"/>
            <a:ext cx="1021610" cy="578882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  <a:p>
            <a:pPr algn="ctr"/>
            <a:endParaRPr lang="en-US" altLang="ko-KR" sz="1400" b="1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B24515-FA04-1880-62FF-F59403EA3F79}"/>
              </a:ext>
            </a:extLst>
          </p:cNvPr>
          <p:cNvSpPr txBox="1"/>
          <p:nvPr/>
        </p:nvSpPr>
        <p:spPr>
          <a:xfrm>
            <a:off x="5540315" y="5984888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Coaxial</a:t>
            </a:r>
          </a:p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(TEM)</a:t>
            </a:r>
            <a:endParaRPr lang="ko-KR" altLang="en-US" sz="1400" b="1" dirty="0">
              <a:latin typeface="Aptos" panose="020B00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86251CD-085D-E3DC-A8A5-88B3B59EB4B3}"/>
              </a:ext>
            </a:extLst>
          </p:cNvPr>
          <p:cNvSpPr txBox="1"/>
          <p:nvPr/>
        </p:nvSpPr>
        <p:spPr>
          <a:xfrm>
            <a:off x="6777873" y="6101016"/>
            <a:ext cx="992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Transition</a:t>
            </a:r>
            <a:endParaRPr lang="ko-KR" altLang="en-US" sz="1400" b="1" dirty="0">
              <a:latin typeface="Aptos" panose="020B00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1758C01-69C0-6FEF-C81B-2CE9110F3CF3}"/>
              </a:ext>
            </a:extLst>
          </p:cNvPr>
          <p:cNvSpPr txBox="1"/>
          <p:nvPr/>
        </p:nvSpPr>
        <p:spPr>
          <a:xfrm>
            <a:off x="7976247" y="5976242"/>
            <a:ext cx="1269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Si Waveguide</a:t>
            </a:r>
          </a:p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(TE</a:t>
            </a:r>
            <a:r>
              <a:rPr lang="en-US" altLang="ko-KR" sz="1400" b="1" i="1" baseline="-25000" dirty="0">
                <a:latin typeface="Aptos" panose="020B0004020202020204" pitchFamily="34" charset="0"/>
              </a:rPr>
              <a:t>10</a:t>
            </a:r>
            <a:r>
              <a:rPr lang="en-US" altLang="ko-KR" sz="1400" b="1" dirty="0">
                <a:latin typeface="Aptos" panose="020B0004020202020204" pitchFamily="34" charset="0"/>
              </a:rPr>
              <a:t>)</a:t>
            </a:r>
            <a:endParaRPr lang="ko-KR" altLang="en-US" sz="1400" b="1" dirty="0">
              <a:latin typeface="Aptos" panose="020B00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9EA83B5-5189-A820-D3B0-6BDBF78EB367}"/>
              </a:ext>
            </a:extLst>
          </p:cNvPr>
          <p:cNvSpPr txBox="1"/>
          <p:nvPr/>
        </p:nvSpPr>
        <p:spPr>
          <a:xfrm>
            <a:off x="9448763" y="5984888"/>
            <a:ext cx="973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Open end</a:t>
            </a:r>
          </a:p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(Max |E|)</a:t>
            </a:r>
            <a:endParaRPr lang="ko-KR" altLang="en-US" sz="1400" b="1" dirty="0">
              <a:latin typeface="Aptos" panose="020B00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6F8B8DE-9BDB-AA67-A335-F89AA83E55D7}"/>
              </a:ext>
            </a:extLst>
          </p:cNvPr>
          <p:cNvSpPr txBox="1"/>
          <p:nvPr/>
        </p:nvSpPr>
        <p:spPr>
          <a:xfrm>
            <a:off x="10762826" y="6101015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latin typeface="Aptos" panose="020B0004020202020204" pitchFamily="34" charset="0"/>
              </a:rPr>
              <a:t>Si Sample</a:t>
            </a:r>
            <a:endParaRPr lang="ko-KR" altLang="en-US" sz="1400" b="1" dirty="0">
              <a:latin typeface="Aptos" panose="020B0004020202020204" pitchFamily="34" charset="0"/>
            </a:endParaRPr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70FE487F-EDD1-200B-920D-7FD00903809D}"/>
              </a:ext>
            </a:extLst>
          </p:cNvPr>
          <p:cNvSpPr/>
          <p:nvPr/>
        </p:nvSpPr>
        <p:spPr>
          <a:xfrm>
            <a:off x="6496990" y="6089534"/>
            <a:ext cx="213370" cy="3231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F3640376-0B16-96CD-C3BB-115F3E69A9DF}"/>
              </a:ext>
            </a:extLst>
          </p:cNvPr>
          <p:cNvSpPr/>
          <p:nvPr/>
        </p:nvSpPr>
        <p:spPr>
          <a:xfrm>
            <a:off x="7837719" y="6101015"/>
            <a:ext cx="213370" cy="3231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09BC3016-E0C7-249D-101A-D191B5279EAF}"/>
              </a:ext>
            </a:extLst>
          </p:cNvPr>
          <p:cNvSpPr/>
          <p:nvPr/>
        </p:nvSpPr>
        <p:spPr>
          <a:xfrm>
            <a:off x="9171112" y="6101015"/>
            <a:ext cx="213370" cy="3231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478D23EA-CEA9-032A-DFC2-EEB9A29C31A0}"/>
              </a:ext>
            </a:extLst>
          </p:cNvPr>
          <p:cNvSpPr/>
          <p:nvPr/>
        </p:nvSpPr>
        <p:spPr>
          <a:xfrm>
            <a:off x="10492995" y="6097642"/>
            <a:ext cx="213370" cy="3231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3BBE2832-306F-B410-CC80-59A6705CBAF8}"/>
              </a:ext>
            </a:extLst>
          </p:cNvPr>
          <p:cNvSpPr/>
          <p:nvPr/>
        </p:nvSpPr>
        <p:spPr>
          <a:xfrm>
            <a:off x="5359400" y="5873521"/>
            <a:ext cx="6490959" cy="74652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4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33EFD-2E1C-77F8-4338-C4F028BEB413}"/>
              </a:ext>
            </a:extLst>
          </p:cNvPr>
          <p:cNvSpPr txBox="1"/>
          <p:nvPr/>
        </p:nvSpPr>
        <p:spPr>
          <a:xfrm>
            <a:off x="813145" y="2999553"/>
            <a:ext cx="40715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Aptos" panose="020B0004020202020204" pitchFamily="34" charset="0"/>
              </a:rPr>
              <a:t>* Coaxial-to-waveguide coupling in Application Gallery</a:t>
            </a:r>
            <a:endParaRPr lang="ko-KR" altLang="en-US" sz="1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747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EB5486B5-D7E7-4929-E3E7-1A6677A6B7D5}"/>
              </a:ext>
            </a:extLst>
          </p:cNvPr>
          <p:cNvSpPr/>
          <p:nvPr/>
        </p:nvSpPr>
        <p:spPr>
          <a:xfrm>
            <a:off x="339677" y="1271937"/>
            <a:ext cx="5469757" cy="3403005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5D6643D-F45C-4A30-AAFE-C14451382BAB}"/>
              </a:ext>
            </a:extLst>
          </p:cNvPr>
          <p:cNvSpPr/>
          <p:nvPr/>
        </p:nvSpPr>
        <p:spPr>
          <a:xfrm>
            <a:off x="287569" y="1271904"/>
            <a:ext cx="5738804" cy="17572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 descr="텍스트, 도표, 그래프, 라인이(가) 표시된 사진&#10;&#10;자동 생성된 설명">
            <a:extLst>
              <a:ext uri="{FF2B5EF4-FFF2-40B4-BE49-F238E27FC236}">
                <a16:creationId xmlns:a16="http://schemas.microsoft.com/office/drawing/2014/main" id="{365607AA-CBA6-7D93-AE0E-115B1B723E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8" t="5367" r="2418" b="3305"/>
          <a:stretch/>
        </p:blipFill>
        <p:spPr>
          <a:xfrm>
            <a:off x="6723062" y="1083772"/>
            <a:ext cx="4999253" cy="383389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DCD0EC6-55DE-7D2B-5BFD-1B60C7BD97F0}"/>
              </a:ext>
            </a:extLst>
          </p:cNvPr>
          <p:cNvSpPr/>
          <p:nvPr/>
        </p:nvSpPr>
        <p:spPr>
          <a:xfrm>
            <a:off x="7281396" y="830353"/>
            <a:ext cx="3785462" cy="45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AA9164-0F5C-4750-834A-823B66686972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Design Optimization with COMSOL Multiphysics®</a:t>
            </a:r>
            <a:endParaRPr lang="en-US" sz="4000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05600FE-EA43-75B2-FAC6-64DB501F446D}"/>
              </a:ext>
            </a:extLst>
          </p:cNvPr>
          <p:cNvSpPr/>
          <p:nvPr/>
        </p:nvSpPr>
        <p:spPr>
          <a:xfrm>
            <a:off x="7344480" y="1374931"/>
            <a:ext cx="1145055" cy="672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Aptos" panose="020B0004020202020204" pitchFamily="34" charset="0"/>
            </a:endParaRPr>
          </a:p>
        </p:txBody>
      </p:sp>
      <p:sp>
        <p:nvSpPr>
          <p:cNvPr id="29" name="Rectangle 39">
            <a:extLst>
              <a:ext uri="{FF2B5EF4-FFF2-40B4-BE49-F238E27FC236}">
                <a16:creationId xmlns:a16="http://schemas.microsoft.com/office/drawing/2014/main" id="{89236E13-A843-37D7-974E-6F57AC2AE0DC}"/>
              </a:ext>
            </a:extLst>
          </p:cNvPr>
          <p:cNvSpPr/>
          <p:nvPr/>
        </p:nvSpPr>
        <p:spPr>
          <a:xfrm>
            <a:off x="8645832" y="1430395"/>
            <a:ext cx="1839716" cy="369524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ptos" panose="020B0004020202020204" pitchFamily="34" charset="0"/>
              </a:rPr>
              <a:t>Dual-Source</a:t>
            </a:r>
          </a:p>
        </p:txBody>
      </p:sp>
      <p:sp>
        <p:nvSpPr>
          <p:cNvPr id="32" name="Rectangle 39">
            <a:extLst>
              <a:ext uri="{FF2B5EF4-FFF2-40B4-BE49-F238E27FC236}">
                <a16:creationId xmlns:a16="http://schemas.microsoft.com/office/drawing/2014/main" id="{7BDD8A16-2BA4-E64C-1525-BA5A71166A17}"/>
              </a:ext>
            </a:extLst>
          </p:cNvPr>
          <p:cNvSpPr/>
          <p:nvPr/>
        </p:nvSpPr>
        <p:spPr>
          <a:xfrm>
            <a:off x="8411050" y="2479207"/>
            <a:ext cx="1839716" cy="9144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008484"/>
                </a:solidFill>
                <a:latin typeface="Aptos" panose="020B0004020202020204" pitchFamily="34" charset="0"/>
              </a:rPr>
              <a:t>Single-Source</a:t>
            </a:r>
          </a:p>
        </p:txBody>
      </p:sp>
      <p:sp>
        <p:nvSpPr>
          <p:cNvPr id="34" name="Rectangle 39">
            <a:extLst>
              <a:ext uri="{FF2B5EF4-FFF2-40B4-BE49-F238E27FC236}">
                <a16:creationId xmlns:a16="http://schemas.microsoft.com/office/drawing/2014/main" id="{1A1F1DCC-970A-1D06-B6F0-BCF27A969E69}"/>
              </a:ext>
            </a:extLst>
          </p:cNvPr>
          <p:cNvSpPr/>
          <p:nvPr/>
        </p:nvSpPr>
        <p:spPr>
          <a:xfrm>
            <a:off x="7392500" y="1259015"/>
            <a:ext cx="1683419" cy="839333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2000" b="1" dirty="0">
                <a:latin typeface="Aptos" panose="020B0004020202020204" pitchFamily="34" charset="0"/>
              </a:rPr>
              <a:t>E-Field</a:t>
            </a:r>
          </a:p>
          <a:p>
            <a:pPr algn="ctr"/>
            <a:r>
              <a:rPr lang="en-US" sz="2000" b="1" dirty="0">
                <a:latin typeface="Aptos" panose="020B0004020202020204" pitchFamily="34" charset="0"/>
              </a:rPr>
              <a:t>STDEV</a:t>
            </a:r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B6BE0AFB-3551-A93D-0B2D-4C0E08D7780B}"/>
              </a:ext>
            </a:extLst>
          </p:cNvPr>
          <p:cNvSpPr/>
          <p:nvPr/>
        </p:nvSpPr>
        <p:spPr>
          <a:xfrm>
            <a:off x="7080576" y="4072896"/>
            <a:ext cx="4219758" cy="289362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2000" b="1" dirty="0">
                <a:latin typeface="Aptos" panose="020B0004020202020204" pitchFamily="34" charset="0"/>
              </a:rPr>
              <a:t>Each source w/ 1100W @ 2.45 GHz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92EB22-9CED-446C-BBA3-8CB7FE257A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27D8DBC-69F0-F4E6-91F2-9B547AE614A1}"/>
              </a:ext>
            </a:extLst>
          </p:cNvPr>
          <p:cNvCxnSpPr>
            <a:cxnSpLocks/>
          </p:cNvCxnSpPr>
          <p:nvPr/>
        </p:nvCxnSpPr>
        <p:spPr>
          <a:xfrm>
            <a:off x="7383257" y="1526916"/>
            <a:ext cx="3905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F142903-08CD-D549-4C0C-418E7530A775}"/>
              </a:ext>
            </a:extLst>
          </p:cNvPr>
          <p:cNvCxnSpPr>
            <a:cxnSpLocks/>
          </p:cNvCxnSpPr>
          <p:nvPr/>
        </p:nvCxnSpPr>
        <p:spPr>
          <a:xfrm>
            <a:off x="7392500" y="1830830"/>
            <a:ext cx="390525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FBD224E-806F-6C3F-EDC0-3E0B7488B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7E0412F-60DA-625B-1E1C-DF70D942CC63}"/>
              </a:ext>
            </a:extLst>
          </p:cNvPr>
          <p:cNvSpPr/>
          <p:nvPr/>
        </p:nvSpPr>
        <p:spPr>
          <a:xfrm>
            <a:off x="519868" y="5007471"/>
            <a:ext cx="11199621" cy="1337924"/>
          </a:xfrm>
          <a:prstGeom prst="roundRect">
            <a:avLst/>
          </a:prstGeom>
          <a:solidFill>
            <a:srgbClr val="FBF7E7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15B619-62E9-7634-467C-4B24C1056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206" y="5158680"/>
            <a:ext cx="965895" cy="10489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138232-1739-151E-066E-A0240123D306}"/>
              </a:ext>
            </a:extLst>
          </p:cNvPr>
          <p:cNvSpPr txBox="1"/>
          <p:nvPr/>
        </p:nvSpPr>
        <p:spPr>
          <a:xfrm>
            <a:off x="1702640" y="5082967"/>
            <a:ext cx="10016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Goal is to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maximize</a:t>
            </a:r>
            <a:r>
              <a:rPr lang="en-US" altLang="ko-KR" b="1" dirty="0">
                <a:latin typeface="Aptos" panose="020B0004020202020204" pitchFamily="34" charset="0"/>
              </a:rPr>
              <a:t> the electric field at the sample (OPEN) while maintaining high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uniformity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Maximum electric field occurs over a period of </a:t>
            </a:r>
            <a:r>
              <a:rPr lang="el-GR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λ</a:t>
            </a:r>
            <a:r>
              <a:rPr lang="en-US" altLang="ko-KR" b="1" baseline="-25000" dirty="0">
                <a:solidFill>
                  <a:srgbClr val="C00000"/>
                </a:solidFill>
                <a:latin typeface="Aptos" panose="020B0004020202020204" pitchFamily="34" charset="0"/>
              </a:rPr>
              <a:t>Si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/2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Swept key parameters, including source-coupling location and depth, and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waveguide dimensions</a:t>
            </a:r>
            <a:r>
              <a:rPr lang="en-US" altLang="ko-KR" b="1" dirty="0">
                <a:latin typeface="Aptos" panose="020B0004020202020204" pitchFamily="34" charset="0"/>
              </a:rPr>
              <a:t> (width, height, thickness, etc.)</a:t>
            </a:r>
            <a:endParaRPr lang="ko-KR" altLang="en-US" b="1" dirty="0">
              <a:latin typeface="Aptos" panose="020B00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B24C349-898D-6997-7E9C-D05246473FAE}"/>
              </a:ext>
            </a:extLst>
          </p:cNvPr>
          <p:cNvSpPr/>
          <p:nvPr/>
        </p:nvSpPr>
        <p:spPr>
          <a:xfrm>
            <a:off x="6723062" y="776680"/>
            <a:ext cx="4755418" cy="36711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ptos" panose="020B0004020202020204" pitchFamily="34" charset="0"/>
              </a:rPr>
              <a:t>Design Optimization on Single- vs. Dual-Source  </a:t>
            </a:r>
            <a:endParaRPr lang="ko-KR" altLang="en-US" sz="1600" b="1" dirty="0">
              <a:latin typeface="Aptos" panose="020B00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BA38FD-6A94-4928-42AA-DAA7890EC5A4}"/>
              </a:ext>
            </a:extLst>
          </p:cNvPr>
          <p:cNvSpPr/>
          <p:nvPr/>
        </p:nvSpPr>
        <p:spPr>
          <a:xfrm>
            <a:off x="2035058" y="773286"/>
            <a:ext cx="2235792" cy="36711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ptos" panose="020B0004020202020204" pitchFamily="34" charset="0"/>
              </a:rPr>
              <a:t>Phase Configuration</a:t>
            </a:r>
            <a:endParaRPr lang="ko-KR" altLang="en-US" sz="1600" b="1" dirty="0">
              <a:latin typeface="Aptos" panose="020B00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27E094-0D73-AEE8-1833-132A1AB06942}"/>
              </a:ext>
            </a:extLst>
          </p:cNvPr>
          <p:cNvSpPr/>
          <p:nvPr/>
        </p:nvSpPr>
        <p:spPr>
          <a:xfrm>
            <a:off x="339677" y="1271937"/>
            <a:ext cx="5469757" cy="2065383"/>
          </a:xfrm>
          <a:prstGeom prst="roundRect">
            <a:avLst/>
          </a:prstGeom>
          <a:solidFill>
            <a:schemeClr val="bg1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258650C-1FC0-9F6F-B924-8D6B85EC1973}"/>
              </a:ext>
            </a:extLst>
          </p:cNvPr>
          <p:cNvSpPr/>
          <p:nvPr/>
        </p:nvSpPr>
        <p:spPr>
          <a:xfrm>
            <a:off x="351780" y="2645295"/>
            <a:ext cx="5457651" cy="7818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1" name="그림 9" descr="스크린샷, 다채로움, 직사각형, 디자인이(가) 표시된 사진&#10;&#10;자동 생성된 설명">
            <a:extLst>
              <a:ext uri="{FF2B5EF4-FFF2-40B4-BE49-F238E27FC236}">
                <a16:creationId xmlns:a16="http://schemas.microsoft.com/office/drawing/2014/main" id="{659DB493-4E31-8A92-D7B7-3D2A514976F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8" r="72931"/>
          <a:stretch/>
        </p:blipFill>
        <p:spPr bwMode="auto">
          <a:xfrm>
            <a:off x="1527415" y="1598271"/>
            <a:ext cx="1249625" cy="28048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8" name="Rectangle 39">
            <a:extLst>
              <a:ext uri="{FF2B5EF4-FFF2-40B4-BE49-F238E27FC236}">
                <a16:creationId xmlns:a16="http://schemas.microsoft.com/office/drawing/2014/main" id="{843FFB35-A459-D061-1A44-5C73C6EE8503}"/>
              </a:ext>
            </a:extLst>
          </p:cNvPr>
          <p:cNvSpPr/>
          <p:nvPr/>
        </p:nvSpPr>
        <p:spPr>
          <a:xfrm>
            <a:off x="4392633" y="3662801"/>
            <a:ext cx="1099486" cy="40707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1600" b="1" dirty="0">
                <a:latin typeface="Aptos" panose="020B0004020202020204" pitchFamily="34" charset="0"/>
              </a:rPr>
              <a:t>Sample</a:t>
            </a:r>
            <a:endParaRPr lang="en-US" sz="1600" b="1" baseline="-25000" dirty="0">
              <a:latin typeface="Aptos" panose="020B00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82AB738-EA0F-C72B-DD95-72781367115A}"/>
              </a:ext>
            </a:extLst>
          </p:cNvPr>
          <p:cNvSpPr txBox="1"/>
          <p:nvPr/>
        </p:nvSpPr>
        <p:spPr>
          <a:xfrm>
            <a:off x="281809" y="3828829"/>
            <a:ext cx="1495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FF0000"/>
                </a:solidFill>
                <a:latin typeface="Aptos" panose="020B0004020202020204" pitchFamily="34" charset="0"/>
              </a:rPr>
              <a:t>SHORT - 180° </a:t>
            </a:r>
          </a:p>
          <a:p>
            <a:pPr algn="ctr"/>
            <a:r>
              <a:rPr lang="en-US" altLang="ko-KR" sz="1600" b="1" dirty="0">
                <a:solidFill>
                  <a:srgbClr val="FF0000"/>
                </a:solidFill>
                <a:latin typeface="Aptos" panose="020B0004020202020204" pitchFamily="34" charset="0"/>
              </a:rPr>
              <a:t>(Out of Phase)</a:t>
            </a:r>
            <a:endParaRPr lang="ko-KR" alt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6F8840-FBF8-60DD-3C51-CDF6DB5AA643}"/>
              </a:ext>
            </a:extLst>
          </p:cNvPr>
          <p:cNvSpPr txBox="1"/>
          <p:nvPr/>
        </p:nvSpPr>
        <p:spPr>
          <a:xfrm>
            <a:off x="281809" y="1439796"/>
            <a:ext cx="1459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41FF2E"/>
                </a:solidFill>
                <a:latin typeface="Aptos" panose="020B0004020202020204" pitchFamily="34" charset="0"/>
              </a:rPr>
              <a:t>OPEN - 0°  </a:t>
            </a:r>
          </a:p>
          <a:p>
            <a:pPr algn="ctr"/>
            <a:r>
              <a:rPr lang="en-US" altLang="ko-KR" sz="1600" b="1" dirty="0">
                <a:solidFill>
                  <a:srgbClr val="41FF2E"/>
                </a:solidFill>
                <a:latin typeface="Aptos" panose="020B0004020202020204" pitchFamily="34" charset="0"/>
              </a:rPr>
              <a:t>(Same Phase)</a:t>
            </a:r>
            <a:endParaRPr lang="ko-KR" altLang="en-US" sz="1600" b="1" dirty="0">
              <a:solidFill>
                <a:srgbClr val="41FF2E"/>
              </a:solidFill>
              <a:latin typeface="Aptos" panose="020B0004020202020204" pitchFamily="34" charset="0"/>
            </a:endParaRPr>
          </a:p>
        </p:txBody>
      </p:sp>
      <p:cxnSp>
        <p:nvCxnSpPr>
          <p:cNvPr id="26" name="직선 화살표 연결선 12">
            <a:extLst>
              <a:ext uri="{FF2B5EF4-FFF2-40B4-BE49-F238E27FC236}">
                <a16:creationId xmlns:a16="http://schemas.microsoft.com/office/drawing/2014/main" id="{1731C767-AC44-3DD6-D8E7-B4EC61130751}"/>
              </a:ext>
            </a:extLst>
          </p:cNvPr>
          <p:cNvCxnSpPr>
            <a:cxnSpLocks/>
          </p:cNvCxnSpPr>
          <p:nvPr/>
        </p:nvCxnSpPr>
        <p:spPr>
          <a:xfrm flipV="1">
            <a:off x="2155660" y="1439796"/>
            <a:ext cx="293004" cy="2246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14">
            <a:extLst>
              <a:ext uri="{FF2B5EF4-FFF2-40B4-BE49-F238E27FC236}">
                <a16:creationId xmlns:a16="http://schemas.microsoft.com/office/drawing/2014/main" id="{A1C5AD6F-771C-1DBD-B5DE-39B6D5F7EF7F}"/>
              </a:ext>
            </a:extLst>
          </p:cNvPr>
          <p:cNvCxnSpPr>
            <a:cxnSpLocks/>
          </p:cNvCxnSpPr>
          <p:nvPr/>
        </p:nvCxnSpPr>
        <p:spPr>
          <a:xfrm flipH="1" flipV="1">
            <a:off x="2905105" y="1448546"/>
            <a:ext cx="271018" cy="2075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07D7458-7C11-2CF1-8C7A-168AE39048CF}"/>
              </a:ext>
            </a:extLst>
          </p:cNvPr>
          <p:cNvSpPr txBox="1"/>
          <p:nvPr/>
        </p:nvSpPr>
        <p:spPr>
          <a:xfrm>
            <a:off x="2286982" y="4416341"/>
            <a:ext cx="779980" cy="299525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 defTabSz="829909">
              <a:spcBef>
                <a:spcPts val="1200"/>
              </a:spcBef>
            </a:pPr>
            <a:r>
              <a:rPr lang="en-US" b="1" dirty="0">
                <a:solidFill>
                  <a:srgbClr val="FF0000"/>
                </a:solidFill>
                <a:latin typeface="Aptos" panose="020B0004020202020204" pitchFamily="34" charset="0"/>
              </a:rPr>
              <a:t>MIN</a:t>
            </a:r>
            <a:endParaRPr lang="en-US" altLang="ko-KR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E430AED-30D2-839D-A6E7-520956D2DE55}"/>
              </a:ext>
            </a:extLst>
          </p:cNvPr>
          <p:cNvSpPr txBox="1"/>
          <p:nvPr/>
        </p:nvSpPr>
        <p:spPr>
          <a:xfrm>
            <a:off x="2315700" y="1229511"/>
            <a:ext cx="722545" cy="280456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pPr algn="ctr" defTabSz="829909">
              <a:spcBef>
                <a:spcPts val="1200"/>
              </a:spcBef>
            </a:pPr>
            <a:r>
              <a:rPr lang="en-US" b="1" dirty="0">
                <a:solidFill>
                  <a:srgbClr val="00FF00"/>
                </a:solidFill>
                <a:latin typeface="Aptos" panose="020B0004020202020204" pitchFamily="34" charset="0"/>
              </a:rPr>
              <a:t>MAX</a:t>
            </a:r>
            <a:endParaRPr lang="en-US" altLang="ko-KR" b="1" dirty="0">
              <a:solidFill>
                <a:srgbClr val="00FF00"/>
              </a:solidFill>
              <a:latin typeface="Aptos" panose="020B0004020202020204" pitchFamily="34" charset="0"/>
            </a:endParaRPr>
          </a:p>
        </p:txBody>
      </p:sp>
      <p:sp>
        <p:nvSpPr>
          <p:cNvPr id="39" name="Rectangle 39">
            <a:extLst>
              <a:ext uri="{FF2B5EF4-FFF2-40B4-BE49-F238E27FC236}">
                <a16:creationId xmlns:a16="http://schemas.microsoft.com/office/drawing/2014/main" id="{F382CCEE-9F53-99DB-0E85-70104E358469}"/>
              </a:ext>
            </a:extLst>
          </p:cNvPr>
          <p:cNvSpPr/>
          <p:nvPr/>
        </p:nvSpPr>
        <p:spPr>
          <a:xfrm>
            <a:off x="3204650" y="3777863"/>
            <a:ext cx="718620" cy="240457"/>
          </a:xfrm>
          <a:prstGeom prst="rect">
            <a:avLst/>
          </a:prstGeom>
          <a:solidFill>
            <a:schemeClr val="bg1"/>
          </a:solidFill>
        </p:spPr>
        <p:txBody>
          <a:bodyPr wrap="none" anchor="ctr" anchorCtr="0">
            <a:noAutofit/>
          </a:bodyPr>
          <a:lstStyle/>
          <a:p>
            <a:pPr algn="ctr"/>
            <a:r>
              <a:rPr lang="en-US" sz="1600" b="1" dirty="0">
                <a:latin typeface="Aptos" panose="020B0004020202020204" pitchFamily="34" charset="0"/>
              </a:rPr>
              <a:t>Source</a:t>
            </a:r>
            <a:endParaRPr lang="en-US" sz="1600" b="1" baseline="-25000" dirty="0">
              <a:latin typeface="Aptos" panose="020B00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D9F8C74-052B-56CA-7952-9C9EC0916A1E}"/>
              </a:ext>
            </a:extLst>
          </p:cNvPr>
          <p:cNvSpPr/>
          <p:nvPr/>
        </p:nvSpPr>
        <p:spPr>
          <a:xfrm rot="5400000">
            <a:off x="3395506" y="2368798"/>
            <a:ext cx="349437" cy="9144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1600" b="1" dirty="0">
                <a:latin typeface="Aptos" panose="020B0004020202020204" pitchFamily="34" charset="0"/>
              </a:rPr>
              <a:t>Si Waveguide</a:t>
            </a:r>
            <a:endParaRPr lang="en-US" sz="1600" b="1" baseline="-25000" dirty="0">
              <a:latin typeface="Aptos" panose="020B0004020202020204" pitchFamily="34" charset="0"/>
            </a:endParaRPr>
          </a:p>
        </p:txBody>
      </p:sp>
      <p:sp>
        <p:nvSpPr>
          <p:cNvPr id="41" name="Rectangle 39">
            <a:extLst>
              <a:ext uri="{FF2B5EF4-FFF2-40B4-BE49-F238E27FC236}">
                <a16:creationId xmlns:a16="http://schemas.microsoft.com/office/drawing/2014/main" id="{9C95262B-F33D-8BFC-4F10-F7FC6C3D1F6F}"/>
              </a:ext>
            </a:extLst>
          </p:cNvPr>
          <p:cNvSpPr/>
          <p:nvPr/>
        </p:nvSpPr>
        <p:spPr>
          <a:xfrm rot="16200000">
            <a:off x="1379443" y="2303315"/>
            <a:ext cx="349437" cy="914400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1600" b="1" dirty="0">
                <a:latin typeface="Aptos" panose="020B0004020202020204" pitchFamily="34" charset="0"/>
              </a:rPr>
              <a:t>Si Waveguide</a:t>
            </a:r>
            <a:endParaRPr lang="en-US" sz="1600" b="1" baseline="-25000" dirty="0">
              <a:latin typeface="Aptos" panose="020B0004020202020204" pitchFamily="34" charset="0"/>
            </a:endParaRPr>
          </a:p>
        </p:txBody>
      </p:sp>
      <p:sp>
        <p:nvSpPr>
          <p:cNvPr id="42" name="Rectangle 39">
            <a:extLst>
              <a:ext uri="{FF2B5EF4-FFF2-40B4-BE49-F238E27FC236}">
                <a16:creationId xmlns:a16="http://schemas.microsoft.com/office/drawing/2014/main" id="{716377C1-596C-482F-089E-A0F4459B5D81}"/>
              </a:ext>
            </a:extLst>
          </p:cNvPr>
          <p:cNvSpPr/>
          <p:nvPr/>
        </p:nvSpPr>
        <p:spPr>
          <a:xfrm>
            <a:off x="4037156" y="1929109"/>
            <a:ext cx="1775668" cy="349437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/>
            <a:r>
              <a:rPr lang="en-US" sz="1600" b="1" dirty="0">
                <a:latin typeface="Aptos" panose="020B0004020202020204" pitchFamily="34" charset="0"/>
              </a:rPr>
              <a:t>Si Waveguide</a:t>
            </a:r>
          </a:p>
          <a:p>
            <a:pPr algn="ctr"/>
            <a:r>
              <a:rPr lang="en-US" sz="1600" b="1" dirty="0">
                <a:latin typeface="Aptos" panose="020B0004020202020204" pitchFamily="34" charset="0"/>
              </a:rPr>
              <a:t>Top View</a:t>
            </a:r>
            <a:endParaRPr lang="en-US" sz="1600" b="1" baseline="-25000" dirty="0">
              <a:latin typeface="Aptos" panose="020B0004020202020204" pitchFamily="34" charset="0"/>
            </a:endParaRPr>
          </a:p>
        </p:txBody>
      </p:sp>
      <p:cxnSp>
        <p:nvCxnSpPr>
          <p:cNvPr id="70" name="직선 화살표 연결선 14">
            <a:extLst>
              <a:ext uri="{FF2B5EF4-FFF2-40B4-BE49-F238E27FC236}">
                <a16:creationId xmlns:a16="http://schemas.microsoft.com/office/drawing/2014/main" id="{5DE72651-EF9A-0650-FEA0-5119A065CCE1}"/>
              </a:ext>
            </a:extLst>
          </p:cNvPr>
          <p:cNvCxnSpPr>
            <a:cxnSpLocks/>
          </p:cNvCxnSpPr>
          <p:nvPr/>
        </p:nvCxnSpPr>
        <p:spPr>
          <a:xfrm flipH="1">
            <a:off x="2918234" y="4287702"/>
            <a:ext cx="266982" cy="24295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12">
            <a:extLst>
              <a:ext uri="{FF2B5EF4-FFF2-40B4-BE49-F238E27FC236}">
                <a16:creationId xmlns:a16="http://schemas.microsoft.com/office/drawing/2014/main" id="{100C2D43-3821-4B3F-B201-A9DA0F0AE529}"/>
              </a:ext>
            </a:extLst>
          </p:cNvPr>
          <p:cNvCxnSpPr>
            <a:cxnSpLocks/>
          </p:cNvCxnSpPr>
          <p:nvPr/>
        </p:nvCxnSpPr>
        <p:spPr>
          <a:xfrm>
            <a:off x="2139535" y="4250651"/>
            <a:ext cx="302876" cy="2558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6027A687-C8E4-95BA-5E6B-760B3BE10AD1}"/>
              </a:ext>
            </a:extLst>
          </p:cNvPr>
          <p:cNvSpPr/>
          <p:nvPr/>
        </p:nvSpPr>
        <p:spPr>
          <a:xfrm>
            <a:off x="6061597" y="2047476"/>
            <a:ext cx="483635" cy="175689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E72397-B1B4-16AA-B461-ED446ED920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714" t="2910" r="13049" b="7043"/>
          <a:stretch>
            <a:fillRect/>
          </a:stretch>
        </p:blipFill>
        <p:spPr>
          <a:xfrm>
            <a:off x="1706589" y="1682624"/>
            <a:ext cx="932618" cy="2539508"/>
          </a:xfrm>
          <a:prstGeom prst="rect">
            <a:avLst/>
          </a:prstGeom>
        </p:spPr>
      </p:pic>
      <p:sp>
        <p:nvSpPr>
          <p:cNvPr id="79" name="Rectangle 39">
            <a:extLst>
              <a:ext uri="{FF2B5EF4-FFF2-40B4-BE49-F238E27FC236}">
                <a16:creationId xmlns:a16="http://schemas.microsoft.com/office/drawing/2014/main" id="{9C33AD05-B2EE-1FB6-264B-D5FDD34C5667}"/>
              </a:ext>
            </a:extLst>
          </p:cNvPr>
          <p:cNvSpPr/>
          <p:nvPr/>
        </p:nvSpPr>
        <p:spPr>
          <a:xfrm>
            <a:off x="1807580" y="3777863"/>
            <a:ext cx="718620" cy="240457"/>
          </a:xfrm>
          <a:prstGeom prst="rect">
            <a:avLst/>
          </a:prstGeom>
          <a:solidFill>
            <a:schemeClr val="bg1"/>
          </a:solidFill>
        </p:spPr>
        <p:txBody>
          <a:bodyPr wrap="none" anchor="ctr" anchorCtr="0">
            <a:noAutofit/>
          </a:bodyPr>
          <a:lstStyle/>
          <a:p>
            <a:pPr algn="ctr"/>
            <a:r>
              <a:rPr lang="en-US" sz="1600" b="1" dirty="0">
                <a:latin typeface="Aptos" panose="020B0004020202020204" pitchFamily="34" charset="0"/>
              </a:rPr>
              <a:t>Source</a:t>
            </a:r>
            <a:endParaRPr lang="en-US" sz="1600" b="1" baseline="-25000" dirty="0">
              <a:latin typeface="Aptos" panose="020B00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680C80-555C-E9DB-3F7F-412663091B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9357" y="1605464"/>
            <a:ext cx="1326918" cy="28669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B1B7180-1740-32F3-94A0-313DC8D057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7381" y="2342245"/>
            <a:ext cx="1507427" cy="965831"/>
          </a:xfrm>
          <a:prstGeom prst="rect">
            <a:avLst/>
          </a:prstGeom>
        </p:spPr>
      </p:pic>
      <p:sp>
        <p:nvSpPr>
          <p:cNvPr id="43" name="직사각형 1">
            <a:extLst>
              <a:ext uri="{FF2B5EF4-FFF2-40B4-BE49-F238E27FC236}">
                <a16:creationId xmlns:a16="http://schemas.microsoft.com/office/drawing/2014/main" id="{13776B86-63E6-311B-2321-4A3186BEA6D1}"/>
              </a:ext>
            </a:extLst>
          </p:cNvPr>
          <p:cNvSpPr/>
          <p:nvPr/>
        </p:nvSpPr>
        <p:spPr>
          <a:xfrm>
            <a:off x="4648062" y="2589915"/>
            <a:ext cx="534591" cy="48164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5">
            <a:extLst>
              <a:ext uri="{FF2B5EF4-FFF2-40B4-BE49-F238E27FC236}">
                <a16:creationId xmlns:a16="http://schemas.microsoft.com/office/drawing/2014/main" id="{20FA7DAB-004C-29CC-7B5B-96AFBFC42ED9}"/>
              </a:ext>
            </a:extLst>
          </p:cNvPr>
          <p:cNvCxnSpPr>
            <a:cxnSpLocks/>
          </p:cNvCxnSpPr>
          <p:nvPr/>
        </p:nvCxnSpPr>
        <p:spPr>
          <a:xfrm flipV="1">
            <a:off x="4914043" y="3071564"/>
            <a:ext cx="0" cy="6818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842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213F5-52B7-4C10-4A7A-7A4C04715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4A0DAF-3C6A-C1ED-7B61-68419FFB0F1F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4F6E97-48B9-98B1-CA69-C1EECC24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Simulation 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975E65-A021-0AD4-4924-9398478F1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83F928F-562D-AE15-966B-3AEC43E98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6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541D8579-9772-F12B-39ED-EFC7BA673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3" y="1168025"/>
            <a:ext cx="5695503" cy="2866842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4B5417FC-41BC-85E0-B5E1-ED25A3FAF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5768" y="1099086"/>
            <a:ext cx="6363139" cy="3460489"/>
          </a:xfrm>
          <a:prstGeom prst="rect">
            <a:avLst/>
          </a:prstGeom>
        </p:spPr>
      </p:pic>
      <p:sp>
        <p:nvSpPr>
          <p:cNvPr id="100" name="Footer Placeholder 2">
            <a:extLst>
              <a:ext uri="{FF2B5EF4-FFF2-40B4-BE49-F238E27FC236}">
                <a16:creationId xmlns:a16="http://schemas.microsoft.com/office/drawing/2014/main" id="{89DA7938-2AB6-B93B-F69D-3CE52BD5E097}"/>
              </a:ext>
            </a:extLst>
          </p:cNvPr>
          <p:cNvSpPr txBox="1">
            <a:spLocks/>
          </p:cNvSpPr>
          <p:nvPr/>
        </p:nvSpPr>
        <p:spPr>
          <a:xfrm>
            <a:off x="6524083" y="4448650"/>
            <a:ext cx="4826508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800" b="1" kern="120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01AE27-6748-F970-5888-D5C5AF18D10E}"/>
              </a:ext>
            </a:extLst>
          </p:cNvPr>
          <p:cNvSpPr/>
          <p:nvPr/>
        </p:nvSpPr>
        <p:spPr>
          <a:xfrm>
            <a:off x="821965" y="773286"/>
            <a:ext cx="4197758" cy="36711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latin typeface="Aptos" panose="020B0004020202020204" pitchFamily="34" charset="0"/>
              </a:rPr>
              <a:t>Single-Source Design</a:t>
            </a:r>
            <a:endParaRPr lang="ko-KR" altLang="en-US" sz="2000" b="1" dirty="0">
              <a:latin typeface="Aptos" panose="020B00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E8D3FD-0AAD-FDAF-A0E9-E17EA30585E2}"/>
              </a:ext>
            </a:extLst>
          </p:cNvPr>
          <p:cNvCxnSpPr/>
          <p:nvPr/>
        </p:nvCxnSpPr>
        <p:spPr>
          <a:xfrm>
            <a:off x="5755768" y="984641"/>
            <a:ext cx="0" cy="3717784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644736-5D1F-F7B9-95CF-38B9042E839F}"/>
              </a:ext>
            </a:extLst>
          </p:cNvPr>
          <p:cNvSpPr/>
          <p:nvPr/>
        </p:nvSpPr>
        <p:spPr>
          <a:xfrm>
            <a:off x="519868" y="5017096"/>
            <a:ext cx="11199621" cy="1337924"/>
          </a:xfrm>
          <a:prstGeom prst="roundRect">
            <a:avLst/>
          </a:prstGeom>
          <a:solidFill>
            <a:srgbClr val="FBF7E7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B0CC4C-FFB9-FA1F-9523-C486C7D649D0}"/>
              </a:ext>
            </a:extLst>
          </p:cNvPr>
          <p:cNvSpPr txBox="1"/>
          <p:nvPr/>
        </p:nvSpPr>
        <p:spPr>
          <a:xfrm>
            <a:off x="1702640" y="5092592"/>
            <a:ext cx="10016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Single- and dual-source designs to vary electric field intensity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Both designs maintain electric field uniformity within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± 5%</a:t>
            </a:r>
            <a:endParaRPr lang="en-US" altLang="ko-KR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Dual-source</a:t>
            </a:r>
            <a:r>
              <a:rPr lang="ko-KR" altLang="en-US" b="1" dirty="0">
                <a:latin typeface="Aptos" panose="020B0004020202020204" pitchFamily="34" charset="0"/>
              </a:rPr>
              <a:t> </a:t>
            </a:r>
            <a:r>
              <a:rPr lang="en-US" altLang="ko-KR" b="1" dirty="0">
                <a:latin typeface="Aptos" panose="020B0004020202020204" pitchFamily="34" charset="0"/>
              </a:rPr>
              <a:t>design achieves</a:t>
            </a:r>
            <a:r>
              <a:rPr lang="ko-KR" altLang="en-US" b="1" dirty="0">
                <a:latin typeface="Aptos" panose="020B0004020202020204" pitchFamily="34" charset="0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3.5x</a:t>
            </a:r>
            <a:r>
              <a:rPr lang="en-US" altLang="ko-KR" b="1" dirty="0">
                <a:latin typeface="Aptos" panose="020B0004020202020204" pitchFamily="34" charset="0"/>
              </a:rPr>
              <a:t> higher electric field intensity (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420 vs. 120 V/cm</a:t>
            </a:r>
            <a:r>
              <a:rPr lang="en-US" altLang="ko-KR" b="1" dirty="0">
                <a:latin typeface="Aptos" panose="020B00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Aptos" panose="020B0004020202020204" pitchFamily="34" charset="0"/>
              </a:rPr>
              <a:t>Single-source maintains temperature of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~</a:t>
            </a:r>
            <a:r>
              <a:rPr lang="en-US" altLang="ko-KR" b="1" dirty="0">
                <a:latin typeface="Aptos" panose="020B0004020202020204" pitchFamily="34" charset="0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300 °C</a:t>
            </a:r>
            <a:r>
              <a:rPr lang="en-US" altLang="ko-KR" b="1" dirty="0">
                <a:latin typeface="Aptos" panose="020B0004020202020204" pitchFamily="34" charset="0"/>
              </a:rPr>
              <a:t> while dual-source reaches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~</a:t>
            </a:r>
            <a:r>
              <a:rPr lang="en-US" altLang="ko-KR" b="1" dirty="0">
                <a:latin typeface="Aptos" panose="020B0004020202020204" pitchFamily="34" charset="0"/>
              </a:rPr>
              <a:t> </a:t>
            </a:r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1000 °C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7CB28E8-D60E-C634-197C-4C6C57812801}"/>
              </a:ext>
            </a:extLst>
          </p:cNvPr>
          <p:cNvSpPr/>
          <p:nvPr/>
        </p:nvSpPr>
        <p:spPr>
          <a:xfrm>
            <a:off x="6838458" y="773286"/>
            <a:ext cx="4197758" cy="36711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latin typeface="Aptos" panose="020B0004020202020204" pitchFamily="34" charset="0"/>
              </a:rPr>
              <a:t>Dual-Source Design</a:t>
            </a:r>
            <a:endParaRPr lang="ko-KR" altLang="en-US" sz="2000" b="1" dirty="0">
              <a:latin typeface="Aptos" panose="020B00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CE1E0DC-5940-9933-BFA4-40E9F4E5E63E}"/>
              </a:ext>
            </a:extLst>
          </p:cNvPr>
          <p:cNvSpPr/>
          <p:nvPr/>
        </p:nvSpPr>
        <p:spPr>
          <a:xfrm>
            <a:off x="821965" y="4526472"/>
            <a:ext cx="4197758" cy="367112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0070C0"/>
                </a:solidFill>
                <a:latin typeface="Aptos" panose="020B0004020202020204" pitchFamily="34" charset="0"/>
              </a:rPr>
              <a:t>Average electric field = 120 V/cm ± 5%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D5B0CC-5478-8855-8051-7EE7F1BCDC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29317" y="5242410"/>
            <a:ext cx="880675" cy="900691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0CF839B-84D5-C0B1-50A5-5AB9B9E8440E}"/>
              </a:ext>
            </a:extLst>
          </p:cNvPr>
          <p:cNvSpPr/>
          <p:nvPr/>
        </p:nvSpPr>
        <p:spPr>
          <a:xfrm>
            <a:off x="6838458" y="4526472"/>
            <a:ext cx="4197758" cy="367112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C00000"/>
                </a:solidFill>
                <a:latin typeface="Aptos" panose="020B0004020202020204" pitchFamily="34" charset="0"/>
              </a:rPr>
              <a:t>Average electric field = 420 V/cm ± 5%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AD1DCB2-71A5-0604-ECBB-0DD199BEFB97}"/>
              </a:ext>
            </a:extLst>
          </p:cNvPr>
          <p:cNvCxnSpPr>
            <a:cxnSpLocks/>
          </p:cNvCxnSpPr>
          <p:nvPr/>
        </p:nvCxnSpPr>
        <p:spPr>
          <a:xfrm>
            <a:off x="6636544" y="3919563"/>
            <a:ext cx="303346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AD009C6-81A5-B920-642E-CF328527CD91}"/>
              </a:ext>
            </a:extLst>
          </p:cNvPr>
          <p:cNvCxnSpPr>
            <a:cxnSpLocks/>
          </p:cNvCxnSpPr>
          <p:nvPr/>
        </p:nvCxnSpPr>
        <p:spPr>
          <a:xfrm>
            <a:off x="6636544" y="1876451"/>
            <a:ext cx="303346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012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F1447-B0F5-0F9F-9383-DDC880041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3D8FA62-B7FB-676A-E000-A62C5A5AD6B2}"/>
              </a:ext>
            </a:extLst>
          </p:cNvPr>
          <p:cNvSpPr/>
          <p:nvPr/>
        </p:nvSpPr>
        <p:spPr>
          <a:xfrm>
            <a:off x="508829" y="5358587"/>
            <a:ext cx="11199621" cy="1044467"/>
          </a:xfrm>
          <a:prstGeom prst="roundRect">
            <a:avLst/>
          </a:prstGeom>
          <a:solidFill>
            <a:srgbClr val="FBF7E7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7A08E0-57C4-754E-F8A7-36F739F6DA17}"/>
              </a:ext>
            </a:extLst>
          </p:cNvPr>
          <p:cNvSpPr/>
          <p:nvPr/>
        </p:nvSpPr>
        <p:spPr>
          <a:xfrm>
            <a:off x="6543547" y="3112277"/>
            <a:ext cx="5529629" cy="2144877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689BDE3-62E6-BD93-73D0-45B4028ED218}"/>
              </a:ext>
            </a:extLst>
          </p:cNvPr>
          <p:cNvSpPr/>
          <p:nvPr/>
        </p:nvSpPr>
        <p:spPr>
          <a:xfrm>
            <a:off x="202922" y="811192"/>
            <a:ext cx="5720922" cy="4323925"/>
          </a:xfrm>
          <a:prstGeom prst="round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C05CE-9846-5AA4-408C-9E4EAF99A240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72B3C-975F-031E-7BE9-61CA6AA8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Prototype Microwave Annealer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84832-E1B5-3811-5C73-6992870F8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F6373E3-7547-F96A-F4DF-4A3B19EC09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7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1937B36-0469-142B-1FD7-1552D90B58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75"/>
          <a:stretch>
            <a:fillRect/>
          </a:stretch>
        </p:blipFill>
        <p:spPr bwMode="auto">
          <a:xfrm>
            <a:off x="6846808" y="3238766"/>
            <a:ext cx="657170" cy="2046736"/>
          </a:xfrm>
          <a:prstGeom prst="rect">
            <a:avLst/>
          </a:prstGeom>
          <a:noFill/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92DD80-13D5-2715-2C6A-64C5CBD72B0A}"/>
              </a:ext>
            </a:extLst>
          </p:cNvPr>
          <p:cNvCxnSpPr>
            <a:cxnSpLocks/>
            <a:endCxn id="49" idx="1"/>
          </p:cNvCxnSpPr>
          <p:nvPr/>
        </p:nvCxnSpPr>
        <p:spPr>
          <a:xfrm>
            <a:off x="2270608" y="3587261"/>
            <a:ext cx="4272939" cy="597455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BB6CE6A-D43B-A3C8-A863-A0F9C367B102}"/>
              </a:ext>
            </a:extLst>
          </p:cNvPr>
          <p:cNvSpPr txBox="1"/>
          <p:nvPr/>
        </p:nvSpPr>
        <p:spPr>
          <a:xfrm>
            <a:off x="654020" y="5379385"/>
            <a:ext cx="10883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Single-crystal Si boule</a:t>
            </a:r>
            <a:r>
              <a:rPr lang="en-US" altLang="ko-KR" sz="2000" b="1" dirty="0">
                <a:latin typeface="Aptos" panose="020B0004020202020204" pitchFamily="34" charset="0"/>
              </a:rPr>
              <a:t> machined into the designed rectangular waveguide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Aptos" panose="020B0004020202020204" pitchFamily="34" charset="0"/>
              </a:rPr>
              <a:t>Household microwave oven modified to integrate the </a:t>
            </a:r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Si waveguide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Aptos" panose="020B0004020202020204" pitchFamily="34" charset="0"/>
              </a:rPr>
              <a:t>Si waveguides enclosed by </a:t>
            </a:r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titanium (Ti) cladding and a heatsink </a:t>
            </a:r>
            <a:r>
              <a:rPr lang="en-US" altLang="ko-KR" sz="2000" b="1" dirty="0">
                <a:latin typeface="Aptos" panose="020B0004020202020204" pitchFamily="34" charset="0"/>
              </a:rPr>
              <a:t>for thermal management </a:t>
            </a:r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74E62B0-54FC-F883-E803-661060CFA250}"/>
              </a:ext>
            </a:extLst>
          </p:cNvPr>
          <p:cNvSpPr txBox="1">
            <a:spLocks/>
          </p:cNvSpPr>
          <p:nvPr/>
        </p:nvSpPr>
        <p:spPr>
          <a:xfrm>
            <a:off x="7990155" y="2998979"/>
            <a:ext cx="2917290" cy="25057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800" b="1" kern="120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Dual-Source Si Waveguide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ABB16B-07BE-973F-9397-D44323B4A92A}"/>
              </a:ext>
            </a:extLst>
          </p:cNvPr>
          <p:cNvSpPr txBox="1"/>
          <p:nvPr/>
        </p:nvSpPr>
        <p:spPr>
          <a:xfrm>
            <a:off x="822625" y="876103"/>
            <a:ext cx="4449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Aptos" panose="020B0004020202020204" pitchFamily="34" charset="0"/>
              </a:rPr>
              <a:t>Prototype Microwave Annealer</a:t>
            </a:r>
            <a:endParaRPr lang="ko-KR" altLang="en-US" sz="24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462DFF-920D-B191-8949-82EF5EA9584C}"/>
              </a:ext>
            </a:extLst>
          </p:cNvPr>
          <p:cNvSpPr/>
          <p:nvPr/>
        </p:nvSpPr>
        <p:spPr>
          <a:xfrm>
            <a:off x="6543547" y="854708"/>
            <a:ext cx="5524628" cy="2152093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8ADBFF1B-DECB-D561-2A06-D6548CAD032F}"/>
              </a:ext>
            </a:extLst>
          </p:cNvPr>
          <p:cNvSpPr txBox="1">
            <a:spLocks/>
          </p:cNvSpPr>
          <p:nvPr/>
        </p:nvSpPr>
        <p:spPr>
          <a:xfrm>
            <a:off x="7911451" y="732994"/>
            <a:ext cx="3074698" cy="26978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800" b="1" kern="120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70C0"/>
                </a:solidFill>
              </a:rPr>
              <a:t>Single-Source Si Waveguide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564AAB4-763B-745B-84BE-7DDD9A6466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8"/>
          <a:stretch>
            <a:fillRect/>
          </a:stretch>
        </p:blipFill>
        <p:spPr bwMode="auto">
          <a:xfrm>
            <a:off x="8222279" y="3327565"/>
            <a:ext cx="2167164" cy="1743512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B9C5663-80EA-EFC3-5CBB-D6CE7763DA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9" r="65515"/>
          <a:stretch>
            <a:fillRect/>
          </a:stretch>
        </p:blipFill>
        <p:spPr bwMode="auto">
          <a:xfrm>
            <a:off x="6726333" y="984463"/>
            <a:ext cx="815131" cy="20372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0EF48D4-1EE7-5E1A-D036-E77B45C91F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2" b="42459"/>
          <a:stretch>
            <a:fillRect/>
          </a:stretch>
        </p:blipFill>
        <p:spPr bwMode="auto">
          <a:xfrm>
            <a:off x="8627112" y="1054342"/>
            <a:ext cx="2061262" cy="11841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A27C0B-3737-7B2A-B983-B3A88EEEA9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652" t="26000" r="47157" b="33148"/>
          <a:stretch>
            <a:fillRect/>
          </a:stretch>
        </p:blipFill>
        <p:spPr>
          <a:xfrm>
            <a:off x="10499101" y="1081045"/>
            <a:ext cx="1408337" cy="992079"/>
          </a:xfrm>
          <a:prstGeom prst="rect">
            <a:avLst/>
          </a:prstGeom>
        </p:spPr>
      </p:pic>
      <p:pic>
        <p:nvPicPr>
          <p:cNvPr id="18" name="그림 1" descr="텍스트, 스크린샷, 다채로움, 디자인이(가) 표시된 사진&#10;&#10;자동 생성된 설명">
            <a:extLst>
              <a:ext uri="{FF2B5EF4-FFF2-40B4-BE49-F238E27FC236}">
                <a16:creationId xmlns:a16="http://schemas.microsoft.com/office/drawing/2014/main" id="{ACF43C62-8989-498E-6134-7859B61B4C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" r="86787"/>
          <a:stretch>
            <a:fillRect/>
          </a:stretch>
        </p:blipFill>
        <p:spPr>
          <a:xfrm>
            <a:off x="7595811" y="3239237"/>
            <a:ext cx="332643" cy="170492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12610C-6FCB-5EFA-FE0F-7FBCA691E743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2270608" y="1930755"/>
            <a:ext cx="4272939" cy="1193323"/>
          </a:xfrm>
          <a:prstGeom prst="straightConnector1">
            <a:avLst/>
          </a:prstGeom>
          <a:ln w="38100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EA62A6AF-2D46-71F2-91B3-CCACBE6185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2176" y="1023572"/>
            <a:ext cx="736415" cy="176958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085B612-EADA-30F8-71D0-628717E544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2" t="56508"/>
          <a:stretch>
            <a:fillRect/>
          </a:stretch>
        </p:blipFill>
        <p:spPr bwMode="auto">
          <a:xfrm>
            <a:off x="9408213" y="2138470"/>
            <a:ext cx="2061262" cy="8950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96CF7C-E4C2-0B3D-9B04-8929E258D93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6805" t="19193" r="47140" b="41823"/>
          <a:stretch>
            <a:fillRect/>
          </a:stretch>
        </p:blipFill>
        <p:spPr>
          <a:xfrm>
            <a:off x="10574049" y="3568013"/>
            <a:ext cx="1309260" cy="10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4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5DED2-F996-DC94-5DEF-A472BD49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10F8B19-6F57-563B-36D9-7E4C0EE60FC1}"/>
              </a:ext>
            </a:extLst>
          </p:cNvPr>
          <p:cNvSpPr/>
          <p:nvPr/>
        </p:nvSpPr>
        <p:spPr>
          <a:xfrm>
            <a:off x="508829" y="5358587"/>
            <a:ext cx="11199621" cy="1044467"/>
          </a:xfrm>
          <a:prstGeom prst="roundRect">
            <a:avLst/>
          </a:prstGeom>
          <a:solidFill>
            <a:srgbClr val="FBF7E7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845C6D9-3CC6-6698-0758-90D65F87E36A}"/>
              </a:ext>
            </a:extLst>
          </p:cNvPr>
          <p:cNvSpPr/>
          <p:nvPr/>
        </p:nvSpPr>
        <p:spPr>
          <a:xfrm>
            <a:off x="282790" y="905044"/>
            <a:ext cx="5720922" cy="4323925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95A32-028C-34F3-759D-A22D88966B75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9866BC-9ACA-6488-1BD6-B7FB7F648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Prototype Microwave Annealer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BB558-D975-3CA7-9CE1-63CE7216A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7760D85-2331-3DFA-A6C7-08A9346220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4AC159-E37F-6C84-C3A2-173C1CAFAF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485" t="19421" r="16014" b="35850"/>
          <a:stretch>
            <a:fillRect/>
          </a:stretch>
        </p:blipFill>
        <p:spPr>
          <a:xfrm>
            <a:off x="7470330" y="3045248"/>
            <a:ext cx="3679838" cy="2076687"/>
          </a:xfrm>
          <a:prstGeom prst="rect">
            <a:avLst/>
          </a:prstGeom>
          <a:ln w="38100">
            <a:solidFill>
              <a:srgbClr val="FF0000"/>
            </a:solidFill>
            <a:prstDash val="dash"/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86098A0-F4DF-0FB9-CFC6-86BA4CBEA0B6}"/>
              </a:ext>
            </a:extLst>
          </p:cNvPr>
          <p:cNvCxnSpPr>
            <a:cxnSpLocks/>
            <a:stCxn id="8" idx="0"/>
          </p:cNvCxnSpPr>
          <p:nvPr/>
        </p:nvCxnSpPr>
        <p:spPr>
          <a:xfrm>
            <a:off x="2582997" y="2699250"/>
            <a:ext cx="4887333" cy="34599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7EFF62-AA89-841C-F4F3-C5BA9DBB03B8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582997" y="3086013"/>
            <a:ext cx="4887333" cy="203592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AAB9DD5-9522-B499-B238-28D25554A92D}"/>
              </a:ext>
            </a:extLst>
          </p:cNvPr>
          <p:cNvSpPr txBox="1"/>
          <p:nvPr/>
        </p:nvSpPr>
        <p:spPr>
          <a:xfrm>
            <a:off x="399964" y="964837"/>
            <a:ext cx="5486400" cy="34747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ptos" panose="020B0004020202020204" pitchFamily="34" charset="0"/>
              </a:rPr>
              <a:t>Commercial Microwave Oven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9B4CB8-1E01-FDE0-4817-82DCA319F559}"/>
              </a:ext>
            </a:extLst>
          </p:cNvPr>
          <p:cNvSpPr txBox="1"/>
          <p:nvPr/>
        </p:nvSpPr>
        <p:spPr>
          <a:xfrm>
            <a:off x="7967133" y="4537812"/>
            <a:ext cx="2743200" cy="347472"/>
          </a:xfrm>
          <a:prstGeom prst="rect">
            <a:avLst/>
          </a:prstGeom>
          <a:noFill/>
        </p:spPr>
        <p:txBody>
          <a:bodyPr wrap="none" rtlCol="0" anchor="b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Ti Waveguide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 Cladding</a:t>
            </a:r>
            <a:r>
              <a:rPr lang="en-US" sz="2000" b="1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755AA8-0662-1270-A39A-E6B3DC129AB0}"/>
              </a:ext>
            </a:extLst>
          </p:cNvPr>
          <p:cNvSpPr txBox="1"/>
          <p:nvPr/>
        </p:nvSpPr>
        <p:spPr>
          <a:xfrm>
            <a:off x="7470330" y="3086013"/>
            <a:ext cx="1828800" cy="347472"/>
          </a:xfrm>
          <a:prstGeom prst="rect">
            <a:avLst/>
          </a:prstGeom>
          <a:noFill/>
        </p:spPr>
        <p:txBody>
          <a:bodyPr wrap="none" lIns="91440" r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Si Sample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01F5DA-A850-97C9-E833-912AA6ECD6C6}"/>
              </a:ext>
            </a:extLst>
          </p:cNvPr>
          <p:cNvSpPr txBox="1"/>
          <p:nvPr/>
        </p:nvSpPr>
        <p:spPr>
          <a:xfrm>
            <a:off x="9378336" y="3086013"/>
            <a:ext cx="1828800" cy="347472"/>
          </a:xfrm>
          <a:prstGeom prst="rect">
            <a:avLst/>
          </a:prstGeom>
          <a:noFill/>
        </p:spPr>
        <p:txBody>
          <a:bodyPr wrap="none" lIns="91440" r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Si Waveguide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0A82A89-E829-F1E0-44A2-5965F913668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8384730" y="3433485"/>
            <a:ext cx="785680" cy="3916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CD9E1A9-A803-7DC8-6551-63F9AD070906}"/>
              </a:ext>
            </a:extLst>
          </p:cNvPr>
          <p:cNvCxnSpPr>
            <a:cxnSpLocks/>
          </p:cNvCxnSpPr>
          <p:nvPr/>
        </p:nvCxnSpPr>
        <p:spPr>
          <a:xfrm flipH="1">
            <a:off x="9555134" y="3429000"/>
            <a:ext cx="658396" cy="4355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29E1B58-B195-CA4C-AED8-35C95BCE0766}"/>
              </a:ext>
            </a:extLst>
          </p:cNvPr>
          <p:cNvSpPr/>
          <p:nvPr/>
        </p:nvSpPr>
        <p:spPr>
          <a:xfrm>
            <a:off x="2302870" y="2699250"/>
            <a:ext cx="560254" cy="38676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91870F-D7E2-1F4F-62AC-559DA14C95B0}"/>
              </a:ext>
            </a:extLst>
          </p:cNvPr>
          <p:cNvSpPr txBox="1"/>
          <p:nvPr/>
        </p:nvSpPr>
        <p:spPr>
          <a:xfrm>
            <a:off x="651263" y="5385916"/>
            <a:ext cx="10226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Aptos" panose="020B0004020202020204" pitchFamily="34" charset="0"/>
              </a:rPr>
              <a:t>Upgraded to a higher-power commercial microwave 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Aptos" panose="020B0004020202020204" pitchFamily="34" charset="0"/>
              </a:rPr>
              <a:t>Incorporated an </a:t>
            </a:r>
            <a:r>
              <a:rPr lang="en-US" altLang="ko-KR" sz="2000" b="1" dirty="0">
                <a:solidFill>
                  <a:srgbClr val="C00000"/>
                </a:solidFill>
                <a:latin typeface="Aptos" panose="020B0004020202020204" pitchFamily="34" charset="0"/>
              </a:rPr>
              <a:t>isolator</a:t>
            </a:r>
            <a:r>
              <a:rPr lang="en-US" altLang="ko-KR" sz="2000" b="1" dirty="0">
                <a:latin typeface="Aptos" panose="020B0004020202020204" pitchFamily="34" charset="0"/>
              </a:rPr>
              <a:t> to minimize reflected microwave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Aptos" panose="020B0004020202020204" pitchFamily="34" charset="0"/>
              </a:rPr>
              <a:t>Implemented precise duty-cycle control for improved annealing control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7DC0C76-5031-BE64-C677-3D93B0D98A70}"/>
              </a:ext>
            </a:extLst>
          </p:cNvPr>
          <p:cNvSpPr txBox="1"/>
          <p:nvPr/>
        </p:nvSpPr>
        <p:spPr>
          <a:xfrm rot="21261255">
            <a:off x="2953846" y="1873476"/>
            <a:ext cx="1867894" cy="347472"/>
          </a:xfrm>
          <a:prstGeom prst="rect">
            <a:avLst/>
          </a:prstGeom>
          <a:noFill/>
        </p:spPr>
        <p:txBody>
          <a:bodyPr wrap="none" rtlCol="0" anchor="b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Isolator Assembly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1F5CD63-D2C2-C6CE-7DE8-771B6BBB90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2" t="15139" r="14104" b="9305"/>
          <a:stretch>
            <a:fillRect/>
          </a:stretch>
        </p:blipFill>
        <p:spPr>
          <a:xfrm>
            <a:off x="7470330" y="779616"/>
            <a:ext cx="3736806" cy="2112229"/>
          </a:xfrm>
          <a:prstGeom prst="rect">
            <a:avLst/>
          </a:prstGeom>
          <a:ln w="38100">
            <a:solidFill>
              <a:srgbClr val="0000FF"/>
            </a:solidFill>
            <a:prstDash val="dash"/>
          </a:ln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DD21858-3657-9296-8F04-502C998E751E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3838841" y="747315"/>
            <a:ext cx="3631489" cy="901512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14BF501-38CB-AC2B-048A-7A35F87956E0}"/>
              </a:ext>
            </a:extLst>
          </p:cNvPr>
          <p:cNvCxnSpPr>
            <a:cxnSpLocks/>
          </p:cNvCxnSpPr>
          <p:nvPr/>
        </p:nvCxnSpPr>
        <p:spPr>
          <a:xfrm>
            <a:off x="4049868" y="2392326"/>
            <a:ext cx="3442928" cy="499519"/>
          </a:xfrm>
          <a:prstGeom prst="line">
            <a:avLst/>
          </a:prstGeom>
          <a:ln w="381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C2B63373-8AA4-1274-59CB-BD8DC3C67A2D}"/>
              </a:ext>
            </a:extLst>
          </p:cNvPr>
          <p:cNvSpPr/>
          <p:nvPr/>
        </p:nvSpPr>
        <p:spPr>
          <a:xfrm rot="21184350">
            <a:off x="2686122" y="1646240"/>
            <a:ext cx="2390932" cy="708834"/>
          </a:xfrm>
          <a:prstGeom prst="rect">
            <a:avLst/>
          </a:prstGeom>
          <a:noFill/>
          <a:ln w="381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729ABC-02CC-7DC7-C406-6534496E851D}"/>
              </a:ext>
            </a:extLst>
          </p:cNvPr>
          <p:cNvSpPr txBox="1"/>
          <p:nvPr/>
        </p:nvSpPr>
        <p:spPr>
          <a:xfrm>
            <a:off x="8284585" y="1147786"/>
            <a:ext cx="1828800" cy="347472"/>
          </a:xfrm>
          <a:prstGeom prst="rect">
            <a:avLst/>
          </a:prstGeom>
          <a:noFill/>
        </p:spPr>
        <p:txBody>
          <a:bodyPr wrap="none" lIns="91440" r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Isolator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2A0A624-7951-2AF0-B9C1-61FDAABAB2B9}"/>
              </a:ext>
            </a:extLst>
          </p:cNvPr>
          <p:cNvSpPr txBox="1"/>
          <p:nvPr/>
        </p:nvSpPr>
        <p:spPr>
          <a:xfrm>
            <a:off x="7221928" y="1242732"/>
            <a:ext cx="1411203" cy="347472"/>
          </a:xfrm>
          <a:prstGeom prst="rect">
            <a:avLst/>
          </a:prstGeom>
          <a:noFill/>
        </p:spPr>
        <p:txBody>
          <a:bodyPr wrap="none" lIns="91440" r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Adaptor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9BD4EBA-0C40-17A8-6A89-015444D23E1C}"/>
              </a:ext>
            </a:extLst>
          </p:cNvPr>
          <p:cNvSpPr txBox="1"/>
          <p:nvPr/>
        </p:nvSpPr>
        <p:spPr>
          <a:xfrm>
            <a:off x="9987185" y="1283110"/>
            <a:ext cx="1411203" cy="347472"/>
          </a:xfrm>
          <a:prstGeom prst="rect">
            <a:avLst/>
          </a:prstGeom>
          <a:noFill/>
        </p:spPr>
        <p:txBody>
          <a:bodyPr wrap="none" lIns="91440" rIns="9144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</a:rPr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36212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6B3F-288D-D048-6754-973E582EB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F9F375-9E9A-B24E-2E4E-543928309581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E155A8-748D-AF03-DABE-F179BF104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Conclusion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E5C165-EE9D-8B12-F6B9-D72BA2D2A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A459FC-2FF8-8BB9-159D-4AA94F0F4488}"/>
              </a:ext>
            </a:extLst>
          </p:cNvPr>
          <p:cNvSpPr txBox="1"/>
          <p:nvPr/>
        </p:nvSpPr>
        <p:spPr>
          <a:xfrm>
            <a:off x="0" y="917655"/>
            <a:ext cx="6611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b="1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b="1" dirty="0">
              <a:latin typeface="Aptos" panose="020B0004020202020204" pitchFamily="34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EB72F50-D815-D3E9-4C4A-E65FD0821C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B07C38-19BC-D1EF-BC28-1862DC71D8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" b="-1"/>
          <a:stretch>
            <a:fillRect/>
          </a:stretch>
        </p:blipFill>
        <p:spPr bwMode="auto">
          <a:xfrm>
            <a:off x="6849278" y="1804862"/>
            <a:ext cx="5059167" cy="3525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9D28AA3-0414-4DA1-4271-7AB68527083E}"/>
              </a:ext>
            </a:extLst>
          </p:cNvPr>
          <p:cNvSpPr/>
          <p:nvPr/>
        </p:nvSpPr>
        <p:spPr>
          <a:xfrm>
            <a:off x="6868725" y="1437750"/>
            <a:ext cx="5219329" cy="36711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Aptos" panose="020B0004020202020204" pitchFamily="34" charset="0"/>
              </a:rPr>
              <a:t>Sheet Resistance Measurement Before and After MWA</a:t>
            </a:r>
            <a:endParaRPr lang="ko-KR" altLang="en-US" sz="1600" b="1" dirty="0">
              <a:latin typeface="Aptos" panose="020B00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F33E651-F227-65FD-F56D-012AAC9FE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6402"/>
              </p:ext>
            </p:extLst>
          </p:nvPr>
        </p:nvGraphicFramePr>
        <p:xfrm>
          <a:off x="181166" y="685800"/>
          <a:ext cx="6486947" cy="548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9909">
                  <a:extLst>
                    <a:ext uri="{9D8B030D-6E8A-4147-A177-3AD203B41FA5}">
                      <a16:colId xmlns:a16="http://schemas.microsoft.com/office/drawing/2014/main" val="1504734956"/>
                    </a:ext>
                  </a:extLst>
                </a:gridCol>
                <a:gridCol w="5687038">
                  <a:extLst>
                    <a:ext uri="{9D8B030D-6E8A-4147-A177-3AD203B41FA5}">
                      <a16:colId xmlns:a16="http://schemas.microsoft.com/office/drawing/2014/main" val="730808872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altLang="ko-KR" sz="1800" b="1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Optimized the Si waveguide design using the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RF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 and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Heat Transfer modules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 in COMSOL Multiphysics®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612999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altLang="ko-KR" sz="1800" b="1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Achieved simulated average electric fields of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~ 0.12 kV/cm ± 5.3% 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for the single-source and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~ 0.42 kV/cm ± 5.2%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 for dual-source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30432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altLang="ko-KR" sz="1800" b="1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Preliminary MWA of P-doped Si above the equilibrium solubility limit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reduced the sheet resistance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 from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~ 164 to ~ 144 Ω/□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, corresponding to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~ 12% 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reduction.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40345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altLang="ko-KR" sz="1800" b="1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The waveguide architecture can be scaled to larger samples by adjusting the waveguide dimensions and operating frequency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938517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altLang="ko-KR" sz="1800" b="1" dirty="0">
                        <a:latin typeface="Aptos" panose="020B00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The approach is also being extended to other semiconductor materials, including </a:t>
                      </a:r>
                      <a:r>
                        <a:rPr lang="en-US" altLang="ko-KR" sz="1800" b="1" dirty="0" err="1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GaN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and 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Ga</a:t>
                      </a:r>
                      <a:r>
                        <a:rPr lang="en-US" altLang="ko-KR" sz="1800" b="1" baseline="-25000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2</a:t>
                      </a:r>
                      <a:r>
                        <a:rPr lang="en-US" altLang="ko-KR" sz="1800" b="1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O</a:t>
                      </a:r>
                      <a:r>
                        <a:rPr lang="en-US" altLang="ko-KR" sz="1800" b="1" baseline="-25000" dirty="0">
                          <a:solidFill>
                            <a:srgbClr val="C00000"/>
                          </a:solidFill>
                          <a:latin typeface="Aptos" panose="020B0004020202020204" pitchFamily="34" charset="0"/>
                        </a:rPr>
                        <a:t>3</a:t>
                      </a:r>
                      <a:r>
                        <a:rPr lang="en-US" altLang="ko-KR" sz="1800" b="1" dirty="0">
                          <a:latin typeface="Aptos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883850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2E9BC613-79B5-D8B0-C4B2-A86609061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418" y="878441"/>
            <a:ext cx="762000" cy="7028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565BF8-4E87-24EC-14BC-76A1D6B50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166" y="1972532"/>
            <a:ext cx="809302" cy="7028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AFCFE1-B8A7-2E65-9B72-40B86E5D23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80" y="3026166"/>
            <a:ext cx="783288" cy="8056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21D552-FAE9-9E8E-9BDB-7972D9BD99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210" y="4182653"/>
            <a:ext cx="747258" cy="7321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6E1926-0113-226C-F3F0-8374616CB3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903" y="5247358"/>
            <a:ext cx="755986" cy="692987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08E1833-16E0-4168-68C8-68C16B009010}"/>
              </a:ext>
            </a:extLst>
          </p:cNvPr>
          <p:cNvSpPr/>
          <p:nvPr/>
        </p:nvSpPr>
        <p:spPr>
          <a:xfrm>
            <a:off x="7170696" y="5314884"/>
            <a:ext cx="4556208" cy="429525"/>
          </a:xfrm>
          <a:prstGeom prst="roundRect">
            <a:avLst/>
          </a:prstGeom>
          <a:solidFill>
            <a:srgbClr val="EAF3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Enhanced electrical performance  </a:t>
            </a:r>
            <a:endParaRPr lang="ko-KR" altLang="en-US" sz="2200" dirty="0">
              <a:solidFill>
                <a:schemeClr val="accent5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30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5E58A-2895-4478-4A54-66E9F61BD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0F95C2-12A3-644A-408C-A7A38D19DDD4}"/>
              </a:ext>
            </a:extLst>
          </p:cNvPr>
          <p:cNvSpPr/>
          <p:nvPr/>
        </p:nvSpPr>
        <p:spPr>
          <a:xfrm>
            <a:off x="0" y="0"/>
            <a:ext cx="12192000" cy="666974"/>
          </a:xfrm>
          <a:prstGeom prst="rect">
            <a:avLst/>
          </a:prstGeom>
          <a:solidFill>
            <a:srgbClr val="B01C3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97A120-30E4-A56D-377A-40B0B076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319"/>
            <a:ext cx="12192000" cy="659658"/>
          </a:xfrm>
        </p:spPr>
        <p:txBody>
          <a:bodyPr>
            <a:normAutofit/>
          </a:bodyPr>
          <a:lstStyle/>
          <a:p>
            <a:r>
              <a:rPr lang="en-US" altLang="ko-KR" sz="4000" dirty="0">
                <a:latin typeface="Aptos Light" panose="020B0004020202020204" pitchFamily="34" charset="0"/>
              </a:rPr>
              <a:t>Acknowledgement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2514DF-6E12-709B-7104-BE5195DE6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14086A1-AE35-D29D-4889-995C22D9E2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latin typeface="Aptos" panose="020B0004020202020204" pitchFamily="34" charset="0"/>
              </a:rPr>
              <a:t>10</a:t>
            </a:r>
          </a:p>
        </p:txBody>
      </p:sp>
      <p:pic>
        <p:nvPicPr>
          <p:cNvPr id="5" name="Picture 4" descr="Cornell NanoScale Facility - CNF | CNF">
            <a:extLst>
              <a:ext uri="{FF2B5EF4-FFF2-40B4-BE49-F238E27FC236}">
                <a16:creationId xmlns:a16="http://schemas.microsoft.com/office/drawing/2014/main" id="{7BE98C04-61B0-FE16-D2D4-079F46F19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32" y="1528851"/>
            <a:ext cx="4721592" cy="1590815"/>
          </a:xfrm>
          <a:prstGeom prst="rect">
            <a:avLst/>
          </a:prstGeom>
        </p:spPr>
      </p:pic>
      <p:pic>
        <p:nvPicPr>
          <p:cNvPr id="6" name="Picture 5" descr="Affiliated and Partnering Research Centers at Cornell | CNF">
            <a:extLst>
              <a:ext uri="{FF2B5EF4-FFF2-40B4-BE49-F238E27FC236}">
                <a16:creationId xmlns:a16="http://schemas.microsoft.com/office/drawing/2014/main" id="{08034FD7-1352-3680-F50B-506F2D603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9041" y="1286520"/>
            <a:ext cx="5334956" cy="1987271"/>
          </a:xfrm>
          <a:prstGeom prst="rect">
            <a:avLst/>
          </a:prstGeom>
        </p:spPr>
      </p:pic>
      <p:pic>
        <p:nvPicPr>
          <p:cNvPr id="9" name="Picture 8" descr="Info Session on Cornell Technology Licensing Practicum : Careers Beyond  Academia">
            <a:extLst>
              <a:ext uri="{FF2B5EF4-FFF2-40B4-BE49-F238E27FC236}">
                <a16:creationId xmlns:a16="http://schemas.microsoft.com/office/drawing/2014/main" id="{BF9A6FC1-89F2-B1E6-3FCA-E7C5C2C14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832" y="4047669"/>
            <a:ext cx="4519507" cy="1024599"/>
          </a:xfrm>
          <a:prstGeom prst="rect">
            <a:avLst/>
          </a:prstGeom>
        </p:spPr>
      </p:pic>
      <p:pic>
        <p:nvPicPr>
          <p:cNvPr id="10" name="Picture 9" descr="Ignite: Cornell's Gap Funding Program - Center For Technology Licensing">
            <a:extLst>
              <a:ext uri="{FF2B5EF4-FFF2-40B4-BE49-F238E27FC236}">
                <a16:creationId xmlns:a16="http://schemas.microsoft.com/office/drawing/2014/main" id="{AEA9BBDF-3038-9D54-EF7C-406D64E1CE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1519" y="3891778"/>
            <a:ext cx="3810000" cy="18279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31A722-52CC-7B63-4F61-56C51C24440A}"/>
              </a:ext>
            </a:extLst>
          </p:cNvPr>
          <p:cNvCxnSpPr>
            <a:cxnSpLocks/>
          </p:cNvCxnSpPr>
          <p:nvPr/>
        </p:nvCxnSpPr>
        <p:spPr>
          <a:xfrm>
            <a:off x="5784643" y="1167063"/>
            <a:ext cx="0" cy="4523874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76CC5D-3E2E-1FF8-D034-5A095A8CCC95}"/>
              </a:ext>
            </a:extLst>
          </p:cNvPr>
          <p:cNvCxnSpPr>
            <a:cxnSpLocks/>
          </p:cNvCxnSpPr>
          <p:nvPr/>
        </p:nvCxnSpPr>
        <p:spPr>
          <a:xfrm flipH="1">
            <a:off x="818547" y="3429000"/>
            <a:ext cx="10212005" cy="0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710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42B2A-7E4D-6273-CACD-2FC663459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4BC41-1554-7DEF-2135-A27F239E5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197" y="2365324"/>
            <a:ext cx="6919606" cy="2127352"/>
          </a:xfrm>
        </p:spPr>
        <p:txBody>
          <a:bodyPr>
            <a:noAutofit/>
          </a:bodyPr>
          <a:lstStyle/>
          <a:p>
            <a:pPr algn="ctr"/>
            <a:r>
              <a:rPr lang="en-US" altLang="ko-KR" sz="4800" b="1" dirty="0">
                <a:latin typeface="Aptos" panose="020B0004020202020204" pitchFamily="34" charset="0"/>
              </a:rPr>
              <a:t>Thank you for listening!</a:t>
            </a:r>
            <a:br>
              <a:rPr lang="en-US" altLang="ko-KR" sz="4800" b="1" dirty="0">
                <a:latin typeface="Aptos" panose="020B0004020202020204" pitchFamily="34" charset="0"/>
              </a:rPr>
            </a:br>
            <a:br>
              <a:rPr lang="en-US" altLang="ko-KR" sz="4800" b="1" dirty="0">
                <a:latin typeface="Aptos" panose="020B0004020202020204" pitchFamily="34" charset="0"/>
              </a:rPr>
            </a:br>
            <a:r>
              <a:rPr lang="en-US" altLang="ko-KR" sz="4800" b="1" dirty="0">
                <a:latin typeface="Aptos" panose="020B0004020202020204" pitchFamily="34" charset="0"/>
              </a:rPr>
              <a:t>Questions?</a:t>
            </a:r>
            <a:endParaRPr lang="ko-KR" altLang="en-US" sz="4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F91932-3941-8B15-58EA-EF3FDE06E8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449" y="5817686"/>
            <a:ext cx="1954933" cy="823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1AA2D6-91DD-3026-9C81-CA39030BD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5" y="6475396"/>
            <a:ext cx="3022455" cy="3305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1E39A9-2632-AA8E-671D-840AA883F5C4}"/>
              </a:ext>
            </a:extLst>
          </p:cNvPr>
          <p:cNvSpPr/>
          <p:nvPr/>
        </p:nvSpPr>
        <p:spPr>
          <a:xfrm>
            <a:off x="214009" y="431022"/>
            <a:ext cx="2023353" cy="2127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2A5FE03F-88AF-72FB-F607-08C70C88D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803" y="5817686"/>
            <a:ext cx="823000" cy="8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4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635DE10-95EB-4261-B779-E7F1A917CD22}">
  <we:reference id="WA104381909" version="3.26.0.0" store="Omex" storeType="OMEX"/>
  <we:alternateReferences>
    <we:reference id="WA104381909" version="3.26.0.0" store="WA104381909" storeType="OMEX"/>
  </we:alternateReferences>
  <we:properties>
    <we:property name="EQUATION_HISTORY" value="&quot;[{\&quot;mathml\&quot;:\&quot;&lt;math style=\\\&quot;font-family:stix;font-size:16px;\\\&quot; xmlns=\\\&quot;http://www.w3.org/1998/Math/MathML\\\&quot;&gt;&lt;mi&gt;&amp;#x3BB;&lt;/mi&gt;&lt;mo&gt;&amp;#xA0;&lt;/mo&gt;&lt;mo&gt;=&lt;/mo&gt;&lt;mo&gt;&amp;#xA0;&lt;/mo&gt;&lt;mfrac&gt;&lt;mi&gt;c&lt;/mi&gt;&lt;mi&gt;f&lt;/mi&gt;&lt;/mfrac&gt;&lt;mo&gt;&amp;#xA0;&lt;/mo&gt;&lt;mo&gt;=&lt;/mo&gt;&lt;mo&gt;&amp;#xA0;&lt;/mo&gt;&lt;mfrac&gt;&lt;mrow&gt;&lt;mn&gt;3&lt;/mn&gt;&lt;mo&gt;&amp;#xD7;&lt;/mo&gt;&lt;msup&gt;&lt;mn&gt;10&lt;/mn&gt;&lt;mn&gt;8&lt;/mn&gt;&lt;/msup&gt;&lt;mo&gt;&amp;#xA0;&lt;/mo&gt;&lt;mi mathvariant=\\\&quot;normal\\\&quot;&gt;m&lt;/mi&gt;&lt;mo&gt;/&lt;/mo&gt;&lt;mi mathvariant=\\\&quot;normal\\\&quot;&gt;s&lt;/mi&gt;&lt;/mrow&gt;&lt;mrow&gt;&lt;mn&gt;30&lt;/mn&gt;&lt;mo&gt;&amp;#xD7;&lt;/mo&gt;&lt;msup&gt;&lt;mn&gt;10&lt;/mn&gt;&lt;mn&gt;9&lt;/mn&gt;&lt;/msup&gt;&lt;mo&gt;&amp;#xA0;&lt;/mo&gt;&lt;mi&gt;Hz&lt;/mi&gt;&lt;/mrow&gt;&lt;/mfrac&gt;&lt;mo&gt;&amp;#xA0;&lt;/mo&gt;&lt;mo&gt;=&lt;/mo&gt;&lt;mo&gt;&amp;#xA0;&lt;/mo&gt;&lt;mn&gt;0&lt;/mn&gt;&lt;mo&gt;.&lt;/mo&gt;&lt;mn&gt;01&lt;/mn&gt;&lt;mo&gt;&amp;#xA0;&lt;/mo&gt;&lt;mi mathvariant=\\\&quot;normal\\\&quot;&gt;m&lt;/mi&gt;&lt;mo&gt;&amp;#xA0;&lt;/mo&gt;&lt;mo&gt;=&lt;/mo&gt;&lt;mo&gt;&amp;#xA0;&lt;/mo&gt;&lt;mn&gt;1&lt;/mn&gt;&lt;mo&gt;&amp;#xA0;&lt;/mo&gt;&lt;mi&gt;mm&lt;/mi&gt;&lt;/math&gt;\&quot;,\&quot;base64Image\&quot;:\&quot;iVBORw0KGgoAAAANSUhEUgAABeYAAADUCAYAAAD5j/NfAAAACXBIWXMAAA7EAAAOxAGVKw4bAAAABGJhU0UAAACEKvHVpwAAPZ9JREFUeNrt3Q+EVun///G3ZCSJrGQkkWQkiayVjAxJkjGGZCTJkKw1spa1PpKVWFkrK5EkIxkykiSRJEkiGUkSSZIkkpGMMezvvH/n3N/uOXOu6zrnvs//83xw+e7308x1zn3d13XuuV/nOtclAgAAgLpY7pUDXrnslSde+eqV2aDofz/0ylmv9NNUAAAAAAAAAAB0brVXzosfwP8XlBnxg/ib4of07f+mZcor22k6AAAAAAAAAACS0Rny0/I9cL8h0YH7Iq+MeOWFzA/o/6AJAQAAAAAAAACIR0P19pD95xi/s8Qrt0K/d4KmBAAAAAAAAADATme/t4fr/yb43WVeeRP6/T00KQAAAAAAAAAA0TRY/yTfQ3VdP355wjoOyfxg/hXNCgAAAAAAAABAtF9lfqh+s4M6FsvCDWF30rQAAAAAAAAAACx0X+YH6hc7rOduqJ6/aVoAAAAAAAAAABYKz3S/0GE9V0P1XKVpAQAAAAAAAACYr0fmh+laJjqsayJUzyTNCwAAAAAAAADAfFHBfKcbt14L1XOZ5gUAAAAAAACA5ur1yqj4m5RivjlZGM5v7qCeF6E6TtC0lTcR0Tc+0iwAAAAAAABo94NXDnjlklceeOWLV2bEDx6/eeWd+LN6j3tlK83VCMvED4i/ih8qLiv4fHSG+rD4G6zeieijz8UPQ494ZVVO5/RMFoavSZehWRVRx3a6X6XpTazZiPf1Ak0DAAAAAAAAtUn8jSajZv7aypRXRmi+WlrklTGvfAi950UF82u9ck788D1u/9T+rCH9hozP7Yzh+IMJ6vgt9LvP6IKVN2zoFztpGgAAAAAAgGZbIuZQMUnRmcuraM7a0EDxleG9zjuY1xsE+oRG1MzjB8G/6c2hg0Fffi7RAf3JoK4sbDK01bRXtsT4fX1S5ZMwW75uopax+ZJhPwQAAAAAAEAF6JrhOuP9v5TKe6+sp1krTcPgx473Oc9gXm/2PIo4h5de2Wb5PZ2p/kGig/yVGZ3rhKG9PjvOVd0K/c5humLl6TI2UU93XKRpAAAAAAAAmktD+TeSXijfKm8lu+AT2enzyo2Y73FewfxqQx99GPMctB9GzZ5/llEf1To/GNpMA9qDEb+j4e2kzJ9NvZfuWAuDhr6wm6YBAAAAAABophUSHVjeFX/DTN3UtSf08xoW6jIhH8Ud3F6niStDw+/zkmxvgTyCeQ2530n0jZ8fEtTTa+izT8RfxiltOna+WtpuPBhPao3MfxpAbziso0vWxuWI91/7BsvYAAAAAAAANJQG5+1h0T3x18iOQ8PMv8Qd3rI+drktF3/NdZ3JrcG1hoinxb2MTR7BvN4UemI49kAH9Q0Z6rqS0fnvEvsGtbrk0ynx159vzZL/mS5ZKxq+R92gGadpAAAAAAAAmkmX02iFRLqZ5lgK9USVCZq6tPaLv9HoU/E3TQ3P4H0kxQbz5w3HvdFFnXcNdR7M6DXociXfxH2T45okewIA1bDX8H4P0jQAAAAAAADNo4GqBrKtNa93dlnfGTEHjlo/SzaUk96M6bf8+4gUF8zvtBx3axf1bhfzxqxZ7YnQH9Rva0udVX2ELlk7l7gmAgAAAAAAoEWXLtGASNcT35VCfbpW9qyYQ8fNNHkl9UkxwbyGlq8Mx3ySQv3PDHVfzLAtN4q/dE2cmfMr6Hq1oP14WvJbOgkAAAAAAAAltlS+h0Vprmc9IeawcS/NXknLpJhgfsxyzLEU6j9mqb8vw7a8KvE21X0tfpCPattjeH+HaBoAAAAAAIDmOSrfZ+amyRamEkRVUxHBvM4yfms5Zm8Kx1htqf9CBq9JnxhpPQGgy5hcEnc4rzfPdtEFK+1ixPs645XFNA0AAAAAAEDz6FIgut71qpTrHZbiZsxvKnF7b6pwXykimB+yHG8qxeO8MBxjNuWxoRvstjZ/1XG3LfjffxTzcj3t57KHS1Yl6Q2mLxHv6VWaBgAAAAAAoHk0SNXZyGMZ1G1atkHLhgxf0+HgGP8rYXtfFn9Tz4EK95e8g/kbluOdS/E45yzH+SOlY/xP5s+A/zH070vEvnFya4b9di5dlWPavHgfTQMAAAAAAIA0DUp0EPU5w2OOho5VpnD+sswPV3dW8D3NO5jX/Q9smwgPp3isfZbjPEuh/lMSfzmnHV75YDkf/Tc2hK2W8xL9BEQPTQMAAAAAAIA0HZTsZzm3+8VwvDKE81ckeubz7oq9p3kH88OO461N8VgbHMfqZhPYnyX58iUrvfLAcj5nucRUhi5j8yniPbxO0wAAAAAAACBtpqVB+jI41jqxz6wuMpy/YjmvlxV7T/MO5s9bjjWTweuz9aFOl3taH5xrJ2NAl7a5JfmsfY/sDBjewwM0DQAAAAAAANL2XBYGURcyPJ5tk9CiwvkJy/m88Upvxd7TvIP5Z5ZjPc3g9T21HG+ywzovhup5nPD3lwS/E3VOx7jMVELUTUq9sbKUpgEAAAAAAECaNsrCIOqVZLM5aLsyhfN1C+VF8g3mF3tlznKsiQxe3zXL8b52+BrCs/D/6aCetcHx07pZkBXt07psz91gvNvoGvk6Y1z3XngavD5tK3264GPw2nTPiE7WYF/tlaPiP63yQvxlo2aD/6vHOhNco/IStV/AzRK8X6va2ulZWzvNBO/HE/Fvpu7gIw0AAAAAAKAaxmV+CKVB27qcjl2GcP6q5fhvpZqhvMozmN/hONb5DF7fBUl3Tftdkt7yJack342U49JleX6XhevhTxt+Xpf20TB+1tHWrfIuaMc4tnvltthv6ISf4FmScfuY+vGhAt8zvXFxMUE7aXkk/pI8ql/88H45H3UAAAAAAADloeFYe6DzXrJZV96myHB+Uuyh/OoKv7d5BvMHHMc6ksHrG3MccyiF1zDU4blFbU47V0Af6Alegy7P8sbSVuFgXjdA/VOShcFxg2y9YXKzw3r1hkKW4fy/hvdtRUFjeI9XvsjCp0H0CRTdQHt/0G9PiP/kQ/j9mmn737bzcQcAAAAAAFAOK8UPn1shzkMpboPKIsJ5WyivM39XV/z9zTOY/9txrH0ZvL4RxzF/S1jfqKQXzKsvEfXlZZtX7kn8YL09mF8VXAv+67JsizgvDey/dlnvpQzb7X3E8W6V6Jr4r2PcrhHzE0A7+cgDAAAAAHRCZ9gdFv+Reg0MNPDQmWCzQaBwxysnxZ+lCMBNQ/kp+T6r8rj4s2SLlGc4b1ufXMO5NTV4j/MM5iccx9qbwesblHQD3EMRdezv4vxuycLZy3mOJb3xpEsI6Wz5BxIvmN8k88Pp6aAd9cbKurZrhI6PE8FrMtX5InROF0L/9qtXfpTv69Jr3fq0jm6S+06Sh/7d2m441mgBY1fbOnwD4+8Ev38y4nXs5mMPAAAAABCXPq6uG9M9lmSz6TS8/4HmA4w2y/xlLXTWvC6LsLgE55ZHON+EUF7lGczfcBxrVwavb7fjmNdS6Hsnuji/8HItLwruD+NiD+Z/En8d/NYTI/r569rMdZfjPTgQ9LPbbceJE3Tr0jG2Wfu3M2iffyR6GZsi/p4IX6M+S/KNdcMz5/fw0QcAAAAAcNFAXmfvfgp9qZwK/ved8n2NWZ1ht9Ur10M/q6HjGpoSmEfHiwbbpo0cNYwbLcF5ZhXO6+t3hfJra/R+5xnMP3Mcqz+D17fdccz7CetbEVHHjS7ObypU18WC+8MGS1u1nj5rnefSBPWesdT7MHgfWptKb0lQr266bFv2Ju2lpqJm6d8t4H3qlegJB0mtantPtQzyEQgAAAAAsNFALrzG6xNxhzo9EV9kn0vyGWZAXR30ymuJ99TJIyl+Wah9km44HyeUX1ez9zzPYP6L41jLM3h9KxzH/NRBnXdlYWDdybnrZ094ffcdJegTM442+6eDOtfGuKZowL61g7ptoX+aNxF/NBzjaAHvUdQmxH91WFf7kjbDfAwCAAAAAKJowBJ+7FpDjWMxf3+H4Uv1GE2LBtMlGHQDzDeSfINFDdL2FXz+aYXzrlD+g1fW1/D9zzOY/+Y41tICXt90B3Vui6jnzw7qOSoLb3aVge3Jhm42OX3ieC9GOqzXtlTOlRTbJWrzYv0bpIjNsC+k1AfVGvl+g2i/AAAAAAAQslH8Na7DgUqS2YX/GL64P6Z50UC6ZIEG0aYla5KUwwW/lv3SXTiv6+Zft/y+Lq9R102j8wzmXTOxs3h6aanjmJ1uthqepa3BZpLNRnVj5Q8y/ybXxpL0iVuW9upmDfKLlnofdFFvj6XeVym2S9TNy/sFvUdXJd0llVrr+x/koxEAAAAA0E6XqJmWhWFK0vWI3xq+uH+jidEwrjC2k1L0Ehwj0lk43+RQPk5fqHow3yPZBPMqavPNOONAn1J5JPOXwinTpps3JZtgftRS780uz3naUO9cSm2y1VD/zwW9R9cMr7XTNfWPSDlusgIAAAAASkQ3cY1a/iDpI+9bLYEAwTyaqCcoGrxqmKPLQej+Dbq0ky7/8EGSBfM6m3RJwa8paTivofwNsYfyfTXvBwTz3TkZUacuMxK1gamODw1y2/dI0f/uL1mfyCqYH5bsgvlHku3eBackn81l4xqXdJfuWRX8/q98NAIAAAAAlC4LEBXKn+mgri2WL+3XaWogks7+vSrxw/njJTjnuOG8hvK2AFJD+Y0NeI/LtMZ8FYP51ufLXYneg+Fe0M9eyPyNXnWG98mU2zctWQXzeyW7YN52zgMptMkrSXf5nW4dsbzeTsN13VvgLB97AAAAAADdjOxjxBdODTc6DW+mIurTpQc20NyAlQbUj8UdzOuYXVSC83WF83oDwRXKb2rIe5tnMP/FcawsnrhwrTE/neKx9LNEN1KeFP8JEr0RMRMUfe13vHJe/CdTFpe4T2QVzO+RYoL53V3WvdlQ77EC3yOdqT9nec1npPgnmAAAAAAAFaSBxZThy+aPXdTbK/6yFXNB0Q3u+mhuILZ/xR3OD5bkXEeks7XyNZTf3KD3NM9g/nWOx4r7+j4xrBeoWzDf7fr9fxrqXVPw+zQu7uXFBunOAAAAAIAk/jJ8ybxE0wCFOy/2MKhM4zRpOK8h7eaGvZ95BvO3HMfKYumgXscx7zOkFyCYn+9lRJ2PSvA+6az56RjXNW2bdXRrAAAAAICLaS14neG+luYBCqdL1ZieaNHyvGTne0DihfKfJXrDzrrLM5h37VcwkMHrG3Acc5IhvQDB/HemZWx+L8l7NRTz+qbLKekSXj10bwAAAACAyRPDl8qLNA1QGtvEHADNlfB8D4o9tNJNOrc29L3MM5i/4DjWngxe3x7HMflsWYhg/rsThjrLNAP9mMR/KkiXk9pFFwcAAAAAhNlmfm2keYBSeWIZr0tLdJ46w/+6uAOr/zX0fcwzmD/kONZwBq9v2HHMYwzlBQjmv3sRUd/TEr5nY5Js2S59emU1XR0AAAAA0PLU8AXyCU0DlM6vYg59tpXkHOOG8k0O5/MM5l2z1w9m8PpcT0sMMZQXIJj39Rnq+6Ok75u+zs8Jrnf6pNBvdHcAAAAAQL/lyyNfHIHy2WoZs/0lOD8N5a9JslmkTQzn8wzmVzqOdTqD13fKcUxmDS9EMO8zLWOzocTv3RqvPEh4zXssbA4LAAAAAI120fKlkS+MQPlo8D1nGLNbS3ButlD+ixDOt+QZzKtpy7HGM3h945bjTTOMIxHM+6I2uZ6qyHs45hhrUWOBp0cAAAAAoIEWWb5AvqZ5gNIyjdslBZ+XLZTXpR70xsFhIZxXeQfzk5Zj3c7g9dkC20mGcOI2a0owv8FQ158Veh97vXJJks2eP0r3BwAAAIBm2WH5kniZ5gFK61PEmJ0p+JxcofyWtp91rT/ehHA+72DetkllFjPYbbOG2fg1GsG8P/brshH9Jq/clfjh/H6GAAAAAAA0x/+E2VtAFX2U6PWKi2IL5fUmwpaI32l6OJ93ML8px+MtdxxrI0M4EsF89Gb0Lyv+vu7yynNxB/O61NdKhgEAAAAANMPVjEIAANmKWqv9XEHnYlsiRUP5zZbfHZHmhvN5B/PqjeV4e1M8zl7LcV4xfI2aHsyvM9Rzsibvr054cK0/f5JhAAAAAADN8NTy5bCP5gFKybT562AB59JNKN/S1HC+iGD+tOV4x1M8zkkheOxE04P53wz1bCnRe6SbGj/r4vfXe+Wtpc3Y3wcAAAAAGuKr5cvhYpoHKKUtEh2CL8r5PGxP3OhSO5sT1NXEcL6IYN62nM2dFI9z33KcDQxho6YH80+k/E9YjAfntaKLOlZL9HJkrdLDUAAAAACA+puxfDEEUE7HIsbrqZzPIc1QvqVp4XwRwbx6ZDjerKQTCOr68nOGYzxg+Fo1OZhfY6jjr5K9R61gfqTLeg5Z2m0bQwEAAAAA6s8WCgEop4ehsapPvqzK8fgTkn4o39KkcL6oYN626e6BFOo/bKl/iOFr1eRg/ldDHT+W7D1qBfPXuqxnkZhnze9kKAAAAABA/X0TgnmgSqKWsfkjx+O7QvlNKRxjvzQjnC8qmNdA0LQJbBrL2ZiWsXnJ8HVqcjD/MOL335bwPWoF8/qEyYou67pmaLdNDAUAAAAAqL93li/UP9A8QOncDY1TXZM5r7XlXaH8xhSPtU/qH84XFcyrA5bjruui3j5LvcMMX6cigvlbJTjnXsPv/1PC92i87fx+z+CaOiv57xcCAAAAACjAtYxCgLA/pfv1WIEq0Btap71ywyvXvXLCK2tTqns0NEY/S3chahJXJL9QvqXu4XyfFBfMqweG417sok7T3gO3uTTEckvyD+Zfd3nOaQTzY4bf/6mE79F46NrXzTi9LunfKAEAAAAAVMQpyxfqtJbHOBvUd5nmRs1pKP82YizpRpg683N5F3XrZoDtS0/pf/fn9LpcoXxfhscekvqG88OO17Y+4+PrZpufDcfe2kF9A4a69Bi9XB5i+SDZBPODlnqnuzznl9L9ngJRyx+9L+l7NB46zzMd1rPYKzMRr3svwwAAAAAAmmHA8oX6WQr1Xwzq0rVjl9DcqLljYg9aNbTvZFM/DeDbA1T97+05vaYiQ/mWuobzZx2va18O56D9cTbi2K8k2Y2klRJ9U2o2+JyBmwa1cxn1h4OOvrayw3p1yZUZS72HY9RhWsbmTEnfp3FJ56bJbxH13GUYAAAAAECzvJX0Z+hpoNN6vP2FsF49muFfsYdfraJhd5zZ0D1eOS7zw7rH4s90zsNlsYfyG3Js27qF8/oefnW8pgc5nYvOpo4K53UWc5xlOnQDzEcSHcoPcllIrY93s976JUfdRzusd8BR79UYdRw1/G5/Sd+nqGBen2DanaAOfW0zEdfUVQwDAAAAAGiWMbHP8E0aqusSCK+C33/OF000iGtpkvDyNrqWsG7CqSF9a7M/DeM17Dop/lIOrZ//FIzVvNhCeV1uY0MB7VuXcF7X438Zs5+cD/pE1vQJjI8Rx38p9qczBtqu9+GQsZ9LQmx6c+OZoy90uiTQSjEvWdQ+ppPe8NNzmYpxndvmqOee4XzKatzyes86/ubR6/yvEh3Kb2IYAAAAAEDzLHJ8uX4S8wu7fhn9V77P7n0gnT8eD1R1LD2U+OF8nKKhpy55sDTH16E3Cj5KuUL5liExL/dxR/zlQMpEN+fV8FrXjdaljm6JfbmSqKI3ZTQM1OVI9CmmHZLNpr96vTZt3qoz4vVm0UhQTgWfDVE/e51rv9Pa4H0cCtr1Q8y+oAH7P8Hvab/aaKhb/02fVtCN19/HrFuf4NBgeTj4/XBQrE9P7BL/ZuKE2JewCYfzOmN/f9B/25c2+sEwHs6W+L0bj/F67wRj5EDwug8Fvxf1XjyV/J6CAgAAAACUNCT46PjC/rf4Mydbszc1hFwffOnUL+ntSyHoLM/FNCsaaFnQ/5OGr+Ew/ozkt458lM0R14SiQ/mWIVm49IrOui3bPhY9ku5NmnDJaia9znC+3cH56PrYzJKPZyKlPjATUfdMSnWHN1/dmUHfPWL49zLvSzCeUhvo9fV3+f60FAAAAACgwXQGZtzlFUzljfgzQ4Gm0ydINHTSJWF0re4v4q9DPBMU/W+d/aozKzWk09mVGjiXaaaxzphthfPvJZtZ2p3S60wrnNenc5bR5VK3OujDuieCPlU13dZ/p4P/Tf9tNPhZIKkdQf8JlyppTVJoPf2gT508Dq7v4Wu+jhkN9nUjXyYvAAAAAADm0RmnJ8QPEZME8q/FX6aBL5pAvWg4r2tfryvhuemyGLp0EKE8AAAAAAAAakEfM9fZXxfFn42qQX1r1pcua6NLbUx65bhXfqK5gFpjqQUAAAAAAAAAAAAAAAAAAAAAAAAAAAAAAAAAAAAAANCmV/wNt9kjDGBcA7WwwisnxV97W9fhfh0MCAAAAAAAyk73mRoWf5+pO/J9n6k5r3zzynOvTHjliFdW0UaVbKNlXjkh/r5h/wX/P4BqY1yj8TZ75X0wAMLlFM0DAAAAACiptV45J36w/F/MokG0BtAbaKNKtNEir4x55UPoHAnwgOpiXAOedV757PhA/olmAgAAAACUiIY6x70yG/Ed9kHwbyNeOeiVM+LPBo8Kn08GddFG5WwjneH/SqKzCgI8oJoY10DgibjvlN+jmQAAAAAAJaHLrDyK+O760ivbLL83KAtnZ7ZC6pW0UanaaLtXHos9qyDAA6qFcQ20GZP4j7GtprkAAAAAAAXT76ZvIr6zPpR4gY6Gy1Ezw59JfcL5KrdRn1duSLycggAPqAbGNRCiuxy37oLrY22/e2WpV5Z45ZgsfNTtEE0GAAAAACiQhsLvZGGQ89YrPySop9crHyPqeRJ8J6aN8m8jvZlwXvylc+JOICTAA8qNcQ0YjAYdXnc93hHx7+HZ9OM0GQAAAACgID1iXop1oIP6hgx1XaGNcm2j5eKvYa8b0+qNgMteOS3u5S4I8IDyYlwDDg+DDj9i+Hfd2KX9LvstmgwAAAAAUJDzEh3i3OiizruGOg/SRrm00X6vfPLKU/GzifAGs4+EAA+oGsY14LAm5ofz2baB8ZlmAwAAAAAUYKeYQ5ytXdS73VCnfv9dSRtl3kb6pH6/5d9HhAAPqBrGNeDwS9DZ+xw/t79tYHyj2QAAAAAAOdPZlq8kOsB5kkL9zwx1X6SNCm+jPiHAA+qGcY3Gm/TK7Rg/t61tYMzSbAAAAACAnIX3P2svYynUf8xSfx9tVGgbLRMCPKBuGNdoPH3EbV2Mn1sqBPMAAAAAgGLoTPC3Yg5welM4xmpL/Rdoo0LbiAAPqB/GNZDgA741MGZoDgAAAABAjobEHN5MpXicF4Zj6AS1VbRRYW1EgAfUD+MaSIBgHgAAAABQhBtiDm/OpXicc5bj/EEbFdZGBHhA/TCugQRaA2OapgAAAAAA5ESXVp0Vc3gznOKx9lmO84w2KqyNCPCA+mFcAwkQzAMAAAAA8jYs9vBmbYrH2uA4Vh9tVEgbEeAB9cO4BmJqX2P+E80BAAAAAMjJeTEHN1kstWqbeT5GGxXSRgR4QP0wroGYlkg1Ht8DAAAAANTLMzEHN08zON5Ty/EmaaNC2ogAD6gfxjUQ0/K2gXGT5gAAAAAA5GCxV+bEHNxMZHDMa5bjfaWNCmmjugd4vV752St3vfLK8bMrvHLAK5fFv0Gi7a1PMOiTER/FvzEy6pWeDs5jtVeOeuWKV1545VtQ97fgWGe8spHLEhjXjGvaIF/9bQPjOtcOAAAAAEAOdog9uDmfwTEvSH7rtdNG8dQxwNO1+H/3yoPQazHt67de/MBq1tEWrfLOK7tinst2r9wW+w2e9qLv/xIuT2BcM65pg3wMtp3kVa4dAAAAAIAcHHB8iT6SwTHHHMccoo1yb6M6BHg9Qbuc88oby2sJh1e659+fEj9YCpdDlnPSGyg3O6xXQzfCeTCuGde0Qca0oR61neA41w4AAAAAQA7+dnyB3pfBMUccx/yNNsq9jaoc4G3zyj2JHz61h1ervPJQOguX2su2iPPSUOtrl/Ve4hIFxnVjxzVtkJOTkv1jcAAAAAAAhE04vjzvzeCYg1KtMLIJbVTlAE9nkurayJql6IzSBxIvvNrklfeh/13bVW+0rBN/EqVa45UT4q/DbKrzReicLoT+7Vev/Cjf127WunU5imPiLxuRNBgDGNf1H9e0QQ6i1qr7i2sHAAAAACAHNxxfnHdlcMzdjmNeo41yb6O6rUU9Lvbw6ievfJbv6ynr5omuDQ93OdroQNBOt9uOMxrjXHVDRtvM1ttcpsC4ZlzTBulbIdF3Dw7X6CIwI90/NlF0Ocu1HIwxxhgAAODvnpr+3fPMcc79GRxzu+OY92mj3NuobgHeBstrmQ2CJf3vi15ZmqDeM5Z6Hwbvi/73R69sSVBvr9iXhljNNZrvpoxrxjVtkK5Jw0mN8MczF2aAMQYAAMDfPTn44jjn5Rkcc4XjmJ9oo9zbqG4BXpxrxj8d1Lk2xjjXEGprB3XbgrHRGrQ31+j8Ma7rOa5pgxSMWk5qkD+euTADjDEAAAD+7snBN8c5L83gmK6waJo2yr2N6hjg2Z50uNVFvU8cbdXpZEvbchJXuEbz3ZRxzbimDdKxXuzT+HfzxzMXZoAxBgAAwN89JWjXngyOudRxzBnaKPc2qmOAd8vyevZ0Ue9FS70Puqi3x1LvK67RfDdlXDOuaYPu6e60U46BMcAfz1yYAcYYAAAAf/eUoF2zCJ17hGC+bG1UxwDvpmQTXtlWQLjZ5TlPG+qd4xrNd1PGNeOaNuje3zEuBL388cyFGWCMAQAA8HdPCdqVYJ5gngBvvmHJLrx6JPnuZcA1mmCecV29cU0bdGiH2B8JaP33Ev7mRhf+o3RdAMYYhUKhUPi7B03hWj+dYL4ZbUSAF9/eDMMr2zkPcLkC45pxTRt05gevfDCcwG2v/Nn2/y/i2gFCQ76ggjFGoVAoFAp/9yAHXxx9JIuJY67106dpo9zbiAAvvj0FhVe7uVyBcc24pg06c91wcP2AX+2VS8H/P8t1A4SGfEEFY4xCoVAoFP7uQU5eFxDcuMKiT7RR7m1EgFf+8GoPlyswrhnXtEFyRy0HHw1+ZjL4/79x3QChIV9QwRijUCgUCoW/e5CTW44+sjGDY/Y6jnmfNsq9jQjwCK9AMM+4Jpiv3bWtT8zr0d2O+KCf5roBQkO+oIIxRqFQKBQKf/cgJ1cdfSSLtV8HHMecpI1ybyMCPIJ5EMwzrgnma3Vt081anol5PbjVbT/bWn/+E9cNAAAAAEBOLog9uMniC/MexzEv0ka5txEBXjrvDcE8yoRxXc9xTRvE9I+4l7BpmQn+9w9cNwAAAAAAOTkk9uBmOINjDjuOeYw2yr2NCPDiI5hHVTCu6zmuaYMYdlsOeCf0sz1t//ae6wYAAAAAICeumdkHMzjmQccxh2ij3NuIAC+d/kAwjzJhXNdzXNMGDiu98lHiLWGj+oRgHgAAAACQv5ViD25OZ3DMU45jrqaNcm8jArz4COZRFYzreo5r2qCLgx2J+Pm9QjAPAAAAACjGtOU77HgGxxu3HG+aNiqkjQjw4iOYR1Uwrus5rmkDizHLge4Zfme/EMwDAAAAAIoxafkeezuD49m+oE/SRoW0EQFefATzqArGdT3HNW1gsFG+b+IaLl+9stbwe0fafu5TzS4CM46LQBXKWa7lYIwxxgAAAH/31PjvHtsEsyxmZ9tmnx+jjQppIwK8+AjmuUZXBeO6nuOaNoigG7i+sBzkZ8vvnpfyP7bHhRlgjDHGAAAAf/fU8++eTTmGN8sdx9pIGxXSRgR48RHMc42uCsZ1Pcc1bRDhrCRfwqblctvPfuOPZy7MAGMMAACAv3ty9sZy3ntTPM5ey3FelbwP1rmNCPDiI5jnGl0VjOt6jmvaIMGHpm0Jm5brbT8/xx/PXJgBxhgAAAB/9+TstOW8j6d4nJOW45wseR+scxsR4MVHMM81uioY1/Uc17RBm1Ve+Wip/JcYddwN/Q5/PHNhBhhjAAAA/N2TJ9tSLXdSPM59y3E2lLwP1rmNCPDiI5jnGl0VjOt6jmvaoM0d6XwJm5bPkiyYH/TKFv545sIMMMYAAAB/9/B3T4oeGc57Vvx91bqla6fPGY7xoCL9sK5tRIAXH8E81+iqYFzXc1zTBoFfpbslbFq+hn53ieVnVwcf0vv4uxwAAAAAkKKDlu+4B1Ko/7Cl/iHaqNA2IsCLj2AeVcG4rue4pg3Ef4RtVrpbwqYlfFex3/KzJ4Kf6eX6AgAAAABI0SIxb3CaxlItpiVaXtJGhbcRAV58BPOoCsZ1Pcd149tgafChaKrwfsL6wr+/zzKgdNmbKa4tAAAAAIAMHLB8113XRb19lnqHUzx/fQJdJ7S9Fn8y3Qev/CXpBlBVbyNT3kCAF48tvLpV0nNGMzGu6zmuG98G58W+hE3SD+LwzPsLhp9r7QB/nGsLAAAAACAjDwzfdy92UedVQ523UzxvDZmeGI7zzCs/0EZGtpsCVQ3wbkn+4dXrLs+ZYB6Ma8Y1bWAx5OjUv3RwcuE15qcj/mDYKencgQcAAAAAwGaN+E9rR33n3dpBfQOGuvQYaS7T+q/j+/o4bWQ07Gi79RXsxx8km/Bq0FLvdJfnbFudYYhLExjXjOsmt4F+GH6yVNTpDulRd/Tvtw2QkaAB8rpTDgAAAABoNp0cFrWv2iuvLE9Qz0qvvI2oR+seSPF8F4l9Hzgtc17paXAb2Zx1tN2+ivXfxcH7ncXrOehoq5Vd9OEZS72HuSyBcd34cd3oNrgn6S5h03LJ8cK7vfMOAAAAAEBSOnsuKnjWiWRxlkBY4ZVHEh04D6Z8rq61lFtlW4PbyERn/391tNuDivVd12oH/3RRtyvDOdphvQOOeq9ySQLjuvHjurFt8LujkrEuP8jj/AExznUFAAAAAJCj7V75GPH99GXwb7Yv4q8ifk/r6s/gPOPMmNeyosFtFGWj2JcYaC+6315PBfqsvsfPHK+l0yWCVop5CaNW0WUm1iSsV89lStxPfGzjkgTGdWPHdWPbYIvYHxPo9g6T/gHxwnGSOqCWc20BAAAAAORMv7CbNibV2d4nxV+CVcspMW/Ael06fxQ+jnHH9+rbDW8jfcpfbwbs9cox8TcQnJP4T/Br+RS0sy55oGsZ75Di98FbG5zHUNDOH2K+Fg2h/gl+T9tlo6Fu/TedUPmnV97HrFtnKusyIsPB728K1atPU+zyygGvTIh9mYdwgKWzWvcH7T/A5anxGNf1Hde0QVDhK8svfpN0NkvYKuY7E3pnoZdrDQAAAACgQDqj7bYkC3y03JV8ZoBroG2aJfo2p+/VZW2jng7OKUkpcsbtREqvYSai7pmU6n4fqndnTdoexWJc13tc0wY504D/svh3HzTwf+yVX8Vf2B8AAAAAgDJY7ZUjXrki/kSy6eBL/kzw31PBv40GP5snfdL8tPhB/Ezwf/+WbJawqWobAQAAAAAAAAAAAAAAICv6aOa/4q+nqE+G6OZM+nTIU6+cEX9JJwAAAAAAAAAA0CUN5DV8j7OGlG6YtIImAwAAAAAAAACgM7oTdHvwfl/8HZp174RF4u8cHrXh8TKaDgAAAAAAAACA+DR4vynzA/dTET+3SqJnzv9FEwIAAAAAAAAAEN91mR+0nzP83N8SHcx/oAkBAAAAAAAAAIjnT5kfsr/0yhLDz96W6GB+hmYEAAAAAAAAAMBthywM2QctPz8p0cH8fZoSANBgW7xyUvwb2F+8MhuUaa/cFX95uC00EwAAAAAAWOqVtzI/YH/q+J1+WRjKf/XKVpoTANBAG8W/Od36TJwTf1P0m8Fn6lzoM/MBn5kAAAAAADTbCVkYso/G+L1d4ocQOiNQZ9BvoikBAA30m3wP3nVJt+NeWR76mR6v/OyVj6HP2z9pPgAAAAAAmqdX/BAhPPO9h6YBAMDpnMzfZ2XA8fOrvPI89Ll7jWYEAAAAAKBZTsvC2fKXaBYAAJzCm6afiPl7q73yOfS7F2lOAAAAAACaYZn4s+PDwfwQTQMAgNXe0GfnTPC5GtfRiM/fwzQrAAAAAAD1NyYLQ4FZryymaQAAMNJN09+HPj8nEtaxyCvvQnVMiz+bHgAAAAAA1NiULAzmb9IsAABY/S/i83Okg3pOCsvJAQAAAADQKJsjwgAtx2gaAACMdKb7x4jPz7Ud1PVjRD1zHdYFAAAAAAAq4JREB/M/0TQAABjtjfjsnOmivm8R9Z2imQEAAAAAqKfXEh0sLKJpAAAwOhvx+fmoi/puRdT3mmYGAAAAAKB+tkr0bPk7NA0AoE2vV0aFTcHbPYz4/LzeRX0XDJ/JG2lqAAAAAADq5U9DCPA3TQOk6gevHBB/M8cHXvki/pMpuoa0Ll/xzivXvHJc/BtmRerxyrBXLop/ky58rs+9MuGVI15ZxVtbe8u8csIrX4PPh2X0z/8zE/H5ebWL+o4aPpMP0A0BAAAAAKiXp4YQYB9NA6Rik/hB3ZxhrJnKlFdGcj5X3WTynESvc20q+ro0BN3AW107upzZmFc+hN7zooL5svXPxYZjTnZR535DnRdyauPRhNeppKVq5wEAAAAAQCbWWb60ErIB3VnilTPSfYCkM4KznvWrAazO1J+NOP6D4N/0JsHB4DU9l+gA9KSwN0Vd6Iz0V4Y+mXcwX9b+udTQPje6qHOvoc5rObX1QHD+7yW9EFyfKniS8DW0zuOdJL+paSraf6ZybEsAAAAAQIMtk+xmm72keQEjXYt7KsXxpiHZ+ozOVUP/R4Yxvs3ye4OycCZ1KyhdSReorO1eeezoj3kG82Xun0sM7fO0izp3Gep8UkBf0CWDhsR/4iDpNeuT+Evl6bJci1I4jz3iL12UNKSf9spfXvlJuGkIAAAAAMjRXskumJ+geYFIGsq/yWDMvZX0A+/VhnPVDS3jhK96PlGzk58J4XzV9Ik/QzlOX8wrmC97/1wk5hnindppqPNzwf1jR4Jrlbb5DxmdhwbssxJ/AgHXIQAAAABAIX6T7IL5UzQvsMAKiQ4C74q/EaXOHu0J/bzeQNPlNz7GGHfXUzxXDazeSfQNgCShWq/h3HWG7xK6ROlp+H1eks1EziOYr0r//Gpoo7Ud1mcKwKdL0FeuxuwfOzI+jwsxz2M3wxsAAAAAUEa29eVHaB6gI9dDY+me+Ju/xqEh4V/iDpu2p3CeenPgiaH+gQ7qGzLUdYUuUVrLxV9zXTdS1eD6sldOi3sZmzyC+Sr1zzuGukc7rK9fyjljXu2P0Te+5nAewzHOQ/s1S9cAAAAAAEppn7DxK5CmgzJ/k8GxFOrJahmp85L+ppV3DXUepGuUjgasuga4roWuN2LDAeYjKTaYr1L/PGmo93aH9ZmC+Y8l6Dc/iTsQv5HDeayVeJtmAwAAAABQSmelvI/LA1WjQeUn+T5Tc2eX9Z2R7GaC7rTUvbWLereLeaYv6zyXi9406rf8+4gUF8xXrX9ukXRvcg9IeYPmJeIOxC/ncB6LYpwHT+sAAAAAAErrvuHL7CRNAyTWmjWr63TvSqE+XXvetsHh5g7r1UDrlaHOJymc9zND3RfpIpXSJ8UE81Xtn49S/Dw9KuXdcD1OIH4hp3NxnQfXHAAAAABAKemXa1Po9zvNAySyVPwnTXT8/JxivRNiDp32dljnmKXOsRTO+Zil/j66SmUsk2KC+ar2z35LvQcS1KMz998a6vm7JH2jLMH8TEnOAwAAAACARLZavszupHmARFozXK+lXK8tpBzqoD69IffWUmdvCue8WgjK6qCIYL7q/dO0Lr7eBI+zofpux+vfV5K+QTAPAAAAAEAXDhm+yOoyHItpHiARXWJD16lelXK9w5LujPkhS31TKZ73CzEHlGm30aYS94tNFe7TRQTzVe+f+tl5V+ybou7xSk/w83ojYptXfgteX2v/iEkp96bsBPMAAAAAAHThsuGL7COaBkhEA0qd5TqWQd17JN1NJW9Y6juX4nmfsxznjxSPczio838lvcZ+FX8jz6r267yD+Tr0T90cdULc4XVU0RsGmw2//6FEfYNgHgAAAACALpg2wDtH0wClMWgYp587qEvXwbdtJjuc4nnvsxznWUrHGA3VW6Zwvv3Gp86AruLyYHkH83Xrn7p0zRuJF8jrjb1fxZ9BvzjoM2UOmQnmAQAAAADokH7xn5Psww8A3Tko6d1Asy2Lo2Vtiue9wXGsbjeB/cVQbxnC+SsR56VB6+6K9b28g/k69c92+sTEafH3n9BlbjT4vyX+rPjjXtkR+vn9hnPqL1HfIJgHAAAAAKBDOyXbzfUApMO05EYnweF5y7ifyeDcbbOfu1n2Z52j7iLD+SuW83pZsb6XdzBfl/7Zrag16l+XrG8QzAMAAAAA0KFjhi+x72kaoFSeS3phk2n5Ki1PMzj3p5bjTXZZt22T0KLCedu64rqkSdVueuYdzNepf3aqz3A+x0rWNwjmAQAAAADo0FXDl9gJmgYojY0RY/SVdBaI2pavymrsX7Mc72sK9ZcpnK9bKC+SbzBfx/6ZVj/STV+XlKxvEMwDAAAAANCht4YvsT/TNEBpjIfG50fxl3HpxA6xB1jnMzj/C5L9muFlCOevin1Tz6ouD5ZnMF/X/pnEFsN5HClh36h7ML9L4m3am2b5xEceAAAAANTfCssXw59oHqAUtsvCZaa62ZDygNhDoSzCvzHHMYdSOk6R4fyk2EP51RXug3kG83Xun3FFLa3zoKR9o+7B/B7JP5i/xMceAAAAANSfKcTSjfAW0TxA4VbK/KdaHnplVZd1/i32UGhfBq9jxHHM33K4rmUZzttC+XdS7VBe5RnM171/uhyPOP4XyX/Wflx1D+YHJXoDXg3Pfw76zv4E5ZbjPHW5oh/46AMAAACA+vvT8MXwLk0DFE5D+algTGropIFdGjfMbGuga9mbwWsZlHxniOYZztvWJ9enG9bUoC/mGcw3oX+aDBiOv7vEfaPuwXz7tUT3G+jmxpAuP/ZNyvV0BgAAAACgIKZA6TRNAxRqs/gbhbYvhfKL+BtjduuG2IOhXRm8nt2OY17L4Jh5hPNNCOVVnsF8U/pnmC5P9Tni2IdK3jfqHszvl/T23nngOMcJAQAAAAA0xrThy+EgTQMUQmfEa2A8K+ZlUUa7PMYzsYdD/Rm8ru2OY97PqD2zCuf1fXKF8mtr1C/zDOab1D9bNoi/hEn4uAcq0DfqHsy39jz4IN09sXTEcX66oTdL2AAAAABAQ6y1fEFcQfMAuTso/trFcTYHfCR+mNeJL466l2fw2lY4jvkpw3bdJ+mG83FC+XU165t5BvNN65/bxA9l24+nM+d3VqRv1D2YPxT8/sUuzq1XzBMhWmWEj0AAAAAAaA5TWPWKpgFyozMkdWPJNxIvkG8vna537FrjeGkGr9MV7E4XdL1LGs67QnmdVbu+hv00z2C+Sf1Tn34JB8pTFetD/1WkXOjiPep202HX8kzX+SgEAAAAgGb51/AF8TJNA2ROl4vSgNe0ZE2ScjjhsV0zS3syeL1LHcecyaHN90t34byu739d7EtRbKhpf80zmG9C/1wt0WHtXxm9vizVPZg/Efz+xoyuO/p0xCo+EgEAAACgWe4ZviQeommATLlCzk7KjgTHLyL47JHig3k1Ip2F800O5eP02aoH83n1z5VeORXxGu96ZVNF+0bdg/m/gvHdyfry+kTUJ0n3xioAAAAAoOL0C6Zppu5mmgfIXE9QNNDU2bO7xN+odMwrVyR6I0hb0aVwlsQ8dpODeZU0nNdQ3rYUhYZ2fTXvrwTz3dENay+GPnfnxH9qZnvF+0bdg/luXHGc020+CgEAAACgebYYviR+o2mA0tBZ8FclfvB0PGa9rjW86x7Mq7jhvIbyN8Ueym9sQF8s0xrzVeifa8Rfm1yD2fYZ07pW/YT4T6Ytr0nfqPvmr53aK+59C1bzMQcAAAAAzXPA8EXxBk0DlI4Gv4/FHYDFXW7hi6OeJRm8Btca3tMFtKsrnNcbHa5QflND+mCewXwd+uf+4Hd0+aOzwf9f16WOCOajx8s7x/n8zEcbAAAAADTTuOGL4gmaBigt04bN7WUwRj2vJb+QtcUV7H4qqE1HpLNlMTSUb9KyX3kG8/TPaiGYX+i841zu0W0AAAAAoLmmDF8Wd9E0QKm5Ap9LMeq45agji6VZeh3HvF9gmyYN5zWkbdpeHHkG8/TPaiGYn2+74zy+emUd3QYAAAAAmknXTJ6L+LI4G/wbgPLSpWpMN9a0PI9Rh2vd+oEMznvAcczJgtv1gMQL5T+Lv0dH0+QZzNM/q4Vg/jvdq8D1xMevdBkAAAAAaC5TAMGj1UA1bBNz6DMX4/cviD042pPBOe9xHPNiCdr1oLhnum5taJ/LM5inf1YLwfx3fznO4RHdBQAAAACa7Rcxb3QIoBqeiDn8Wer43UNiD4+GMzjfYccxjxXcnvokwnVxh4z/a2h/yzOYp39WC8G8b4vj+Hp+G+guAAAAANBspmUCfqJpgMr4VcwB0DbH77pmBx/M4Hxds9GHCmzLuKF8k8P5PIN5+me1EMz715BnXDcAAAAAAC5vI74wfqRZgErZKuYAqN/xuyvFHiCdzuB8TzmOubqgdtRA7Zok2/y1iSFbnsE8/bNaCOb9Jw5tx56imwAAAAAATOHKeZoGqBQNlOcM4znOOujTYg6RxjM433HL8aYLbENbKP9FCOddnx1ZBPP0z2ppejDf55VZse/7sZFuAgAAAAAYNHxxHKBpgMoxhZdLYvzupJiDpNsZnOtNy/EmC2o/Wyj/WfwbHIeFcF7lHczTP6uj6cH8I8dx2b8HAAAAAPD/nYz40vieZgEq6ZNEbzAYx5jkO0PYNgO6iI01XaH8lrafda0/3oRwPu9gvun9s0qaHMwfcxzzufhP5gAAAAAA8P9nGoa/OJ6iWYBK+hgxnh/H/N1Nkl/QutxxrLyXebCF8nqzY0vE7zQ9nM87mG9y/6yapgbza73yVexL2GylewAAAAAAlM7ailoHdT1NA1RS1Bro5xL8/hsxh0p7UzzPvZbjvMq5zWxLpGgov9nyuyPS3HA+72C+qf2zipoazN9xHI9JDwAAAACA/7NT8lmrF0D2TJu/Diao47Tksy7ySctxTubYZt2E8i1NDeeLCOab1j+rqonB/CHHsV56pYeuAQAAAABoORPx5XEHzQJU0haJDpeTrGdsWy7kTornet9ynA05tddVyznokkCbE9TVxHC+iGC+Sf2zypoWzK8Sfx8K27G2dXmMAa+MCuvTAwAAAEBtvAt9cXxEkwCVFbXpYCdLJzyS6GBJl71KY8anrt89ZzjGg5zaKs1QvqVp4XwRwXxT+mfVlSWYn83pPCYdx/knhWNcDvolAAAAAKCE+oIvmTfFX1O6z/Hz/RFfHrfTjEBlPQyNZ92EcFUH9dg2NT2QwnkettQ/lEM7TUj6oXxLk8L5ooL5uvfPOihLMJ/HeexzHEP3RViSwnFeiL+HCAAAAACgZLaKH8K1fxmc9spGy+9cCf38VZoRqKyoZWz+6LAuXSrBtMlmGsuFmJYJeZlDO7lC+U0pHGO/NCOcLyqYr3P/rIMl4g7EL+ZwHotjnMelLo+xwisfHMdIY3nAVUFd9+heAAAAAFA+9xJ+6Vwr8x/V17VRe2lGoLLuhsb+E+luLeIDYg6a1nVRb5+l3uGM28gVym9M8ViuWbR1COeLCubr2j/rYr24A/E8JgKsjXEek10eY9xR/7mUXkvrKZEJuhcAAAAAlM+3hF86w7Pl99OEQKZ+8Mppr9zwynWvnBA/OErDaGg86422dSnU+0DSn+1qWtv9dsbtf0XyC+Vb6h7O90lxwXzd+medDIo7EJ8qyXk876L+nY6636U4Bm5KvksAAQAAAAASMD1KPRrxs3tCP3Oa5gMypaH824jxqU+t6KaAy7uoe5vMvzGn/92f0nmvET/kj7q2bO2gvgFDXVk/seMK5fsyPPaQ1DecH3a8tvUZH78u/bNuTog7ENdr34qMz+PPGOehZWUHdS81XNPby+6UXsc6+f6E4y90LwAAAAAon78NXwwXh35ui8wPMsZpOiBzx8Qe4GjAs7ODevtD41n/O+0NnPW8ZiPO+ZUku6GwUqKDLK17IMO2LzKUb6lrOH/W8br25XAOVe+fdfRC4gXif2R4DrZ9CMLlZAf1n5Fs165v0Rn37U+GsJwSAAAAAJTQcsOX4SPBF1QNHX6X+RvEnqLZgFz8K/ECIg2R48wy7vHKcZm/T8Rj8WcQZ0GXhIgKP3WTzDhLNejM2EcSHXoOZtjul8Ueym/IsQ/ULZxfIws3HA+XBzmdS1X7Zx3/DhmPea1rte9oBuehf+9cS3AerZsEcffk+MlR1wfp/mkAvcYfEv8GU3vdu+hmAAAAAFBO+mX0TowvoC+ls9m5ADozLPEDIg3bb4m/uaWG9K2wSIManbmrszvft/38J6+M5fAadCb+R8P1xDZLX8/5lUQH4/0Znq8tlNfgbEMB/aAu4fzG4H2P05/PB32X/lkvurzKiPjhsW5wqmugz0qyMLx9POpNyePBdW8owXnoDaL9wXmcD66dnZ6HPnGkNxYOi78MTdQ+HdqXXU8EXArOKUnR8z8RHP+B5TWspOsBAAAAQLntCL4Y6mPcM0F5G3zxZfYfkD8N1x9KZ2GRqWiY+Jv4ax3nRUMh0+aYOuNYbxqMBEWfyHli+Nnrkm3ApDc0Pkq5QvkWDR3nDOemN1YXl6zvajip4fVe8ZdkumU5f1PRm0caOB4Uf4+THZLO5sRV7Z91MJry9SwckMe1P8Pz+C/ieCcyPp7rpi0AAAAAAAAS0iU1dEZn0lAzHMbr2sbbC34tuuHs7Q7O/67kNwt5sywM54sO5Vs0nA/PiL3nlSUl67M9km3Q2NPg/ll1WQbz0wnOI+9g/poUF8x/odsBAAAAAAB0bpX4ez/oUiu6BraGLd/k+9Mt+t86Y1RnT0+IP7NXg9wyzuBdHbwWfRpnSvxArfU6poP/Tf9tNPjZvG2S7+G8Lv+zrkRtpzPQW+G8Ll2xjKHRuP4JAAAAAAAAALWk4fwzKVco36LLuugSR4TyAAAAAAAAAIBaWUQTAAAAAABQTv8P9H4L9+EF1wUAAAK1dEVYdE1hdGhNTAA8bWF0aCB4bWxucz0iaHR0cDovL3d3dy53My5vcmcvMTk5OC9NYXRoL01hdGhNTCI+PG1zdHlsZSBtYXRoc2l6ZT0iMTZweCI+PG1pPiYjeDNCQjs8L21pPjxtbz4mI3hBMDs8L21vPjxtbz49PC9tbz48bW8+JiN4QTA7PC9tbz48bWZyYWM+PG1pPmM8L21pPjxtaT5mPC9taT48L21mcmFjPjxtbz4mI3hBMDs8L21vPjxtbz49PC9tbz48bW8+JiN4QTA7PC9tbz48bWZyYWM+PG1yb3c+PG1uPjM8L21uPjxtbz4mI3hENzs8L21vPjxtc3VwPjxtbj4xMDwvbW4+PG1uPjg8L21uPjwvbXN1cD48bW8+JiN4QTA7PC9tbz48bWkgbWF0aHZhcmlhbnQ9Im5vcm1hbCI+bTwvbWk+PG1vPi88L21vPjxtaSBtYXRodmFyaWFudD0ibm9ybWFsIj5zPC9taT48L21yb3c+PG1yb3c+PG1uPjMwPC9tbj48bW8+JiN4RDc7PC9tbz48bXN1cD48bW4+MTA8L21uPjxtbj45PC9tbj48L21zdXA+PG1vPiYjeEEwOzwvbW8+PG1pPkh6PC9taT48L21yb3c+PC9tZnJhYz48bW8+JiN4QTA7PC9tbz48bW8+PTwvbW8+PG1vPiYjeEEwOzwvbW8+PG1uPjA8L21uPjxtbz4uPC9tbz48bW4+MDE8L21uPjxtbz4mI3hBMDs8L21vPjxtaSBtYXRodmFyaWFudD0ibm9ybWFsIj5tPC9taT48bW8+JiN4QTA7PC9tbz48bW8+PTwvbW8+PG1vPiYjeEEwOzwvbW8+PG1uPjE8L21uPjxtbz4mI3hBMDs8L21vPjxtaT5tbTwvbWk+PC9tc3R5bGU+PC9tYXRoPuzMLfgAAAAASUVORK5CYII=\&quot;,\&quot;slideId\&quot;:909,\&quot;accessibleText\&quot;:\&quot;lambda space equals space c over f space equals space fraction numerator 3 cross times 10 to the power of 8 space straight m divided by straight s over denominator 30 cross times 10 to the power of 9 space Hz end fraction space equals space 0.01 space straight m space equals space 1 space mm\&quot;,\&quot;imageHeight\&quot;:40.279999999999994},{\&quot;mathml\&quot;:\&quot;&lt;math style=\\\&quot;font-family:stix;font-size:16px;\\\&quot; xmlns=\\\&quot;http://www.w3.org/1998/Math/MathML\\\&quot;&gt;&lt;mi mathvariant=\\\&quot;bold-italic\\\&quot;&gt;&amp;#x3BB;&lt;/mi&gt;&lt;mo mathvariant=\\\&quot;bold\\\&quot;&gt;&amp;#xA0;&lt;/mo&gt;&lt;mo mathvariant=\\\&quot;bold\\\&quot;&gt;=&lt;/mo&gt;&lt;mo mathvariant=\\\&quot;bold\\\&quot;&gt;&amp;#xA0;&lt;/mo&gt;&lt;mfrac&gt;&lt;mi mathvariant=\\\&quot;bold\\\&quot;&gt;c&lt;/mi&gt;&lt;mi mathvariant=\\\&quot;bold\\\&quot;&gt;f&lt;/mi&gt;&lt;/mfrac&gt;&lt;mo mathvariant=\\\&quot;bold\\\&quot;&gt;&amp;#xA0;&lt;/mo&gt;&lt;mo mathvariant=\\\&quot;bold\\\&quot;&gt;=&lt;/mo&gt;&lt;mo mathvariant=\\\&quot;bold\\\&quot;&gt;&amp;#xA0;&lt;/mo&gt;&lt;mfrac&gt;&lt;mrow&gt;&lt;mn mathvariant=\\\&quot;bold\\\&quot;&gt;3&lt;/mn&gt;&lt;mo mathvariant=\\\&quot;bold\\\&quot;&gt;&amp;#xD7;&lt;/mo&gt;&lt;msup&gt;&lt;mn mathvariant=\\\&quot;bold\\\&quot;&gt;10&lt;/mn&gt;&lt;mn mathvariant=\\\&quot;bold\\\&quot;&gt;8&lt;/mn&gt;&lt;/msup&gt;&lt;mo mathvariant=\\\&quot;bold\\\&quot;&gt;&amp;#xA0;&lt;/mo&gt;&lt;mi mathvariant=\\\&quot;bold\\\&quot;&gt;m&lt;/mi&gt;&lt;mo mathvariant=\\\&quot;bold\\\&quot;&gt;/&lt;/mo&gt;&lt;mi mathvariant=\\\&quot;bold\\\&quot;&gt;s&lt;/mi&gt;&lt;/mrow&gt;&lt;mrow&gt;&lt;mn mathvariant=\\\&quot;bold\\\&quot;&gt;30&lt;/mn&gt;&lt;mo mathvariant=\\\&quot;bold\\\&quot;&gt;&amp;#xD7;&lt;/mo&gt;&lt;msup&gt;&lt;mn mathvariant=\\\&quot;bold\\\&quot;&gt;10&lt;/mn&gt;&lt;mn mathvariant=\\\&quot;bold\\\&quot;&gt;9&lt;/mn&gt;&lt;/msup&gt;&lt;mo mathvariant=\\\&quot;bold\\\&quot;&gt;&amp;#xA0;&lt;/mo&gt;&lt;mi mathvariant=\\\&quot;bold\\\&quot;&gt;H&lt;/mi&gt;&lt;mi mathvariant=\\\&quot;bold\\\&quot;&gt;z&lt;/mi&gt;&lt;/mrow&gt;&lt;/mfrac&gt;&lt;mo mathvariant=\\\&quot;bold\\\&quot;&gt;&amp;#xA0;&lt;/mo&gt;&lt;mo mathvariant=\\\&quot;bold\\\&quot;&gt;=&lt;/mo&gt;&lt;mo mathvariant=\\\&quot;bold\\\&quot;&gt;&amp;#xA0;&lt;/mo&gt;&lt;mn mathvariant=\\\&quot;bold\\\&quot;&gt;0&lt;/mn&gt;&lt;mo mathvariant=\\\&quot;bold\\\&quot;&gt;.&lt;/mo&gt;&lt;mn mathvariant=\\\&quot;bold\\\&quot;&gt;01&lt;/mn&gt;&lt;mo mathvariant=\\\&quot;bold\\\&quot;&gt;&amp;#xA0;&lt;/mo&gt;&lt;mi mathvariant=\\\&quot;bold\\\&quot;&gt;m&lt;/mi&gt;&lt;mo mathvariant=\\\&quot;bold\\\&quot;&gt;&amp;#xA0;&lt;/mo&gt;&lt;mo mathvariant=\\\&quot;bold\\\&quot;&gt;=&lt;/mo&gt;&lt;mo mathvariant=\\\&quot;bold\\\&quot;&gt;&amp;#xA0;&lt;/mo&gt;&lt;mn mathvariant=\\\&quot;bold\\\&quot;&gt;1&lt;/mn&gt;&lt;mo mathvariant=\\\&quot;bold\\\&quot;&gt;&amp;#xA0;&lt;/mo&gt;&lt;mi mathvariant=\\\&quot;bold-italic\\\&quot;&gt;m&lt;/mi&gt;&lt;mi mathvariant=\\\&quot;bold-italic\\\&quot;&gt;m&lt;/mi&gt;&lt;/math&gt;\&quot;,\&quot;base64Image\&quot;:\&quot;iVBORw0KGgoAAAANSUhEUgAABbwAAADACAYAAADP/qVTAAAACXBIWXMAAA7EAAAOxAGVKw4bAAAABGJhU0UAAAB2eUJGlwAAOi5JREFUeNrt3Q+EFfv/x/G3lSRrSZIkkSRJIkmSRJIkWZKVJJEkSSLJupJIkuS6JEmuRLKSlUiSJHElSXJJkiSXJGutLPc379/M+d7T2Zn5vOec+T/PBx/3+233fGbmcz4zZ8/rfM57RAAAAJCmRV477rU7XvvotXGv/fTahNe+ee2B1y55bQNDBQAAAAAAAAAoo6Veu+e1f9vaZ6/d8tp1r9322j8dP3/nte0MHQAAAAAAAACgLA6Jv4K7FWR/9dpQyO9N89pJ+TX01naOIQQAAAAAAAAAFO2Y/Bpea9i9yPGYXTI19B5mKAEAAAAAAAAARVkrU4PrfcbHXg957AqGFAAAAAAAAABQhKfya2CtZU36jI9dJlMD7z8ZUgAAAAAAAABA3hbK1MD6ScI+xmRqYA4AAAAAAAAAQK7C6nCPJuzjYUgf/QwtAAAAAAAAACBPWqu7M6x+m7CP0ZA+FjG0AAAAAAAAAIA8hQXek14bSNDH65A+pjO0AAAAAAAAAJC+2V4757Vhry1hOH6xU6aG1dqOGB8/TfyAvP2xXxjWyjsSMS+03WB4AAAAAAAA8rfMa0e9dstrL732Q/yb6U0G//3utQdeuy5+HeNZDFnt9HntmNe+yX9h3UjJ5uX3YD7+9Nq41z547Y7XTgS/m7VFEh5qfhX/gwKX7SGPvczUq7wnEh14b2d4AAAAAAAA8rPba68kOqyJaho46spFag/Xw6DX/g55nosKvA9IeOkPV9NQfGfG+/YyYtv3DY991vGYMa8tZPpV2ryY+ajPbx9DBAAAAAAAkD0Nqp9L8kCxs+lq2/0MZ2WtkqkhbJGBt+7P24h90Q9m9NsF88VfzX1Y/BXeYb/7RLL7MGZnzHjdFr9sSZjDIb+/gylYeXHlTG4yPAAAAAAAANlbK7+WrUijnWJYK0VXFd80PK95Bt76bYNJia6DHLZStl/8Ujthj9E5vjmjfb0bM2aPvDan4/cHO35HSwZtYxrWwuOYucAHGgAAAAAAABnTFbQatv2bQSPcKb8Br50VvySN5TnNK/A+FLMPjx2Pne61FxJdemdLBvurQfvLmH3WG1G2Au0zHT/TFfWLmYq1MDdmDmiN+WkMEQAAAAAAQHZ01akGcWHhjJY32Sd+uQilq2m1JISWYXgntnBU+57JMJeSPp9HY57/IgPvuBIhWgN5nqEPnasTEh08rsrofHKdG5/b/vc/XjvIVKyVg0I5EwAAAAAAgMKMytRQ5qu4V2ZrWHpGbAHpEYa5dHSlcXtdbJ0Hy702JMUH3lqLezxm+8MJ+oqbox/FX5WdNg29XxrGUW8IOoupWDuUMwEAAAAAAChIZw1hba/Ftnq2Je7mbO03C0R5tIfAWkpjbdvP9IOMCSku8O4L5mBcSYiBBP1p+BxXquVqRsehQfZDw7mhZVcWMSVrI66ciZ5XlDMBAAAAAADIiAaL7+XXQOaNdLfi9KnEh3o/Ge5S0ZBXy9VsjPj5Byku8D7u2PblLo83rs9VGZ5j98Udemv9/CGmZS3ElTO5xfAAAAAAAABkZ7dMLWMyv8u+tok71Mujjvf0Eo3v9BI/9wscP3etTM4q8NbyIt8c217TRb/rpZhvIJzy2qTYa6Of57JUeXHlTAYZHgAAAAAAgOzoCt/2MGZTD33p1/Rdwd7SjI9Hy1xoeY4zJRhbDW511XtVA8yiAu+T4r4BardcN+ZcneJxzJZfg09dwX1A3N+EaI0tZS+qaU7MdVC/5TKdIQIAAAAAAMiGhs/tYczFFPp0rczNcoW3lmFpD/CLDL1bYXdrXy5VcH4UFXh/dGz3Rg9933T0nVa5icXya0mYMfm1Rvoh8QPwuH25zSWqkg7ynAIAAAAAABRD6wW3buT3WfyQtldvJP5mbVnR1bQvQ7ZZROjdGXa32h8Vmx9FBN6usiP/Sm91rveIu878rB6PYYX4pYFc+6wlZR479uckl6nKiXtOdzI8AAAAAAAA2dIb6m2Q9G7Y1xn0tbfRjI5BSwi8itlunqG3ht3PYvblaoXmRhGB90VxB97Le+h/paH//T30Py/kHHCN0zmJD+AXcZmqDMqZAAAAAAAA1Iyu4o4K73ZntM0j4g4xT+dw7K6wu3VT0IUVeS6LCLzfOLbZ67cE9AOen45t3Omh/3sh/a00PO54zP5c4rJSGZQzAQAAAAAAqJHOmuDt7V3G2z4j7tD7twy3bw27l1bo+cw78B4wPIcvU9jOK8c2xrvsd0VIX+8TPD5qdfs/FZkvSyo2v/M+Z3YLAAAAAAAFmOG1QfFr7d4X/wZ8uqLwZ/Df7+IHLnpjM11VuowhA/7nhESHPetz2H5RobcGtZawe3nFns+8A+8dhucvjZtKjhi2s7qLfk/3uL9a7uJ9xP6UNUjWEi7HvPaXxN/8Vuuia+CrNxx9GryW6muqlv/QDxj0RqW6AvqA2O8loM/RsPgr8j8G/bReqz8H/35A8isjMlviy5nMKPB5mi/+6vObwd8wY23j3/rbRm/4+6fXdon/TQgAAAAAQMVpcH1d3F91D2uvxb8RGtBkGpB8iDhHjua4H3mH3nUNu1Xegfew4bm7ksJ2rhq20801fSSF/Y0qz7O9RPNC61Qf8toTCQ94b3ScH5cTvrbqB837Yq4zuu13Cfr7nNP4HYjZh7sFPVda//22RAfxUe2t1862/f+bvMQBAAAAQHXoiqzrIW/2JoM37YPBG8bF4odkcW8Q/wp+D2iiY5J/GZEoeYXe1rB7RUWf07wD71uG5+1ACts5aNhONzcXvR/Sz+8J+1gcsT87Cp4L+jqoH1xFhdxhgbcG40mC6c52smMfdEX32x7621/g+VJEORMN+cckvA6+htlrgmvYNnF/KEH9cQAAAACoiI3ih1Gdb+y0vmvU18cPiXtl2jqGFg2zSvxyAp11kPcWuE9Zh94aFD139K+1l1dU+HnNO/B+bHjOdqWwnSHDdro5trDA+1oX/YQFykWt8NaV1klDZg28dSX2C+k+nG61VcF+HJDkq5TDWlavz7MkvpzJzAL+vola7R5Vik3/7vkg+d2gFgAAAACQsqGIN6ePDG9M34s79F7AEKMhVsrUD460RmwZag6fk2xC7yaE3SrvwPuH4fnalsJ2thu286mLfm+lNEZhK22LKonTKv+ir5danuUvsQXepzr+7YvXLohfy1/D8Gnirxh3lTq557XjEv6NKi0706r3vSjo31KqIwsHHMeQJ61Z/lm6C/znBc9V5+NGeakDAAAAgHKLWt33Rmw3yzor+dxYDSi7nRIeUmpQurEk+5h26G0Ju/VDr5U1eH7zDrwtK3g3p7CdLYbtTHTRb1iplO8J+5gu4R+eFEUDbw1sWx9gLTQ8TyNt1wX9gFjLeUTdBPGwJFuhrQF5XFmbQ4Y+tud8ruR9j4+jEfvx0vj4zSGPvc/LHQAAAACU11oJX1Gm/7bM2McGwxvqySC4AOpI6wzfM5wHWu+3DMFvWqG3li2whN2ra/I85xl4Txdb4LkhhW1tMm6rL2G/WrM6rGZykvrbYavPLxQ4B+aF/NuouENp/e8dcX9jSsf4k/H50A8hLB+kuerq30l5jFzlTPpzfs6iSgP92UMfH3nZAwAAAIBy6g/etIW9ETyfoJ8+cX8NO62ViECZ6CpPLWuQtJbuOUkeHqbNUu7gVMzjmxZ2qzwD737jXEqjtMcS47a6qbt8QsLLaMwwPv6pTL3p6eySzYurhrFLUsbjmvH5sNZvd9Von0j5erQ/ZltFlAKJ+vskST35zg/2/xEAAAAAQCmdl+gVWHMT9mV5g76CIUcNaFCnN657Kr3dLE5Xe88q+Fi6Db2tYfeamj33eQbes43zKI3VsrOM2xrosv+7EWPlCllPh7w2bSrhvDjmGLfxhM+T5SaiVxL0N2DoL81z9X7MdvK+ce8MxzU4ifYbWP7gpRAAAAAAymeBRK96Gumyv28xbyyfMuSogQ1i+zaDtel5UbWV3pawW+s0r6nh859n4L1M8gu881hNHrYKWstELI54PbkhU1fUbirpvNjvGLek4ailpvrWhH26boC6K6Wx0HA96hsvk5L/h3yuub2sy2vlOC+HAAAAAFA+cTV8d3fZp5Z36Fz1quGg1smcw5CjBrR+r9YU1hrEeoNKXa2ota41nNMboCUtbdIqb1K0i2ILvTWseiHNDLtVXVd4WwPvXuvPa0j7WsKD7+vBa8XTjvNIX0Mul/w1JO3Ae4GkH3i7vpHyW0pjsS9mG0Xc6LHPcV1O8mH8xo55CQAAAAAomS8xbwAX9ti3foV4vfgr9/oYajSIhnIHJDzUi7uh65IS7Pslw766bqanwd7aGj+/ZazhnWfgPZDSsa0Tv6SWjqd+M2giaLpqVldya53nP7w2KPZa30VKO/C2PB9JA2/XjTWvpTQWcdvZV9Dz47pp5w1eugAAAACg+tZL/M2rAPRO6/B+FVuQeKUk+3xJui/PoqHeupo/p3kG3jOM4z4/hW1Za3jP5LQOlXbgbXnukwbedyX70Lds5UxaDhnGU7+5soypDAAAAADVdSrmTd97hgdIjZZAeSXusEVXtk4ryT53E3o3IexWeQbefcaxX5/CtlYat8U3dsKlHXhPl/QD7xFHfzdTGIeylTNp0WvrB7F920brdPczpQEAAACgeuLe+I4yPECqtMzJR3GHLVtKtM9JQm8N89Y35LnMM/BW44bxT+NGjpsM2+HbP9HqEHjfSmEc4sqZHCj4OVqX4Jr2Wfxv6AAAAAAAKuS9EHgDebIEiidKts+/iy0EXd+g5zHvwPuNpB98htkqthAQ4Qi83eVMZlfgeQq7mepSpjcAAAAAVMNPIfAG8vZEqnPjNA2nXootFDrToOcw78B7xDD+gylsZ9CwnRFO4UgE3iJ7Y/p+VKLn6oAkC701rD8r1K8HAAAAgFKb5nhz95QhAjIx5Dj37pRkP/XGctawu2mhd96Bt2WV/d4UtrPHsJ2rnMKRCLxF7sX0fbBkz5eWj/qW8Bqn33DYzlQHAAAAgHJyvZH+xhABmRhwnHv3SrCPGnb/JclvWtmU0DvvwHu3YdwvpLCdM4bt7OYUjtT0wFtv8lj2ciadFoj/AX/S69zt4DoJAAAAACgR1xtpfXPaxzABmfgi5S0Z0UvY3ZTQO+/Ae6VhzNMohfOnYTurOX0jNT3wjvuGwKOSP3e6+jzpam+9CfEypj0AAAAAlEef4c3cOoYJyMT9mPPuZoH7pWH3C8d1YUxsNaXrHHrnHXjr9XrCsc2HKWzngWMb45y6sZoeeFepnEkYXYF+UaJXqUd9G24NUx8AAAAAysMVoBxjiIBMxIVO5wraJ2vYvTH4fUtd6bqG3nkH3uqu4bnp1Zhww8peNDnw1ps5Rt0IWwPkuRV6Hhcbzrf29rVixwcAAAAAtfba8SbuScrbo0QK4IsLUwYL2B8Nu5+LO1Dd0PG4pobeRQTeBw1jPaeH/ucZ+j/IqRuryYH3nhz/lsjLWrHfuPcK0x8AAAAAyuGm4U3ckhS3dyl4sz2PoUfDPYs55/K+sZsl7Nagbn3Med200LuIwNsSSPfyYcmguO/rwCrWeE0OvOPKmRwqyfPTvk/bEjzuuOF50NXt0zgFAAAAAKB4hwxv4v5IaVsb2/r87rUFDD8aLKqc0NOc92NAegu7W5oWehcReKtHju1e6qFv12r9h5y2Tk0NvOPKmWgry4fcvVyPdmXwXAAAAAAAMrDE8AZOV/Ut63E7uirwa1ufDxh6NNiKmPNtX477YQ27rTevbVLoXVTgvdux3dc99P3O0fcuTl2npgbecfOyTOVM2vfrry4ef9Uxdrs5BQAAAACgHFw3qdP2Srr/qq6+YX8q6QboQJWdjjjPPkh+de7TDrtbmhJ6FxV46/z4JOmXoVru6POjcA8Gi6YG3nF9Hi7R89O5b0m/aeZaJLCHUwAAAAAAymGv2G7IdKPL/u909HOBIUeDaYD1WYq9WaWG3c/EHcyt7bL/JoTeRQXe6lgGY3vB0edhTl2TJgbeMyS+nMn8Ej0/nfs23EUfP2KOdYhTAAAAAADKQVftub7K3k09b10Rfrvj8X8Hb46BphqOOLdu57T9fsk27G65IPUOvZ9KcYG3hqAfYrb9VZJ9I2emxId4eX7zoOqqEHiPSrqB91BMX09L9vx07t+nLub2t5jjXc0pAAAAAADlsVlsgbc2vWmaa8WWliz5S6bWAl/DUKNCTnntpdfGvDYufvB3U7q/MdkqCV8JqR84DeRwPJawW28ouzal7dU59P4hxQXeEszBuO0fSdDXSUdfm7gUmJ2RdAPvfsM5lPSbIfcl3cA7bsX40ZI9P2H7eCzB4/uCv2XC+vnE9AcAAACA8rGUIWi1Ca9dFj8ImR48Xv+7LXizHPaG8AhDjAo55zgH3nptY4L+FnrtS0g/7702L4fjsYbdaX8odV7qF3ovMBzT6xz242LM9v/x2mxDHzr34sL781wKErnhmBfjCftbaZhrxxP26aoBn+TDGn3dr0o5E5HoDyGstbx3SnXCfQAAAACA+CuXHog99E7SLjO8qJgPxrl9xWuzHH1piPw15LGPvTYnh2PRsNtVgiOLsLvlnNQr9D5rnBtLc9iXuNW19wyPfxTz+DtcBhKzlAebnaC/QUN/9xP0N9fQ39cE/cWVM3lewucn7gMq13Vcr6N/Rzz+CVMfAAAAAMpL62u76nsmbecYVlTQ0wRzXGu6am3uzvBawyUNRzu/8aAlUk7kdByWsFv3P+tyQ2ekHqH37gTz4pXks3r/asw+XJfwGsV6rb8T87hrXAIS22WcF0nm+T1jn9Zvm1wz9rfH2F/cBy7HS/gcxR3zG68tjnicXsujviHzTvL54BIAAAAA0COtXfxTegu6dZXYdoYSFTXYxZzXYFtr12sI9FLCg24tETE3x+M4IcWH3S2W+saLSjQHtOa6Bok75L967knnhJaw0Lrve722xWsbJDpU68U+ib6Z3ptg+4uCpr/7NuY52Mvpb7IgmB96rfgz4bzQDxs0INf7Z6wM+psenIv6b7py+mHCa8+1YF82ts2xpcHr8HAwD5Ls4/VgH7dEXCNc5UwWlPA5cx2zHo9+I03Ls2mIvSK4hkadW0+EsBsAAAAAKkWDkSuSPPjWoPs38VeWAlWmQecn6e2DHw08b4sfYE0r6DiiVnVqiLM6532JCr31w4D1JXv+/82o/chof7VUxnmJDudcJW30sYR3dml+G0rD460p9jca7OOtDOds1cqZpHlO6+sC9yUBAAAAgArT4FpXeelqr0dBMDIRNA3z9EZ8uqJVS5foTSz7GDLUiM5nXXF5PpjnWsN1rO0caJ0HGjI+D35HPyjS0herSnQcnWUvvhW4f6dl6ocCG5hqmc3ZDx1zdiz4t5Hgd7Zy3UYX9AOq/RFtXUWOYUD8FfCtc+VV8DfOeMc1/nvw988fnC8AAAAAAADl0Qq9NexeUfC+/Cb/hd2beGoAAAAAAAAAAEldkOLD7hati72ZpwQAAAAAAAAAAAAAAAAAUAp6Y6mzXnsj/g0BtZ7mXa+tZGgAAAAAAEAEzRP0/knDXlvCcACc30AZ6Ne3tX5q1J3fhxgiAAAAAIDRMq8d9dotr72U/24yr4ur9H4ZerPiO147EfwuY1XNsdKb5h7ryBNGmP5ALXB+o9I2BC+k/8a0Sf4IAQAAAAA4HPDaa8f7y7CmQe9OxqpSYzXotb9D9o9ADKg+zm9Umn4t4avxRfUBwwUAAAAACLHKa28j3ku+8tour80XfyHVYfFXLYf97hOvLWKsSj1Wuv/PYrIDAjGg2tcnzm9U3lVJ9knyQoYMAAAAANBmt/jfCg57D3lD/K/Fd+oXf1FV2GP06/ObGavSjZXmATcNuQGBGFA9nN+o1WTufKH93Wszxa8PFjaxDzJsAAAAAIDAIYkORh47Hjvday8iHqtlN7cwVqUYqwGvnRV3KVQCMaB6OL9ROxc6Ju21tp/NEv/mGJ0T+ybDBgAAAAAQv450VCgy5rV5hj60JMdERB/6nnQVY1XYWOlqc72Z5hdJ9s1wAjGg/Di/UduJ/U/bhNX6YdM7fudWyMR+wdABAAAAQONpfemwRVKtNpygrzMx/XwUv6QHY5XvWG2TX+uMj3ptudeGhEAMqDrOb9TWxo4Juynkd3aHTOzvDB0AAAAANJouoHot0YGIhrsDCfqbI/Ffp7/KWOU6Vu2hut68bm3H8UwIgRhQVZzfqLVLHRM8zMaQiT3B0AEAAABAox2X+EDkchd9XnX0uYqxym2stP/nQSYQ5oMQiAFVxfmNWjsh/h2gtUXd0blfwm+GAQAAAABoJn2f+E3iA5E1XfS73tHnE8Yqt7Fa4Pj5QyEQA6qK8xuN1yes8AYAAAAA/OekxIchX3ro23XztNWMVSnGikAMqC/ObzQCgTcAAAAAoOWjxIchN3ro+6aj71uMVSnGikAMqC/ObzRC58QeY0gAAAAAoJFcpTS0DfXQ/x5H31picxZjVfhYEYgB9cX5jUbonNjfGRIAAAAAaKSL4g5xl/fQ/0pD//sZq8LHikAMqC/Ob9ReWA3vrwwLAAAAADTSG4kPQnotganvQX86tnGHsSp8rAjEgPri/EbtzQiZ2I8ZFgAAAABonAFxryh+mcJ2Xjm2Mc5YFT5WTQzElnhtKZcBNACBN2pvXsjEvsewAAAAAEDj7BB3iJvGjRJHDNtZzVgVOlZNCcQ0Eznmtb/aju1iyO9prfTd4t+E9Kn4pWB1Bf+k+B866M1Lb3vtgNf6jdvW521Y/FX6H4N+fgb9fg7+XfubzqUJnN+pmy/+h1wcW01tDpnYtzn3AQAAAKBxhsUdrl5JYTtXDdvZw1gVOlZ1DsTmeO2Q156IH1h3HtuNtt/VlfyXxV1apr1989q+iG33Bdt+l6A/Db+3c3kC53fXNPzd6bULXhv12lhwnB8cj1vltUvif9NmPLhe6GMfif9BmfXDqK1e+zPYXuuDrfHgGnQkuC5wbCk7HTKxr3PuAwAAAEDj3BJ3+HYghe0cNGznKmNV6FjVLRBb5LWjEh1yhwXeGownCaY728mOfdAV3W976G8/lyhwfsfScFVv9jsk/geOGt5OxBznpYh+VgbXCkvZqlkx+7NG3GWpWqWlpzf42FK3IWJn/uDcBwAAAIDGeWx487orhe0MGbYzwlgVOlZ1CcR0pXXSkFkDbw2XXkj34XSrrQr2Qz/8mEyhv3VcpsD5PcVerz2XZN/E0LYxpK8zCfu4GLFPvyXs51QDjy0TmtJ/kuw+hQYAAAAAVMsPwxvXbSlsZ7thO58Yq0LHqi6BWKskjIbNuiryL7EF3qc6/u2L+CUD1osfhk8Tf8W4K4TSe6QdD/l33Q8tRdOq970o6N+1b2+5TIHze4o9wXmrTctr/G04l77Lr+U2+g3jEta+dOyLXhtuddHPmwYeWybuSLafQgMAAAAAqsWyAnVzCtvZYtjOBGNV6FjVKfDW0Hlp8P8XGp47PbbWBxrvxb9ZZVQd2sOSLPjRgDxukeEhQx/U8wbndzw9X5+LrXSR0lr9zzp+ruWMtDLGTsM53b7d+x0//0f8b+psTNBPU4+tZ/sl+0+hi7JLev+KUFFtD9dccF5wXgAAAP62Kch04zFsSGFbm4zb6mOsChurugRi80L+bdQQzuh/daHgTEP49Mn4HE1IeJmBTs8c/dzhms01m/Pb6Q/HMe5ou5531rTWa0R/2zke18+Ptm3+2fEz/cBsYdvP4/oZ59h6syTYUNI6L1xIuZCC84LzAgAA8LdNff+26Tcew/KU3pdatjWTsSpsrOociF01jOe9BP1dMz5H1m/Tu+q2T0h5Pwziml0NTQi840pv6Ida0yN+72ZHP9ON14pjMrX80Jy2flzh8huOrXt6IJY7aM6s8ITmQgpwXgAAAP624W+b5GYbj6E/hW3NMm5rgLEqbKzqHIgdE/dqxCTPneXGolcS9Ddg6G8N12zej3J+x3ot7iD3qOG4Xd+y0RtBrpZfSyV98Nrcjn6Wi70MSZOPrSsXjCc0f/xyIQVvCjkvAAAAf9s062+bZZJfiJvnCmnGikCsk6vM64+E/VnqrG9N2KfrpqhVuvca1+zyqXvgrTdXjKvVv89rqzp+R0t/TA/py1WnX8//923//5v4N6HttM/Rz06OrTtbjCfzGH/8ciEFbwo5LwAAAH/bsMJbig9xVzJWhY0VgbfdAkk/8H7q6O83rtm8H+X8jrQh5tg0CNba/u/k11XLsyP6uh3TlwbA58VWJvqWY8xncWzJaV2Vr8aT+R1/PyOBfxvaAM4LGo1Go/G3DerGGqzmGeIOMFaFjRWBd7rPUdLA23VjzWtcssD5HSlu5bKudj4jvy78XRbT15eYvh7LryupT8T08z2mn5ccW3ceJPhj9x7nPQj2eFMIzgsajUaj8bcNGmeGcb7MT2Fb1rrUMxmrwsaKwDvd+ZA08L4rBdfEBYF3hcWtXL7WEeQOxfSz0DFOn9r+98OYflY6+jnPsSV3NOEfuzc570Gwx5tCcF7QaDQajb9t0Dh9xvmyPoVtrTRuq4+xKmysCLztpmcQeI+Q3YDAu2txK5fby324PjiKuyHtuPxa/mNuTD/HUrw+1PnYzPSmFT9jNnpdertzMMCbQoDzgkaj0Wj8bYP6GDfMl00pbGeTYTsTjFWhY0XgXe7A+xaXK3B+h1pk/NtHa1u7yk79aexr0NHP/ZjHam47jWOzm9mR7He2z15bGvLvxznvQbDHm0JwXtBoNBqNv23QSG8yCO7CbDVs5zNjVehYEXgTeIPAu4r2GP/2sXwD54OhH9e3LfokfjHyQ44tmauOnd7htc0h/z7EeQ8AAAAAjeQK2SyrvSwGDdsZYawKHSsCbzsCb1RNnc/vW4bz8XdDPwsM/Wi5j9mOflzf0jnBsaX3gti6MG4P+dl2znsAAAAAaKTfDW+C96awHcsqtauMVaFjReBtR+CNqqnz+f3VcWz68wFDP/sM5/VhQz9nHX2s5ths9C7Q3yQ+oZ8T/G5YgfItnPcAAAAA0Ei7DW+CL6SwnTOG7exmrAodKwJvOwJvVE1dz++lhnPxiLEv12pqLSNtuVnw85g+xjg2u8cJXggPh/x8Hec9AAAAADTSSsMb6hspbMdys6zVjFWhY0XgbUfgjaqp6/l91HFcn8QW5CrXamrLN3j0xpGTKZ3HdT42p2HHDj/o+P0rIb/Tz3kPAAAAAI2kb5YnHO8r07gJ1QPHNsYZq8LHisDbjsAbVVPX83tU0qkpvULSCZddJacPcGxuaxwb0qXk8zseczPk96ZX/KTdJeW767217eGaC84LzgsAAMDfNgW7a3hv2auxmoQtdR4rAm87Am+u2VVTx/N7mtd+xhyT/mzA2Ncxx/icNPZz1dHPIo4tnh7UR0lebDzsxbmv4ictF1KA8wIAAPC3DX/bdO+g4Tjm9ND/PEP/BysyF+s8VgTedgTeXLOrpo7n93bHMd1M0FfcN2u0jMdcYz9/x/TzgWNzu+k48OcRj7sf8rv88cuFFLwp5LwAAAD8bdPcv20sIetgD/27vgad5A03Y5XdWBF42xF4c82umjqe31ccx7TF2I9rNbW1VNV8x/5c59jiue4MrQeyJOKxH4TAmwspeFPIeQEAAPjbhr9tfvXIcRyXeuj7d8m+7jVj1TsCbzsCb67ZVVPH8zuu8sU3sVe02OYYm33GfvZJeh+G1vnYQi0OLsRxGxmOeXzYY8MGSeu3jAbtCBdSLqTgTSHnBQAA4G+bWv9t41pY9bqHvt85+t5VsflY17Ei8LYj8OaaXTV1O7+XOY7naoK+Lkv8t2pmGfu55eins+b2Tq/d9lp/g44tlAbTLxwH/UriU/6wm1/M7PidmR2/t5O/rwEAAACg1vR95CfH+80lXfS73NHnR6nefaXqOlYE3nYE3qiaup3fxx3HszlBX3G1qR8n6OefmH5ehFzvW4uS9UPShQ05tlDnxF3La6Wjj4mQx23q+J3Ou3fO5roAAAAAALV3zPGe80wXfV5w9HmYsSrNWBF42xF4o2rqdn4/jjkWXcRr/XBwiWNcjhv7cX1geb7td3VVdXvJkq/ya/Za52ObYoPhYnrWsJOTIY/b2/ZzXWr+pe1nT7kmAAAAAEAjaIj3IeY9p75xnZagP/32cFxJzg+S/orlQ+LX2NZQQO9vNe61Z147mvK26jBWnZ4KgXeS5z/twHtUCLzB+W2h5TMmUzpXDjrGZVlK/exo+93O+0BsasixTaFJ+BdH57pEfYZhJycck7qztssRrgkAAAAA0BhbHe89k7xHPOnoa1PK+37Xsb37jFUs1/3Cqhx4n5F0A+9+cQfeSW/idl8IvMH5beGqET+UoK87Ev/BpdUtxz7ND37vj45/P92gY0v8oq1tvXEnv0l4KZT1IYOqn4QPcE0AAAAAgEa5GPPeU+t4WspezpP4gOV8zgFI2DecmzpWYRYYxu51hef0DcexjSfsb6VhvI4n7NNVF36ESxM4v/+f6waK/cZ++oJzP6qvGwn26YNjfNXRjn+717Bj+8Uhw6T8I8FO3hP7nWnPcU0AAAAAgEaKqyd8z/D4RzGPv5PB/v5pfJ97m7EKddY4fksrOp/fGY4tyf3LBg39JflGwVxDf1+5LIHz+/+D3LgPCJPciHG9Yzx2Jehr0tHX7o7/r6W2Zjbo2H6htVTGHZ3qJ4BJVmEPGyf5Z2F1NwAAAAA02dWY94zXJbymtJbajPsa9bWM9vWm8b3uCGM1xW6xL4x7Jf6K9Cqxrv5PcqNR62LCjcb+rhn728NlCQ0/v133ODyaoK/Tjr6SjMVEgnF+If7NHZt0bP+jN0B4LenfBEG/xuBK5n8GgwwAAAAAaLZ9El4aU9sb8UuELAqa/u5bia6RvDfj/bS8GT/a8LFaJX4IqzcZO+W1lwmCjPbyHzeDfdwS5AeLSzRnFwTHqKuw/0x4bPoBhAbkm8UvW6I0n1kT/JvWz32YoD/NX64F+7KxbZx0Je128Rclvkm4j9eDfdwS7BfQpPP7nGP/k+zrs5h+3ifcr+fG8dWy1f0NPLb/+d3QUbc3LDgc06e+OG/iGgEAAAAACGiph/MSHebGte/BY+fksJ+uIPKp16Y1fKz+zaj9KNF8HU3xuDTs3ppif6PBPt6q4bijeE04v+MWB/+doB8NZuMWBN9IuF+ulfRakuhAg48tN/ppzxPxP7nRpp/6/CbJalYBAAAAAJpDy3LoKlcNZbU0iN7Iakz8rztPBP/7Q/Az/Z2tEl7KI8v9Oxq81x1r2ycNuk+IH14yVgCALGjJIV0NPR5c57+I/62R/Tm//nBsAAAAAAAAAAAAAAAAAAAAAAAAAAAAAAAAAAAAAAAAAAAAAAAAAAAAAAAAAAAAAAAAAAAAAAAAAAAAAAAAAAAAAAAAAAAAAACgUtZ77YrXXnpt3Gs/g/9+9dpdr/3mtZUMEwAAAAAAAACgrDTofu21f4M24bXbXrvutXviB9//trVnwWMAAAAAAAAAACiNYfk1zH7ltQUdvzPLa5c7fk/bJYYPAAAAAAAAAFAGF+TXAFtLl8yJ+f2jMjX0HvFaH0MJAAAAAAAAACjKIZkaXh8wPO52yOP+YDgBAAAAAKiGZV475rVb4tc3HRO/tmnrRl7fvHbfaxe9toHhAgBUwNLgtaw9tP4htpXaC702KVND760MKwAAAAAA5TXotZchb+hdTUPx1QwfAKDE7oa8ft1K8Ph7IY//IJQ2AQAAAACgdGaFvJH/7LVdXpvntd/FHXrryu/1DCUAoISWRrx27U3Qx1BEH4cYXgAAAAAAykNv1PU25A1854rt6+IOvd8ynACAEroQ8bqV5IPa2RL9LScAAAAAAFAC+jXsZyFv3p+G/O4Mr70Xd+g9jWEFAJTM64jXrOkJ+/kS0c8yhhgAAAAAgOIdj3jj/lvE72+S+LBbb2pJLVMAKI6uQj7ntWGvLWE4/t+0mNespEYi+jrBMAMAAAAAUKx+r32PeOO+M+ZxJyQ68L7MsKJmdNXmUfFvbKc3dP3htQmvTQb/1XPogfglf7Tm/awS7ev3YB811NMa+3pzvTvBOcxq1PrRDxuPee1b2zV5pGTnT1FzclXEa9ZEF31Flfe6wxQEAAAAAKBYJyU6uN7qeKyu9L4vfvg35rUXQX+s7kZd7PbaK3GX8AlbMXrDa4ty3NcDEl2uIa5pALmTp7oWBr32d8hzXFTgXbY5uVXSC7yHI/r6XNBY3+hinK3thmPb/2S47T2c1gAAAACApD7GvNHcxPCgoTSofi69hzUapO3PeF911erbiO1rWK8rzueLv3L2sPiracN+94nkG9Aj3TnwLGYejhSwP2Wck1tjxiipvRH9TBY0B3QF/cvgmpNW2PwzeL6OOrZ9U/x7e0ymuO2JYE5v5PQGAAAAACSx1vGGk8AbTT0vvkm6qxRPZbSvugI9KmTSVZlh37bQMkYPIh6jx72ZKVAZC8UPG13zL8/Au8xzckvMGM1J2NdQTF8zCp4X+kGC3pvjQxfXKh3v015bLcm/raW/v85rZ8X/5lfSbb8T/wOQxZzaAAAAAIBunRICb6CdrkztJqixtB0p7+uhmG09djx2uvgliKJWdW5hKpTagPih4k/j3Msr8C77nFwq3Zfw6rQrpq/+kswT3Y8kJWW0HMu8lLatN0odS7DtR8EcAAAAAACgJ3eEwBto0RWeXyLOBS1vsk/8MgxKVzJqqQVdjfhObIGO9j0zpX3dGbMdDZksoZXuf1T5A72R4CqmROnovDsaM0+LDLyrMCd1/KJWn59M2Fdc4D1QojmzJ8E8OZLytv9IsO2VnN4AAAAAgDS8FAJvoGU05Bz4Ku6V2RqinZH8AiUtVzAes43hBH3F7bfW9+9nWpTGNvm1LrbO1+USX1ojr8C7SnPycUTfzxL2Exd4zyzRvJkj9tB5ScrbHjRud4zTGwAAAACQlnEh8AZUWDCjpQCSfL3/iLiDnSc97mefxJco0HM6yepSDcPiymJcZWqUQnsIrMHs2o454bpRYZaBd9Xm5NGYvpcm6Ccu8J5WsvljKX2Txc0214kt8L7PKQ4AAAAASCukcL0JJfBGU86F9x1z/43XZnXR11PHOfWzx3097uj/chd9XnX0SWmT4ulzpGV1Nkb83HVzwiwD76rNSV0h/j2i39sJ+hmO6GOihPPnuxSzyrpfbIH3bU5xAAAAAEAaZgiBN6B2y9QyJvO77Gub4bzqttyBhkffHH2v6aLf9ZLtqvQ4ZbpJXZlvmLfA8fOHUkzgXdU5GfdtjO2Gx88LrhNhj39Vwvnzj+G69E8G250ptsD7Fi9DAAAAAIA0WFZeEXijCZ6nOO+1lMGk47xa2mXfJ8V9U8xuuW6CuDqDcdcyF1qe40xJroe6Ov98RedwUYF3lefkaES/PyQ+pNdA/FPMfv1ZwvlRVOA9XQi8AQAAAAA5micE3sDSjjl/MYU+XSteu13h/dHR740e9vmm5BtIabmY9g8aigy9W2F3a18uVXAeFxV4V3lO6recHkh0WZLT4tdK17Y1+P9vDa+bB0s4Pwi8AQAAAAC1ssf4hrPbtp8hRoUNyX83dPssfvjZqzcx50u39X3XG87FoQyvEzpGs1Ia89leexmyjSJC786wu9X+qNg8LiLwrsuc1Frc45LsdU9rTkeFyEtLOD8IvAEAAAAAtULgDcTTm1ZukPRuzvg15nwZ7bLPi4ZzcXkP+7wyp3N9jvg1jqO2kWforWH3s5h9uVqhOVxE4F2XOdmal0e9dk/8kiaTQdMPqL4H80RDWa39vdhrCyP2531J5weBNwAAAACgVrSmcH9I22x4E7ot4rHtbRpDDPxiIuac2t1ln28c5+pEj/usof9PxzbupDA2RwzXndM5PEeusLt189KFFZlzRQTedZmT3TgVsT/DJZ0fBN4AAAAAgEawfB2dGt5AMktjzqd3XfY5YDhXX6aw768c2xhPaYzOGI7ntwyfI2vYvbRC8y7vwLtuczKp9yH7oivC55V0fhB4AwAAAAAagcAbSN+JmPNpfZd97pB8AqMRw3ZWpzRORYXeGtRawu7lFZt3eQfedZyTVkNSvRI4BN4AAAAAgEYg8AbSpSUYPkScS0d76HfYcK5eSWH/rxq2syfF8co79K5r2K3yDrzrOict5/g7CS/fMr/E86POgfcdyfY+JZ3tBi91AAAAAFBeBN5Auo5JNqHtLcO5eiCF/T9o2E7aq1jzCr2tYfeKis69vAPvOs/JOFFB/6mSz486B94jkm/gPchLHQAAAACUF4E3kJ5V4tcT7qwvvDeFvh8bztVdKWxnyLCdLG5+mHXorWH3c3GHfSsqPP/yDrzrPiejzvHJkO0/rcD8qHPgPRrS3w+vnfXaVq/NEffNtxeI/4GXaz9v81IHAAAAAOVG4A2kY6VMDUv0hn1p3fTwh+Fc3ZbCdrYbtvMpozE8J9mE3k0Iu1XegXcT5mS7OcF2Orf92WtzKzA/6hx43+/o61sX197rhn3Ua/xsXu4AAAAAoNwIvIHe7ZTw8E8DyI0pbWPScK5uTmE7WwzbmchwLNMOvS1ht4ZjK2swD/MOvJsyJ5WuAH4h4QHokorMjzoH3p3fNkh6v4RNQikTAAAAAKgNAm+ge4u9ds9wDj2R3gJVa2C0IYVjsgY/fRmOa1qh9yyxhd2razIf8wy8mzQndR6F1X7Xm9MuqtD8qHPg3f7tmsngObPSDzM+CqVMAAAAAKA2CLyB5PSr8lfEtsK1vWmQ200o12/sf3kKx7bEuK2ZGY/xBcM+xN0ksGlht8oz8G7KnNRA+13Ith6JX+KkSuoceH+T7uup/24clzkCAAAAAKgEAm/AZobX9okfpvzbQ9PV3rMSbnu2se/+FI5zlnFbAzmMebehtzXsXlOzOZpn4N2EObnHa987tqEfcg1XdH780+O1K+vWS+DdXlLqWoLHrTPu2xAvgQAAAABQHQTegJuWZfgp6QU7GponWem9TPILF/NcuWuRNPS2hN0aYq6p4TzNM/Cu85xcHjGWf0m1b2xa58Bby8t8Dtou42P0Q8z3hv26y0sgAAAAAFQLgTfgNs9r2722Q/wbVO4Vv4b0Da+9lOSlTVrlTazyXE1rDRfzvMnjRbGF3hp2v5Bmht2qriu885qTeoPNByH9Pg/O/aqrc+DdDcuHafpNkLm8BAIAAABAtRB4A73T2q4HvPZa7OGOhuRLjP1bA788w8WBnMf4kmGfPjl+rmUP1tZ4HpaxhneZ56TedFZLVdyUX8NgPTe19JB+iLK0RvOjzjW8k1otlDIBAAAAgNoi8AbSpQHJV7GFKVeMfc4w9jc/hf231kueWcDYXpLuV49q2L2u5nMvz8C7DnNSx2NC/G9paOh9TPxV3tNqOj8IvP/bn7dCKRMAAAAAqC0CbyB9WgLlleHcGhdbuNYntsBofQr7vtK4rb6Cxrab0LsJYbfKM/Cuw5yc3rDrEoG374xQygQAAAAAao3AG8iGljn5aDi/thj7G8/pXN1k2M5EwWObJPT+IemErlWQZ+DNnKweAm//pqOWey7sZroAAAAAQHUReAPZsQR1J4x9vTH0tTWFfd5q2M7nEozt72ILQdc3aL7lHXgzJ6ul6YG3fgPAcp+Fe0wVAAAAAKg2Am8gW08c59cNYz8jhnN1MIX9HTRsZ6TgMZ0tft1lS4h2pkFzLe/AmzlZLU0PvIeFUiYAAAAA0AgE3kC2hhzn1x1jP5YVzXtT2N89hu1cLXA89QaG1rC7aaF33oE3c7Jamhx4LxVbKZM9TBMAAAAAqD4CbyBbA5LO1+d3G87VCynsr+WGbkXVt9Ww+y9JftPKpoTeeQfezMlqaXLgbblu3GeKAAAAAEA9EHgD2fsivYeQKw3n6o0U9vVPw3ZWFzCGvYTdTQm98w68mz4nq6apgfcJw7a/e20+UwQAAAAA6oHAG8je/Zjz66axD73h2oTjXH2Ywr4+cGxjvIDx07D7hWO/xsRWU7rOoXfegXeT52QVNTHwXmyYo9r2MT0AAAAAoD4IvIHsxQWx5xL0c1fcoW+vxqRcNwe0ht0bg9+31JWua+j9sIDnrolzsqqaGHg/NWz3AVMDAAAAAOqFwBvIXlwoOJign4OG83VOD/s5z9D/wRzHTcPu5+IOVDd0PK6poXcRgXfT5mSVNS3wPiKUMgEAAACARtpoeEO4hWECevIs5vyanaAfS/g32MN+Djr6nvTa3JzGzBJ2/xD/Q7swl6R5oXcRgXeT5mTVNSnwXhhcH1zb3M+0AAAAAID62WZ4Q7iDYQJ6ElVD9mkXfT1ynK+XethP18rohzmN14D0Fna3NC30LiLwbsqcrIMmBd4PJZtSJnq90Psu6OpxbpQKAAAAACW1x/Cm8DjDBHRthaR7o7TdjvP1dQ/7+s7R964cxssadq8z9tek0LuowLvuc7Iuigq8Z0i+gfcBw7b0GtJNKZNnkm3NcQAAAABACm4Z3hg+YpiArp2OOK8+eK2vi/70MZ8c5+ySLvpd7ujzY5f7m0TaYXdLU0LvogLvOs/JOvlmOA++ZbDdfskv8NYSO98lm1Im08QvodPq4ypTCgAAAADKR1ee/jS+Ed3GcAGJ6Vf5P0v6dY2PSfrh7QVHn4czHisNu5+JO+xe22X/TQi9iwq86zon62bMcA6MZbDdJca/M26nsK1Rw3a6LYOzlfkHAAAAAOWiwdsar20W/yvgN8QedrfXu9Q3eBp+680ulwX9Agg3LNkEO3refYg5V7+KvxrRaqbE3+Ct29XoVroCNMuwu8UVoFY99H4qxQXedZuTddNnfJ2fzGBctxq3/bjH7VhKtGmgv6DL/jvryQ8yrQAAAACgWPslWbhtbVsZWtTEKa+9FD8QGRc/ULvZwxxfJeEfKmlN4oEU9tcVIh1J0NdJR1+bMhx3S9itJQrWprS9OofeP6S4wLtOc7KOliV4XV+R8rYPGLer191uw/Y5YqtRfqjL/nW/vnb0tZlpBQAAAAAAyuqcxIckb8X/VoPVQq99Cennvfg1ZtNyUeJvPjfb0IfuT1xQej7DcbeG3WtS3u55qV/ovcBwTK9z2I+qz8m6Oiz2wHs45W2PJtj2li63cUeyXUF+JKS/2UwrAAAAAABQVnGlGNrbFa/NcvSl4exXCQ9b5mSw7yMx+3vP8PhHMY+/k+GYa9jtKsGRRdjdck7qFXqfNc7hpTnsS1XnZF3NSXCNa924Mq15skmSfWvsb0n+oeBOsZUyWdjlMeiq8M5v60wyrQAAAAAAQJm5gtfOMEhXQHaG13PFDx0nZWrQciLj/b8as7/XJbxMwAyJXxV5LcP9tYTdOs5rMh63M1KP0Ht3gvn7StL9lkFd5mRdzAiuTRo0a41prTv9XZKXK/sZPE87g75mB327tr1Y/FIfe712V7orlabXzMte2y7uDwn1A8ivhj5PBtcdV1sQHK8et97oNuqDgu9MNQAAAAAAUGYaDCUNZTTY/kv81awvJTzo1tILc3M6hn3ih8Rh+/pG/ABqUdD0d99K9M0h92a8ryek+LC7xRV6/wjGrCy0NryW19kh/9WdTzp3tVbyzeB51hISG8QPKps8J+vihmRzvw5tvzu2PZrRdjV8HyrgeOPaI6YaAAAAAAAoOw0QP0lvIYgGibfFD2emFXAMugpTQ/ZvXez79+Cxc3La12sSHXavznncokJv/dBifcnmaVYB3g/mZC1kGQD/4dj2aIbb3hOxzQkpJvC+xVQDAAAAAABVoGUW9Ov4GrLpym2tJ6uh50Rb01Bbw7vnwe9oXW8tKbGqxMfxoeM4xoJ/Gwl+Z6uEl5jIWmfZi28FjuNpmfrhxQZOicbNSQAAAAAAAADoWiv01rB7RcH78pv8F3Zv4qkBAAAAAAAAACR1QYoPu1u0LvZmnhIAAAAAQF38Hy9W5TzXa/7WAAAFgnRFWHRNYXRoTUwAPG1hdGggeG1sbnM9Imh0dHA6Ly93d3cudzMub3JnLzE5OTgvTWF0aC9NYXRoTUwiPjxtc3R5bGUgbWF0aHNpemU9IjE2cHgiPjxtaSBtYXRodmFyaWFudD0iYm9sZC1pdGFsaWMiPiYjeDNCQjs8L21pPjxtbyBtYXRodmFyaWFudD0iYm9sZCI+JiN4QTA7PC9tbz48bW8gbWF0aHZhcmlhbnQ9ImJvbGQiPj08L21vPjxtbyBtYXRodmFyaWFudD0iYm9sZCI+JiN4QTA7PC9tbz48bWZyYWM+PG1pIG1hdGh2YXJpYW50PSJib2xkIj5jPC9taT48bWkgbWF0aHZhcmlhbnQ9ImJvbGQiPmY8L21pPjwvbWZyYWM+PG1vIG1hdGh2YXJpYW50PSJib2xkIj4mI3hBMDs8L21vPjxtbyBtYXRodmFyaWFudD0iYm9sZCI+PTwvbW8+PG1vIG1hdGh2YXJpYW50PSJib2xkIj4mI3hBMDs8L21vPjxtZnJhYz48bXJvdz48bW4gbWF0aHZhcmlhbnQ9ImJvbGQiPjM8L21uPjxtbyBtYXRodmFyaWFudD0iYm9sZCI+JiN4RDc7PC9tbz48bXN1cD48bW4gbWF0aHZhcmlhbnQ9ImJvbGQiPjEwPC9tbj48bW4gbWF0aHZhcmlhbnQ9ImJvbGQiPjg8L21uPjwvbXN1cD48bW8gbWF0aHZhcmlhbnQ9ImJvbGQiPiYjeEEwOzwvbW8+PG1pIG1hdGh2YXJpYW50PSJib2xkIj5tPC9taT48bW8gbWF0aHZhcmlhbnQ9ImJvbGQiPi88L21vPjxtaSBtYXRodmFyaWFudD0iYm9sZCI+czwvbWk+PC9tcm93Pjxtcm93PjxtbiBtYXRodmFyaWFudD0iYm9sZCI+MzA8L21uPjxtbyBtYXRodmFyaWFudD0iYm9sZCI+JiN4RDc7PC9tbz48bXN1cD48bW4gbWF0aHZhcmlhbnQ9ImJvbGQiPjEwPC9tbj48bW4gbWF0aHZhcmlhbnQ9ImJvbGQiPjk8L21uPjwvbXN1cD48bW8gbWF0aHZhcmlhbnQ9ImJvbGQiPiYjeEEwOzwvbW8+PG1pIG1hdGh2YXJpYW50PSJib2xkIj5IPC9taT48bWkgbWF0aHZhcmlhbnQ9ImJvbGQiPno8L21pPjwvbXJvdz48L21mcmFjPjxtbyBtYXRodmFyaWFudD0iYm9sZCI+JiN4QTA7PC9tbz48bW8gbWF0aHZhcmlhbnQ9ImJvbGQiPj08L21vPjxtbyBtYXRodmFyaWFudD0iYm9sZCI+JiN4QTA7PC9tbz48bW4gbWF0aHZhcmlhbnQ9ImJvbGQiPjA8L21uPjxtbyBtYXRodmFyaWFudD0iYm9sZCI+LjwvbW8+PG1uIG1hdGh2YXJpYW50PSJib2xkIj4wMTwvbW4+PG1vIG1hdGh2YXJpYW50PSJib2xkIj4mI3hBMDs8L21vPjxtaSBtYXRodmFyaWFudD0iYm9sZCI+bTwvbWk+PG1vIG1hdGh2YXJpYW50PSJib2xkIj4mI3hBMDs8L21vPjxtbyBtYXRodmFyaWFudD0iYm9sZCI+PTwvbW8+PG1vIG1hdGh2YXJpYW50PSJib2xkIj4mI3hBMDs8L21vPjxtbiBtYXRodmFyaWFudD0iYm9sZCI+MTwvbW4+PG1vIG1hdGh2YXJpYW50PSJib2xkIj4mI3hBMDs8L21vPjxtaSBtYXRodmFyaWFudD0iYm9sZC1pdGFsaWMiPm08L21pPjxtaSBtYXRodmFyaWFudD0iYm9sZC1pdGFsaWMiPm08L21pPjwvbXN0eWxlPjwvbWF0aD6BN3AxAAAAAElFTkSuQmCC\&quot;,\&quot;slideId\&quot;:909,\&quot;accessibleText\&quot;:\&quot;bold italic lambda bold space bold equals bold space bold c over bold f bold space bold equals bold space fraction numerator bold 3 bold cross times bold 10 to the power of bold 8 bold space bold m bold divided by bold s over denominator bold 30 bold cross times bold 10 to the power of bold 9 bold space bold H bold z end fraction bold space bold equals bold space bold 0 bold. bold 01 bold space bold m bold space bold equals bold space bold 1 bold space bold italic m bold italic m\&quot;,\&quot;imageHeight\&quot;:40.064},{\&quot;mathml\&quot;:\&quot;&lt;math style=\\\&quot;font-family:stix;font-size:16px;\\\&quot; xmlns=\\\&quot;http://www.w3.org/1998/Math/MathML\\\&quot;&gt;&lt;mi mathvariant=\\\&quot;bold-italic\\\&quot;&gt;&amp;#x3BB;&lt;/mi&gt;&lt;mo mathvariant=\\\&quot;bold\\\&quot;&gt;&amp;#xA0;&lt;/mo&gt;&lt;mo mathvariant=\\\&quot;bold\\\&quot;&gt;=&lt;/mo&gt;&lt;mo mathvariant=\\\&quot;bold\\\&quot;&gt;&amp;#xA0;&lt;/mo&gt;&lt;mfrac&gt;&lt;mi mathvariant=\\\&quot;bold\\\&quot;&gt;c&lt;/mi&gt;&lt;mi mathvariant=\\\&quot;bold\\\&quot;&gt;f&lt;/mi&gt;&lt;/mfrac&gt;&lt;mo mathvariant=\\\&quot;bold\\\&quot;&gt;&amp;#xA0;&lt;/mo&gt;&lt;mo mathvariant=\\\&quot;bold\\\&quot;&gt;=&lt;/mo&gt;&lt;mo mathvariant=\\\&quot;bold\\\&quot;&gt;&amp;#xA0;&lt;/mo&gt;&lt;mfrac&gt;&lt;mrow&gt;&lt;mn mathvariant=\\\&quot;bold\\\&quot;&gt;3&lt;/mn&gt;&lt;mo mathvariant=\\\&quot;bold\\\&quot;&gt;&amp;#xD7;&lt;/mo&gt;&lt;msup&gt;&lt;mn mathvariant=\\\&quot;bold\\\&quot;&gt;10&lt;/mn&gt;&lt;mn mathvariant=\\\&quot;bold\\\&quot;&gt;8&lt;/mn&gt;&lt;/msup&gt;&lt;mo mathvariant=\\\&quot;bold\\\&quot;&gt;&amp;#xA0;&lt;/mo&gt;&lt;mi mathvariant=\\\&quot;bold\\\&quot;&gt;m&lt;/mi&gt;&lt;mo mathvariant=\\\&quot;bold\\\&quot;&gt;/&lt;/mo&gt;&lt;mi mathvariant=\\\&quot;bold\\\&quot;&gt;s&lt;/mi&gt;&lt;/mrow&gt;&lt;mrow&gt;&lt;mn mathvariant=\\\&quot;bold\\\&quot;&gt;30&lt;/mn&gt;&lt;mo mathvariant=\\\&quot;bold\\\&quot;&gt;&amp;#xD7;&lt;/mo&gt;&lt;msup&gt;&lt;mn mathvariant=\\\&quot;bold\\\&quot;&gt;10&lt;/mn&gt;&lt;mn mathvariant=\\\&quot;bold\\\&quot;&gt;9&lt;/mn&gt;&lt;/msup&gt;&lt;mo mathvariant=\\\&quot;bold\\\&quot;&gt;&amp;#xA0;&lt;/mo&gt;&lt;mi mathvariant=\\\&quot;bold\\\&quot;&gt;H&lt;/mi&gt;&lt;mi mathvariant=\\\&quot;bold\\\&quot;&gt;z&lt;/mi&gt;&lt;/mrow&gt;&lt;/mfrac&gt;&lt;mo mathvariant=\\\&quot;bold\\\&quot;&gt;&amp;#xA0;&lt;/mo&gt;&lt;mo mathvariant=\\\&quot;bold\\\&quot;&gt;=&lt;/mo&gt;&lt;mo mathvariant=\\\&quot;bold\\\&quot;&gt;&amp;#xA0;&lt;/mo&gt;&lt;mn mathvariant=\\\&quot;bold\\\&quot;&gt;0&lt;/mn&gt;&lt;mo mathvariant=\\\&quot;bold\\\&quot;&gt;.&lt;/mo&gt;&lt;mn mathvariant=\\\&quot;bold\\\&quot;&gt;01&lt;/mn&gt;&lt;mo mathvariant=\\\&quot;bold\\\&quot;&gt;&amp;#xA0;&lt;/mo&gt;&lt;mi mathvariant=\\\&quot;bold\\\&quot;&gt;m&lt;/mi&gt;&lt;mo mathvariant=\\\&quot;bold\\\&quot;&gt;&amp;#xA0;&lt;/mo&gt;&lt;mo mathvariant=\\\&quot;bold\\\&quot;&gt;=&lt;/mo&gt;&lt;mo mathvariant=\\\&quot;bold\\\&quot;&gt;&amp;#xA0;&lt;/mo&gt;&lt;mn mathvariant=\\\&quot;bold\\\&quot;&gt;1&lt;/mn&gt;&lt;mo mathvariant=\\\&quot;bold\\\&quot;&gt;&amp;#xA0;&lt;/mo&gt;&lt;mi mathvariant=\\\&quot;bold\\\&quot;&gt;mm&lt;/mi&gt;&lt;/math&gt;\&quot;,\&quot;base64Image\&quot;:\&quot;iVBORw0KGgoAAAANSUhEUgAABcwAAADBCAYAAADy6/NuAAAACXBIWXMAAA7EAAAOxAGVKw4bAAAABGJhU0UAAAB4nvprkAAANstJREFUeNrt3Q+kFun///G3I0lySLKyEkmSJJIkSSRJsg5JkiSSJEkkOdbKkpUka0mSrERyJEkkSZJlJUnyIUmSLEmO48hhf9f7O3P/9u5uZq733Pf8n+eDy34+nXNfM/d1X9fcZ1733O8RAQAAQF4WunbMtRuuvXVtwrWvrk269sm1u66dc209QwUAAAAAAAAAaKIlrt1y7d+u9t61a65ddu26a//0/PyVa9sYOgAAAAAAAABAUxyU4AryThD+0bWdEb83zbUT8m1oru00QwgAAAAAAAAAqLuj8m34rWH5Qs9jdsj3ofkoQwkAAAAAAAAAqKs18n3wvdf42MsRj13OkAIAAAAAAAAA6uiRfBt4a1mWIeNjl8r3gfmfDCkAAAAAAAAAoG4WyPeB98OUfYzL94E7AAAAAAAAAAC1ElWH/HbKPu5F9DGLoQUAAAAAAAAA1InWKu8Nu1+m7ON2RB8LGVoAAAAAAAAAQJ1EBeZTrg2n6ON5RB/TGVoAAAAAAAAAqJ45rp12bdS1xQzHN7bL92G3tsPGx0+TIGDvfuwHhrX2DsfMC21XGB4AAAAAAID6WeraEdeuufbUtS8S3IxwKvzvZ9fuunZZgjrOsxmyxhly7ahrn+S/sG+sYvPyczgfv7o24dob1264djz83bwtlOhQ9KMEHzT4bIt47HmmXu09lPjAfBvDAwAAAAAAUB+7XHsm8WFPXNPAUq+cpPZyM4y49r+I17mswHy/RJcu8TUN1bfnvG9PY7Z9x/DYxz2PGXdtAdOv1uYlzEd9fYcYIgAAAAAAgOrToPuJpA8ke5te7buP4aytlfJ9iFtmYK778zJmX/SDHf12w48SXE1+SIIrzKN+96Hk92HO9oTxui5B2ZUohyJ+/yemYO0llWO5yvAAAAAAAABU3xr5tuxGFu0kw1orelXzVcPrWmRgrt92mJL4OtBRV+rOkqBUUNRjdI5vymlfbyaM2X3X5vb8/kjP72jJo61Mw0Z4kDAX+EAEAAAAAACg4vQKXg3r/s2hEQ5V37Brv0pQUsfymhYVmB9M2IcHnsdOd+0viS8dtDmH/dWg/mnCPuuNPDuB+Kmen+kV/YuYio3wQ8Ic0Br70xgiAAAAAACA6tKrXjXIiwp3tDzLXgnKXSi9mldLWmgZiVdiC1e175kMcyXp63kk4fUvMzBPKnGiNaDnGfrQuTop8cHlypzWk29tvO/63/+4doCp2CgHhHIsAAAAAAAAtXVbvg91Por/ynANW0+JLWA9zDBXjl7p3F0XXOfBMtd2SvmBudYin0jY/miKvpLm6FsJrgrPmobmTw3jqDdUnc1UbBzKsQAAAAAAANRUbw1lbc/FdvVuR9LN7bpvtojq6A6RtRTImq6f6Qchk1JeYD4UzsGkkhbDKfrT8Dqp1MzFnJ6HBuH3DGtDy8YsZEo2RlI5Fl1XlGMBAAAAAACoKA0mX8u3gc4L6e+K10eSHAp+ZbgrRUNiLbezIebnb6S8wPyYZ9vn+3y+SX2uzHGN3RF/aK73D9jJtGyEpHIs1xgeAAAAAACA6tol35dh+bHPvraKPxQsoo759AqN7/QKv/bzPT/3XRmdV2Cu5VE+eba9uo9+10k534A46dqU2GvD/8ZhqfaSyrGMMDwAAAAAAADVpVcYd4c5GwfoS8sM+ILBJTk/Hy3ToeVFTlVgbDX41avu6xqAlhWYnxD/DWT75bux6aoMn8cc+TY41SvI94v/mxidsaVsRz3NTTgO6rdspjNEAAAAAAAA1aThdXeYczaDPn1XBud5hbmWken+AKDM0LwTlnf25VwN50dZgflbz3avDND3VU/fWZXLWCTflrQZl29rxB+UIEBP2pfrHKJq6QCvKQAAAAAAQD1pveTOjRDfSxDyDuqFJN/sLi96Ne/TiG2WEZr3huWd9kfN5kcZgbmvbMq/Mlid793ir7M/e8DnsFyC0ka+fdaSOA88+3OCw1TtJL2m2xkeAAAAAACAatMbEq6X7G542BsUdrfbOT0HLYHwLGG7RYbmGpY/TtiXizWaG2UE5mfFH5gvG6D/FYb+9w3Q/7yINeAbp9OSHOAv5DBVG5RjAQAAAAAAwDf0KvK48G9XTts8LP4Q9JcCnrsvLO/cVHVBTV7LMgLzF55tDvotBf2A6KtnGzcG6P9WRH8rDI87lrA/5zis1AblWAAAAAAAAPD/9dZE726vct72KfGH5j/nuH1rWL6kRq9n0YH5sOE1fJrBdp55tjHRZ7/LI/p6neLxcVfX/1OT+bK4ZvO76DWzSwAAAAAAqJEZro1IUGP4jgQ3LtQrGb+G//0sQVCjN4TTq1mXMmTAd45LfFi0roDtlxWaa9BrCcuX1ez1LDow/8nw+mVxU84xw3ZW9dHvLwPur5breB2zP1UNorUEzVHX/pbkmwdrXXgNjPWGrY/C91R9b9XyJfoBhd7oVa/A3i/2eynoazQqwTcC3ob9dN6z34f/vl+KK4MyR5LLscwo8XX6UYKr36+Gf8uMd41/528cvWHyn67tkOCbGAAAAACAltLg+7L4v6If1Z5LcAM5AEHA8iZmrRwpcD+KDs2bGparogPzUcNrdyGD7Vw0bKefY/tYBvsbV15oW4XmhdbpPujaQ4kOiK/0rI/zKd9j9QPrvQnHGd32qxT9vS9o/PYn7MPNkl4rrX9/XeKD/Lj20rVfu/7/Vd7iAAAAAKD59EqwyxEniVPhyf5IeKK5SIJwLenE8u/w94A2OyrFl0GJU1Robg3Ll9f0NS06ML9meN32Z7CdA4bt9HNz1jsR/fyeso9FMfvzU8lzQd8P9YOvuJA8KjDXYD1NsN3bTvTsg15R/nKA/vaVuF7KKMeiHxKMS/R9ADQMXx0ew7aK/0MN6q8DAAAAQMNtkCDE6j0h1Lq2cV97Pyj+K+LWMrRoqZUSlEPorQO9p8R9yjs016Dpiad/rT29vMava9GB+QPDa7Yjg+3sNGynn+cWFZhf6qOfqEC6rCvM9UrvtCG1BuZ6Jfhf0n+43Wkrw/3YL+mvko5qeb1Pz5bkciwzS/g7J+5q+7iScvr3zxsp7ga/AAAAAICK2BlzUnvfcEL7Wvyh+XyGGC2zQr7/AEpr5Fah5vJpySc0b0NYrooOzL8YXq+tGWxnm2E77/ro91pGYxR1pW9ZJX065Wv0fVPLy/wttsD8ZM+/fXDtjAT3MtAwfZoEV6z7SrXccu2YRH+zS8vmdOqdLwz7t5QaycN+z3MoktZsfy/9fWAwL3yteh93m7c6AAAAAGimuKsKX4jtJmO/SjE3pAPqYrtEh5watG6oyD5mHZpbwnL98GxFA17fogNzyxXEmzLYzmbDdib76Deq1MvnlH1Ml+gPX8qigbkGvp0PwBYYXqexruOCftCs5UjibiJ5SNJdIa4Be1JZnoOGPrYVvFaKvtfJkZj9eGp8/KaIx97h7Q4AAAAAmmeNRF/Jpv+21NjHesOJ+FQYeABNpnWWbxnWg9Y7rkJwnFVormUXLGH5qoa8zkUG5tPFFpiuz2BbG43bGkrZr9bsjqoZnab+eNTV72dKnAPzIv7ttvhDbf3vDfF/c0vH+J3x9dAPMSwfxPnuK3Aj4zHylWOZVfBrFlfa6M8B+njL2x4AAAAANMus8GQv6gTytxT9DIn/6+NZXQEJVJFeZaplGdLWEj4t6cPHrFnKNZxMeHzbwnJVZGA+yziXsihNsti4rX7qTh+X6DIgM4yPfyTf3zR2TsXmxUXD2KUpQ3LJ+HpY69f7atRPZnw82pewrTJKmcT9nZKmnn7vBQL/CAAAAACgUX6T+Cu/fkjZl+XEfjlDjgbRoE9v/PdIBrvZnl5tPrvk59JvaG4Ny1c37LUvMjCfY5xHWVytO9u4reE++78ZM1a+kPaXiPeojRWcF0c94zaR8nWy3IT1Qor+hg39ZblW7yRsp+gbH8/wHIPT6L4B6BfeCgEAAACgOeZL/NVWY3329ynhhPQRQ44GWS+2b1VYm66Pul1pbgnLtU716ga+/kUG5kuluMC8iKvZo67C1jIXi2LeV67I91f0bqzovNjnGbe04aqlpvyWlH36biC7I6Ox0HA+7hs3U1L8h4S+ub20z2PlBG+HAAAAANAcSbWLd/XZp5al6L3aVkNFrQ86lyFHg2j9Yq2prDWY9QaferWk1vrWcE9vIJe2NEunPEvZzootNNew6y9pZ1iumnqFuTUwH7T+voa8zyU6OL8cvmc86llH+l5yvuLvJVkH5vMl+8Dc942YnzMai70J2yjjRplDnuNymg/1N/TMSwAAAABAQ3xIOHFcMGDf+tXndRJcMTjEUKOFNNTbL9GhYNKNcRdXYN/PGfbVdzNCDQbXNPj1rWIN8yID8+GMnttaCUqD6XjqN5Qmw6ZX7eqV5Frn+g/XRsRe67xMWQfmltcjbWDuuzHppYzGImk7e0t6fXw3Pb3CWxcAAAAAtNc6Sb7pF4DsaB3ij2ILIi9UZJ/PSf/lZTQUXNvw17TIwHyGcdx/zGBb1hrmM1nWkbIOzC2vfdrA/KbkHxpXrRxLx0HDeOo3Z5YylQEAAACgfU4mnCy+ZniAzGkJl2fiD2v0ytppFdnnfkLzNoTlqsjAfMg49usy2NYK47b45lC0rAPz6ZJ9YD7m6e9qBuNQtXIsHXpsfSO2b/tonfJZTGkAAAAAaI+kE+bbDA+QCy3T8lb8Yc3mCu1zmtBcw8B1LXktiwzM1YRh/LO4EeZGw3b4FlK8JgTm1zIYh6RyLPtLfo3WpjimvZfgG0IAAAAAgBZ4LQTmQBksgeTxiu3z72ILUde16HUsOjB/IdkHp1G2iC1ERDQCc385ljk1eJ2ibka7hOkNAAAAAM32VQjMgbI8lPrceE7DradiC5VOteg1LDowHzOM/0gG2xkxbGeMJRyLwFxkT0Lf9yv0Wu2XdKG5hv2/CvX7AQAAAKCRpnlOCh8xRECudnrW4I2K7KfemM8alrctNC86MLdc5b8ng+3sNmznIks4FoG5yK2Evg9U7PXS8lefUh7j9BsW25jqAAAAANAsvhPwTwwRkKthzxq8VYF91LD8b0l/08+2hOZFB+a7DON+JoPtnDJsZxdLOFbbA3O9SWbVy7H0mi/BhQJpj3PXw+MkAAAAAKABfCfgelI7xDABufog1S15MUhY3pbQvOjAfIVhzLMo5fOnYTurWL6x2h6YJ31D4X7FXzu9+j3t1eZ6E+elTHsAAAAAqL8hw0ngWoYJyNWdhPV3tcT90rD8L8/xYVxsNbWbHJoXHZjrcXvSs817GWznrmcbEyzdRG0PzOtUjiWKXgF/VuKvko/7Vt5qpj4AAAAA1J8veDnKEAG5SgqtTpe0T9awfEP4+5a62k0NzYsOzNVNw2szqHHhhp+DaHNgrjfDjLuhuAbQP9TodVxkWG/d7WPNnh8AAAAAIMJzz8nfw4y3R4kX4FtJYcxICfujYfkT8Qey63se19bQvIzA/IBhrOcO0P88Q/8HWLqJ2hyY7y7wb4qirBH7jY8vMP0BAAAAoN6uGk7+Fme4vXPhSfo8hh74P48T1l7RN8azhOUa9K1LWN9tC83LCMwtgfYgH7aMiP/+FlxFm6zNgXlSOZaDFXl9uvdpa4rHHTO8Dnp1/TSWAAAAAADU10HDyd8fGW1rQ1efn12bz/ADsWWRHhW8H8MyWFje0bbQvIzAXN33bPfcAH37vi1wj2Xr1dbAPKkci7aqfFg+yPFoRw6vBQAAAACgQhYbTvz0asKlA25Hr0b82NXnXYYekOUJ625vgfthDcutNwFuU2heVmC+y7Pd5wP0/crT9w6WrldbA/OkeVmlcizd+/V3H4+/6Bm7XSwBAAAAAKg33839tD2T/r9irCf6jyTbAB5ogl9i1tsbKa7ef9ZheUdbQvOyAnOdH+8k+3Jayzx9vhXuRWHR1sA8qc9DFXp9evct7TfefBcb7GYJAAAAAEC97RHbjayu9Nn/jZ5+zjDkwP8FYO+l3Jt9alj+WPzB3po++29DaF5WYK6O5jC2Zzx9HmLpmrQxMJ8hyeVYfqzQ69O7b6N99PEl4bnuZAkAAAAAQL3p1YK+r+D3U89cr0i/3vP4/4Un1UDbjcassesFbX+W5BuWd5yRZofmj6S8wFxD1DcJ2/4o6b4ZNFOSQ8Aiv/lQd3UIzG9LtoH5zoS+HlXs9endv3d9zO1PCc93FUsAAAAAAOpvk9gCc216sznflWJacuVv+b4W+mqGGjV00rWnro27NiFBcHhV+r+x20qJvhJTP7gaLuD5WMJyvTHvmoy21+TQ/IuUF5hLOAeTtn84RV8nPH1t5FBgdkqyDcxnGdZQ2m+m3JFsA/OkK9aPVOz1idrHoykePxT+TRPVzzumPwAAAAA0h6V8QqdNunZeggBlevh4/e/W8CQ76kTyMEOMGjrtWQsvXduQor8Frn2I6Oe1a/MKeD7WsDzrD7d+k+aF5vMNz+l5AftxNmH7/7g2x9CHzr2k8P83DgWpXPHMi4mU/a0wzLVjKfv01cBP82GPvv/XpRyLSPyHGNZa5tulPh8OAAAAAAAGoFdM3RV7aJ6mnWd4UVNvjHP8gmuzPX1pCP0x4rEPXJtbwHPRsNxXQiSPsLzjtDQrNP/VODeWFLAvSVf33jI8/n7C429wGEjNUuZsTor+Rgz93UnR3w+G/j6m6C+pHMuTCr4+SR9w+Y7jehz9X8zjHzL1AQAAAKB5tL64r65p2naaYUWNPUox17WmrdYm7w2/NZzScLX3mxda4uV4Qc/DEpbr/uddNumUNCM035ViXjyTYr49cDFhHy5LdI1mPebfSHjcJQ4Bqe0wzos08/yWsU/rt10uGfvbbewv6QObYxV8jZKe8wvXFsU8To/lcd/QeSXFfPAJAAAAACiJ1mz+KoMF5Xp12jaGEjU30sfc12Bca/hriPRUooNyLXHxQ4HP47iUH5Z3WOo7L6zQHNCa8xpE/iT/1bNPOye0BIfWvd/j2mbX1kt8KDeIvRJ/M8IX4fYXhk1/92XCa7CH5W8yP5wfeqz4M+W80A8rNGDX+4isCPubHq5F/Te9cvteymPPpXBfNnTNsSXh+/FoOA/S7OPlcB83xxwjfOVY5lfwNfM9Z30++s04LTOnIfjy8Bgat7YeCmE5AAAAALSCBioXJH1wrkH5zxJc0Qo0gQal72SwD5A0ML0uQQA2raTnEXdVqYZAqwrel7jQXD9MWFex1//fnNqXnPZXS338JvHhnq8kjz6W8M8uy29lafi8JcP+bof7eC3HOVu3cixZrml9X+D+LAAAAADQQhp869VlepWZ1rnVQGUybBoC6g0M9UpaLb2iNwEdYsjQQDqv9YrP38L5rjVsx7vWQmc9aEj5JPwd/cBJS3esrNDz6C3b8anE/ftFvv9QYT1TLbc5+6Znzo6H/zYW/s4Wjt/og37AtS+mra3JcxiW4Ar8zlp5Fv6tM9FzjP8c/h30B+sFAAAAAACgOTqhuYbly0vel5/lv7B8Iy8NAAAAAAAAAKBoZ6T8sLxD64Jv4iUBAAAAAAAAAAAAAAAAAAAAAAAAAAAAAAAAAAAAAAAA0HJzXPvVtReufXVt3LWbrq1gaAAAAAAAgJHmC6ddG3VtMcMBsL6BOtKbmn1y7d+YtpMhAgAAAAD0aalrR1y75tpT1z67NinBxVoTrr1x7YZrx8PfZazqOVZDrh3tyRfGmP5AI7C+0SrrwzfefxPaFH+0AAAAAABS2u/ac8/5ZlTToHg7Y1WrsRpx7X8R+0egBtQf6xutol+j+Gh8E77LcAEAAAAADFa69jLm3PKZaztc+1GCC7MOSXDVdNTvPnRtIWNV6bHS/X+ckCUQqAH1Pj6xvtE6FyXdJ9cLGDIAAAAAQIJdEnxLOeqc8ooEX+vvNUuCi7SiHqNf/9/EWFVurDQfuGrIEQjUgPphfaPVk7/3jfl312ZKUA8taiEcYNgAAAAAADEOSnyw8sDz2Omu/RXzWC0jupmxqsRYDbv2q/hLuxKoAfXD+kbrnemZ5Je6fjZbgpuJ9C6EqwwbAAAAACDCdokPVcZdm2foQ0uKTMb0oeeoKxmr0sZKr3bXm5F+kHTfVCdQA6qP9Q2EC+Gfrgmu9dKm9/zOtYiF8BdDBwAAAADoofW1oy666rTRFH2dSujnrQQlSRirYsdqq3xbZ/22a8tc2ykEakDdsb6B0IaeCb4x4nd2RSyEzwwdAAAAAKCLXpD1XOIDFQ2Hh1P0N1eSywFcZKwKHavuUF5v/rem5/lMCoEaUFesb6DLuZ4FEWVDxEKYZOgAAAAAAF2OSXKgcr6PPi96+lzJWBU2Vtr/kzAjiPJGCNSAumJ9A12OS3DHbW1xd9CeJdE3DwEAAAAAoHPe+EmSA5XVffS7ztPnQ8aqsLGa7/n5PSFQA+qK9Q2kNCRcYQ4AAAAAiHdCksOUDwP07bv53CrGqhJjRaAGNBfrG4hAYA4AAAAAiPNWksOUKwP0fdXT9zXGqhJjRaAGNBfrG4jQuxDGGRIAAAAAgPhLgWjbOUD/uz19a8nQ2YxV6WNFoAY0F+sbiNC7ED4zJAAAAAAA56z4Q+BlA/S/wtD/Psaq9LEiUAOai/UN9IiqYf6RYQEAAAAAOC8kOUgZtKSnnpN+9WzjBmNV+lgRqAHNxfoGesyIWAgPGBYAAAAAaL1h8V/R/DSD7TzzbGOCsSp9rNoYqC12bQmHAbQA67tdOLYZzItYCLcYFgAAAABovZ/EHwJncaPJMcN2VjFWpY5VWwI1zUiOuvZ313M7G/F7Wit+lwQ3cX0kQWlb/QbBlAQfWujNX6+7tt+1WcZt6+s2KsG3BN6G/XwN+30f/rv2N51DE1jfrG+ee742RSyE6xwrAAAAAKD1RsUfzl7IYDsXDdvZzViVOlZNDtTmunbQtYcShEK9z+1K1+/qNwnOi780Tnf75NremG0Phdt+laI/DZi2cXgC65v1zXPPzy8RO3iZYwUAAAAAtN41wwnu/gy2c8CwnYuMValj1bRAbaFrRyQ+SIoKlTR8ShP+9LYTPfugV12+HKC/fRyiwPpmffPcs7c+Zsf+4FgBAAAAAK33wHBiuyOD7ew0bGeMsSp1rJoSqOnVkGmDHA2V9GrJv6T/AKjTVob7oR+eTGXQ31oOU2B9s745tmVHa9K8k/w+9QYAAAAA1NsXw0nt1gy2s82wnXeMValj1ZRArVPSRgMdLZHzt9hCpZM9//bBtTOurZMgcJomwVWdvnIGes+4YxH/rvuhpXQ6NYEXhv379u0lhymwvlnfHNuyc0Py/dQbAAAAAFBvlqvENmWwnc2G7UwyVqWOVZMCNQ12loT/f4HhtdPn1vlA5LUEN8Qbiun/kKS7ilJDqKSLFg8a+qCeOVjfrG+ObRnYJ/l/6l2WHTL4Zf9ltd0co8H6YH0AAAD+xqmI6cbnsD6DbW00bmuIsSptrJoSqM2L+LfbhuBH/6sXHs709K/j/s74GukHGxsM+/zY088Njtkcs1nfrV/fHNsGtNi1Cc8ObajxIufAC7A+AAAAf+PwN87gZhmfw7KMzlMt25rJWJU2Vk27KWC3i4bxvJWiv0vG18j67X5f3fpJqe6HSRyz64H13cz1zbHNSD/1flbjP0I48AKsDwAAAP7GKcYc43OYlcG2Zhu3NcxYlTZWTQ7Ujnqe20TK185yY9YLKfobNvS3mmM256Wsb9Y3z70/Z4wHAP5Y5sALTiZZHwAAgL9x2v03zlIpLgQu8gptxqo/TQ7UfGVrv6Tsz1JnfkvKPn03la3Tveg4ZlcP67uZ65tjW0ZPSts4fyxz4E3h35Y31gfrg/VBo9FoNP7G4W8crjAvLgRewViVNlYEanbzcwiVHnn6+5ljNuelrG/WN889nbmufTQu/lcCEAg29WQSrA8ajUaj0fgbB1kHs0WGwMOMVWljRaCW7WuUNlTy3bzvEocssL5Z3zz3dO6m+OP4FscJEAhyMgnWB41Go9H4GwetN8M4X37MYFvWutwzGavSxopALdv5kDZUuunp7wqHLLC+Wd88d7sjKf84vspxAgSCnEyC9UGj0Wg0/sZB6w0Z58u6DLa1writIcaqtLEiULObnkOoNEaWAwJz1jfPPRt6k4+vCRu9LIPdzRTgZBJgfdBoNBqNv3HQXBOG+bIxg+1sNGxnkrEqdawI1KodKl3jcAXWN+ub5+6nX796lbDB964tifj3YxwnAAAAAADOixxOjqNsMWznPWNV6lgRqNkRmKNuWN/NXN8c2yJc9GzwJ9c2Rfz7To4TAAAAAADDiay2kQy2M2LYzhhjVepYEajZEZijbljfzVzfHNtSvoF2NrYt4mfbOE4AAAAAAJzfDSfHezLYzm7Ddi4yVqWOFYGaHYE56ob13cz1zbGti951+1PChvRnc8Pf3Rnx880cJwAAAAAAzi7DyfGZDLZzyrCdXYxVqWNFoGZHYI66YX03c31zbOvyIMUb56GIn6/lOAEAAAAAcFYYTo6vZLCdPw3bWcVYlTpWBGp2BOaoG9Z3M9c3x7bQqGcjd3t+/0LE78ziOAEAAAAAcIZcm/ScZ97LYDt3PduYYKxKHysCNTsCc9QN67uZ65tjm7Pas4FxCcq1dLsa8XvTa77IdxhevKq23RyjwfpgfQAAAP7GqZibhnPNQY03JKxp8lgRqDU8VOKY3erzUtZ3M9d3649tw6699WzgkPHNfIg/ljnwgpNJ1gcAAOBvHP7GCR0wPI+5A/Q/z9D/gZrMxSaPFYFag0MljtkE5qzvRq7v1h/brno6fxLzuDsRv8sfyxx4wckk6wMAAPA3Dn/jdFhC2pEB+h/x9D3l2g81mYtNHisCtQaHShyzCcxZ341c360+tvnuxP3VtcUxj30jBOYceMHJJOsDAADwNw5/4yS773ke5wbo+3fJv+43YzU4ArWGhkocszkvZX03dn239rkvCp9cUsejCY+PemxUSZYTrt0O22EOvBx4wckk6wMAAPA3Tqv+xvFdqPV8gL5fefreUbP52NSxIlBrYKjEMZvzUtY3gXnTnrsG2395On0myTXJo24WMrPnd2b2/N52/h4HAAAAgFbR88p3nvPPxX30u8zT51up3322mjpWBGp2BOaoG9Z3M9d3K5/7afHXLlvh6WMy4nEbe37naM/P53AcAQAAAIDWOeo5Bz3VR59nPH0eYqwqM1YEanYE5qgb1ncz13frnvt6ww7+auhnKuJxe7p+Psu1D10/e8QxBAAAAABaSU+U3yScg350bVqK/mZKcolR3VbWV0wflKDGuH6LWu/3NeHaY9eOZLytJoxVr0dCoJbm9c86VLotBOZgfbO+ee6x9ArvD57O/ufaDENfk55FcL7nZ4c5hgAAAABAa23xnIumOWc84elrY8b7ftOzvTuMVSLf/dPqHKidkmxDpVniD5VGUvZ5RwjMwfpmffPc+36T17bO2NcniS7loo/vvQmDfvI+zDEEAAAAAFrtbMK56D9iK+M5T5IDmt8y3mfrTQb3MFaR5hvG7nmN5/QVz3ObSNnfCsN4HUvZp68u/hiHJrC+Wd9tfe4HDTv2R4qduiX2OwGf5hgCAAAAAJDkmqO3DI+/n/D4Gzns75/G897rjFWkX43jt6Sm8/mV4bmluZ/biKG/NN9o+MHQ30cOS2B9s77b+NyXSpD8J3WiqXyaq8BHjYvivXB1OQAAAADgPxcTziEvS3RNbS0deiPhcZdy2terxnPfMcbqO7vEfqHdMwmuiK8T67cP0tyo1Xpx4gZjf5eM/e3msATWN+u7Tc9di6o/l+wLq+vXLqY8feqNUNZzDAEAAAAA9Ngr0aU+tb2QoMTJwrDp776U+Dqqe3LeT8tJ+ZGWj9XKMOj4ybWTrj0Ve5jW/RX/q+E+bg7zhEUVmrPzw+eoV0r+mfK56QcYGkJtkqA0gdK8ZnX4bztdu5eiP81jLoX7sqFrnPRK3m0SXOT4IuU+Xg73cXO4XwDrux3ru5XP/XfDA/stAH8ooU99M9/IMQUAAAAAEEO/zv2bxIfBSe1z+Ni5Beyn72T/kWvTWj5W/+bUvlRovt7O8HlpoLQlw/5uh/t4rYHjjvKxvpu9vjm25UA/XXoowSdF2vRTpp8lXR0bAAAAAEB7aVkRvRJNQ10tbfLGtXHXJsM2Hv7bWPg7WyS6FEme+3ckPPcd79onDcqPhwEBYwUAAAAAAAAAAAAAAAAAAAAAAAAAAAAAAAAAAAAAAAAAAAAAAAAAAAAAAAAAAAAAAAAAAAAAAAAAAAAAAAAAAAAAAIA6W+faBdeeujbh2tfwvx9du+naz66tYJgAAAAAAAAAAE2lQflz1/4N26Rr11277NotCYLzf7va4/AxAAAAAAAAAAA0xqh8G4Y/c21+z+/Mdu18z+9pO8fwAQAAAAAAAACa4Ix8G4Br6ZW5Cb9/RL4PzcdcG2IoAQAAAAAAAAB1dVC+D7/3Gx53PeJxfzCcAAAAAAA021LXjrp2TYK6ruMS1HTt3ADtk2t3XDvr2nqGCwBQI0vC97Tu0PuL2K4UX+DalHwfmm9hWAEAAAAAaJ4R155GBAG+pqH6KoYPAFADNyPex66lePytiMe/EUqzAAAAAADQGLMjAoD3ru1wbZ5rv4s/NNcrz9cxlACAClsS8x62J0UfO2P6OMjwAgAAAABQf3qDs5cRJ/69V4xfFn9o/pLhBABU2JmY9680H/jOkfhvWwEAAAAAgBrTr48/jjjpfxTxuzNcey3+0HwawwoAqKjnMe9d01P28yGmn6UMMQAAAAAA9XUs5oT/55jf3yjJYbneFJQargBQPr0K+rRro64tZjj+z7SE9660xmL6Os4wAwAAAABQT7Nc+xxzwr894XHHJT4wP8+woqH0qtEjEtwYUG+M+8W1Sdemwv/qWrorQekirf0/u0L7+jncRw0F9V4DenPCG+Fa5mrY5tEPLY+69qnr2DxWsfVT1pxcGfPeNdlHX3Flym4wBQEAAAAAqKcTEh98b/E8Vq80vyNBaDju2l9hf1xdjqbZ5doz8Zciirpi9YprCwvc1/0SX24iqWmAuZ2XuhFGXPtfxGtcVmBetTm5RbILzEdj+npf0lhf6WOcre2KZ9v/5Ljt3SxrAAAAAEBR3iacoG5keNByGnQ/kcHDHg3i9uW8r3rV7MuY7WvYr1e8/yjBlbuHJLiaN+p3H0qxAT+ynQOPE+bhWAn7U8U5uSVhjNLaE9PPVElzQK/gfxoec7IKq7+Gr9cRz7avSnCPk6kMtz0ZzukNLG8AAAAAQBHWeE5UCczR9vXxSbK9SvJkTvuqV8DHhVR6VWjUtz60HNPdmMfo897EFKiNBRKElb75V2RgXuU5uTlhjOam7GtnQl8zSp4X+kGE3qPkTR/HKh3vX1xbJem/Naa/v9a1XyX4Blrabb+S4AOURSxtAAAAAEDRTgqBORBFr4ztJ+ixtJ8y3teDCdt64HnsdAlKKcVdVbqZqVBpwxKEkl+Nc6+owLzqc3KJ9F+KrNeOhL5mVWSe6H6kKYmj5WTmZbRtvdHseIpt3w/nAAAAAAAApbghBOZAL73C9EPMmtDyLHslKCOh9EpKLRWhV0O+ElsgpH3PzGhftydsR0MqS+il+x9XvkFvxLiSKVE5Ou+OJMzTMgPzOsxJHb+4q99PpOwrKTAfrtCc2Z1inhzOeNt/pNj2CpY3AAAAAKBMT4XAHOh1O2ItfBT/leEawp2S4gIpLbcwkbCN0RR9Je233udgFtOiMrbKt3XBdb4uk+TSIEUF5nWakw9i+n6csp+kwHxmhebNXLGH1osz3vaIcbvjLG8AAAAAQNkmhMAc6BYV7GgpgzTlCQ6LPxh6OOB+DklyiQVd22mubtUwLamsx0WmRiV0h8ga7K7pmRO+Gz3mGZjXbU4eSeh7SYp+kgLzaRWbP5bSPXncrHSt2ALzOyxxAAAAAECZhgwnrwTmaNuaeN2zBl64NruPvh551tbXAff1mKf/8330edHTJ6VZyqevkZYF2hDzc9/NHfMMzOs2J/UK9c8x/V5P0c9oTB+TFZw/n6Wcq7xniS0wv84SBwAAAACUaYYQmAPddsn3ZVh+7LOvrYb11W+5Bg2fPnn6Xt1Hv+sk36vik1TpJn9VvuHgfM/P70k5gXld52TSt0G2GR4/LzxORD3+WQXnzz+G49I/OWx3ptgC82u8DQEAAAAAymS54ovAHG3yJMP5r6UYpjzra0mffZ8Q/01F++W7ieSqHMZdy3RoeZFTFTku6rcDfqvpHC4rMK/znLwd0+8XSQ75NVB/l7Bff1ZwfpQVmE8XAnMAAAAAQA3MEwJzoGNJz9w/m0Gfvitu+73C/K2n3ysD7PNVKTbQ0nI33R9UlBmad8Lyzr6cq+E8Liswr/Oc1G9b3ZX4siq/SFArXtuW8P+/NLx/Hqjg/CAwBwAAAADA2W08Ue237WOI0QA75b8b4r2XIDwd1IuEddNvfeN1hjW5M8fjhY7R7IzGfI5rTyO2UUZo3huWd9ofNZvHZQTmTZmTWot8QtK9/2nN7bgQekkF5weBOQAAAAAAQmAOWOlNP9dLdje3/Jiwbm732edZw5pcNsA+ryhozc+VoMZz3DaKDM01LH+csC8XazSHywjMmzInO/PyiGu3JCjJMhU2/YDrczhPNNTV2ueLXFsQsz+vKzo/CMwBAAAAAJCglvKsiLbJcPK6Neax3W0aQwxEmkxYW7v67POFZ81ODrjP+qHBV882bmQwNocNx59fCniNfGF55+avC2oy58oIzJsyJ/txMmZ/Ris6PwjMAQAAAABIYPkaPTXMgf4sSVhXr/rsc9iwZp9msO/PPNuYyGiMThmez885vkbWsHxJjeZd0YF50+ZkWq8j9kWvSJ9X0flBYA4AAAAAQAICcyA/xxPW1bo++/xJigmcxgzbWZXROJUVmmvQawnLl9Vs3hUdmDdxTlrtlPqV8CEwBwAAAAAgAYE5kA8tIfEmZk0dGaDfUcOavZDB/l80bGd3huNVdGje1LBcFR2YN3VOWtb4K4kuP/NjhedHkwPzG5Lv/Vp62xXe6gAAAACgeQjMgXwclXxC32uGNbs/g/0/YNhO1lfRFhWaW8Py5TWde0UH5k2ek0niPig4WfH50eTAfEyKDcxHeKsDAAAAgOYhMAeyt1KCesq99ZX3ZND3A8Oa3ZHBdnYatpPHzSPzDs01LH8i/rBweY3nX9GBedPnZNwan4rY/qMazI8mB+a3I/r74tqvrm1xba74b2I+X4IPzHz7eZ23OgAAAABoJgJzIFsr5PuwRW94mNVNI78Y1uzWDLazzbCddzmN4WnJJzRvQ1iuig7M2zAnu80Nt9O77feu/VCD+dHkwPxOT1+f+jj2Xjbsox7j5/B2BwAAAADNRGAOZGe7RIeHGmBuyGgbU4Y1uymD7Ww2bGcyx7HMOjS3hOUarq1owDwsOjBvy5xUegXyXxIdoC6uyfxocmDe+22HtPeL2CiUYgEAAACA1iMwBwa3yLVbhrX0UAYLZK2B0/oMnpM1OBrKcVyzCs1niy0sX9WQ+VhkYN6mOanzKKr2vd7cd2GN5keTA/Pub/dMha+ZlX4Y8lYoxQIAAAAArUdgDvRPv+p/QWxX2HY3DYL7CfVmGftflsFzW2zc1sycx/iMYR+SbrLYtrBcFRmYt2VOaiD+KmJb9yUo0VInTQ7MP0n/9eR/N47LXAEAAAAANBqBOZDODNf2ShDG/DtA06vNZ6fc9hxj37MyeJ6zjdsaLmDM+w3NrWH56obN0SID8zbMyd2ufe7Zhn5INlrT+fHPgMeuvNsggXl3SaxLKR631rhvO3kLBAAAAIDmIzAH7LSsxFfJLhjS0D3NleZLpbhwssgrhy3ShuaWsFxD0NUNnKdFBuZNnpPLYsbyb6n3jWGbHJhreZz3YdthfIx+CPrasF83eQsEAAAAgHYgMAfs5rm2zbWfJLjB5x4Jamhfce2ppC/N0inPYlXk1bzWcLLIm2SeFVtormH5X9LOsFw19Qrzouak3qD0bkS/T8K1X3dNDsz7YfkwTr+J8gNvgQAAAADQDgTmQHa0tu1+156LPRzSkH2xsX9rYFhkODlc8BifM+zTO8/PtWzDmgbPwyrWMK/ynNSb9mqpjavybZisa1NLJ+mHMEsaND+aXMM8rVVCKRYAAAAAQA8CcyAfGrB8FFsYc8HY5wxjfz9msP/WetEzSxjbc9L/1asalq9t+NwrMjBvwpzU8ZiU4FsiGpofleAq82kNnR8E5v/tz0uhFAsAAAAAoAeBOZAfLeHyzLDGJsQWzg2JLXBal8G+rzBua6ikse0nNG9DWK6KDMybMCent+y4RGAeOCWUYgEAAAAARCAwB/KlZVreGtbZZmN/EwWt2Y2G7UyWPLZpQvMvkk1oWwdFBubMyfohMA9u2mq558QupgsAAAAAtA+BOZA/S9B33NjXC0NfWzLY5y2G7byvwNj+LrYQdV2L5lvRgTlzsl7aHpjrNxAs95m4xVQBAAAAgHYiMAeK8dCzzq4Y+xkzrNmRDPZ3xLCdsZLHdI4EdactIdypFs21ogNz5mS9tD0wHxVKsQAAAAAAEhCYA8XY6VlnN4z9WK6o3pPB/u42bOdiieOpN4C0huVtC82LDsyZk/XS5sB8idhKsexmmgAAAABAexGYA8UYlmy+/r/LsGbPZLC/lhvilVXfV8PyvyX9TT/bEpoXHZgzJ+ulzYG55bhxhykCAAAAAO1GYA4U54MMHmKuMKzZKxns65+G7awqYQwHCcvbEpoXHZi3fU7WTVsD8+OGbX927UemCAAAAAC0G4E5UJw7CevsqrEPvWHdpGfN3stgX+96tjFRwvhpWP6XZ7/GxVZTu8mhedGBeZvnZB21MTBfZJij2vYyPQAAAAAABOZAcZKC3NMp+rkp/tB4UONSrZsrWsPyDeHvW+pqNzU0v1fCa9fGOVlXbQzMHxm2e5epAQAAAABQBOZAcZJCxZEU/RwwrNu5A+znPEP/BwocNw3Ln4g/kF3f87i2huZlBOZtm5N11rbA/LBQigUAAAAAkMIGw4nkZoYJyMTjhHU2J0U/lvBwZID9HPH0PeXaDwWNmSUs/yLBh39Rzkn7QvMyAvM2zcm6a1NgviA8Pvi2uY9pAQAAAADo2Go4kfyJYQIyEVdD91Effd33rNtzA+yn78rsewWN17AMFpZ3tC00LyMwb8ucbII2Beb3JJ9SLHq80PtO6NXr3GgWAAAAABpmt+Fk8hjDBAxsuWR7o7ldnnX7fIB9feXpe0cB42UNy9ca+2tTaF5WYN70OdkUZQXmM6TYwHy/YVt6DOmnFMtjybfmOgAAAACgRNcMJ5T3GSZgYL/ErK83rg310Z8+5p1n7S7uo99lnj7f9rm/aWQdlne0JTQvKzBv8pxskk+GdfAph+3OkuICcy0R9FnyKcUyTYISQJ0+LjKlAAAAAKA59IrXr8YT2K0MF9A3LUXwXrKv63xUsg9/z3j6PJTzWGlY/lj8YfmaPvtvQ2heVmDe1DnZNOOGNTCew3YXG//euJ7Btm4bttNvGZ8tzD8AAAAAaAYN7Fa7tkmCr65fEXtY3l3nU08MNTzXm4UuDfsFkGxU8gmGdP29SVizHyW4GtJqpiTfIK/fq+Gt9ArUPMPyDl8AW/fQ/JGUF5g3bU42zZDx/X4qh3HdYtz2gwG3Yyk1px8IzO+z/956+iNMKwAAAACop32SLhy3ti0MLRrmpGtPJQhUJiQI5K4OMNdXSvSHU1qTeTiD/fWFUIdT9HXC09fGHMfdEpZriYU1GW2vyaH5FykvMG/SnGyipSne35dnvO39xu3qcbffsH6u2Gq0H+yzf92vjz19bWJaAQAAAACApjotySHLSwm+XWG1wLUPEf28lqDGblbOSvLN++YY+tD9SQpaf8tx3K1h+eqMt/ubNC80n294Ts8L2I+6z8mmOiT2wHw0423fTrHtzX1u44bkewX74Yj+5jCtAAAAAABAUyWVkuhuF1yb7elLw92PEh3WzM1h38cS9veW4fH3Ex5/I8cx17DcV0Ikj7C847Q0KzT/1TiHlxSwL3Wdk001N8UxrnPjz6zmyUZJ9+21/0n6DxW3i60Uy4I+n4Neld77baEpphUAAAAAAGgyX3DbGybpFZi94fcPEoSWU/J9UHM85/2/mLC/lyW6zMEMSb4q81KO+2sJy3WcV+c8bqekGaH5rhTz95lk+y2HpszJppgRHps0qNYa21p3+7OkL7v2NXydtod9zQn79m17kQSlSva4dlP6K/mmx8zzrm0T/4eM+gHmR0OfJ8Ljjq/ND5+vPm+9UXDcBw2fmWoAAAAAAKDJNFhKG+poMP63BFfTPpXooFxLR/xQ0HPYK0HIHLWvLyQIsBaGTX/3pcTfXHNPzvt6XMoPyzt8ofmXcMyqQmvja3mgn+S/uvtp567Wir4avs5aAmO9BEFnm+dkU1yRfO5bou13z7Zv57RdDe93lvB8k9p9phoAAAAAAGg6DSDfyWAhigaR1yUId6aV8Bz0KlAN6T/1se+fw8fOLWhfL0l8WL6q4HGLC831Q491FZuneQWAX5iTjZBngPyHZ9u3c9z27phtTko5gfk1phoAAAAAAGgDLROh5QQ0pNMrx7Weroamk11NQ3EN/56Ev6N1zbUkxsoKP483Pc9jPPy3sfB3tkh0iYy89Zbt+FTiOP4i33/4sZ4l0bo5CQAAAAAAAACl6YTmGpYvL3lffpb/wvKNvDQAAAAAAAAAgKKdkfLD8g6tC76JlwQAAAAA0Gb/D/fCd8GFVaRkAAAFWHRFWHRNYXRoTUwAPG1hdGggeG1sbnM9Imh0dHA6Ly93d3cudzMub3JnLzE5OTgvTWF0aC9NYXRoTUwiPjxtc3R5bGUgbWF0aHNpemU9IjE2cHgiPjxtaSBtYXRodmFyaWFudD0iYm9sZC1pdGFsaWMiPiYjeDNCQjs8L21pPjxtbyBtYXRodmFyaWFudD0iYm9sZCI+JiN4QTA7PC9tbz48bW8gbWF0aHZhcmlhbnQ9ImJvbGQiPj08L21vPjxtbyBtYXRodmFyaWFudD0iYm9sZCI+JiN4QTA7PC9tbz48bWZyYWM+PG1pIG1hdGh2YXJpYW50PSJib2xkIj5jPC9taT48bWkgbWF0aHZhcmlhbnQ9ImJvbGQiPmY8L21pPjwvbWZyYWM+PG1vIG1hdGh2YXJpYW50PSJib2xkIj4mI3hBMDs8L21vPjxtbyBtYXRodmFyaWFudD0iYm9sZCI+PTwvbW8+PG1vIG1hdGh2YXJpYW50PSJib2xkIj4mI3hBMDs8L21vPjxtZnJhYz48bXJvdz48bW4gbWF0aHZhcmlhbnQ9ImJvbGQiPjM8L21uPjxtbyBtYXRodmFyaWFudD0iYm9sZCI+JiN4RDc7PC9tbz48bXN1cD48bW4gbWF0aHZhcmlhbnQ9ImJvbGQiPjEwPC9tbj48bW4gbWF0aHZhcmlhbnQ9ImJvbGQiPjg8L21uPjwvbXN1cD48bW8gbWF0aHZhcmlhbnQ9ImJvbGQiPiYjeEEwOzwvbW8+PG1pIG1hdGh2YXJpYW50PSJib2xkIj5tPC9taT48bW8gbWF0aHZhcmlhbnQ9ImJvbGQiPi88L21vPjxtaSBtYXRodmFyaWFudD0iYm9sZCI+czwvbWk+PC9tcm93Pjxtcm93PjxtbiBtYXRodmFyaWFudD0iYm9sZCI+MzA8L21uPjxtbyBtYXRodmFyaWFudD0iYm9sZCI+JiN4RDc7PC9tbz48bXN1cD48bW4gbWF0aHZhcmlhbnQ9ImJvbGQiPjEwPC9tbj48bW4gbWF0aHZhcmlhbnQ9ImJvbGQiPjk8L21uPjwvbXN1cD48bW8gbWF0aHZhcmlhbnQ9ImJvbGQiPiYjeEEwOzwvbW8+PG1pIG1hdGh2YXJpYW50PSJib2xkIj5IPC9taT48bWkgbWF0aHZhcmlhbnQ9ImJvbGQiPno8L21pPjwvbXJvdz48L21mcmFjPjxtbyBtYXRodmFyaWFudD0iYm9sZCI+JiN4QTA7PC9tbz48bW8gbWF0aHZhcmlhbnQ9ImJvbGQiPj08L21vPjxtbyBtYXRodmFyaWFudD0iYm9sZCI+JiN4QTA7PC9tbz48bW4gbWF0aHZhcmlhbnQ9ImJvbGQiPjA8L21uPjxtbyBtYXRodmFyaWFudD0iYm9sZCI+LjwvbW8+PG1uIG1hdGh2YXJpYW50PSJib2xkIj4wMTwvbW4+PG1vIG1hdGh2YXJpYW50PSJib2xkIj4mI3hBMDs8L21vPjxtaSBtYXRodmFyaWFudD0iYm9sZCI+bTwvbWk+PG1vIG1hdGh2YXJpYW50PSJib2xkIj4mI3hBMDs8L21vPjxtbyBtYXRodmFyaWFudD0iYm9sZCI+PTwvbW8+PG1vIG1hdGh2YXJpYW50PSJib2xkIj4mI3hBMDs8L21vPjxtbiBtYXRodmFyaWFudD0iYm9sZCI+MTwvbW4+PG1vIG1hdGh2YXJpYW50PSJib2xkIj4mI3hBMDs8L21vPjxtaSBtYXRodmFyaWFudD0iYm9sZCI+bW08L21pPjwvbXN0eWxlPjwvbWF0aD5vKu3mAAAAAElFTkSuQmCC\&quot;,\&quot;slideId\&quot;:909,\&quot;accessibleText\&quot;:\&quot;bold italic lambda bold space bold equals bold space bold c over bold f bold space bold equals bold space fraction numerator bold 3 bold cross times bold 10 to the power of bold 8 bold space bold m bold divided by bold s over denominator bold 30 bold cross times bold 10 to the power of bold 9 bold space bold H bold z end fraction bold space bold equals bold space bold 0 bold. bold 01 bold space bold m bold space bold equals bold space bold 1 bold space bold mm\&quot;,\&quot;imageHeight\&quot;:40.40133333333333},{\&quot;mathml\&quot;:\&quot;&lt;math style=\\\&quot;font-family:stix;font-size:16px;\\\&quot; xmlns=\\\&quot;http://www.w3.org/1998/Math/MathML\\\&quot;&gt;&lt;mi mathvariant=\\\&quot;bold-italic\\\&quot;&gt;&amp;#x3BB;&lt;/mi&gt;&lt;mo mathvariant=\\\&quot;bold\\\&quot;&gt;&amp;#xA0;&lt;/mo&gt;&lt;mo mathvariant=\\\&quot;bold\\\&quot;&gt;=&lt;/mo&gt;&lt;mo mathvariant=\\\&quot;bold\\\&quot;&gt;&amp;#xA0;&lt;/mo&gt;&lt;mfrac&gt;&lt;mi mathvariant=\\\&quot;bold-italic\\\&quot;&gt;c&lt;/mi&gt;&lt;mi mathvariant=\\\&quot;bold-italic\\\&quot;&gt;f&lt;/mi&gt;&lt;/mfrac&gt;&lt;mo mathvariant=\\\&quot;bold\\\&quot;&gt;&amp;#xA0;&lt;/mo&gt;&lt;mo mathvariant=\\\&quot;bold\\\&quot;&gt;=&lt;/mo&gt;&lt;mo mathvariant=\\\&quot;bold\\\&quot;&gt;&amp;#xA0;&lt;/mo&gt;&lt;mfrac&gt;&lt;mrow&gt;&lt;mn mathvariant=\\\&quot;bold\\\&quot;&gt;3&lt;/mn&gt;&lt;mo mathvariant=\\\&quot;bold\\\&quot;&gt;&amp;#xD7;&lt;/mo&gt;&lt;msup&gt;&lt;mn mathvariant=\\\&quot;bold\\\&quot;&gt;10&lt;/mn&gt;&lt;mn mathvariant=\\\&quot;bold\\\&quot;&gt;8&lt;/mn&gt;&lt;/msup&gt;&lt;mo mathvariant=\\\&quot;bold\\\&quot;&gt;&amp;#xA0;&lt;/mo&gt;&lt;mi mathvariant=\\\&quot;bold\\\&quot;&gt;m&lt;/mi&gt;&lt;mo mathvariant=\\\&quot;bold\\\&quot;&gt;/&lt;/mo&gt;&lt;mi mathvariant=\\\&quot;bold\\\&quot;&gt;s&lt;/mi&gt;&lt;/mrow&gt;&lt;mrow&gt;&lt;mn mathvariant=\\\&quot;bold\\\&quot;&gt;30&lt;/mn&gt;&lt;mo mathvariant=\\\&quot;bold\\\&quot;&gt;&amp;#xD7;&lt;/mo&gt;&lt;msup&gt;&lt;mn mathvariant=\\\&quot;bold\\\&quot;&gt;10&lt;/mn&gt;&lt;mn mathvariant=\\\&quot;bold\\\&quot;&gt;9&lt;/mn&gt;&lt;/msup&gt;&lt;mo mathvariant=\\\&quot;bold\\\&quot;&gt;&amp;#xA0;&lt;/mo&gt;&lt;mi mathvariant=\\\&quot;bold\\\&quot;&gt;H&lt;/mi&gt;&lt;mi mathvariant=\\\&quot;bold\\\&quot;&gt;z&lt;/mi&gt;&lt;/mrow&gt;&lt;/mfrac&gt;&lt;mo mathvariant=\\\&quot;bold\\\&quot;&gt;&amp;#xA0;&lt;/mo&gt;&lt;mo mathvariant=\\\&quot;bold\\\&quot;&gt;=&lt;/mo&gt;&lt;mo mathvariant=\\\&quot;bold\\\&quot;&gt;&amp;#xA0;&lt;/mo&gt;&lt;mn mathvariant=\\\&quot;bold\\\&quot;&gt;0&lt;/mn&gt;&lt;mo mathvariant=\\\&quot;bold\\\&quot;&gt;.&lt;/mo&gt;&lt;mn mathvariant=\\\&quot;bold\\\&quot;&gt;01&lt;/mn&gt;&lt;mo mathvariant=\\\&quot;bold\\\&quot;&gt;&amp;#xA0;&lt;/mo&gt;&lt;mi mathvariant=\\\&quot;bold\\\&quot;&gt;m&lt;/mi&gt;&lt;mo mathvariant=\\\&quot;bold\\\&quot;&gt;&amp;#xA0;&lt;/mo&gt;&lt;mo mathvariant=\\\&quot;bold\\\&quot;&gt;=&lt;/mo&gt;&lt;mo mathvariant=\\\&quot;bold\\\&quot;&gt;&amp;#xA0;&lt;/mo&gt;&lt;mn mathvariant=\\\&quot;bold\\\&quot;&gt;1&lt;/mn&gt;&lt;mo mathvariant=\\\&quot;bold\\\&quot;&gt;&amp;#xA0;&lt;/mo&gt;&lt;mi mathvariant=\\\&quot;bold\\\&quot;&gt;mm&lt;/mi&gt;&lt;/math&gt;\&quot;,\&quot;base64Image\&quot;:\&quot;iVBORw0KGgoAAAANSUhEUgAABcUAAAC9CAYAAAByHhUeAAAACXBIWXMAAA7EAAAOxAGVKw4bAAAABGJhU0UAAAB14EsXLQAAN7lJREFUeNrt3Q+EVdv///G3jDGSS5IrGZFkjIzISJIMyTXGNYaMJEnkypUrkSsZGZEkSS4jSZLIGEkSV5IkkSRJIkmSRDKSMYbPb79/e5/vPZ32Xmvtc/b//XywfO/n25y191lnrT2zX3udtUQAAACQtg1emfTKDa989sqcV+a98t0rH7wy45VjXllLUwEAAAAAAAAAymqLVx575X9NRf/3Za9c8Mq0+OF487/f9Mpqmg4AAAAAAAAAUCan5Mew+5lXBkJ+bplXrrb87KxXttGEAAAAAAAAAIAymJIfQ+4nXlliec2lltfo0ioDNCUAAAAAAAAAoMjG5cdwW0u/w+t6xF9fvPl1z2lOAAAAAAAAAECRvZGfZ4m7mpCfA/XfaFIAAAAAAAAAQBFtlJ9D7SsxXj8c8vopmhUAAAAAAAAAUER75OdQ+3KM168Ief00zQoAAAAAAAAAKKKz8nOoPRPj9b+EvP4GzQoAAAAAAAAA+enzykXxZ0UvoTl+ELYm+HevLHJ8/ZB0tvwKiuVqyOfZKLtoHgAAAAAAgOLbJH7opzNfX4kf9s0HRf/7g/izWk95Zbu4B4Eoh2Xiz4RekP+Cvd0F6ZO6xMhrr3zzylzQJ/W/n4ofKu/zyvIMzmeXhAegex1fvy/ktQfpeqXUFVwXw/qD9s8emggAAAAAAKCYNNg+5JW3Ej3jMap88soxr3TTjKXvA0e88jXkM84jFO8Jzud9zP6oYb7O3O1L8dz6Io6tD4yWOrz+bsg5r6QLltKIoS/eonkAAAAAAACKacArLyV+GN5adAZvP81ZSmNeeWP4bLMOxfUbCB8izuVG8O+6pMug+DPIv0l4OH5S/Jm8aXgWcX7/Wo65OeQ1p+mCpXXZMG720DwAAAAAAADFMyzRX/1vp3zxynqatTT0gchDh881y1D8qOE8opYY0YcxUSH6A/GXhEna74bzvC3hy2bo0i6tDx9uCksQlZV+brMS/Y2FpTQRAAAAAABAsWwTf83b/yVcdLkLwqBi06U6LsX4TLMKxScN52CbTa3B+LeI1+qs7jSC8SuG89Vjrmn6WQ3En7b8zBm6YqltF/ODEQAAAAAAABRIr/izusPCnDte2SH/hYg6G3KD+IHlV3ELUc/RxIWks5d1uZG43w7IIhQ/YDi+Lu/T1WEd9yX5Gdnang8Mx9RZxH945Tf5cW30d+IHqii3C4bPfj/NAwAAAAAAUCxhS2boJptbLK/T2a7/ij1E1Rnoy2jmQtkrPy4xclH8hyNnJP9QfLPl+KMx6nplqOdkCueua5s/EreHC3PiP1xaTHcsPX3A8lmil07h+gcAAAAAAFAgOnM1bBat65InOmP3rtgDwF00dWFMyY8bVTZviDoo+YbiGhCbNvl8GbO+PZb3ksaa90scx8RVr3TTHSthyPA536V5AAAAAAAAikMDudYNCXXWeE/MelaIP+vVFABeorkL45r4Qd1gyL/1SL6h+ITl2Adj1qcPbT4b6nuS0vvoCtrZ1pYvvLKWLll6U4bP+ADNAwAAAAAAUBytay7rkintfs3ftlHjDZq7MHot/55XKK7L8ZgerrS7DMU5SW45ljg0GH/p0J66Ieg43bLUPho+3xU0DwAAAAAAQHHoLNXmwHGwg7p2iDn4u5XRe9JwcXkB2laX0Nhd0n6RVyg+aTnuvTbrHbLU+zSF97LaK88l3gamx7gkldJWw2f6gOYBAAAAAAAojg2SbCC3TcyB30wG72l/cKxnkm8wroF4Y/PSoyXsG3mE4rpR4SfLcf/uoO55S92DCb6X37zytanuO+KH5Dcd2vY0l6bSMX0T4S+aBwAAAAAAoDh06RSdHa7BzWvxl3roxAoxh31TKb+fP1uOl1cw3hyIN8pEyfpGHqH4iMNxt3VQ/x1L3RcSeh97W+p9JD+u0a//PivphP/IxwfDZ9lL8wAAAAAAABSLBuEaRq5PoC6daZvHus3qr4hjZh2M/yI/B+KNMlmifpFHKH7RcswF6ezBzSlL/V/En1HeiX0hdf4a8nMalD6S7GauIz2bDZ/hI5oHAAAAAACg2n4Xc+DYndJxD4o5XMwqGDcF4o1ypCSfZR6h+HvLMV92WP+4w/va2kH9WyTe0hka8F81nMtjLimlcKYC4x0AAAAAAABt0rWz89hAUNdqNi1fkEUwroG4bebvW/GXmCmDrEPxlQ7HvNbhMTY5HON4m3XrDPNXLXXNiduDoEuG89lUgr7S75WlNb7uvTN8fqv5tQAAAAAAAFBtUbOkdYZvd8rHXiP5BeMugbgGZytK9FlmHYrvcDjm+Q6P0e1wjDtt1j0cUte042sXGfrPqYL2D32Iccgrz+W/pW1+D/k53cz3WNAWum/BN/EfFswH/61j8lLQfq7H1c10r3jlqfhrs88Fx9f/vif+MkVZhdGDlutNntYGn9F1r7wI2ns+KN/F//bOnWBcbeHXFwAAAAAAQHzrJHrZlL6MzkFDoKyDcZ0hW7VAXCT7UPxkRsf8bjnG9zbrvSCdrSHfH3E+twrUJ3Tc6Oa89yPOdV/Tz+oM9ycOn2nrw7ONEcfWDVbvxqhLQ3J9oLAo5TYxrVN/LKfPSfvSnZhtr+V2y/sZ49caAAAAAACAWVhgpYH4xozPI8tg3DUQX1nCzzPrUHzG4ZhJbNT63OE47TzAuB1Sz66YddwLqeNzzv1glfhr9msQvmBpt0YoPu7ws6aHEs2zlnWT0ltt1tUIetMMxt8Yjt2Xw+e1J6LttR8dFv8bNXrt01n905a2G+fXGgAAAAAAQLSwjS41LOrL6Xw0GP8k6QbjLoG4bhy5sqSfadah+FOHY25P4Dg3HY4z3Ea9YetK74xZx0RIHbM5ff76+b6QeAG0huK6nMi8tB9ia9GHWrrUzWaHcexSTqfURhsMx3yRw2c2FnEuTw3XupGgj2W1mS4AAAAAAEAlaPDXGqboGsFLcj6vNINxl0Bcg73eEn+uWYfi3x2OOZDAca47HGdnG/U+C6lnTwJj6X1On78uB6Phts7S1mVAXALyfSE/pzPzdYZyf1CvzsK/4lDXVEif0G+eTDTV1RW02XuH+vpTaKNJSX7D1nYtDdqn9TzmHa5DQxHvYS+/3gAAAACgfhYFN4oaBlwLAo/GBmELwc26/v8uiz/TahFNhhoKC4V0jJyRYgTCaQTjGj49lmoH4iLZhuKLxG3G7+IEjnXZ4TgTbdQbtvzLhZh1hG02OpPT57+y5fdav0O7NS//ouuJmzZvfCDxZntfC8ZeGA3aP1pefzGFNnplON66jD+vYxHn4brZa9ia/kf4FQcAAAAA9TEY3DzPxrxh16UittF8qAldNuCZZUzoDEXdtK1KM8brEoiLZBuKL3a8znYncKwLDse50Ea9hyR82Yo4/pRiB5OPHD8nl1nSQzF+v551qG+3w/WoK8G26DMc63UOn80z6WzG+pKQv3vO86sOAAAAAKpP16p9GHFT+SQIK3Sm3KLg5vFsxM/uoSlRYfrQyGVN5taQOO8HRkkE40uDa4Htva6qyGedZSi+wrEvJeEfh+NcaaNe7Ttz0tlmizfk5yB3RYH6xFWHtjsRoz6XJXOuO9alv5u/WuoaSbAtJhJqgyToe4/a2PSvGPWckp+XsAEAAAAAVNRqr9yW6JBsKOJ1XRGv0RvTfpoVFfKLV/4Qt40QTeVgzu+jk2DcJRDX5RvWVOhzzzIU3yrZheLnxW2pjnaELWFxO8bvotZg81TB+oRtln3cmfG2B2w6cznON02mLfVNJtgWzw3HGczhGp1EX26d/X6JX38AAAAAUE0a0kXNVNNZYKZ1wscMN6HcSKIqdJbhvHQWhhdp47Z2gnENxG0PBKoWiItkG4pvk+xC8ZOSXiiuwh6y2sJYDX5bH7rcl2SX+0iCbZb9rZj12dZ3/xCzvhMpfq7NTEunvM3hc1kt5mVjlsWoq3mj1CsCAAAAAKiUHvG/kh0103vUoQ7TjLQvNDEqYiAYD+Ne2eWVA+LPFtXN/2wb24UVXV4i729SaKDlGoxrmGQLxLWutRX87LMMxV3Xl07CAUk3FNcgO2yZER03v4T8vM4qftHyszqDekkB+4Rtln3cUHxSkg3F94h9I9AkHDUc40wOn0u35X1fjlHXGUn+IQIAAAAAoAA0aHhguHl0CcR1UzjT7Nk5mhk1oaG5zrz9Iu7B+J0CnLcG8y7BeF0DcZFsQ/FVkl0ofkbSDcUb9EHSm5Z69ZtJ+kBWA3INKluX4HiVcLsmLelQfJ8kG4qPW+pL6oG16bqwMafP5qV0vvkpAAAAAKCidIb4Q8NN4yHHetZIsuuqAmVn2nw2rKwvwDm7BOO2QLyvwp9plqH4EinWmuJJLhuhmzjrsiP6MFbXyJ4Lyjfxl9rQb13ocl0bS9Anih6Kj4l9jfJOrU7wfJN0xKFf60auK/l1BQAAAAD1c8Nwszgds66ocF1nkG+jqVFTIxK9Tn/eSwyEWSftBeP6mqpvqJtlKN7l2O5JrLE95XCcCwzlUEUPxUct9X1LoA0OG+o/m+Nnow+WXJa00jbQAH0R3RkAAAAA6sG0BqgGXMti1qeb750W/+vvOvvsnfjryA7Q1Kg5WzDVWCaiKAYkXjCuP7uuBp9jlqG4ctnQtSeB41x0OM4EwzhU2UPxJJY2e2Kof2vOn8/vMa5juo79Jro0AAAAAFTbBsvN4S6aCEjUJbGHMt0FOl/XYLwugbhI9qH4e4dj9iZwnCsOx9nJEA5V91C813JtKIKjEu9bL/qtiGV0bQAAAACoHv2K8AvDDeETmghInIZHC2IOYzYX6HyXi32jusYM9+U1+QyzDsVvOhxzKIHjzDgcZ5ghHKruofghQ91TBfqcJiReMP4l+CwAAAAAABXypxB+AHm4ZRl7IwU5Tw25n0u8ZQfqEIxnHYpfdjhmEn3mtsNxfmX4hqp7KP7AUHfR9hLZHbzfOOG47pXSTzcHAAAAgPLrCm6qy7CuMVA1tgdSowU4x7iBeJ2C8axD8X2SzbImXyzH+M7QjVTnUHyFmGdaF3HjynVi/qZc1Gbhh+jqAAAAAFBuey03f9z4AekZlmLPFNdQ+5nED8TrEoxnHYpvcTjmZIfH0ODStqzPbYZupDqH4gcN9V4s8GemezdMSPxZ47qc0RK6PAAAAACU0wPLTd9KmghIzXLL+Nue47npxnK2QPyT2DffrHIwnnUoroH1vOWYlzs8xmqH93WcoRupzqH4PUO9v5Xgs9O+Py3xgvFHQjAOAAAAAKXzq+Vm7zlNBKSqxzIGl+V0Xq6B+EBQ6hqMZx2Kq3tiX/O4E6OSzWaeVVXXUNz098Q3KebSKVF0g+On4h6Mz9DtAQAAAKBcdlpu9KZoIiBVplB8Nqdzcg3E1zW9pq7BeB6h+GFJd6NEW/1lCzizVtdQ/A9J79sLedkl5j1XmstWuj4AAAAAlMdFy03eOE0EpGqNYfxdy+F8lop9hqSG3/0hr+2X+gXjeYTiaxyOO9BB/bblIy4zbI3qGorflWJvGNzdck4bHF+nS6Ncdxhz1+j6AAAAAFAed4SvyAN5MgVUuzI+F9dAvM9QR92C8TxCcfXYctz9HdT9VYq7zn0Z1DEU12vHgqG+rgJ8Lq2h+J8xX3/J0m6f6foAAAAAUB628KOHJgJSdSJi7H0RP8TJioZaT6SzQLyhTsF4XqH4AUln1uoGS73vGbJWdQzF90nxZ1C3huI323j9G0vbsawQAAAAAJTEnOUGD0C6XkaMvWMZnoMG4raZxxpyr41R51qpRzCeVyi+WPw1503BZjuzcyct7+cIQ9aqjqH4LUN9YwX5XFpD8Xnxl0aJ46Cl7brp/gAAAABQDrZAB0B6hiQ65FqS0Tm4BOIfJV4g3lCHYDyvUFxNpnDsd4b69JtFvzBsreoWimufiFo6RYPnogTF3dL5MkNDwkxxAAAAAKgEZooD+Ylav3tbRsfXQPyRpBOIN1Q5GF8k+Ybi+vl9MRz7Qcz6RoRZ4kmYkmxD8Y8x6xuTZEPx3Ya6rhfocwkLxZ/FrMO0ye0ruj4AAAAAlMd7y81xp0GVrkl+Vvw1hoGy0mUodDkTnVE9GxQNci94ZUubdU5EjLnjGb2nLALxhqoG47+KPRTfk/I57LUcf3OMup5YPh9mwbq5KMmG4vst9c3GrG+nJBuK35TibBZs0i2dL+9ienB0kq4PAAAAAOUxY7k5Humgbl3+4W5Qj361+gDNjZI6YxknDyXeg5/xiHqmMno/utyBLRDXJRnWJHjMKgbj42IPxU9ncB5XDcd3nQlrCkq/eWUdl4HEfq/GDcXPWurT369x1o8/6lCf6wMQXdt+XqKXTinSZt1RobguGbTUsY5zEv0gYSVdHwAAAADK47Dl5vhMm/XqDMrmpSE0VBmkuVFSn8Uefmoo8rfYw6SoWZ9ZbazpGoivTuHYa4O6qxKM33foF1ksqaDB4z3DOdi+fdAr0cuwaEC6nUtALLaHP3Fndk879LM4D7BvOtS3wbEu08OUWwX7XLoN53pH7A8W9MFQ1AOAv+j2AAAAAFAuayw3xp8k/iZZejPdHHxpID5EU6PEnog9RGqU1+KvAdw6bvrED4nCQtPNGb0P10B8VYrnUJVg/FSMPvGPpL/0SE9E/2qUgxGv00D8jUSHt78x/GM54NgnXJfs0HHw3aG+J+I2K1uXe1pwqO+K4/mZZsXvKdhn0215z/8arjvrxV9OKux1F+j2AAAAAFBOVy03inHWONZAoHnzTp1hu4kmRsnZ1uCNWjpAZx9qaPRKwsPwPyTbdZqPS76BeINLMH6sQJ+/XsN0tvSo+OsGv22jP+hrdCmVsaAuDSeXpHCuf0v0Bsq3xZ9RrEtFDIi/cebXiJ99KsmsJ191+lBBN8bdIW4zupuvD+eCPjXU1NbLvLLVK8NeOSTRDyyiHsgdDl6rdfQEfUz7257gWrQQoz5dFmpf0GeGQq5VXRI9c3pB3JckyUq3w3v+ElwnNwdttzEYt1Hv8xRDAAAAAADKS2dG2QKqnZY6dD3l1q/v61q2q2leVIRuGPdR4oehraGzrhu+Jcf3MWM4t94Mz2ON4bpzuUCf+7IOP3NTOZ/SOet1V2enz7dxTjpLfy/D3dmthPrCh6C+8wn2Lw3HtyVYX+tDHNOa+rcL+Fl1J9gWOjN/K90fAAAAAMpPZ6m9s9wEXhN/9lRjtpiuG66z41rXJ9Wvek9ItjNggSxon/5d/LX2bwRjRpcHmmsq+r91tuG/wZg5GYyTVQV6H60zWvV99OZwHtomrcH4FbpZYjQE1JnIU8F1+nNwfW70VV0e5VnQT3VW8gBNhhj04d6+iLK+JO9BJwXotzf0YUTjWz1fW8aJlk/Bv0+K+3rrAAAAAICS0FlgGuBpqNfOzKmPwQ3jcpoSKLxGMJ5XIN7QHIxf5WMBAAAAAABAHnR2oX4tWjeP0q9A66ypxhq1C8F/6/9Pl0tpzDDcSLMBpXPWKysKcB4ayp/h4wAAAAAAAAAAAAAAAAAAAAAAAAAA1EqfVy56ZY/8vAEyAMY1UFjLxF9v+YVX5sVft1k3vlpP0wAAAAAAYtok/gb3ulfIa/lvA/DG/eZT8Tex1k1wl9NWpW0rzRJ02TtdyrKxn9Nuuj9Qaoxr1MYW8Xeuj9qgcBdNBAAAAACw6PHKEa+8N9xfhhUNXnRT6z7aqjRttSg4/68h50h4BpQT4xq1Mij+k2fbL90BmgoAAAAAEGG7Vz5E3FPeCP59SXAPOhFxH6r3nie90kVbFbqtxrzyxpAhEJ4B5cO4Rq3oL9l34vY0+i7NBQAAAAAIcdRwL3kw4jX9Eh0MPxD/6/u0VbHaSifLPXTIDwjPgPJgXKOWTki8r2mtockAAAAAAE0mDfeQpy2v1bA36pvLz6R6wXhZ22qlVy7FyA4Iz4DiY1yjtnRzjrmWDq47yi72yjWJ99QaAAAAAFA/ByQ6QHkpbkt7mOq4L/4at7RVPm2l657r8i3fJd6EOsIzoLgY16i91q9sXWv6N11WZTZkAFyj2QAAAAAAns1iDlBGY9T1ylDPSdoql7baKz8u2aKT6Hq9ckYIz4CyYlwD4j+JbnTst+IH4c0uhgyApzQbAAAAANSefsPYtCHby5j17RFzGLOetsq0rabkx40/+5v+bVAIz4AyYlwDnr6Wjj0W8jM7QwbAN5oOAAAAAGpvQszhSdylN3XpkM+G+p7QVpm2lX5L/K74QVmrHiE8A8qIcQ14Djd16ucRPxP29a45mg4AAAAAai1sf6rmsiDtbfp4TpJbYoS26kyv5d8Jz4DyYVwDniGv7AvKpoifWRzxCxsAAAAAUF+TYg5O7nVwn2qq9yltVZi2IjwDqodxDQQWCTPFAQAAAAA/3id+EnNw8ncHdc9b6h6krQrRVoRnQPUwrgHDgCAUBwAAAID6GhF7cLKtg/rvWOq+QFsVoq0Iz4DqYVwDhgExS5MAAAAAQG1dFHNooktudnVQ/ylL/V/EnyVNW+XbVoRnQPUwrgHDgPhKkwAAAABAbb0Xc2jyssP6x8UezGylrXJvK8IzoHoY10AgbE3x9zQLAAAAANTSSrGHJtc6PMYmh2Mcp61yb6s6hmf9XlnKZQAVxriuD65nFotDBsBtmgUAAAAAammH2EOT8x0eo9vhGHdoq9zbqi7hmT7cOOSV5/Lfkje/h/zcBq8c88q0V1575Zv4e7LNB//9zCuXvDIc47j7vXLFK0/FX8p2Lji+/vc9r0x6ZTWXJTCuGde87+T1hwyAG1wjAAAAAKCWTko2ocl3yzG+01a5t1WVw7PlXjnglfsR721f08/qbP0nDu3RumzOxohj68ard2PUpaGSri2/iMsTGNeMa953coZDTvAq1wgAAAAAqKUZh5va0QSO89zhOCtoq1zbqmrh2SqvHBQ/OFqwvLdGiDTu8LOmhxVbmo7/q1dutVlX41v9BONgXDOuuZ4l5F7IiV3kGgEAAAAAtfTU4WZ2ewLHuelwnGHaKte2qkp4puf5QuIFNhoiDYq/lMD/OigfxF8CZ7NXPnVYl5bTXKLAuK71uOZ6lpBjESd1kmsEAAAAANSSbakOLQMJHOe6w3F20la5tlVVwrML4odBOqtRcxCXQGlfyM/pjP3D4i9Dq3R2/hWHuqZC+soXr0w01dUVfIbvHerr5zIFxnVtxzXXswSYdrDewzUCAAAAAGpnkbjN7lqcwLEuOxxngrbKta2qEp6tlB+/pt/v8N6av1Wv6+9uMdT/QOLNjrzmlaURdWkw9dHyer7dD8Z1fcc117MO6cm+M5zQWEkH9m7pfOp+HuUW12Qwbhg3AACAv2MKYLHje+hO4FgXHI5zgbbKta2qvCHfI8fP77hDXUMxxv/ZBK5tOku0i2s195yMa8Y117P4pi0n9Bt/FHOhBTeTjBsAAMDfMbX7O2aF43tIwj8Ox7lCW+XaVlUOz646vL8TMepzWUrnumNdOgv0q6WuEa7V3HMyrhnXXM/i2efwxtbyRzEXWnAzybgBAAD8HVO7v2O2SnZB73lx+1o2bZVfW1U5PLPNvn8asz7bZqizXlkSoz7bZMZJrtXcczKuGddcz9z1iVva31XSzs+FFmDcAAAA/o7h75j2bZPsgt6TUu5QvA5tVeXw7J+Ex6lt3fcPMes7UeKxwbW62BjX1RvXXM8sdB2z5w6df44/irnQgptJxg0AAODvmFr+HeO6lmgSDki5Q/E6tFWVw7PzCY/TyYRDpD1i3ziPazX3nIxrxjXXswQaqFE+87c1EriI1rkAjBsKhUKh8HcMympVhn3lTMlD8Tq0FeGZO9tStXFDpHFLfV+4XIFxzbjmemb3e4w/hP/l+gDCPW4mwbihUCgUCn/HoJaWZNhXXCZuXaGtcm0rwrP8QqQxsa/pCzCuGddczwx0R+zPMf4Qnub6AMI9bibBuKFQKBQKf8eglroc+0oS+1BNORznAm2Va1sRnuUXIo1a6vvG5QqMa8Y11zOze4aDhq0xfonrAwj3uJkE44ZCoVAo/B2D2pp36Cs9CRznosNxJmirXNuK8Ky4IdIclyowrhnXXM+iHTMccMErm0L+/ye4PoBwj5tJMG4oFAqFwt8xqK33Dn2lN4HjXHE4zk7aKte2IjwjFAehOOOaULx017ONlgMe98rWinV+AAAAAEBnboo9NBlK4DgzDscZpq1ybSvCM3eE4igLxnX1xjXXsyZLvfLOcLCX4q9rNhLyb2NcHwAAAACgti6LPTQZSeA4tx2O8yttlWtbEZ65IxRHWTCuqzeuuZ41uW452GDwc+NSvifxAAAAAID02G6Gk1qq44vlGN9pq9zbivAsub5AKI6iYFxXb1xzPXM88TOWnx3i+gAAAAAAtbVF7KHJZIfHWCT+PlemY9ymrXJvK8Izd4TiKAvGdfXGNdczz1rxnxBHHeStVxZbGm051wcAAAAAqC0NYectN7CXOzzGarEHM8dpq9zbivDMHaE4yoJxXb1xXfvrWbdXnlsOsr3lNWE7WPeUuPPvdhjcRSy3BGDcMG4AAAB/xxTHPct7eNhh/aOSzQaVtFVnCM8qHCJxra7tPSfjunrjuvbXs3OWA1wMec10yM8t4o9iLrTgZpJxAwAA+Dum1n/HHE75BtZW/7cS3ZtWua0IzyocInGtJhRnXFdmXNf6eva7pfKPXlka8rqwHaz5o5gLLbiZZNwAAAD+jqn33zFrHN7HQAf1T0u6S47QVskgPKtoiMS1mlCccV2pcV3b69mvXvlsqXw04rWvhVCcCy24mWTcAAAA/o7h75ifPba8j/0d1P1V4i39SVvl01aEZxUMkbhWE4ozris3rmt7PbOtXzZteO2suC2fcsgr171ys8Nf5lxoCffAuGHcAAAA/o4phwOW93GtzXo3WOp9X8K+WNW2IjyrYIjEtZpQnHFduXFdy/d91FLpF/Fnkkf5FvKaxS0/s1x+3E17uwAAAAAAqk7vDWctN7FdbdQ7abmPPUJbFaatCM/cEYqjLBjX1RvXtXvfG72yYKl0j6WOuZDXbG35mWNN/6bh+CKuHwAAAABQC7ZQtp3w5J2hPl0q5BfaqjBtRXjmjlAcZcG4rt64rtX7Xmr55ajljkM9YaH6zpbjfBG3pVgAAAAAANXSek/YWh7ErG9Esp35rLOzD3vlkVe+iz/RS2d0/9ty70tb/WyRVDs8m5JsQ6SPMesbE0JxMK4Z17zvn1y1VKbLoqxyqCdspnjzWmcXWv5tnOsHAAAAANTKXsv95+YYdT0x1PNCkv1mstZ133Lup2irSL+KPTzbU+J+fVGSDZH2W+qbjVnfTiEUB+Oacc37/sE+hw580LGusF2sdfb4xpBf5h+FpVMAAAAAoI5ME7OeJXBTrBO71iV8zn+K22Z6g7RVqHGHtjtd4j49I8mGSGct9WnWEmdd+aMO9ZHRgHHNuK7N+14j4ZtjNpdHMU7qprjvunuYawcAAAAA1FKPV+4Z7hePW17fK9FLi+jN8PYcwpFGOUlbhbrv0HavStynP0myMyGnHdprJEZ9LnnNBi5NYFwzruvwvrvFf6psqkDXR1sb46QmHP9IeBUcHwAAAABQTxr23pL431jWkPeN4Ub9t5TO1zUUP0tb/eSUuE+g+0fKN2P5gON7G3Osb7n4a9bb6nsS9A2bLRK+B1xrucJlCYzr2o/rWrzvsw4VHIvZcKscTkx/8Q5w7QAAAAAAeP6W8P2ptNwWf/bY0uA+UjeD/Brxs08l3qSuuA45BgVba95Wm8SffT4q/qz5t+IenDWKvkaXXBgL6tIQZEmB+qw+bNjmlR3iNgOyeeLhuaBthpo+g2VBvxkO+tmbGHW+Fv+b+MNBHT1BW2m76VrO+jBnIUZ9D8VfZnckOEeWVAHjutrjunbve9jhhc/avPiZ/lD4GHR6AAAAAAAaVos/k3C+jaBFN4ncm8E56redH1vO5WLN22pZG+fkWs4XqL/eSug9fQjqO59gO2nesy3B+pZweao9xnW1xzXXs4TpU4IH4k+P16JT4HVplaVcSwAAAAAAEbqD+8kp8dcM/RzcU84FRb95rBO4rok/ISvrbyHrrDXd4Otx03npOd0RfxYbbQUAAAAAAAAAAAAAAAAAAAAAAAAAAAqgS/wNBi6L/3VD/QrifPB/34n/9UP9dzYcAQAAAAAAAACUlobcukO7rsXnskD/S2FdPgAAAAAAAABACa0Uf0PY1uD7nFdWeGWdhAfjX7yyluYDAAAAAAAAAJRFv1c+yc+B9+Gmn1kr0TPGr9OEAAAAAAAAAIAy6PXKR/k56L7R8nMXJToU/04zAgAAAAAAAACKrlv8jTRbQ27dVHNVy8/elOhQfJamBACUmO6pMeaVq155LT9uMP1K/A2m//DKcpoKAAAAAIByOyvhIfe5kJ89KtGh+AmaEgBQUqNeedv0O+2dVy6J/w2pe/LzQ+PzQjgOAAAAAEAprZfokDtq48zTQSDQvGwKgTgAoKzOy89Lhy1u+ZnV8nM4rptMb6f5AAAAAAAol0cSHog/sLxOv2KugXp/8N8AAJTR1Zbff0+80mX43Xcr5HfmKM0IAAAAAEA5/CbRs8T30zwAgIoLWxJso+U1S73yqeU1c17ZQHMCAAAAAFB89yU8EF/wyjKaBwBQYQMhv/+eO772UMhrdWPObpoVAAAAAIDiWifRs8Qf0DwAgIq7F/L777jja3W98fmQ1x+jWQEAAAAAKK6zEh2KT9A8AIAK2xDx+284Rh03Ql6vG2/20LwAAAAAABSPbhT2WaJD8SGaCABQYecifv/FCbQPCntyAAAAAABQGiMSHYjr18EX0UQAUAl9XrnolT1eWUJz/J/XIb//vsesYzji9+gdmhcAAAAAgOK5LNGh+D2aBzDaJP4SQzNeeSV+kDYfFP3vD+Ivq3DKK9sl34dMjXOdFj8E/OaVueBc9b+feuWKV/Z5ZTkfbaXoZsm6TNZC0/V9d0HGTt79sTvi99+nmPUsluiHy110QQAAAAAAikMDulmJDsVP00RA6Lg55JW3hrETVTRo0833ujM6V13+4YhX3sc8Tw1Pr4o/sxjl7qv6+X8N+YzzCMWL2B83RxzzRRt1zUXUtT2Htr7WxvXJtYwajjuc4nFnGNIAAAAAgCRst9yAjtFEwA8GvPJSOg93dGZsfwbj+0PE8W8E/65LaAyKP2P3m4SHkSeFma5lpNfvN4Y+mHUoXtT+GLWE2Ic26vpSkLZWR4LPf0GSC6U19H8s/iz/KPr5PZToBwTtFH0P77xylGENAAAAAEjClOVGdA1NBPwfnQH5XZILejRAW5/SuR41HPdgxGs0pI8KLR+IvwQHik8f3Dx06H9ZBrVF7o+jEcf42kZd/0bU9U+O/UG/LbBB/G+ofGzjOqXB+l9eWdvGsVcE/eyhtBfA65I/utk3D+UAAAAAALFvhr9Jel9lXkwToya2ib82cNJjSJeRWJrwuU5K+0si9RuuGc+EYLzIVnrlUoy+l1UoXvT+GLXcx0Ibdd2KqOtKQfrIcom3dI0+fOhJ6NhTEi8QX8+QBgAAAAC0a6OkF4i/oHlRE70SvSzCHa/skP/CucasTA0CvzqOpXMJnusBw3F02ZeuDuu4L/luFoqfaWipy43E/RZDFqF4GfrjoCT3bakbEfVcK1B/ORSjj2xM8LjLYxz3HMMaAAAAAJCWs5ab0r00EfD/hX31XzfZ3GJ5nYZA/4o9ANIZ6EnMeN0s7W+O1+qVoZ6TdInC0Ot08xIjF8V/iHNG8g/Fy9IfNVSPWnd7PGZdM1L8UHyTuAXT31I49gvpfCNPAAAAAAA6YgvrBmgiQP6Q8Nmprkue6EzYu2IPgXZ1eJ66lJFpU8WXMevbYzlfljbIX/NyFDpDuXnj1kHJNxQvW398FFHv1Zj1lCEU7xa3YPpuCseecTx2H8MbAAAAAJAGnRk3Z7gh/U4TAf8/PGrd6E9njcddY3eFZbxpudThuU5Y6j8Ysz4N8z8b6ntC98idBq0aXA6G/FuP5BuKl60//i3Ra1v/EqOemymN76QtOPSP6RSOe0XcQvFuhjcAAAAAIA0DlhvSWzQR8NNaxrpkSrvLnNg2QLzRwXnqMi2m0H2hzfM+JyxxUGS9ln/PKxQvY3/Uc47a0PN4jHreRdQxWbC+M+fQP9KY3e66ESwAAAAAAKnYZbkhnaCJgB/Wv9Ugb7CDunZIeg+iJi1132uz3iFLvU9TbHtdy3l5AfrAEslmQ8o05BWKl7U/HpPo2eIuy4mZlngZL1jfyCsUvyCE4gAAAACAHNlma43QRKi5DS1j4liH9W2zjLmZNuvVpZA+Wer+u4O65y11D6bQ9vuDup9JvsG4BuKNTVaPlrAP5xGKl7k/av0PIurVGeArIl6nS9VM5DBOOkEoDgAAAACopSdi/mp7D02Emjsg/627+1r8NY07sULMIdBUm/WOiD1g2tbBed+x1H0h4Xb/s6X+vILx5kC8rN+gySMUL3t/1A10ozbd/BRcF3RTz61eGQvG7RfLOWkAvahgfYNQHAAAAABQOxrumTbZekETAf83VjTkW59AXYOSznrIFy31Lkhngf4pS/0aCCYV+P0VcYysg3HdWPGhlGNtaJM8QvEq9Efd5PG0uG1G2Rx8T0f8280C9g1CcQAAAABA7Wy13IxeoomAxP0u5iCvu81631vG88sOz3tc7AHW1gTa56DlGFkF46ZAvFGOlKTP5RGKV6U/qlXifzvgX6/Mih+Sa/kejNnbXrnslZ3if7Mgak3yPwrYNwjFAQAAAAC186flZnQnTQQk7qhhzLW7XvlKST/Y2uRwjOMJtM9qr3yQfINxDcQfWc7hrUSvLV00WYfiVeqP7Xgeci66BvqyAvYNQnEAAAAAQO1ctdyMrqWJgMRFzT7WmbPtzhLfIfZw6XyH593tcIw7CbXRGskvGHcJxE2bLRZR1qF41fpjHJsjzuVyQfsGoTgAAAAAoHbeGG5EZ2keIHHrJHrZlL4O6j0p2QSf3y3H+J5gW+lDuayDcdPmimUNxEWyD8Wr2B9d3Y44l/6C9o2qhuI3xH0d+CTKNgEAAAAAlMJiyw3eNE0EJO6uhAfiGzusd0bsoc1oAuf/3OE4SQbGWQbjroH4yhL2u6xD8ar2R5stUr79Oaoait+S7ALxt8HfVAAAAACAEhix3OT9TRMBiQrbQFK/rdGXQN1PxR7cbE/gODcdjjOccLtpMP5J0g3GXQJx3ThyZUn7XtaheJX7YxRdzuVlyPE/SzHXEm+oaih+J6SuT8HfNrrEzRKHMup4jlsFAAAAAFAaRzMILAD4dkr47NElCdVvW0ZCy0ACx7nucJw0NuhNMxh3CcR1tnpviftf1qF41ftjmDMRxx8peN+oaije+oDiXczrQ4+Yl5hrlAv8egMAAACAcpk23OQteKWLJgISMRkyxjSI0hAtiaB1kbiFS0l8vf+yw3EmUmrHNIJxDcQfS7UDcZFsQ/G69MdmuyOOfbQEfaOqofjnDvv4aYdz02vDL/yKAwAAAIBy+WK40XtM8wAd2yB+SGsKVea9cko6mzFu2x+gUboTeE8uQVaaMyeTDMbrEoiLZBuK16k/qt+Ccdx63DMl6RtVDcVn5ccNVxfFvHa7nNuwAAAAAABKZYXlRm+KJgLaNihuax23hq/bUhrPnYZLzf5xOM6VlNs3iWBcA/EnDp/Jqor0ySxD8Tr1Rw1Fw0LlMu3JUdVQvHkJnzgbh2t4/sLhvK7yqw4AAAAAymfMcrO3gyYCYtGv0P8hbhsMmsrBNo69VbILIc9LPgFaq06CcZdA/KNX1lSof2YZitelPx4OOZbOTh4tWd+Y6/CalXZpV/Ps/RMxXnfM4Zz02rNMAAAAAAClc8pyw9dLEwHO/pLw5RPaLXtjHn+bZBdCnpRihOKqnWBcA3Hbg4uqBeIi2YbiVe+PK71yW8KXHStjv6lqKP5vUxlyfE2f+Huq2M5pjF97AAAAAFBOt8U8AwqAuwHxZ4eOe2WXVw6IvzTAjPgBa9wQSEOq/hjHH5LsQsgDUpxQXPWJezCuMzttgbjWtbaCfTTLULyq/VG/DaKziL+11K8bOv5R4r5R1VC8HY8dzmdaAAAAAACVvAm+TvMAidLQXGe0mja3bS13YtS/SrILl85IsUJxpQ8QXILxugbiItmG4lXrjxu9ck5+DsNfib+EypKS942qrike10GHc9Fr+K/8SgMAAACAcuqX5Nc0BmCn4dlZcQ/G18eot0hrOF/JoW1dgnFbIN5X4b6XZShehf6o3/i41tKndOPGW1454pV1FeobhOL+g5xvDueyi19jAAAAAFBeOy03fZtpIiBVI+IHbLYA5oxjfV3iFi51JXDuUw7HuZBTu2pQ2U4wrq/pr3ifyzIUr0J/PC1+EKz7b+yoeP8gFPfXHU/y2zsAAAAAgAK6aLjp080CF9FEQOpGxR7CvIpRn8tGnz0pXz8aZSLHdtWlauIE4/qz62rQ37IMxemP5VL3UHy3wznMir/BKgAAAACgxEwbSd2leYDMXBJ7GNPtWNd7h7p6EzjnKw7H2Zlzu7oG43UJxEWyD8Xpj+VR51BcN+B12evhD7oJAAAAAJSbzgJfMNz4HaeJgMz0WsZjnOWMboo92BlK4JxnHI4znHO7atD1Utxm4i+vSV/LOhSnP5ZHnUPx6w7Hv0cXAQAAAIDy2yTphxQA3N2yjMkRx3ouiz3cGUngfG87HOfXHNtTQ+7n4r58ygupRzCedShOfyyPuobiIw7H1s03V9NFAAAAAKD89htu/nTjP9YTB7L1p5hDmVHHevZJNstI2JYa+J5jW8YNxOsUjGcditMfy6OOofgvXvngcOxDdA8AAAAAqIarGd/0AjAblmRm024Re8Az2eG52pZf0nI7p3bUUPuZxA/E6xKMZx2K170/lkkdQ/Eph+M+omsAAAAAQHW8MtwA7qJ5gMwtF3Mws92xHg0I5y11Xe7wXFeLPUjKY1+CZWIPxD+JffPNKgfjWYfide6PZVO3UNzlgY323bV0DQAAAACohm7LDeASmgjIXI+Yw5llMeq6Z6nrYYfnOirZbJ4Yh2sgPhCUugbjWYfide2PZVSnUFz/DnrjcMxjdAsAAAAAqA7TplIzNA+QC1MoPhuzrsNiDnrmOjxXW/26KV2W+xK4BuLrml5T12A8j1C8bv2xrOoUip9yON4z+g0AAAAAVMtxw03gbzQPkIs1klwQZaqrUQY6ONdpSXc5jDiWeuWp2APx/pDX9kv9gvE8QvE69ccyq0soPuBwLF2jfh1dAgAAAACq5X7ETeA7mgbIjWkJiHbW+X8s5tBnfwfn+lWSWf+8U66BeJ+hjroF43mE4nXpj2VXh1BcZ34/dzjWiTbq1rb5S/ylephhDgAAAAAFo+uFL0TcBB6heYDcnIgYl1/EX/82rgOSTri1wVLv+4zaSwPxJ9JZIN5Qp2A8r1C86v2xCvIKxS9KdqH4UYfjvPRKV8x617XUMUx3AgAAAIBi2RFxE6gz7dhgE8jPS0l2o7fF4q9FblrHuauNeifFHChl8XBNA3HbzGMNudfGqHOt1CMYzysUr3J/rIp5yScUvyzZhOJ94hb8D7ZR996WOvrpTgAAAACQDQ0T1osf7Ji+tntNkg3eAHRuKGJcfpDOHlbZAsN2AtB3hvr04dovKbeVSyD+UeIF4g11CMbzCsWr2h+rYpG4BdPTKRz7uuOxezo8zgOHY5xus+7Wv61YPgUAAAAAUqY3iboeZ/OSKDrb62TIzy6R8Jlg7xK42QTQvqh1sbd1WK8GyF8kOgB6ELO+Ecl3Vq6+n0eSTiDeUOVg3CX43J3y51el/lglv4hbMP0ghWPfcjx2Jxtf/ulQ/+s2/xbScdW8rv03uhMAAAAApO+c4QbvYMvP/hXxcyM0I+BEv5Gh36rQmcqzQdGAVB9MbWmzzomIcXk8oXPeK+YgaHOMukxreGs7pDk7MotAvKGqwfivYg8G96R8DlXpj1UzLG7B9FwKx551PPZYm/X3Oh5ja5v1b2+p5xndCQAAAADS981wg3el6ec0HHgb8jMXaELA2RkxhyoPJd5asuMR9UwlfN5XDefsGuDsNNSh16F1Kba7zmK1BeK61MyaBI9ZxWB8XNJbPqJO/bGKJsUtmNYylOBxB2Ict92lW1xmov/TwXtoXc5phu4EAAAAAOkzheJ/Nf3c4ZB/11l2LJsCuPssbjMp/xb7LNX9kt36/jrO7xnO2TYrXWdaRi17oUs3bU+xzV0D8dUpHHttUHdVgvH7Dv33VQbnUeb+WEW9jte2RtHlnpLYmFu/eXMnxnG1jMY8xk6HOt+3+X6WSfh66JfoUgAAAACQPtOMu8ZNngY7rV8dLvtmcUAeTMs1hK1Pu88r3S119En4zEUNIzeneO49Yp4xeTDidRqYvYl4jV5XfkvxnF0D8VUpnkNVgvFTMfquzppNe+mRMvbHKugJxpXO9tblSM6L+eG6adzp7PLfxd/kW//e6DIctyv4GZ3Br0u1TATXyP+1UTRI3xVcS039VMekS9i/Izg3W1kZ9C89tn4T77uwcTkAAAAA5CYs8G6UTeKvkdka6NwVf31eAPG4zDpsLbq5rYY4+pX6VxIehv8h2a1/rLPY5yLO9bb4ewzo9UGXNdCNCr9K9GzRtSmf63HJNxBvvs7agvEiBWF67dfZ0jqrVjddfttGv9XX6FIqY0Fdumb+kpr3xyq4Ju0F0S7FtDHwtpSOuRC8pzBXU3yvpjJONwMAAACAbGx0DD10fdw/aS6gIzpL8KN0FppowKrrhm/J6T3oUiM6G3i+jXPXWdF7MzzXGUMb9mZ4HmskOhi/XKD+uUzSC/vO0x9LL81QfNhw3G0pHjdqDe85yScUH6abAQAAAEB2dIkGXaNYN6L6GNwMankX3ATvkZ+XcQDQHp3VrcsG6MabN4Jx9q1p3M0F/1vXPf43GIM6Y1e/pr+qYNcNnU2sAf1N8Zca+N70HvRbKM+C8z8k/mzdPOh1rTl00vbuzeE89LNrDcavMBxq1x8BAAAAAAAAIHWNYDyvQLyhORi/yscCAAAAAAAAAEjLWa+sKMB5aCh/ho8DAAAAAFBV/w/riIKVXOkLSAAABWZ0RVh0TWF0aE1MADxtYXRoIHhtbG5zPSJodHRwOi8vd3d3LnczLm9yZy8xOTk4L01hdGgvTWF0aE1MIj48bXN0eWxlIG1hdGhzaXplPSIxNnB4Ij48bWkgbWF0aHZhcmlhbnQ9ImJvbGQtaXRhbGljIj4mI3gzQkI7PC9taT48bW8gbWF0aHZhcmlhbnQ9ImJvbGQiPiYjeEEwOzwvbW8+PG1vIG1hdGh2YXJpYW50PSJib2xkIj49PC9tbz48bW8gbWF0aHZhcmlhbnQ9ImJvbGQiPiYjeEEwOzwvbW8+PG1mcmFjPjxtaSBtYXRodmFyaWFudD0iYm9sZC1pdGFsaWMiPmM8L21pPjxtaSBtYXRodmFyaWFudD0iYm9sZC1pdGFsaWMiPmY8L21pPjwvbWZyYWM+PG1vIG1hdGh2YXJpYW50PSJib2xkIj4mI3hBMDs8L21vPjxtbyBtYXRodmFyaWFudD0iYm9sZCI+PTwvbW8+PG1vIG1hdGh2YXJpYW50PSJib2xkIj4mI3hBMDs8L21vPjxtZnJhYz48bXJvdz48bW4gbWF0aHZhcmlhbnQ9ImJvbGQiPjM8L21uPjxtbyBtYXRodmFyaWFudD0iYm9sZCI+JiN4RDc7PC9tbz48bXN1cD48bW4gbWF0aHZhcmlhbnQ9ImJvbGQiPjEwPC9tbj48bW4gbWF0aHZhcmlhbnQ9ImJvbGQiPjg8L21uPjwvbXN1cD48bW8gbWF0aHZhcmlhbnQ9ImJvbGQiPiYjeEEwOzwvbW8+PG1pIG1hdGh2YXJpYW50PSJib2xkIj5tPC9taT48bW8gbWF0aHZhcmlhbnQ9ImJvbGQiPi88L21vPjxtaSBtYXRodmFyaWFudD0iYm9sZCI+czwvbWk+PC9tcm93Pjxtcm93PjxtbiBtYXRodmFyaWFudD0iYm9sZCI+MzA8L21uPjxtbyBtYXRodmFyaWFudD0iYm9sZCI+JiN4RDc7PC9tbz48bXN1cD48bW4gbWF0aHZhcmlhbnQ9ImJvbGQiPjEwPC9tbj48bW4gbWF0aHZhcmlhbnQ9ImJvbGQiPjk8L21uPjwvbXN1cD48bW8gbWF0aHZhcmlhbnQ9ImJvbGQiPiYjeEEwOzwvbW8+PG1pIG1hdGh2YXJpYW50PSJib2xkIj5IPC9taT48bWkgbWF0aHZhcmlhbnQ9ImJvbGQiPno8L21pPjwvbXJvdz48L21mcmFjPjxtbyBtYXRodmFyaWFudD0iYm9sZCI+JiN4QTA7PC9tbz48bW8gbWF0aHZhcmlhbnQ9ImJvbGQiPj08L21vPjxtbyBtYXRodmFyaWFudD0iYm9sZCI+JiN4QTA7PC9tbz48bW4gbWF0aHZhcmlhbnQ9ImJvbGQiPjA8L21uPjxtbyBtYXRodmFyaWFudD0iYm9sZCI+LjwvbW8+PG1uIG1hdGh2YXJpYW50PSJib2xkIj4wMTwvbW4+PG1vIG1hdGh2YXJpYW50PSJib2xkIj4mI3hBMDs8L21vPjxtaSBtYXRodmFyaWFudD0iYm9sZCI+bTwvbWk+PG1vIG1hdGh2YXJpYW50PSJib2xkIj4mI3hBMDs8L21vPjxtbyBtYXRodmFyaWFudD0iYm9sZCI+PTwvbW8+PG1vIG1hdGh2YXJpYW50PSJib2xkIj4mI3hBMDs8L21vPjxtbiBtYXRodmFyaWFudD0iYm9sZCI+MTwvbW4+PG1vIG1hdGh2YXJpYW50PSJib2xkIj4mI3hBMDs8L21vPjxtaSBtYXRodmFyaWFudD0iYm9sZCI+bW08L21pPjwvbXN0eWxlPjwvbWF0aD4GrwhsAAAAAElFTkSuQmCC\&quot;,\&quot;slideId\&quot;:909,\&quot;accessibleText\&quot;:\&quot;bold italic lambda bold space bold equals bold space bold italic c over bold italic f bold space bold equals bold space fraction numerator bold 3 bold cross times bold 10 to the power of bold 8 bold space bold m bold divided by bold s over denominator bold 30 bold cross times bold 10 to the power of bold 9 bold space bold H bold z end fraction bold space bold equals bold space bold 0 bold. bold 01 bold space bold m bold space bold equals bold space bold 1 bold space bold mm\&quot;,\&quot;imageHeight\&quot;:39.815999999999995},{\&quot;mathml\&quot;:\&quot;&lt;math style=\\\&quot;font-family:stix;font-size:16px;\\\&quot; xmlns=\\\&quot;http://www.w3.org/1998/Math/MathML\\\&quot;&gt;&lt;mi mathvariant=\\\&quot;bold-italic\\\&quot;&gt;&amp;#x3BB;&lt;/mi&gt;&lt;mo mathvariant=\\\&quot;bold\\\&quot;&gt;&amp;#xA0;&lt;/mo&gt;&lt;mo mathvariant=\\\&quot;bold\\\&quot;&gt;=&lt;/mo&gt;&lt;mo mathvariant=\\\&quot;bold\\\&quot;&gt;&amp;#xA0;&lt;/mo&gt;&lt;mfrac&gt;&lt;mi mathvariant=\\\&quot;bold-italic\\\&quot;&gt;c&lt;/mi&gt;&lt;mi mathvariant=\\\&quot;bold-italic\\\&quot;&gt;f&lt;/mi&gt;&lt;/mfrac&gt;&lt;mo mathvariant=\\\&quot;bold\\\&quot;&gt;&amp;#xA0;&lt;/mo&gt;&lt;mo mathvariant=\\\&quot;bold\\\&quot;&gt;=&lt;/mo&gt;&lt;mo mathvariant=\\\&quot;bold\\\&quot;&gt;&amp;#xA0;&lt;/mo&gt;&lt;mfrac&gt;&lt;mrow&gt;&lt;mn mathvariant=\\\&quot;bold\\\&quot;&gt;3&lt;/mn&gt;&lt;mo mathvariant=\\\&quot;bold\\\&quot;&gt;&amp;#xD7;&lt;/mo&gt;&lt;msup&gt;&lt;mn mathvariant=\\\&quot;bold\\\&quot;&gt;10&lt;/mn&gt;&lt;mn mathvariant=\\\&quot;bold\\\&quot;&gt;8&lt;/mn&gt;&lt;/msup&gt;&lt;mo mathvariant=\\\&quot;bold\\\&quot;&gt;&amp;#xA0;&lt;/mo&gt;&lt;mi mathvariant=\\\&quot;bold\\\&quot;&gt;m&lt;/mi&gt;&lt;mo mathvariant=\\\&quot;bold\\\&quot;&gt;/&lt;/mo&gt;&lt;mi mathvariant=\\\&quot;bold\\\&quot;&gt;s&lt;/mi&gt;&lt;/mrow&gt;&lt;mrow&gt;&lt;mn mathvariant=\\\&quot;bold\\\&quot;&gt;30&lt;/mn&gt;&lt;mo mathvariant=\\\&quot;bold\\\&quot;&gt;&amp;#xD7;&lt;/mo&gt;&lt;msup&gt;&lt;mn mathvariant=\\\&quot;bold\\\&quot;&gt;10&lt;/mn&gt;&lt;mn mathvariant=\\\&quot;bold\\\&quot;&gt;9&lt;/mn&gt;&lt;/msup&gt;&lt;mo mathvariant=\\\&quot;bold\\\&quot;&gt;&amp;#xA0;&lt;/mo&gt;&lt;mi mathvariant=\\\&quot;bold\\\&quot;&gt;H&lt;/mi&gt;&lt;mi mathvariant=\\\&quot;bold\\\&quot;&gt;z&lt;/mi&gt;&lt;/mrow&gt;&lt;/mfrac&gt;&lt;mo mathvariant=\\\&quot;bold\\\&quot;&gt;&amp;#xA0;&lt;/mo&gt;&lt;mo mathvariant=\\\&quot;bold\\\&quot;&gt;&amp;lt;&lt;/mo&gt;&lt;mo mathvariant=\\\&quot;bold\\\&quot;&gt;&amp;#xA0;&lt;/mo&gt;&lt;mn mathvariant=\\\&quot;bold\\\&quot;&gt;0&lt;/mn&gt;&lt;mo mathvariant=\\\&quot;bold\\\&quot;&gt;.&lt;/mo&gt;&lt;mn mathvariant=\\\&quot;bold\\\&quot;&gt;01&lt;/mn&gt;&lt;mo mathvariant=\\\&quot;bold\\\&quot;&gt;&amp;#xA0;&lt;/mo&gt;&lt;mi mathvariant=\\\&quot;bold\\\&quot;&gt;m&lt;/mi&gt;&lt;mo mathvariant=\\\&quot;bold\\\&quot;&gt;&amp;#xA0;&lt;/mo&gt;&lt;mo mathvariant=\\\&quot;bold\\\&quot;&gt;&amp;lt;&lt;/mo&gt;&lt;mo mathvariant=\\\&quot;bold\\\&quot;&gt;&amp;#xA0;&lt;/mo&gt;&lt;mn mathvariant=\\\&quot;bold\\\&quot;&gt;1&lt;/mn&gt;&lt;mo mathvariant=\\\&quot;bold\\\&quot;&gt;&amp;#xA0;&lt;/mo&gt;&lt;mi mathvariant=\\\&quot;bold\\\&quot;&gt;cm&lt;/mi&gt;&lt;/math&gt;\&quot;,\&quot;base64Image\&quot;:\&quot;iVBORw0KGgoAAAANSUhEUgAABc4AAADACAYAAAA9QvD2AAAACXBIWXMAAA7EAAAOxAGVKw4bAAAABGJhU0UAAAB3DkV2AQAAPNpJREFUeNrt3Q+EF9v/x/G3JEmWrCRZkSS5EkmSJJK1slYkK0kiSa4kkiS5IteVJJErayWRrKyVSJIklyS5kkiSJEuystaK+5v3d2Z/ffrszDln5jP/5/ng+H5v7efMzPmcmW1ec+YcEQAAAJTdCq+c8Modr3zwyqRXpr0y5ZWvXrnvlUte2UpTAQAAAAAAAADqbLVXRr3yX0v55JVbXhnyym2vjLf9/Ruv9NN0AAAAAAAAAIC6OSL+iPKZQPyLVwZDfm6uV07Jr+G5lgs0IQAAAAAAAACgLo7LryG4huYrLJ/ZI7PD8zM0JQAAAAAAAACg6jbJ7AD8gONnh0I+u5YmBQAAAAAAAABU2RP5NfjW6VrmOH52jcwOzm/QpAAAAAAAAACAqlous4PvxzHr+C6zg3cAAAAAAAAAACopbJ7ysZh1PAipYyFNCwAAAAAAAADltMwrW2iGSDqXeXvo/TpmHWMhdaygaQEAAAAAAIBy0JBUg8Bh8aeb+Cb+tBEz00fofz/3yk2vHBZ/mgrUU5dXzrd8/+Ml2KdurwyKv6Dmw5b+OR3871fxQ+g/vbItp30KC85/BO3n6lVIHfPogpW3IeR7nSlfaB4AAAAAAIDy2+SV++IHfv/FLI+8spkmrI35Xjklfijd/l0X2T/HEvTPj145IdmG0Lsjtv274+fnhhzXZ7phLfxp6JvXaB4AAAAAAIDy0lGxOnr8vxTKVfFDQFTTHK8cET+0jfqO86YjzG9H7IuOLj/rlV6vbPfKIQkfua3lnVe2ZrSPKyR6RHG3w+f7Qz57me5YC28N59J2mgcAAAAAAKCclnrljaQTms+Ue0J4XkU6/clbh+83T+vEHzEeth/ab3tCPqPh/xXD/h/LaF9fGM4Hm6dtn/kuTIFUB2sN/fBr0FcBAAAAAABQMovFH4X7XwblKs1bGTu88jLGd5uX9eKHi1EjuZdZPj9kOIazGezvbsP2dMR81MOkoyE/P0C3rIVzhj5xneYBAAAAAAAoHx3p+ETCA533Xjnpld/k54hIDdn3yuyRsabCnOflpsH0Y4n/UCQPOtr6i2EfBh3q0HnaTQ+GDmaw33cN23sYnEetdrX9zIRXdtI1a8P0Nk8fzQMAAAAAAFA+52V2kKOLE54W+/QB+7wyKfaA9QHNXEqrvTIis0PdUSlHcK6Bt2kE/LMYdfUb6pkWfyqNNC2U6ClbZhb8nAnG/2j7O30otZLuWavzLKoffBemaQEAAAAAACidNeKH5O3z7cYZIb4tpI6wIL6b5i6VnS3f25T4U+qsbvn7z1J8cH7Jsv1tMeszBdmvJf0AU0eV29YN+NTy/8e9cpiuWTtnDd//TZoHAAAAAACgfMbk1xDnm/iLMMbVPmI2rOyiuUtFpyfRqXhOeKUr5O9HpNjgfJ1l228T1HnAUufJDI5Dw/MXDm2px7OIbllLrwzfO3PYAwAAAAAAlExYMLk9YV0aDtpGnZ+iyUvF9gbAsBQbnD/MoD/NE39alqg69W2LrgyORQPxBw7t+Y9XVtA1a2WV4fvWNz3m0kQAAAAAAADl8rf8GuKc67C+R2IOBa/S5JXuH3kG55sctr06Yd23LPWeyeiYdBqYew7HpYuCDtL9auO04bu+RfMAAAAAAACUiy662Dry9mUKddpGKF/J6dh6vbK+JO28wCvHK9pHigzOb1q2+76Duvda6ta53bNYrFED1B/ituiqlj+5TNXCc8N3vIfmAQAAAAAAKBcNbFoDnHUp1HlFzEHgvhyOSxe81AcCOuVG0eG5huYzo/BvVLCPFBWcLxDzdCpahjuov0fynY+/W359G0NHlB/yyhOH/dB55pnKo7qWG75b7ePzaCIAAAAAAIBy0RHnuijdJfFHwqbBFpxvyviY9HhaR/QWGZ5r+Pu47fhvVqyPFBWcDzpst9OHMF8t9d9O6VhWij86fqbe723nwRHxg/Q89gX5O274Xu/SPAAAAAAAAM1gmqrlU8bb3i3Riz3mHZ4vlNmheesI4qooKji/5bDdjR1uY8RSv44G7nSk91qvfGmrN2zuch0Bb1sfgIV1q+mpFPsGDgAAAAAAAErggeS/4KLaLebQMc/w3BSaz5SqTNtSVHA+btmmvlXQ6RzkFx2Ora+D+pfK7NDc9tDkgpiD/BVcYiplqeX7XEgTAQAAAAAA1J+Ozo2al1pHm2cZEmlA9UGKD89dQnOdlmNLRb7TIoLzFQ7bTOPthX0O27nQQf2jIfW5rCNwwrA/lyrSb5ZJ528E1MHvhu/yHs0DAAAAAADQDKZ5qbfnsP2iw3MNzW2LPer81lsq9J0WEZzvdtjmaArb6XPYTtJwc21IXe9ifD5qNPx4ifvKIvEXPH0oP9cZCHuzQh+w6VoE17xyPzgnJ4PPTHnlW/Dnf3hlTYxt62LHQ+JPefMtqGs6qPuFVy57ZUPObWKafudggd9VV3C91vZ63NZeU8F16pX4azIcFEbGAwAAAAAAdOSlhAdER3Pch6LC8zqG5qqI4Py8wzbTmOrGZWT7ZMK6z4XUdSvG5+eJH7SH7dPqEvUP7fc6cn9Mwt82GWv5WZ1aR6dr+ubQ7q3ljle6I7avDyhuS/SbLlEPXRbn0DZLxDzVUHcB35du81LM9tKiUw4dlp+L2E7x6w4AAAAAAMCNhiphgcvhAvYl7/DcJTTXAHZbBb/XIoJzl4VBr6awnbniFhomCTjDFh69FrOOqGk++gvuE8uC81pH4/+wtN1YyznySOKFta3ljfwadi9y7JtR5WNwHEVcE7U8LOB709H2nyV6weJdwTVqp1euiDlc/8GvPAAAAABohh6v7Bf/lWW9mW1/xVsDOB3xdjSHG22gijYF50r7lBI7CtynZZJPeK6B4FOpZ2iuigjOHztsM61pLlxG3vYmqPdeSD1XYtaxMmJ/BgrqCzq1x0uJF1DPBOejkjzkbh15rnT6lncp1KfHMifD9npo2HbeDxRXBte79v2YMvSnVZZ2BgAAAADUlL4Gr3OxPot5o62jrK5LMa9YA2W0WWYHMhokLynBvulDsSzDc9fQfHuFv98igvMJh20OprQtl2lD9iSoNyw4v56gnrAR3UWNOL8SbF9HLevo+efiFpwfaPszfVgxLH5gOz+oe6vDuaplb8j1RqdA+lP8hVfnBEXPuVcO9Z3MqK0WSfRo/B8FXB+jvqvjls/pfn6M+Oxcfv0BAAAAQP0ckfDXlTWs0QXZtgU3hPMkeoG2T175jaZEw+lbGFMSvajiuhLsY09wvqYdnruG5jsq/h0XEZz/cNjmrpS29d5hW0nm6A+bbmYkQT1hI+KL+t2jQffWlv9eKrPfNAm7DnxsOR907veoB88rJf7c2w+C/Yg6R20j5HXu7ixGnR80bPNxzt9bn+H65HLsWyM+P59fgQAAAABQH+sNN9G6WNaikM+Y5sD9FPEZoO40EHd9W0MXcSz6DY20w/MusYfm+kBhRw2+67yD83mO/WpnStu7L9nMpx42v/W3FNpivGT945a4z1G+0qG+q+Iemt90qG+NQz1ZTH0zZtjesZJ8R/dj1BE21c5CfhUCAAAAQD3o69hhoxh1tNlWw+f6LDfcF2haNIieK/ck/lzCep4VPV1JWuG5a2jeW5PvPO/gfKFjn+pLaXtjDttKMsWKLmT5XToLaftDPv9XyfrHKYf20/POdWqSPnEfae7KtijpUMpt0iXmtyZ6cv6OTAuCutoU8vl1AgAAAACoNA1h7kbcNOrN5CrL569Zbrjf08SoOQ28dB7cf6XzxfgOFHwsnYbnGojZRtrrVBO9Nfr+8w7Ouxz7Ulqj+V2C8+GEdZ8Mqeu1uE9x8URmP4Aq2/oaex3ab1OM+lzeOIjbDqct9b1NuU32Gbb1LOfvZ45hX17FrKv9d8A2AQAAAABUlo74i1oQS+czd5kn9rPYQzKgrraI23zTcUpfwceUNDxvYmiu8g7Oux37UVpvMLgE5zc6qD/swa2O9LXNLX0upG+VcZHZPQ7tNy9mnbbFYePOFT8g9kW/05znfFTyX4w0iu1BxOoYdZ2VbB5eAQAAAABypqH5G8PNYr9DHQscAoHXNDVqTOfw1yBYw26dU1oXZNzvlSvih1ffJdm0LVWb81zbwSU076thHyA47yw4j2pDnT5kZUTfHJbZ85pvL2n/yCI4fyLpBudbHPZxdUrtMV/MC5yuLOA7+pFSW26Qcj0EBQAAAAAkoCHXK8ON4rUYddmmp9hJc6PBdJSmBuujEi88v1iCfV8hbuG5BpYuoXl/Tb/jss5xnmdwPpzCdvoifi9pgK5zbGs4r4Hxj7Z+dVn8B8FllUVwbvtO4gbnLtP/pPWmyKBhGy8L+o5eWo79eIy6vvPvHwAAAACotodiXqRsYYy6eiLq08UBt9DUwP/TheJMD6zag+auEuyzS3huKxp09tf4e807OJ8v9VgcNMpmr/wp/uKW+mBmKiiT4o8s1/25Kv7bHfMr0D+yCM5tD+LiBucuD2MGUmqPO4ZtnCnoOzojbg8z5wkAAAAAoNbOWm4OBxPWqzeU+pryem4ugUhzxRwctZaDJdlnnTohaXiuoflAzb/TvINzkfIF51c5tSNlEZyPSDWDc73+maZpWV3Qd6RvLLhMq/VO6rdGAwAAAAAgsMlyU/iKJgJy8VDsIc3tEu3vKkkWng804LssIjifzLHtXfrqIU7pSHUJzvek0Ba7DPX/W/D39HuM65pem5fRtQEAAACgPnSu5deSzWhzAPHoCMevlvPxc8n2WcPzL+IeLu1qyHdZRHDuMuXPnpS2NZ7jtuqI4PynW4b6/yjBd3U3xvVNR6ifDP5tBQAAAACouGOWm8CP3AACuXKZV7ds5+RGcQuVzjToeywiOB9x2Ob+lLblMoUF01dEIzj36TQtpjcl1pXgu9I58x9JvLdq9CHWBro5AAAAAFSX3rDaRoqep5mAXC0WeyjTXaL9XeSV5+IWJulo+o0N+R6LCM5dtpnWNf2Hw7a6OJ0jEZz7+sU8d3hZaHjuug5Fa/m7ZNdrAAAAAICjQw43fetpJiB3zyzn5ZaS7KeG5v9IvCCpKeF5EcH5PodtDqWwnQXiNmUFohGc+24Y6r5Qwu9Np2H5IfGueePCtEUAAAAAUDm2wGucJgIKcd1ybm4uwT4mCc2bFJ4XEZxvc9jmSArb2eKwnXucxkYE5/6UUxOGust6jdABBa8TXPf0IcF8uj4AAAAAlF+Pw03eLZoJKMRBy7m5oOD909DcNiq+6eF5EcG5Tr9lGw37KoXtDDgc2wVOYyOCc5Gdhno/lPz709BfR59PxLzu6bRWi+n+AAAAAFBuBxxu8I7STEAhBg3npQajRS4O6hqanxD7Ggp1Ds+LCM7VE8s2p1LYxgmHY9vJaWxEcG5+s+ZSRb7HpV65JvHC83+DtgUAAAAAlNQNh5u7PpoJKIQpVCtywTxd7NElNN8V/Pwqr3ySZobnRQXn5xy2u7LDbdyy1D8t/uh3JDvHmxCc68O/b1L+dRxcrfHKA3EPz69xCgAAAABAebmEX6tpJqAQe8U8T24RXEPzgbbPNTU8Lyo43yDuDzaSss3vPMYpbNX04Nw0H/+XCn+v+qbFe4d20zeHlnMaAAAAAEA5uczLyYhBoBimUcODBeyPS2iuQdBAxOebGJ4XFZyrD5btXuyg7gUOx3WAU9iq6cG5aXqTKyX5jpI+bNJ2u+/Qdsc4DQAAAACgnKaluFAHgNltiZ6fen7O+6Ih0FNJHprPWCHNCs+LDM7PW7b7Twd12xYGnRLmb3bR9OD8s6HO7SX5jlr36e+Yn9Xr9HNhAXYAAAAAqKQfQnAOlJFp7t+8F8xLKzSf0aTwvMjgfKXDthdndFzM3eymycH5Vsv5P6ck31Hrfr1P8Pk1lrYb5TQAAAAAgHL67nBDPIdmAnLXK9ELLuY5J65LaK771B+z3qaE50UG52rMsu3DCerU3wnjlnrXcAo7aXJwftlQ3/USfUft+7Y+QR2mUeesBQAAAAAAJWV7hVjLig7q19GMT6SY+ZiBKnsUcT6eyXEfFgbnry0035mw/h6pf3hedHC+0bLtZwnqtE3Twghad00Ozk3nfm+JvqP2fbucoI4bKX4fAAAAAICc3HC4IR5IWLeG5m+EUVWoPw22dNoBnZN3aQr19Ueci/qgK6/Fel1D874Ot1P38HxYip8Oyxakxh1Ba+oXOmXPai4JzooIzu8muBakHZxvNtSlb8KV6U239v2b9Ep3iv/WOstpAAAAAADlNOhwQ5xkPuVlXnkrvwZs22hu1Mwi8UOo9rUCdBqLK15ZlaBODd6/hJyH+mc9OR2XBmWPJfvQfEadw3NbiJnHdFhLg/ZLY6qIrZZjIQSMZ7+kH5zbpud5HLO+VZJ+cP6Xoa7hkn1HYfv4V8w6HhmOdxWnAQAAAACUk96Qf7HcEH+OeeOuc9u2h2D9NDVq6KrYF8w8L+6jxHUU4ysJD83X5XRMrqF52lMp1DE810B8QuyhYx4jtHst+9DreDyvJL1AFiIXHfpH3NHNtinYJmPW1+ewj4di1vlB0n/LLStR1/aNMa5tUQux3+EUAAAAAIByO+JwU3zKsS4NyCfabtAJzVFXTx3OHS3/emWDpS5dS+BNyGdfSWfrDMSxQOyh+ZRkN/9w3cLz/Y7941xO+3PAsA/6cGaJ5fOXDJ9/Kf4bGEj/GhJnDQF9uDHtUGec6XnOOtQXZ5T4Bsv1ZW7JviPToAKXa/ODDs45AAAAAEAJ3BH7yFlTWNbllWshN5UbaVo0+LwJG13Yfk7oWgCnxZ/Xt31Ut45Wn5fTsRQdms+oS3iuU1N9c+wX+l3n9YBxUKKD1TcSPR3QOcP+65zn3VwOYtvp2D/uxahzr2Od98UtoF4u9rfSZh6Su045ct5Qz60Sfk+m49a22R7xOX17ZzTiczrAYAOnAAAAAABUg95A/+1wc6yvlc9MK6Aj2zZ55YLMDoh0ISxGH6LuNLx1Gd0ZFproPMSvZfYr/BpA6fzoPTkfyyEpPjSfocf+wbI/ZQrYdH81KNcg9LiY5zM2FR19rG/36FQVGsbptFdZPDhZF/S9qL75h/jTc+gxaRD7TKIfqF6Qci3kWGYrgzbdJf4I7R8x+saz4BzVc3BzS79YE9SpfeZycJ661vk66K/6Xevc9fOD71L73mDwezzO9e1b0B8Ggv1cGdEObw117C7h9+b6IELbbEfQfick+gGgXtvWczoAAAAAQPXoDd8TSRb66A22hllraUY0iIZY/yY8Z1rPHV1kVKfSWFDgsVyQ6NGkO3LeF1N4rlMfzC9RH5jo8Ps3lazme9aAVKfpepOwv2rwu4bTP5axDPrFVIp1aoC+MMX6wh5urbX0q3kl/N7Sag99q+h80MYAAAAAgArTUeVHvXJT/JFu31pu0PXmVoM0DbX0NWRdIFFHiXXRbGgwfftC5wLW6VhetpwzM0XPma/B+TQi/hseOppXX9cv04jd9mkUdL+3F7Qvy2R2eF620LwONMzUEbIadOqc+hMh/VanC9HpuPZwrUcHzrZdF1vL7Yocg15/dgbHovv8NDhHvrcdj55HulCrjtwf5LoFAAAAAABQfTPheZGh+Yyl8jM81ylQCJ8AAAAAAAAAAIXQxSC3l2RfNDzXt1+Y4gAAAAAAAAAAAAAAAGRCp8XbQjMAnOsAAAAAAAD4Vbf4c/EPeeWh/FynZTr4X53HXxc4/tMr22iuWrSXrldyXn6uYTXO1wrUEuc6Skuf5lz0ypvgF6guGKSLwa2jaQAAAAAABdOFzTXg/SG/LsRtKx/FX1R6Hu1VufbStWJOiR/2t+8ngPrgXEep7fLKRMQvTf0lu5smAgAAAAAUQEdM3464X9XR0me90iv+WieHvPIq4mffeWUr7VWJ9prjlSNe+SzRAT+A6uNcR+ntFvsTZw3P19BUAAAAAIAc6RvQHyPuU/Vt6Z6Qz2gQc8Vwf3uM9ip1e+m0Mm/FnlMAqDbOdZTeCokead5e7tFcAAAAAICcrBd/hHTY/ekX8acbNRky3N+epb1K1147vPJS3KeUAVBNnOuojAcSb66z5TQZAAAAACBjeu/5xXBvOuhQh86Z+85Qx0HaqxTtpYH/Y4mXTRCmAdXDuY5K2RzSGf/wykKv3I3orIdpNgAAAABAhjTANY1GfBajrn5DPdNeWUt7FdZeq70y0raNh14ZFcI0oE4411FJ7eH4+Za/08VEJkM6602aDQAAAACQoUtiDlG2xazvhaGu1+LP8U175dteO8VfS03rnPLKVfHDtRmfhTANqAPOdVRSd0vH1fIk5GduhXTWf2g6AAAAAEBG1ok5QHmboM4DljpP0l65t5dO+/LeKye80hXy9yNCmAbUAec6KulQWydcE/Iz+0I66zeaDgAAAACQkYdiDlBOJahznvjTjETVqQtqdtFeubZXt+Xvh4UwDagDznVUUusTndsRP7MtpLNO0XQAAAAAgAxsEnuAsjph3bcs9Z6hvUrVXn8LYRrQBJzrKKVr4j/V0bI+4mcWSvhiIAAAAACA8tLFIo97Zahi+31TzOHJ+w7q3mupW+fZnUN7laa9CNPAdbya13HOdTTGHGHEOQAAAABUhQ5+0vmnZxZbe1ChfV8g5ulBtAx3UH+P2MOZXbRXadqLMA1cx6t3HedcR+MQnAMAAABAuel80zp1xnjb/VuVApdBsYcn+zrcxldL/bdpr9K0F2EauI4TnHOuo/TaO+t3mgQAAAAASkEXXTsX3KeFhQ1VClxsc2pr2djhNkYs9esI7rm0VynaizANXMcJzjnXUXrtnfUbTQIAAAAAhVrilQtemRRz2FClwGXcciw/pPM5tS+KPaDpo71K0V6EaeA6TnDOuY5SC5vj/AvNAgAAAACFWCZ+mGmb27pqgcsKh2P5lMJ29jls5wLtVYr2amqYpuf4RgHXcYJzgnOuQaU3P6SzPqJZAAAAACBXy71yTdyDlgnxX/1fVJHj2+1wTKMpbKfPYTv3aK9StFeTwjQ9Tw955aH4bwrosd0I+TmdFmcguBbcF38O+sngM7oe3bfgz//wypoY297jlSHx855vQV3TQd0vvHLZKxu4DHMd51xPnQ5Y3u6V8+JPjfUxOO+mg/NQp+95F/ydntc7pPM3ibgGpWhpRr98AQAAAAB2q4JQ4Ye4By1npXpBy3mHY7uRwnZcRmpP0l6laK+6h2kLxR/RPybhQepYy89qUKaLRn5zvA7MlDviz58dZq34i7tOx6hP86DFXJa5jnOud0yn6dFw+UvMc1rLePA7oJtrUPF2SLVXGQcAAACAKlot/uKPcYOWrooer8tCl1dT2M5cx/bspr0Kb686hmk6BcJh8Ufp287tmdBKw61HEj9cmylv5NegaZFj20aVj8FxgOs453p8MwF02Lz2z7xyxCu94o9CPyb+iO6oNtG/G+QaVKxzITs4xLUPAAAAADKhI7DuxLiB1NFfZ4Mb2yp77HCsB1Palsvotl7aq/D2qlOYpuHWS4kXDs2EVqOSPGBqHfWpdOqEdynUp8cyR8B1nHM9jh6vPJfwEeQDEZ9ZL/aA+0+uQcXYKtk9tQYAAAAA/LQhuEl1vWnUkWY6aq0uQcuEwzEPprQtl1fN99BehbdXncK0K8H+fhZ/buDn4hZaHWj7M32IMSx+yDY/qFuzmw8O9e2V2aNXdf5kDd3WiR9Czcy3/MqhvpNctrmOc67H6hth07Lo6Onlls9ed2ifo1yD8rU4aMywHTvEtRAAAAAAUrFZ/MW4mh60uExlsCulbb1PIYSgvbJvrzqFaRoybW35b11PblLsi65+lJ/zyOuMAFFT4qyUePMEa3kQ7EcYvb7YRqdqCMioc67jnOt2ayV8yhX9sxUOn9/q0D4aQC/mGpSfu1LdJ+82fdL5KwFFFoDzifMJAABU3zavPIkZtJyuadAyz7ENdqa0vfuSz/zgtFdn6h6m3RL3+YFXOtR3Ncb15KZDfWsc6hngOs51nHPdyDQw2fXhpobDkw5tdJhrUD5+z+mXb1EI+gDOJ84nAABQ5L+fnhG0/GKhY1v0pbQ9l6kUrtNehbdX3YPzUw7H98krS1K+N3sQYx9tCwI2dQ08ruOc666iHjzei1mPy5z5Q1yDsqevD9iG1m+rwQWOoA/gfOJ8AgAAedKRZXEW5hoPgpYFDWibLsc22ZHS9lyC4GHaq/D2qntwvtfh+DbFqM/lTQSd2qA7Rp2nLfW95TrOdZxzPdKg4Xg2pFhX0jd/uAbFtCDYoO0gq37CE/QBnE+cTwAAIC96Y+qyyFXrTWXTgpZux7bZntL2XILgG7RX4e1V9+B8j8PxzYtZp23R2JGY9Q1Y6tO59pswzznX8WzV8VzX8yJqwcxXCet8bDkX13INytaQNCNoIugDOJ84nwAAQNY3zPvFbWBSa9ByqqFBC8E57RWG4Dx+aGWbbztuaLXFYR9Xcx3nOs65Pst+w7H8kbBOnepHp8VqXxz6tVd6uQZla9DxIvCd8xkJ/EchyAXnE4VCoVAoDfh3jwYtR7zynqAldhhQtiB4mPYqvL0IzuOHVrbvKm5o5TItUG/NrkdcxwnO02AKkDtdO3KuVzYH1/jFXIOyvwbpyqgTjheDN5zPIOjjBhKcTxQKhUKh8O+eX+iN5TGvfIwZtJwgaPmf+Y5txuKgzWovgvP4odVoyqGVy0OaAa7jXMc513+xVKoxBTbXIAf6JO2fGBeFUc5nEPRxAwnOJwqFQqFQ+HfP/weYJ73yOUHQMo9/1sT+N06eQfBV2qvw9iI4j3+dGCE45zpOcF4406weU1yDqnUN+suw4bBR6Dc5n0HQxw0kOJ8oFAqFQmn4v3v01eEzXhmPcbyfCVqMJnO8OX7osK1DtFfh7UVwXo3Qag/XcXCu/8K0huRXrkHVuQbtsGz4eMifXeN8BkEfN5DgfKJQKBQKpaH/7tFFGc955VvMoOU4QYvVqxxvjsel+mFgE9qL4JzgnOs4wXkVz/UHhuMY5xpUjWuQTh7/xbDRp15ZFfLnJzifAQAAADTUDYn3cOCDV5bTbKncbGvZn9K2vjtsq5f2Kry9CM4JzrmON0PdznXTOpIE5xW5Bpmefuh8OyuDX3ztfzfI+QwAAACgoXSNKJ2S4q24hy7TXrnolWU0n5FLcHI+pW39cNhWF+1VeHsRnBOccx3n+l/Fc910zfzGNaj816ATlg2eDn5uIOTv+jmfAQAAAED2euVfIXhJyz6HNhxKYTsLHLbznfYqRXsRnBOccx1vhjqd63Mtx/GDa1C5r0Hrxfzk42XbBaRqr6sBAAAAQJ50wNELiRe8XBKCl3bbHNpuJIXtbHHYzj3aqxTtRXBOcM51vBnqdK7PcziW5VyDynkN0o29F/NTj99afv5kyM9s5nwGAAAAgFm2i79WVNzgpYem+5+5Yp8S5FUK2xlw+G4u0F6laC+Cc4JzruPN0KQR51p2cQ0q5zXopsSb/yys4y7kfAYAAACASDpC95HEC14uC8GLemJpq6kUtnHC4TvZSXuVor0IzgnOuY43Q5PmONdyiWtQ+a5BBy0beRPSGDdTaLAy6pN4KyiXrQCcT5xPAACg/HSazLGYwcuVhgcv5xzaaWWH27jl8D3Mpb1K0V4E5wTnXMeboW7n+oTlWN5zDSrXNWilw5e2KeRzd0N+bk4NTkiCPoDzifMJAADkZa3Yw8f2KTSvSnnmQM3TBsn+FffXlvrHaK/StBfBOcE51/FmqNu57vKwZWuK29Nptz9K/Ld/uAYFB/jSsoHLEZ+9J/UMmQj6AM4nzicAAJC3VV4ZEvsr3K3By7UGBi8fLO1ysYO6Fzi0+wHaqzTtRXBOcM51vBnqdq5fdjiehyltS6/Tb1rqPcU1KN0v671Ez1v+SQjOCfoAzicAAIA0aYCir/JPE7yEOm9pj386qNu20OWUVG9drzq3F8E5wTnX8Wao27m+y7Ff9KewreG2On/jGuRup0PlvYbPh03vEjZVyxHxR7V/E//VlbIj6AM4nzifAABA0ZZ65S/xw0eCl59WOrTF4ozCmWu0V6nai+Cc4JzreDPU7VzX89blocrnDq7P6mhbfTe5BsU7ecctFQ9Z6vge8pmutp/RIP1jy98f4XwHAAAAAGd60/yH2Nelag1eNGSoc/Bimx/2cII65zjcI6+hvUrVXgTnBOdcx5uhjuf6Dce+8CjBea7a3wiaStCfGn0NemSp9ItXui11hD0x2972Mwfa/n415zsAAAAAxKaDlM545avEC15W1LAtNlqO/VkKIUN7Gc3gOLZ55a74YZqOPpwM9v2YhL/N3fT2akdwTnDOdbwZ6niubxD3N+HvSbxprwZl9jz7Z7kGuTvjUKnLytphn9vf8vdzvfKu5e/eco0EAAAAgI7oQl8nxH+F2zV4uS7+lB11Yrv5Xh+zvieWNkx7ENjvlv2/T3tZDQvBedqh1d2Y9RGccx0XzvXERsU9PP9X7POT64OZKyGffS1+Rss1yMEmhwpdd3LK8tk/pPOnGwAAAACA2fRmVcPXD9LM4EWnHzWN2hyLUddWS9ulfS+7SmaPBgwrR2kvoxGHNpxT4T6+X9IPrWzT9jxO0JcJzrmOc64no28STEq8ddjuiP/Gz8wIdD1uzXrPR1zjtc+s5xrkZpHDyagLeC5xrG884gvRX6LtC49OB7+oAQAAAADp0ZtmnaP6rbgHL8PBzWbV9VqOtdex/V6leBPv4rTjd/WM9jLuh8t80VWeLvaiw/F1x6zzuaW+yZj19Tns4yEu01zHOdcjHZR4wXnc8jvXIPdrkMsTmoMxdi7OKwVXuA4CAAAAQKb2iv9KdpOClwNiXrvLNjDskuHzL8UfgJa2IcfvaIL2irTfsQ3PVbhvP3U4vp0x6tMActqhzjijU8861DfMpZnrOOe60V+STWh+hWuQ+zXI5QnGw5gN6PqU/Ku4j2IHAAAAAHRGX+N+4Xi/9qAGxztouBl/45WeiM+dM7SLzuHdndH+nhX3OW1pr9l0UdVvjm2ox9lfwT69U9wXDXS117FOnV/fZT7k5eI/bLHVpyNImzAymus453on/pR0Q/MLXIPcr0FrxD5nzneJv0qv/jK1zcumf7+D6x0AAAAA5E7vxZ5JMwKXdRI9SlNHbusaXPpK97bg5v2Z4R5WA4cs58td7RgenKG9/pc76D5oiHPcK48kWYikIydPiR9Gbg9yknkl6r8rg+PcJf7oyB8xjk2/G52KQKfa2dxyXGuCOvWYL0v4OnVR5XXQ3toHdDre+cF3rG2nD15uiNvI0dZpgS8E+9IrzV3kkus457rJbgmfFjtOGQ+uI1yDHK9BWvG/DhUcT/ilHhXzSPOdXOMAAAAAoFBbDCFEnUYq6k31EfFHTccNG6aDsGBNTvtqG3X+VLIPe6rQXhOS3dy/AyXqu2MZHNdUinVqeLUwxfpucVnmOt7Qc91Gp7vSB5dfJX5g/ockny6La1CGtEF0AZDJoOi8Zrqa62KuawAAAABQGutDbo7r+or/Wq+cCG6OdTHLieAmfiq4b9VQQl8xv+aVPV7pKmAfdVqB0ZZ90/3SkXsnJf8RklVoLwDNuo43mT7Y1MHIF4PfE1+Ca/HMdXnmmqzrTvRJtm9JAQAAAADQGDpKWANSfRWbwAUAuI4DAOBMXwHR1Ztvij/dkT7Zmw7+933wC2qAZgIAAECF6Vzbh2kGAOA6DgCAjQbmOtWQbUHdmfIq+EUFAAAAAAAAAEDtbBR/NHl7OK4r7y4Rf96/sPBc55rqofkAAAAAAAAAAHXSK+GjzA+0/EyPRI88v04TAgAAAAAAAADqYouEh+bX2n7uikQH5xM0IwAAAAAAAACgDnQKFp1qpT0I/+qVrrafHZPo4HyKpgQAAAAAAAAA1MEDCQ/Cz4T87DWJDs7v0JQAgAbYEvw+fCH+21rTwf/qQ+i7XjnrlXU0EwAAAAAA1XVQwkNwDQG6Q35eR6eHLR76Kvg7AADqakvw+671TavbXhnyymjwu7P1d+PT4DMAAAAAAKBCFnjlk4QH5zcNn5vnlT1eueyVv7zS75U5NCcAoMbOtP2efCn+gtmtFgW/G9t/p16i+QAAAAAAqI7TEj3tSi/NAwDA//zV9jtSp2RZbPj5YyG/V0eEh8wAAAAAAJTeXAlfEFTLd27uAQD4nyMhvycPOXzudsjnrtKcAAAAAACU2yGJHm1+i+YBAEBWiz+PeevvyAlxe7i83Cs/Qn7H9tGsAAAAAACU1z8SHZzvpXkAAJC70tnD5dGQz+sC27zVBQAAAABACa2W6NBcyzKaCADA78rQ35H7Y9QxGFHHEZoXAAAAAIDyOSfRofl7mgcAGkMflG6hGUL9FfF7Mk57dUfU8YrmBQAAAACgfN5IdHB+g+YBYtHg8YBXhr3y2Cvf5OecyFPBfz/3yk2vHBZ/3uMiaZCno2CHvPKwZX+ng//96pUxr/zplW18vbXV5ZXzLX11vAT7VLa++Sri9+S8mPV8jqhnDd0QAAAAAIDyWCPmaVoO00SAk01euS/hi//ZyiOvbC5gf8cS7O9Hr5yQ+GEhymm+V06JH0q3f9dFnktl65tzI7Y5naCukYi6ThbU3sMJrlmuZcqy7X0ZblvLQk5xAAAAAEBSZy03nRtpIsBIR+relHRCnqviB3RZ0lG8tyO2/zW4JvR6ZbtXDkn0KNt3XtnK119Zuhilzqv92dAf81bmvrlekgXDYYYi6rpTUF84EfSDH5JuaP1d/LduTPRNAZ0SblrSD+z1zZ75nOoAAAAAgKSeG2489SZ6Dk0ERFoq5qmOkpR7kl14vk78Ublh29Xj6An5jF4Drhj29xjdoHJ0+pO3Dn0xT2Xvm32SXnB+JqKuTwX3C21PffNFH1B87uD6tUf8hyBxt/2bV453cE196pWDUvz0VwAAAACAGlhquQl9QRMBkRaLP7I1i+kFrmawvzpi9mvE9r6IPze7yZBhf8/SHSphh1dexuiHealC3+xLsZ32S/TD6rJYJNEj+qPK7pS2rSH63ZjbPsPpDQAAAACI65ZkN3foJM2LhtJg50nEeaHTDuhcxb/Jzzc2NGTfK/6ISNfzK805z3UE5hfDtgYd6tApD0wPCg7SLUpLg+nHCa7xeahK3+w11L84Zl2DhrrKNLXI7hh95X4G/cJ12+85xQEAAAAASUxIdsH5GM2Lhjov4aNFT4t9eiNdDG/S4fx6kNK+ahBnGmX8LEZd/YZ6dI7itXSNUlktsxeifOiVUSlHcF6lvrnaUH9fzLr2SDUWs5wr7vOeH8pg++8dt32dUx0AAAAAkKYuy42o3iwvoJmAWdbI7DBJp5mIM0J8m9gDKf377hT295JlO9ti1vfCUNdrYV2EstjZ0sd0Hm6d/md1y9+7zGGdtSr1zTmGc/ZUzLpMwXlXyfqR68P33gy2PeK47X2c7gAAAACANA1YbkRf0URAqLG2c+Wb+AsbxvWH2AOhXR3u6zpL/W8T1HnAUudJukgp6PQkOmL3hISHsS6hZJaq2DcfSfSilHGYgvOyPbB+JG7h9dIMtn3DcdsDnO4AAAAAgDSdF159BuIKC/u2J6xL50W2jTo/1eH+Psyg/nniT30RVaeOvu+iqxTO9rbCsBQbnFexbx4z1L06Rj2m4HxuyfrRmLiF11nMzf6347b7ON0BAAAAAHneDO+hiYBZ2oOccx3WZxvNebWDujeJPXBanbBu26LDZ+gqlevLeQbnVe2bOv/4t4h6b8eo50xEHVMV/LfCTJlXUB8lOAcAAAAApM62OOFymgj4hY6obB3N+jKFOm2jfq90UPdNS93vO6h7r6VunT87q7nOdS7l9SXpEzqtxvGK9ucig/Mq983fDXX3O3xepzT5EvH5lyXsJwTnAAAAAIBGWWO5Cf1CEwGztE+vsC6FOq9INoveaaA7bal7uIP97pHs52cPszM4Lp1yo+jwXNt45o2BGxXsz0UF53Xom1Fhsi6kudHwOQ3WPxr2q4z9iOAcAAAAANAothF5t2giYBYdca6L0F3yyumU6rQF55sS1jso9rBpX4f7/tVS/+2U21/bvnVO+CLDcw1/H7cd782K9eeigvM69E29FtyX6OlWzgXnrpa+4L9fOxz34RL2E4JzAAAAAECjDFluQo/QREAuTFO1fOqgXts8z1o2drjvI5b6dVRxWgsd7pboxR7zDs91nuvHEfszUqG+V1RwXqe+qXOVT4pbuNsa2o9LuvO6Z4ngHAAAAADQKC8tN6EbaCIgFw8km0UMxy3nuI7c7nQO8ouST6C127KNPMNzU2he5uk2whQVnNepb6rFXjnmlVHxp2r5ERQdea4LiT4V/2GBzo2+Uvz1Q8L2511J+wnBOQAAAACgMebKr9MdhL1mDiCfczFqrmcdbb4wYb0rxB40fUph//c5bOdCCtvRxRQ/SPHhuUtorsHplor0vyKC87r1zSROS/oPyrJEcA4AAAAAaIztlhvQ+zQRkAvTXM/bO6jXNkJby2gK+9/nsJ17KbVV0eG5huZPLNv/LtUJzVURwXkd+2Zc7yR8lP3SkvYTgnMAAAAAQGMct9yAnqWJgFxETZl0tMN6z4s9aEpjOhGX0cOTKbZXUeF5HUNzVURwXte+6SrqYdnfJe4ndQ/OhyXeHPVpFAAAAABASd2x3NDtpImAzB2OOP8Op1C3y+KLV1PYzlxxC4m6U2y3vMNzl9BcA9htFeyDRQTnde6bNjpv+xsJnx5tWYn7Sd2D81uSb2j+mF9/AAAAAFBen8W8KNtcmgjI1Cbxw9bWc08XTNyRUv22ebi1HExpW9MO2+pNuf00ZMwjPNfQ/KnUMzRXRQTnde+bJmci9uF0yftJ3YPzqMEEGqjvDq7LWxzKE4f91IckK/kVCAAAAADltNRyU/ecJgIytVn8ULf1vNNwdkmK25gQe4AzmNK2vjlsa08G7dgj2YbnrqH59gr3xSKC8yb0zTDaD8MW5X5SgX5S9+D8rsweQBD3gcp2x/08wa9AAAAAACivXZL9K/IAwunc5VMSvVDhupS280PsAc6ulLb13mFbRzNqTw3PP0n64blraL6j4v2xiOC8KX2z1WKvfAzZtvbdJRXoJ3UPztuP73LMzy+Q8AVfGZgAAAAAABVzMafAAsBPGog/E7cASBdG7GTe5XmO20lrLYP7ks+c1VHSDs+7xB6a68OPHTXol3kH503rm0ofwvwTst0vXllVkX5S9+C8vZ/EfYD5l8P+6bRBa/hVCAAAAADl9shyc7eEJgJSs1X8keRxF4/TUC3pFCALJfugqZVLqHY943ZOKzx3Dc17a9I/8w7Om9Y3F0X0Jx0Jv6JC/aTuwfnLtutEHOsd9+8Mvw4BAAAAoNzmiHmxtI80EdAxffh03Cv/SvzAvL0cSLD9Lse60xox7RKqDefQ7p2G59putrcC9PrZW6O+mndw3qS+qcH4m5DtPRR/6pYqGUvhWpZ16SQ4H2+pZyTmv6lcrvMvg58FAAAAAJSYbWTUTZoI6MgWcZvDOctAqNux3rQWtXQJ1W7k1P5Jw/MmhuYq7+C8KX1zn8xemFSvC1UddVz34Lz1u4ozv/kZh/36IckXKAYAAAAA5Oig5QbvEE0EdESnZtBwVUMcnadZ1wzY75Ur4o9k/C7Jpm2JM+d5k4NzFTc81+/MJTTvq2F/JThPt2/+5pUHEr4o5NoK95O6B+cLW8pcx8+sFreHpOf5tQgAAAAA1XDDcoO3liYCMqWv62uwPirxQqGLMbbhOo90nuHkcM7trNNkuITn2gYuoXl/TftjWec4r1rf1KllwhYi1b41UIN+Uvc5zpNwWez5TUZtAgAAAADIwGvDDd4kzQPkap1XXolbKKThbZdjvfOleYuDhnEJz12mWeivcR/MOzivS99c6ZVB8ac3G2/rL4+9clr8Ecl1QXD+q98d92kTv+YAAAAAoBpsgcUITQTkTqcFuCNuIczBGPWWLZy8WlD7asCZNDzXEHSg5v0v7+C8Ln1Tf19OeeWF+OG5Lga8Q9yn+agagvOfdCqoCUn3LSEAAAAAQMF2Wm7yTtFEQGEeij2IuR2jvkmH+gZy3Pci109YJcnC84EG9LsigvM69M2mTb9BcP7TfYd9ee+VBfxaAwAAAIDqOGO50dtKEwGFWSz+nNumc/RzjPpcpoDZk9K+j+e4raQ0PP8i7qH5rob0uyKCc/pm9RCc+/ZJvnP0AwAAAAByMmK4ydNXzufQREChbA+3/otxno441LU/pf3+7rCt3hK070ZxC73ONKjPFRGc0zerh+Dcf7jp8iDmOt0FAAAAAKrHNCfnKM0DFG6x2EOZbse6XMKm8ynt9w+HbXUV3LaLvPJc3AI4Hfm/sSF9rojgnL5ZPQTnIrcc9uET/QkAAAAAqmeF5WbvME0ElMIzy7m6xbEelykFhlLY3wUO2/lecJtqaP6PxJvfvCnheRHBOX2zepoenO903IeddBUAAAAAqJ5By81eD00ElMJ1y7m62bGebWIPeUZS2N8tDtu5V2B7JgnNmxSeFxGc0zerp8nB+UJxW1z4Jt0EAAAAAKrpmuFm7wXNA5TGQTGHMwsc65kr9mkqXqWwvwNiD5QuFNSWGpo/k2SheVPC8yKCc/pm9TQ5OL/msG1deLibbgIAAAAA1WQKj47TPEBpmN4O0bAxziK+T8Qc9kylsL8npJzTF7iG5rr/X6S54XkRwXnT+2YVNTU43+y47T10EQAAAACoJtPoPv3zZTQRUBp7JDqceRezrnNiD3xWdri/tgXzpoNrUJ50cT6X0HxX8POrxD4VQ13D86KC86b2zapqYnCux/LWYbt36R4AAAAAUF07DDd8YzQPUCp7DefrjZh1bRD38Dip15b6877GuIbmA22fa2p4XlRw3sS+WWVNDM7Pi9tUTkvoHgAAAABQXX8Ybvp20DxAqZhG4g4mqO+DmIOfix3s6wKxB0sHcmw7l9Bc37IZiPh8E8PzooLzpvXNqmtacL5W7PPw04cAAAAAoAaeR9zwvaFpgNK5LdFzPs9PUJ9t1OQ/HeyrbfFF3eeFObWbbuepJA/NZ6yQZoXnRQbnTembddCk4FzXkXjpsL37Cere6pUJr9zxyhnxH/YBAAAAAAqy1HDTt4/mAUpFA5tvEefrpYR1rhR7ALQ4Yd22QOtaTu2WVmg+o0nheZHBeRP6Zl00KTg/5bCt75JsfZijObQXAAAAADSeLmi2TvypBeYYfu5YxE3fK5oQKJ1eiV7EcHkH9dpCr8MJ6tTrzril3jU5tJlLaK7t1x+z3qaE50UG53Xvm3VyT9zC6/kZbHtI8gvO9WHOlMO2jiasv/WNoim6FQAAAACkS29KNehonXtTQ6E/I34+6nXjbTQlUDqPIs7XMx3Wu1HMIdCzBHXapsIYzaG9NDR/IvbQfGfC+nuk/uF50cF5Xftm3bwVt/B6eQbbvu247V0pbOuJw3aedlD/REs9n+hWAAAAAJCuy4abuVNtP7sp4ueGaUagY/qKvc5Xu138KZE61R9xvuoaBXNTqH9EzGHQ+pj1mQImfbC3OuP2dw3NOx2FWvfwfFiKDc7r2DfryGUUdtoLdM544Ljtox1u55DDNrQdViasf7PwAAcAAAAAMvXdcEN3u+1nw16t1lFjLIgGJLfIK3fl17c+tOjUEFfEnz4pLg3ev4Scr/pnPSntt27jq+H6MRajrq1iDpfOZvwd6DXssWQfms+oc3huC621zMl4H+rUN+toibgF12mE12EmHbd9q8M+OOGwjRMdbONKW1036FoAAAAAkC5TcH6y5ee2S3iww0g7oDNXxb4I5XlxHyXeLf6aA2Gh+bqU973Xsu+9DnXMidjfmfI44/Z3Dc17U95uHcNz/S5dwsI8fm/UoW/WlctI7JnyJOVtb42x7e+SfGDAqEP9Lzo4jrC50y/RtQAAAAAgXTcNN3UzN4yLvfJR6reIHVAGtoUoZ8q/XtlgqUsXoHwj4Yv3rsho/w8Y9lnD+iWWz18yfF7XVFiUYdsvEHtoruFUb0bbr1t4vt+xL5/LaX+q3DfrSvv8B3EPr7X8ntK29aHii5jbHpX44fkeh3r1gWjSBWV3RFw39tG9AAAAACBdOg1E1AhBnT9T54J9LbOnZ2GkOZCOOxIvyNGfbw9S9eHWaZn9BomOlNbR6vMyPobBYFth+6tBftT0MOfEPNK0O8N9Ljo0n1GX8FwXiP7m2Ie1r/TntF9V7Jt1+veF9gtdTFcfquhUIpMxr3eto7N13RVdqFWD498s214cbLs36ANDMfpne9Fps/TNIF0sVMNu01RD+jDli0OdOhXeFocycwwaxv8l5jcg+ulyAAAAAJA+HcX6XtwWsfpD/MAJQDo0EJ2W+GGOPvDSuZr1wVb7/OgaTun8tz05Hsc6mf2QrXVf9dqhc4RrELTXK88keiTmBcl+HmzbdBF5hOYzXEbh3ipRn+2Rn4Hoca88kmSBpL5tMROG6nRgGkrOo2/WxnDCfuFSbNPk7Mlw261v5OV5zLayiS4HAAAAANnQ+ZP1tXYdzfpZ/NBIy6fgzw57pYtmAjKhb3foVCydhCYavt8NzuOiHm5poHhEwqeLcdl/DZ3W5Li/FyL2RR887Mi57Uzh+QOvzC9Rf52Q7MK/AfpmbWQZIn+xbLuo4HxCigvO59HlAAAAAABAXemIwbPiP6zSOZR1aoGplqKBrk7boSNiR7zyt/gjZPWtkbKNgl3rlRPij5TW6QUmQo7jnleuiR9yFfVgTqeyaQ/Ntxe0L8tkdnhettC8DqrSNwEAAAAAAACgMDPheZGh+Yyl8jM81ylQCM0BAAAAAAAAAIXQxSC3l2RfNDy/KdHTQQAAAAAAUBn/B7DXW500NzKTAAAFbHRFWHRNYXRoTUwAPG1hdGggeG1sbnM9Imh0dHA6Ly93d3cudzMub3JnLzE5OTgvTWF0aC9NYXRoTUwiPjxtc3R5bGUgbWF0aHNpemU9IjE2cHgiPjxtaSBtYXRodmFyaWFudD0iYm9sZC1pdGFsaWMiPiYjeDNCQjs8L21pPjxtbyBtYXRodmFyaWFudD0iYm9sZCI+JiN4QTA7PC9tbz48bW8gbWF0aHZhcmlhbnQ9ImJvbGQiPj08L21vPjxtbyBtYXRodmFyaWFudD0iYm9sZCI+JiN4QTA7PC9tbz48bWZyYWM+PG1pIG1hdGh2YXJpYW50PSJib2xkLWl0YWxpYyI+YzwvbWk+PG1pIG1hdGh2YXJpYW50PSJib2xkLWl0YWxpYyI+ZjwvbWk+PC9tZnJhYz48bW8gbWF0aHZhcmlhbnQ9ImJvbGQiPiYjeEEwOzwvbW8+PG1vIG1hdGh2YXJpYW50PSJib2xkIj49PC9tbz48bW8gbWF0aHZhcmlhbnQ9ImJvbGQiPiYjeEEwOzwvbW8+PG1mcmFjPjxtcm93PjxtbiBtYXRodmFyaWFudD0iYm9sZCI+MzwvbW4+PG1vIG1hdGh2YXJpYW50PSJib2xkIj4mI3hENzs8L21vPjxtc3VwPjxtbiBtYXRodmFyaWFudD0iYm9sZCI+MTA8L21uPjxtbiBtYXRodmFyaWFudD0iYm9sZCI+ODwvbW4+PC9tc3VwPjxtbyBtYXRodmFyaWFudD0iYm9sZCI+JiN4QTA7PC9tbz48bWkgbWF0aHZhcmlhbnQ9ImJvbGQiPm08L21pPjxtbyBtYXRodmFyaWFudD0iYm9sZCI+LzwvbW8+PG1pIG1hdGh2YXJpYW50PSJib2xkIj5zPC9taT48L21yb3c+PG1yb3c+PG1uIG1hdGh2YXJpYW50PSJib2xkIj4zMDwvbW4+PG1vIG1hdGh2YXJpYW50PSJib2xkIj4mI3hENzs8L21vPjxtc3VwPjxtbiBtYXRodmFyaWFudD0iYm9sZCI+MTA8L21uPjxtbiBtYXRodmFyaWFudD0iYm9sZCI+OTwvbW4+PC9tc3VwPjxtbyBtYXRodmFyaWFudD0iYm9sZCI+JiN4QTA7PC9tbz48bWkgbWF0aHZhcmlhbnQ9ImJvbGQiPkg8L21pPjxtaSBtYXRodmFyaWFudD0iYm9sZCI+ejwvbWk+PC9tcm93PjwvbWZyYWM+PG1vIG1hdGh2YXJpYW50PSJib2xkIj4mI3hBMDs8L21vPjxtbyBtYXRodmFyaWFudD0iYm9sZCI+Jmx0OzwvbW8+PG1vIG1hdGh2YXJpYW50PSJib2xkIj4mI3hBMDs8L21vPjxtbiBtYXRodmFyaWFudD0iYm9sZCI+MDwvbW4+PG1vIG1hdGh2YXJpYW50PSJib2xkIj4uPC9tbz48bW4gbWF0aHZhcmlhbnQ9ImJvbGQiPjAxPC9tbj48bW8gbWF0aHZhcmlhbnQ9ImJvbGQiPiYjeEEwOzwvbW8+PG1pIG1hdGh2YXJpYW50PSJib2xkIj5tPC9taT48bW8gbWF0aHZhcmlhbnQ9ImJvbGQiPiYjeEEwOzwvbW8+PG1vIG1hdGh2YXJpYW50PSJib2xkIj4mbHQ7PC9tbz48bW8gbWF0aHZhcmlhbnQ9ImJvbGQiPiYjeEEwOzwvbW8+PG1uIG1hdGh2YXJpYW50PSJib2xkIj4xPC9tbj48bW8gbWF0aHZhcmlhbnQ9ImJvbGQiPiYjeEEwOzwvbW8+PG1pIG1hdGh2YXJpYW50PSJib2xkIj5jbTwvbWk+PC9tc3R5bGU+PC9tYXRoPkDxfzcAAAAASUVORK5CYII=\&quot;,\&quot;slideId\&quot;:909,\&quot;accessibleText\&quot;:\&quot;bold italic lambda bold space bold equals bold space bold italic c over bold italic f bold space bold equals bold space fraction numerator bold 3 bold cross times bold 10 to the power of bold 8 bold space bold m bold divided by bold s over denominator bold 30 bold cross times bold 10 to the power of bold 9 bold space bold H bold z end fraction bold space bold less than bold space bold 0 bold. bold 01 bold space bold m bold space bold less than bold space bold 1 bold space bold cm\&quot;,\&quot;imageHeight\&quot;:39.808}]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71700</TotalTime>
  <Words>750</Words>
  <Application>Microsoft Office PowerPoint</Application>
  <PresentationFormat>Widescreen</PresentationFormat>
  <Paragraphs>156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CMU Bright Roman</vt:lpstr>
      <vt:lpstr>CMU Bright SemiBold</vt:lpstr>
      <vt:lpstr>CMU Sans Serif Medium</vt:lpstr>
      <vt:lpstr>맑은 고딕</vt:lpstr>
      <vt:lpstr>Aptos</vt:lpstr>
      <vt:lpstr>Aptos Light</vt:lpstr>
      <vt:lpstr>Arial</vt:lpstr>
      <vt:lpstr>Calibri</vt:lpstr>
      <vt:lpstr>Calibri Light</vt:lpstr>
      <vt:lpstr>Custom Design</vt:lpstr>
      <vt:lpstr>Microwave Annealer for  Dopant Activation Above Solubility Limit</vt:lpstr>
      <vt:lpstr>Outline</vt:lpstr>
      <vt:lpstr>Semiconductor Microwave Annealing Using a Silicon Waveguide</vt:lpstr>
      <vt:lpstr>Semiconductor Microwave Annealing Using a Silicon Waveguide</vt:lpstr>
      <vt:lpstr>COMSOL Modelling of the Microwave-Silicon Waveguide</vt:lpstr>
      <vt:lpstr>Design Optimization with COMSOL Multiphysics®</vt:lpstr>
      <vt:lpstr>Simulation Results</vt:lpstr>
      <vt:lpstr>Prototype Microwave Annealer</vt:lpstr>
      <vt:lpstr>Prototype Microwave Annealer</vt:lpstr>
      <vt:lpstr>Conclusion</vt:lpstr>
      <vt:lpstr>Acknowledgement</vt:lpstr>
      <vt:lpstr>Thank you for listening!  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 Rowe</dc:creator>
  <cp:lastModifiedBy>Jin Hong Joo</cp:lastModifiedBy>
  <cp:revision>5042</cp:revision>
  <dcterms:created xsi:type="dcterms:W3CDTF">2018-11-10T23:34:10Z</dcterms:created>
  <dcterms:modified xsi:type="dcterms:W3CDTF">2026-09-12T03:06:41Z</dcterms:modified>
  <cp:version/>
</cp:coreProperties>
</file>