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4"/>
  </p:sldMasterIdLst>
  <p:notesMasterIdLst>
    <p:notesMasterId r:id="rId10"/>
  </p:notesMasterIdLst>
  <p:sldIdLst>
    <p:sldId id="285" r:id="rId5"/>
    <p:sldId id="287" r:id="rId6"/>
    <p:sldId id="283" r:id="rId7"/>
    <p:sldId id="282" r:id="rId8"/>
    <p:sldId id="284" r:id="rId9"/>
  </p:sldIdLst>
  <p:sldSz cx="32918400" cy="43891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 id="287"/>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5952A6-AA8B-4AF2-F908-F5906CB1C2A7}" v="4" dt="2026-08-28T18:58:49.800"/>
    <p1510:client id="{7873AD56-49D6-556F-8CB7-9BF0E1D35B98}" v="52" dt="2026-08-28T18:42:25.391"/>
    <p1510:client id="{B7570DDC-19A9-449C-B79C-287BB1FF6A62}" v="3" dt="2026-08-28T14:04:40.0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Calibri" panose="020F0502020204030204" pitchFamily="34" charset="0"/>
                <a:cs typeface="Calibri" panose="020F0502020204030204" pitchFamily="34" charset="0"/>
              </a:defRPr>
            </a:lvl1pPr>
          </a:lstStyle>
          <a:p>
            <a:r>
              <a:rPr lang="en-US" noProof="0"/>
              <a:t>The Title of Poster (try to keep short, font size is 90-120 </a:t>
            </a:r>
            <a:r>
              <a:rPr lang="en-US" noProof="0" err="1"/>
              <a:t>pt</a:t>
            </a:r>
            <a:r>
              <a:rPr lang="en-US" noProof="0"/>
              <a:t>)</a:t>
            </a:r>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indent="0">
              <a:lnSpc>
                <a:spcPct val="100000"/>
              </a:lnSpc>
              <a:buNone/>
              <a:defRPr sz="4081">
                <a:solidFill>
                  <a:schemeClr val="bg1">
                    <a:lumMod val="50000"/>
                  </a:schemeClr>
                </a:solidFill>
                <a:latin typeface="Calibri" panose="020F0502020204030204" pitchFamily="34" charset="0"/>
                <a:cs typeface="Calibri" panose="020F0502020204030204" pitchFamily="34" charset="0"/>
              </a:defRPr>
            </a:lvl1pPr>
          </a:lstStyle>
          <a:p>
            <a:pPr lvl="0"/>
            <a:r>
              <a:rPr lang="en-US" noProof="0"/>
              <a:t>Affiliation (30-40 </a:t>
            </a:r>
            <a:r>
              <a:rPr lang="en-US" noProof="0" err="1"/>
              <a:t>pt</a:t>
            </a:r>
            <a:r>
              <a:rPr lang="en-US" noProof="0"/>
              <a:t>)</a:t>
            </a:r>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Your simulation results (export the image from COMSOL using the image snap shot with the format: PNG &amp; Background: transparent)</a:t>
            </a:r>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5200764" cy="723403"/>
          </a:xfrm>
          <a:prstGeom prst="rect">
            <a:avLst/>
          </a:prstGeom>
        </p:spPr>
        <p:txBody>
          <a:bodyPr wrap="none">
            <a:spAutoFit/>
          </a:bodyPr>
          <a:lstStyle/>
          <a:p>
            <a:r>
              <a:rPr lang="en-US" sz="4101" noProof="0">
                <a:solidFill>
                  <a:schemeClr val="tx1">
                    <a:lumMod val="50000"/>
                    <a:lumOff val="50000"/>
                  </a:schemeClr>
                </a:solidFill>
                <a:latin typeface="Calibri" panose="020F0502020204030204" pitchFamily="34" charset="0"/>
                <a:cs typeface="Calibri" panose="020F0502020204030204" pitchFamily="34" charset="0"/>
              </a:rPr>
              <a:t>Excerpt from the Proceedings of the COMSOL Conference 2026 Boston</a:t>
            </a: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Write your methods here.</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Calibri" panose="020F0502020204030204" pitchFamily="34" charset="0"/>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Add your references here.</a:t>
            </a:r>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866740"/>
          </a:xfrm>
          <a:prstGeom prst="rect">
            <a:avLst/>
          </a:prstGeom>
          <a:noFill/>
        </p:spPr>
        <p:txBody>
          <a:bodyPr wrap="square" rtlCol="0">
            <a:spAutoFit/>
          </a:bodyPr>
          <a:lstStyle/>
          <a:p>
            <a:r>
              <a:rPr lang="en-US" sz="4921" b="1">
                <a:solidFill>
                  <a:schemeClr val="bg1">
                    <a:lumMod val="65000"/>
                  </a:schemeClr>
                </a:solidFill>
                <a:latin typeface="Calibri" panose="020F0502020204030204" pitchFamily="34" charset="0"/>
                <a:cs typeface="Calibri" panose="020F0502020204030204" pitchFamily="34" charset="0"/>
              </a:rPr>
              <a:t>REFERENCES</a:t>
            </a:r>
            <a:endParaRPr lang="en-US" sz="4101" b="1">
              <a:solidFill>
                <a:schemeClr val="bg1">
                  <a:lumMod val="65000"/>
                </a:schemeClr>
              </a:solidFill>
              <a:latin typeface="Calibri" panose="020F0502020204030204" pitchFamily="34" charset="0"/>
              <a:cs typeface="Calibri" panose="020F0502020204030204" pitchFamily="34" charset="0"/>
            </a:endParaRP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Calibri" panose="020F0502020204030204" pitchFamily="34" charset="0"/>
                <a:cs typeface="Calibri" panose="020F0502020204030204" pitchFamily="34" charset="0"/>
              </a:defRPr>
            </a:lvl1pPr>
          </a:lstStyle>
          <a:p>
            <a:pPr lvl="0"/>
            <a:r>
              <a:rPr lang="en-US" noProof="0"/>
              <a:t>Short 1-2 sentence introductory information about your project (font size 50-60 </a:t>
            </a:r>
            <a:r>
              <a:rPr lang="en-US" noProof="0" err="1"/>
              <a:t>pt</a:t>
            </a:r>
            <a:r>
              <a:rPr lang="en-US" noProof="0"/>
              <a:t>). </a:t>
            </a:r>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This space is best used for including your paper abstract/introduction and conclusions. Do NOT include images here. Keep the text in two columns as it is set </a:t>
            </a:r>
            <a:br>
              <a:rPr lang="en-US" noProof="0"/>
            </a:br>
            <a:r>
              <a:rPr lang="en-US" noProof="0"/>
              <a:t>(text in just 1 column would not be readable). </a:t>
            </a:r>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either: Abstract, Introduction, or Goals)</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Methodology)</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Include relevant images and diagrams here</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Captions should be 18–40 pt. Write captions: “FIGURE #. Text…”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Your organization logo</a:t>
            </a:r>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Write your results here.</a:t>
            </a:r>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b">
            <a:noAutofit/>
          </a:bodyPr>
          <a:lstStyle>
            <a:lvl1pPr marL="0" indent="0">
              <a:buNone/>
              <a:defRPr sz="7141" b="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Subtitle (write: Results)</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Calibri" panose="020F0502020204030204" pitchFamily="34" charset="0"/>
                <a:cs typeface="Calibri" panose="020F0502020204030204" pitchFamily="34" charset="0"/>
              </a:defRPr>
            </a:lvl1pPr>
          </a:lstStyle>
          <a:p>
            <a:r>
              <a:rPr lang="en-US" noProof="0"/>
              <a:t>Include relevant images and diagrams here</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en-US" noProof="0"/>
              <a:t>Captions should be 18–40 pt. Write captions: “FIGURE #. Text…” </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9.emf"/><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osti.gov/biblio/841246" TargetMode="External"/><Relationship Id="rId7"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9.emf"/><Relationship Id="rId10" Type="http://schemas.openxmlformats.org/officeDocument/2006/relationships/image" Target="../media/image18.png"/><Relationship Id="rId4" Type="http://schemas.openxmlformats.org/officeDocument/2006/relationships/image" Target="../media/image13.jpeg"/><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en-US" i="1"/>
              <a:t>Extending COMSOL with Custom Code: </a:t>
            </a:r>
            <a:r>
              <a:rPr lang="en-US"/>
              <a:t>A Plug-In for Heating and Cooling Element Design</a:t>
            </a:r>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197297" y="9425048"/>
            <a:ext cx="17520817" cy="1984280"/>
          </a:xfrm>
        </p:spPr>
        <p:txBody>
          <a:bodyPr/>
          <a:lstStyle/>
          <a:p>
            <a:r>
              <a:rPr lang="pt-BR"/>
              <a:t>A. Taylor¹, J. Frankel¹, N. Tenorio¹</a:t>
            </a:r>
          </a:p>
          <a:p>
            <a:r>
              <a:rPr lang="en-US"/>
              <a:t>1. TRACE Simulation, a division of Triton Systems, Inc., Chelmsford, MA, USA.   </a:t>
            </a:r>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vert="horz" lIns="91440" tIns="45720" rIns="91440" bIns="45720" rtlCol="0" anchor="t">
            <a:noAutofit/>
          </a:bodyPr>
          <a:lstStyle/>
          <a:p>
            <a:r>
              <a:rPr lang="en-US" sz="3600"/>
              <a:t>Our application utilizes COMSOL’s Java API to automate the etch pattern of a heating cell’s resistive element. This custom, compiled Java library requires only the outer vertices of the element, path/trace constraints, and the user’s choice of etch strategy to optimize area utilization and maximize resistivity for any shape. Handling is provided for both convex and concave polygons through implementation of two geometry-agnostic path planning algorithms. </a:t>
            </a:r>
            <a:endParaRPr lang="en-US"/>
          </a:p>
          <a:p>
            <a:r>
              <a:rPr lang="en-US" sz="3600"/>
              <a:t>The “Spiral” setting, best suited for convex polygons, uses an optimization algorithm that begins by generating concentric contours, calculating optimally-spaced connections between the two, then algorithmically determining how to anneal the polyline to ensure a safe path from source node to sink node. A second strategy, </a:t>
            </a:r>
            <a:r>
              <a:rPr lang="en-US" sz="3600" i="1"/>
              <a:t>boustrophedon </a:t>
            </a:r>
            <a:r>
              <a:rPr lang="en-US" sz="3600" i="1" err="1"/>
              <a:t>rastering</a:t>
            </a:r>
            <a:r>
              <a:rPr lang="en-US" sz="3600"/>
              <a:t>, is used on convex or highly intricate element shapes, sectioning each polygon into well-conditioned subsections and dividing them into smooth rasters with full coverage.</a:t>
            </a:r>
            <a:endParaRPr lang="en-US"/>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623894"/>
            <a:ext cx="20901088" cy="2315228"/>
          </a:xfrm>
        </p:spPr>
        <p:txBody>
          <a:bodyPr/>
          <a:lstStyle/>
          <a:p>
            <a:endParaRPr lang="en-US"/>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en-US"/>
              <a:t>COMSOL’s convenient Java API can be leveraged to automate space-filling path generation algorithms for applications such as resistive traces or coolant paths. </a:t>
            </a:r>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vert="horz" lIns="91440" tIns="45720" rIns="91440" bIns="45720" numCol="2" spcCol="914400" rtlCol="0" anchor="t">
            <a:noAutofit/>
          </a:bodyPr>
          <a:lstStyle/>
          <a:p>
            <a:r>
              <a:rPr lang="en-US" sz="3600"/>
              <a:t>Resistive heating elements and conductive cooling networks are everywhere, from heated aircraft wings and spacecraft thermal panels, to electric vehicle battery films, microfluidic PCR chips, and refrigeration coils. Despite the breadth of these applications, they share a common challenge: achieving uniform temperature across complex two-dimensional surfaces and maximizing use of available area. The trace that snakes across the surface is the central design variable governing thermal behavior. Conventional designs frequently rely on manual or templated patterns that leave surface area underutilized and produce non-uniform thermal distributions. </a:t>
            </a:r>
            <a:br>
              <a:rPr lang="en-US" sz="3600" dirty="0"/>
            </a:br>
            <a:r>
              <a:rPr lang="en-US" sz="3600"/>
              <a:t>To address this gap, Triton Systems’ TRACE Simulation division designed and implemented a custom subroutine as a plug-in extension to COMSOL Multiphysics, written with COMSOL's native Java API. COMSOL 6.3 introduced an interactive Java Shell window, streamlining this integration process. The plug-in accepts arbitrary input polygons of any shape or size, along with user-defined parameters to constrain aspects of the generated path.</a:t>
            </a:r>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a:t>Introduction</a:t>
            </a:r>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a:t>Methodology</a:t>
            </a:r>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en-US" sz="3600"/>
              <a:t>FIGURE #1. From left – an arbitrary closed polygon is defined, an etch path is algorithmically generated and filleted, and lastly the path and base are thickened/solidified for meshing and simulation.</a:t>
            </a:r>
          </a:p>
        </p:txBody>
      </p:sp>
      <p:pic>
        <p:nvPicPr>
          <p:cNvPr id="35" name="Picture Placeholder 34">
            <a:extLst>
              <a:ext uri="{FF2B5EF4-FFF2-40B4-BE49-F238E27FC236}">
                <a16:creationId xmlns:a16="http://schemas.microsoft.com/office/drawing/2014/main" id="{A3349275-C2C2-523C-9012-0AD90C24B68F}"/>
              </a:ext>
            </a:extLst>
          </p:cNvPr>
          <p:cNvPicPr>
            <a:picLocks noGrp="1" noChangeAspect="1"/>
          </p:cNvPicPr>
          <p:nvPr>
            <p:ph type="pic" sz="quarter" idx="31"/>
          </p:nvPr>
        </p:nvPicPr>
        <p:blipFill>
          <a:blip r:embed="rId2">
            <a:extLst>
              <a:ext uri="{28A0092B-C50C-407E-A947-70E740481C1C}">
                <a14:useLocalDpi xmlns:a14="http://schemas.microsoft.com/office/drawing/2010/main" val="0"/>
              </a:ext>
            </a:extLst>
          </a:blip>
          <a:srcRect l="-568" t="19733" r="7391" b="17550"/>
          <a:stretch>
            <a:fillRect/>
          </a:stretch>
        </p:blipFill>
        <p:spPr>
          <a:xfrm>
            <a:off x="22402800" y="38786587"/>
            <a:ext cx="9367538" cy="3152536"/>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vert="horz" lIns="91440" tIns="45720" rIns="91440" bIns="45720" rtlCol="0" anchor="t">
            <a:noAutofit/>
          </a:bodyPr>
          <a:lstStyle/>
          <a:p>
            <a:r>
              <a:rPr lang="en-US" sz="3550"/>
              <a:t>Once generated, the optimized path is automatically passed back into COMSOL, populating a parametric geometry and launching a coupled </a:t>
            </a:r>
            <a:r>
              <a:rPr lang="en-US" sz="3550" err="1"/>
              <a:t>multiphysics</a:t>
            </a:r>
            <a:r>
              <a:rPr lang="en-US" sz="3550"/>
              <a:t> study. Studies combine the AC/DC and Heat Transfer modules for resistive heating cases or Heat Transfer with CFD for fluid-based cooling cases. Simulations evaluate temperature uniformity, peak and minimum temperatures, and overall thermal distribution. In a recent demonstration, the plug-in was used to refine etch patterns for hexagonal, circular, rectangular, and square heating elements, achieving etch length improvements of approximately 15% over baseline commercial designs.</a:t>
            </a:r>
          </a:p>
          <a:p>
            <a:r>
              <a:rPr lang="en-US" sz="3550"/>
              <a:t>By packaging algorithmic path optimization and COMSOL-based </a:t>
            </a:r>
            <a:r>
              <a:rPr lang="en-US" sz="3550" err="1"/>
              <a:t>multiphysics</a:t>
            </a:r>
            <a:r>
              <a:rPr lang="en-US" sz="3550"/>
              <a:t> validation into a single automated workflow, the plug-in reduces material usage, minimizes hot- and cold-spot risk, accelerates time-to-prototype, and supports the design of next-generation thermal management solutions across virtually every market that depends on precise surface-level heating or cooling.</a:t>
            </a:r>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en-US"/>
              <a:t>Results</a:t>
            </a:r>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en-US" sz="3600"/>
              <a:t>FIGURE #2. Example application window allows for selection of path generation parameters, bounding polygon vertices (or regular hex/rectangle), and choice of algorithm/strategy to generate the etch path.</a:t>
            </a:r>
          </a:p>
        </p:txBody>
      </p:sp>
      <p:pic>
        <p:nvPicPr>
          <p:cNvPr id="16" name="Picture Placeholder 15">
            <a:extLst>
              <a:ext uri="{FF2B5EF4-FFF2-40B4-BE49-F238E27FC236}">
                <a16:creationId xmlns:a16="http://schemas.microsoft.com/office/drawing/2014/main" id="{EF7ED6CA-82E6-1733-F1E7-E425C3853B5A}"/>
              </a:ext>
            </a:extLst>
          </p:cNvPr>
          <p:cNvPicPr>
            <a:picLocks noGrp="1" noChangeAspect="1"/>
          </p:cNvPicPr>
          <p:nvPr>
            <p:ph type="pic" sz="quarter" idx="11"/>
          </p:nvPr>
        </p:nvPicPr>
        <p:blipFill>
          <a:blip r:embed="rId3"/>
          <a:srcRect l="-568" t="-13407" r="403" b="-5369"/>
          <a:stretch>
            <a:fillRect/>
          </a:stretch>
        </p:blipFill>
        <p:spPr>
          <a:xfrm>
            <a:off x="0" y="-1"/>
            <a:ext cx="13414251" cy="12175479"/>
          </a:xfrm>
          <a:prstGeom prst="rect">
            <a:avLst/>
          </a:prstGeom>
        </p:spPr>
      </p:pic>
      <p:pic>
        <p:nvPicPr>
          <p:cNvPr id="23" name="Picture Placeholder 22">
            <a:extLst>
              <a:ext uri="{FF2B5EF4-FFF2-40B4-BE49-F238E27FC236}">
                <a16:creationId xmlns:a16="http://schemas.microsoft.com/office/drawing/2014/main" id="{37439C40-8016-7973-CFFB-FFDC20C7C70C}"/>
              </a:ext>
            </a:extLst>
          </p:cNvPr>
          <p:cNvPicPr>
            <a:picLocks noGrp="1" noChangeAspect="1"/>
          </p:cNvPicPr>
          <p:nvPr>
            <p:ph type="pic" sz="quarter" idx="29"/>
          </p:nvPr>
        </p:nvPicPr>
        <p:blipFill>
          <a:blip r:embed="rId4"/>
          <a:srcRect l="1027" t="-27341" r="1493" b="-15788"/>
          <a:stretch>
            <a:fillRect/>
          </a:stretch>
        </p:blipFill>
        <p:spPr>
          <a:xfrm>
            <a:off x="1196912" y="20360447"/>
            <a:ext cx="13710909" cy="6256212"/>
          </a:xfrm>
          <a:prstGeom prst="rect">
            <a:avLst/>
          </a:prstGeom>
        </p:spPr>
      </p:pic>
      <p:pic>
        <p:nvPicPr>
          <p:cNvPr id="31" name="Picture Placeholder 30">
            <a:extLst>
              <a:ext uri="{FF2B5EF4-FFF2-40B4-BE49-F238E27FC236}">
                <a16:creationId xmlns:a16="http://schemas.microsoft.com/office/drawing/2014/main" id="{B1FB314F-379E-96F3-6CBE-B36EBBD902CC}"/>
              </a:ext>
            </a:extLst>
          </p:cNvPr>
          <p:cNvPicPr>
            <a:picLocks noGrp="1" noChangeAspect="1"/>
          </p:cNvPicPr>
          <p:nvPr>
            <p:ph type="pic" sz="quarter" idx="34"/>
          </p:nvPr>
        </p:nvPicPr>
        <p:blipFill>
          <a:blip r:embed="rId5"/>
          <a:srcRect l="-758" t="-506" r="707" b="-897"/>
          <a:stretch>
            <a:fillRect/>
          </a:stretch>
        </p:blipFill>
        <p:spPr>
          <a:xfrm>
            <a:off x="17526117" y="29532851"/>
            <a:ext cx="14191997" cy="6565522"/>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EF177-D55C-FB31-B9EA-8A7459D27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71FA75-3B9A-8C5B-BB47-776A69DA84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BA916A-9767-60ED-6B24-FA2C2057630C}"/>
              </a:ext>
            </a:extLst>
          </p:cNvPr>
          <p:cNvSpPr>
            <a:spLocks noGrp="1"/>
          </p:cNvSpPr>
          <p:nvPr>
            <p:ph sz="quarter" idx="10"/>
          </p:nvPr>
        </p:nvSpPr>
        <p:spPr/>
        <p:txBody>
          <a:bodyPr/>
          <a:lstStyle/>
          <a:p>
            <a:endParaRPr lang="en-US"/>
          </a:p>
        </p:txBody>
      </p:sp>
      <p:sp>
        <p:nvSpPr>
          <p:cNvPr id="6" name="Text Placeholder 5">
            <a:extLst>
              <a:ext uri="{FF2B5EF4-FFF2-40B4-BE49-F238E27FC236}">
                <a16:creationId xmlns:a16="http://schemas.microsoft.com/office/drawing/2014/main" id="{5B1DF9CB-9097-C5DE-86F2-4B079EAC9092}"/>
              </a:ext>
            </a:extLst>
          </p:cNvPr>
          <p:cNvSpPr>
            <a:spLocks noGrp="1"/>
          </p:cNvSpPr>
          <p:nvPr>
            <p:ph type="body" sz="quarter" idx="23"/>
          </p:nvPr>
        </p:nvSpPr>
        <p:spPr/>
        <p:txBody>
          <a:bodyPr/>
          <a:lstStyle/>
          <a:p>
            <a:endParaRPr lang="en-US"/>
          </a:p>
        </p:txBody>
      </p:sp>
      <p:sp>
        <p:nvSpPr>
          <p:cNvPr id="7" name="Text Placeholder 6">
            <a:extLst>
              <a:ext uri="{FF2B5EF4-FFF2-40B4-BE49-F238E27FC236}">
                <a16:creationId xmlns:a16="http://schemas.microsoft.com/office/drawing/2014/main" id="{D9B5CCAB-5999-2332-DE1C-3EFDF81EE24E}"/>
              </a:ext>
            </a:extLst>
          </p:cNvPr>
          <p:cNvSpPr>
            <a:spLocks noGrp="1"/>
          </p:cNvSpPr>
          <p:nvPr>
            <p:ph type="body" sz="quarter" idx="24"/>
          </p:nvPr>
        </p:nvSpPr>
        <p:spPr/>
        <p:txBody>
          <a:bodyPr/>
          <a:lstStyle/>
          <a:p>
            <a:endParaRPr lang="en-US"/>
          </a:p>
        </p:txBody>
      </p:sp>
      <p:sp>
        <p:nvSpPr>
          <p:cNvPr id="8" name="Content Placeholder 7">
            <a:extLst>
              <a:ext uri="{FF2B5EF4-FFF2-40B4-BE49-F238E27FC236}">
                <a16:creationId xmlns:a16="http://schemas.microsoft.com/office/drawing/2014/main" id="{B9305EF9-6C54-0203-5524-BB3B513962FA}"/>
              </a:ext>
            </a:extLst>
          </p:cNvPr>
          <p:cNvSpPr>
            <a:spLocks noGrp="1"/>
          </p:cNvSpPr>
          <p:nvPr>
            <p:ph sz="quarter" idx="26"/>
          </p:nvPr>
        </p:nvSpPr>
        <p:spPr/>
        <p:txBody>
          <a:bodyPr/>
          <a:lstStyle/>
          <a:p>
            <a:endParaRPr lang="en-US"/>
          </a:p>
        </p:txBody>
      </p:sp>
      <p:sp>
        <p:nvSpPr>
          <p:cNvPr id="5" name="Text Placeholder 4">
            <a:extLst>
              <a:ext uri="{FF2B5EF4-FFF2-40B4-BE49-F238E27FC236}">
                <a16:creationId xmlns:a16="http://schemas.microsoft.com/office/drawing/2014/main" id="{2E09A214-A50D-4890-FCF1-223984575E82}"/>
              </a:ext>
            </a:extLst>
          </p:cNvPr>
          <p:cNvSpPr>
            <a:spLocks noGrp="1"/>
          </p:cNvSpPr>
          <p:nvPr>
            <p:ph type="body" sz="quarter" idx="18"/>
          </p:nvPr>
        </p:nvSpPr>
        <p:spPr/>
        <p:txBody>
          <a:bodyPr/>
          <a:lstStyle/>
          <a:p>
            <a:endParaRPr lang="en-US"/>
          </a:p>
        </p:txBody>
      </p:sp>
      <p:sp>
        <p:nvSpPr>
          <p:cNvPr id="9" name="Text Placeholder 8">
            <a:extLst>
              <a:ext uri="{FF2B5EF4-FFF2-40B4-BE49-F238E27FC236}">
                <a16:creationId xmlns:a16="http://schemas.microsoft.com/office/drawing/2014/main" id="{2D8019E6-9B64-1085-51FE-8F6C1B0DBD26}"/>
              </a:ext>
            </a:extLst>
          </p:cNvPr>
          <p:cNvSpPr>
            <a:spLocks noGrp="1"/>
          </p:cNvSpPr>
          <p:nvPr>
            <p:ph type="body" sz="quarter" idx="27"/>
          </p:nvPr>
        </p:nvSpPr>
        <p:spPr/>
        <p:txBody>
          <a:bodyPr/>
          <a:lstStyle/>
          <a:p>
            <a:endParaRPr lang="en-US"/>
          </a:p>
        </p:txBody>
      </p:sp>
      <p:sp>
        <p:nvSpPr>
          <p:cNvPr id="10" name="Text Placeholder 9">
            <a:extLst>
              <a:ext uri="{FF2B5EF4-FFF2-40B4-BE49-F238E27FC236}">
                <a16:creationId xmlns:a16="http://schemas.microsoft.com/office/drawing/2014/main" id="{3955A82D-F889-E6A2-EFE4-21CFFB1A48C0}"/>
              </a:ext>
            </a:extLst>
          </p:cNvPr>
          <p:cNvSpPr>
            <a:spLocks noGrp="1"/>
          </p:cNvSpPr>
          <p:nvPr>
            <p:ph type="body" sz="quarter" idx="28"/>
          </p:nvPr>
        </p:nvSpPr>
        <p:spPr/>
        <p:txBody>
          <a:bodyPr/>
          <a:lstStyle/>
          <a:p>
            <a:endParaRPr lang="en-US"/>
          </a:p>
        </p:txBody>
      </p:sp>
      <p:sp>
        <p:nvSpPr>
          <p:cNvPr id="11" name="Picture Placeholder 10">
            <a:extLst>
              <a:ext uri="{FF2B5EF4-FFF2-40B4-BE49-F238E27FC236}">
                <a16:creationId xmlns:a16="http://schemas.microsoft.com/office/drawing/2014/main" id="{60B4B1AD-B9DD-DE27-EE8F-38FD9ED81CDD}"/>
              </a:ext>
            </a:extLst>
          </p:cNvPr>
          <p:cNvSpPr>
            <a:spLocks noGrp="1"/>
          </p:cNvSpPr>
          <p:nvPr>
            <p:ph type="pic" sz="quarter" idx="29"/>
          </p:nvPr>
        </p:nvSpPr>
        <p:spPr/>
        <p:txBody>
          <a:bodyPr/>
          <a:lstStyle/>
          <a:p>
            <a:endParaRPr lang="en-US"/>
          </a:p>
        </p:txBody>
      </p:sp>
      <p:sp>
        <p:nvSpPr>
          <p:cNvPr id="12" name="Text Placeholder 11">
            <a:extLst>
              <a:ext uri="{FF2B5EF4-FFF2-40B4-BE49-F238E27FC236}">
                <a16:creationId xmlns:a16="http://schemas.microsoft.com/office/drawing/2014/main" id="{26FE5672-353E-9002-386B-D6EF23E40E12}"/>
              </a:ext>
            </a:extLst>
          </p:cNvPr>
          <p:cNvSpPr>
            <a:spLocks noGrp="1"/>
          </p:cNvSpPr>
          <p:nvPr>
            <p:ph type="body" sz="quarter" idx="30"/>
          </p:nvPr>
        </p:nvSpPr>
        <p:spPr/>
        <p:txBody>
          <a:bodyPr/>
          <a:lstStyle/>
          <a:p>
            <a:endParaRPr lang="en-US"/>
          </a:p>
        </p:txBody>
      </p:sp>
      <p:sp>
        <p:nvSpPr>
          <p:cNvPr id="13" name="Picture Placeholder 12">
            <a:extLst>
              <a:ext uri="{FF2B5EF4-FFF2-40B4-BE49-F238E27FC236}">
                <a16:creationId xmlns:a16="http://schemas.microsoft.com/office/drawing/2014/main" id="{E0998E16-645F-86B3-499F-AAB55139217E}"/>
              </a:ext>
            </a:extLst>
          </p:cNvPr>
          <p:cNvSpPr>
            <a:spLocks noGrp="1"/>
          </p:cNvSpPr>
          <p:nvPr>
            <p:ph type="pic" sz="quarter" idx="31"/>
          </p:nvPr>
        </p:nvSpPr>
        <p:spPr/>
        <p:txBody>
          <a:bodyPr/>
          <a:lstStyle/>
          <a:p>
            <a:endParaRPr lang="en-US"/>
          </a:p>
        </p:txBody>
      </p:sp>
      <p:sp>
        <p:nvSpPr>
          <p:cNvPr id="14" name="Text Placeholder 13">
            <a:extLst>
              <a:ext uri="{FF2B5EF4-FFF2-40B4-BE49-F238E27FC236}">
                <a16:creationId xmlns:a16="http://schemas.microsoft.com/office/drawing/2014/main" id="{291F7BE1-13DD-F530-6104-D98B23CF2C46}"/>
              </a:ext>
            </a:extLst>
          </p:cNvPr>
          <p:cNvSpPr>
            <a:spLocks noGrp="1"/>
          </p:cNvSpPr>
          <p:nvPr>
            <p:ph type="body" sz="quarter" idx="32"/>
          </p:nvPr>
        </p:nvSpPr>
        <p:spPr/>
        <p:txBody>
          <a:bodyPr/>
          <a:lstStyle/>
          <a:p>
            <a:endParaRPr lang="en-US"/>
          </a:p>
        </p:txBody>
      </p:sp>
      <p:sp>
        <p:nvSpPr>
          <p:cNvPr id="15" name="Text Placeholder 14">
            <a:extLst>
              <a:ext uri="{FF2B5EF4-FFF2-40B4-BE49-F238E27FC236}">
                <a16:creationId xmlns:a16="http://schemas.microsoft.com/office/drawing/2014/main" id="{1105E719-6DA5-EB83-7958-1441CE8BB5A0}"/>
              </a:ext>
            </a:extLst>
          </p:cNvPr>
          <p:cNvSpPr>
            <a:spLocks noGrp="1"/>
          </p:cNvSpPr>
          <p:nvPr>
            <p:ph type="body" sz="quarter" idx="33"/>
          </p:nvPr>
        </p:nvSpPr>
        <p:spPr/>
        <p:txBody>
          <a:bodyPr/>
          <a:lstStyle/>
          <a:p>
            <a:endParaRPr lang="en-US"/>
          </a:p>
        </p:txBody>
      </p:sp>
      <p:sp>
        <p:nvSpPr>
          <p:cNvPr id="16" name="Picture Placeholder 15">
            <a:extLst>
              <a:ext uri="{FF2B5EF4-FFF2-40B4-BE49-F238E27FC236}">
                <a16:creationId xmlns:a16="http://schemas.microsoft.com/office/drawing/2014/main" id="{DFDBA680-F89F-646F-19D0-55033126B117}"/>
              </a:ext>
            </a:extLst>
          </p:cNvPr>
          <p:cNvSpPr>
            <a:spLocks noGrp="1"/>
          </p:cNvSpPr>
          <p:nvPr>
            <p:ph type="pic" sz="quarter" idx="34"/>
          </p:nvPr>
        </p:nvSpPr>
        <p:spPr/>
        <p:txBody>
          <a:bodyPr/>
          <a:lstStyle/>
          <a:p>
            <a:endParaRPr lang="en-US"/>
          </a:p>
        </p:txBody>
      </p:sp>
      <p:sp>
        <p:nvSpPr>
          <p:cNvPr id="17" name="Text Placeholder 16">
            <a:extLst>
              <a:ext uri="{FF2B5EF4-FFF2-40B4-BE49-F238E27FC236}">
                <a16:creationId xmlns:a16="http://schemas.microsoft.com/office/drawing/2014/main" id="{AEDB1BC2-E1F0-1478-3302-2340B2395AB8}"/>
              </a:ext>
            </a:extLst>
          </p:cNvPr>
          <p:cNvSpPr>
            <a:spLocks noGrp="1"/>
          </p:cNvSpPr>
          <p:nvPr>
            <p:ph type="body" sz="quarter" idx="35"/>
          </p:nvPr>
        </p:nvSpPr>
        <p:spPr/>
        <p:txBody>
          <a:bodyPr/>
          <a:lstStyle/>
          <a:p>
            <a:endParaRPr lang="en-US"/>
          </a:p>
        </p:txBody>
      </p:sp>
      <p:sp>
        <p:nvSpPr>
          <p:cNvPr id="18" name="Picture Placeholder 17">
            <a:extLst>
              <a:ext uri="{FF2B5EF4-FFF2-40B4-BE49-F238E27FC236}">
                <a16:creationId xmlns:a16="http://schemas.microsoft.com/office/drawing/2014/main" id="{629024A3-1EEC-0E82-2638-9D4B5F1877A4}"/>
              </a:ext>
            </a:extLst>
          </p:cNvPr>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10406649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en-US" sz="14970"/>
              <a:t>Guidelines</a:t>
            </a: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6"/>
            <a:ext cx="26143987" cy="10734806"/>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spcBef>
                <a:spcPts val="4627"/>
              </a:spcBef>
            </a:pPr>
            <a:r>
              <a:rPr lang="en-US" sz="6121"/>
              <a:t>Do not adjust the template; work within it. See the examples provided.</a:t>
            </a:r>
          </a:p>
          <a:p>
            <a:pPr>
              <a:spcBef>
                <a:spcPts val="4627"/>
              </a:spcBef>
            </a:pPr>
            <a:r>
              <a:rPr lang="en-US" sz="6121"/>
              <a:t>Left align text within textboxes, and do not justify your text.</a:t>
            </a:r>
          </a:p>
          <a:p>
            <a:pPr>
              <a:spcBef>
                <a:spcPts val="4627"/>
              </a:spcBef>
            </a:pPr>
            <a:r>
              <a:rPr lang="en-US" sz="6121"/>
              <a:t>Titles are the largest font on the slide (90–120 pt.), then subtitles (70–80 pt.). Captions, references, and affiliation are the smallest text (18–40 pt.).</a:t>
            </a:r>
          </a:p>
          <a:p>
            <a:pPr>
              <a:spcBef>
                <a:spcPts val="4627"/>
              </a:spcBef>
            </a:pPr>
            <a:r>
              <a:rPr lang="en-US" sz="6121"/>
              <a:t>Titles and subtitles are bold; any other use of bold should be for emphasis. </a:t>
            </a:r>
          </a:p>
          <a:p>
            <a:pPr>
              <a:spcBef>
                <a:spcPts val="4627"/>
              </a:spcBef>
            </a:pPr>
            <a:r>
              <a:rPr lang="en-US" sz="6121"/>
              <a:t>Text is either black or grey and should only be adjusted for diagrams.</a:t>
            </a:r>
          </a:p>
          <a:p>
            <a:pPr>
              <a:spcBef>
                <a:spcPts val="4627"/>
              </a:spcBef>
            </a:pPr>
            <a:r>
              <a:rPr lang="en-US" sz="6121"/>
              <a:t>Images can be adjusted and fitted into the boxes using the </a:t>
            </a:r>
            <a:r>
              <a:rPr lang="en-US" sz="6121" i="1"/>
              <a:t>Crop</a:t>
            </a:r>
            <a:r>
              <a:rPr lang="en-US" sz="6121"/>
              <a:t> feature. (In PowerPoint: </a:t>
            </a:r>
            <a:r>
              <a:rPr lang="en-US" sz="6121" i="1"/>
              <a:t>Format</a:t>
            </a:r>
            <a:r>
              <a:rPr lang="en-US" sz="6121"/>
              <a:t> tab </a:t>
            </a:r>
            <a:r>
              <a:rPr lang="en-US" sz="6121">
                <a:sym typeface="Wingdings" panose="05000000000000000000" pitchFamily="2" charset="2"/>
              </a:rPr>
              <a:t> </a:t>
            </a:r>
            <a:r>
              <a:rPr lang="en-US" sz="6121" i="1">
                <a:sym typeface="Wingdings" panose="05000000000000000000" pitchFamily="2" charset="2"/>
              </a:rPr>
              <a:t>Size</a:t>
            </a:r>
            <a:r>
              <a:rPr lang="en-US" sz="6121">
                <a:sym typeface="Wingdings" panose="05000000000000000000" pitchFamily="2" charset="2"/>
              </a:rPr>
              <a:t> section on the right  </a:t>
            </a:r>
            <a:r>
              <a:rPr lang="en-US" sz="6121" i="1">
                <a:sym typeface="Wingdings" panose="05000000000000000000" pitchFamily="2" charset="2"/>
              </a:rPr>
              <a:t>Crop</a:t>
            </a:r>
            <a:r>
              <a:rPr lang="en-US" sz="6121">
                <a:sym typeface="Wingdings" panose="05000000000000000000" pitchFamily="2" charset="2"/>
              </a:rPr>
              <a:t>.)</a:t>
            </a:r>
            <a:endParaRPr lang="en-US" sz="6121"/>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a:t>General Notes for Using the Template</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0302765"/>
            <a:ext cx="9854192" cy="9533975"/>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en-US" sz="6121"/>
              <a:t>The settings shown on the right export the highest quality image with a transparent background. </a:t>
            </a:r>
          </a:p>
          <a:p>
            <a:pPr marL="0" indent="0">
              <a:spcBef>
                <a:spcPts val="4627"/>
              </a:spcBef>
              <a:buNone/>
            </a:pPr>
            <a:r>
              <a:rPr lang="en-US" sz="6121"/>
              <a:t>The most important settings to use are the two outlined in pink. This will export an image that can be placed in the blue space of the header.</a:t>
            </a: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7331763"/>
            <a:ext cx="8688124" cy="2971002"/>
          </a:xfrm>
          <a:prstGeom prst="rect">
            <a:avLst/>
          </a:prstGeom>
        </p:spPr>
        <p:txBody>
          <a:bodyPr anchor="b"/>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en-US" sz="9527" b="1"/>
              <a:t>Exporting an Image for the Header</a:t>
            </a:r>
          </a:p>
        </p:txBody>
      </p:sp>
      <p:pic>
        <p:nvPicPr>
          <p:cNvPr id="24" name="Picture 23">
            <a:extLst>
              <a:ext uri="{FF2B5EF4-FFF2-40B4-BE49-F238E27FC236}">
                <a16:creationId xmlns:a16="http://schemas.microsoft.com/office/drawing/2014/main" id="{D380471D-5F68-87B5-A0CD-C5D9A8F109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97059" y="26109707"/>
            <a:ext cx="17635189" cy="14593222"/>
          </a:xfrm>
          <a:prstGeom prst="rect">
            <a:avLst/>
          </a:prstGeom>
        </p:spPr>
      </p:pic>
      <p:sp>
        <p:nvSpPr>
          <p:cNvPr id="2" name="Rectangle 1">
            <a:extLst>
              <a:ext uri="{FF2B5EF4-FFF2-40B4-BE49-F238E27FC236}">
                <a16:creationId xmlns:a16="http://schemas.microsoft.com/office/drawing/2014/main" id="{D934D9CD-9E7F-4B45-8891-BAAA9C74760F}"/>
              </a:ext>
            </a:extLst>
          </p:cNvPr>
          <p:cNvSpPr/>
          <p:nvPr/>
        </p:nvSpPr>
        <p:spPr>
          <a:xfrm>
            <a:off x="4029509" y="19811950"/>
            <a:ext cx="10424955" cy="4707082"/>
          </a:xfrm>
          <a:prstGeom prst="rect">
            <a:avLst/>
          </a:prstGeom>
          <a:ln>
            <a:solidFill>
              <a:schemeClr val="tx1"/>
            </a:solidFill>
            <a:prstDash val="dash"/>
          </a:ln>
        </p:spPr>
        <p:txBody>
          <a:bodyPr wrap="square" anchor="ctr">
            <a:spAutoFit/>
          </a:bodyPr>
          <a:lstStyle/>
          <a:p>
            <a:r>
              <a:rPr lang="en-US" sz="4897" b="1"/>
              <a:t>Please keep in mind:</a:t>
            </a:r>
          </a:p>
          <a:p>
            <a:pPr marL="699653" indent="-699653">
              <a:buFont typeface="Arial" panose="020B0604020202020204" pitchFamily="34" charset="0"/>
              <a:buChar char="•"/>
            </a:pPr>
            <a:r>
              <a:rPr lang="en-US" sz="4897" b="1"/>
              <a:t>The solid red lines are the 3 mm that will be cut off during printing.</a:t>
            </a:r>
          </a:p>
          <a:p>
            <a:pPr marL="699653" indent="-699653">
              <a:buFont typeface="Arial" panose="020B0604020202020204" pitchFamily="34" charset="0"/>
              <a:buChar char="•"/>
            </a:pPr>
            <a:r>
              <a:rPr lang="en-US" sz="4897"/>
              <a:t>The dotted lines represent a small margin that may or may not be cut off during printing.</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flipV="1">
            <a:off x="903502" y="22165491"/>
            <a:ext cx="3126006" cy="1"/>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359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en-US" sz="9794"/>
              <a:t>Analysis of a Permanent Magnet Motor in 3D</a:t>
            </a:r>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en-US"/>
              <a:t>J. A. Smith</a:t>
            </a:r>
            <a:r>
              <a:rPr lang="en-US" baseline="30000"/>
              <a:t>1</a:t>
            </a:r>
            <a:r>
              <a:rPr lang="en-US"/>
              <a:t>, M. B. Smith</a:t>
            </a:r>
            <a:r>
              <a:rPr lang="en-US" baseline="30000"/>
              <a:t>2</a:t>
            </a:r>
            <a:br>
              <a:rPr lang="en-US"/>
            </a:br>
            <a:r>
              <a:rPr lang="en-US"/>
              <a:t>1. Department (if applicable), Organization, City, Country. </a:t>
            </a:r>
            <a:br>
              <a:rPr lang="en-US"/>
            </a:br>
            <a:r>
              <a:rPr lang="en-US"/>
              <a:t>2. Department (if applicable), Organization, City, Country.</a:t>
            </a:r>
          </a:p>
          <a:p>
            <a:endParaRPr lang="en-US"/>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r>
                  <a:rPr lang="en-US" sz="4897"/>
                  <a:t>An 18-pole PM motor is modeled in 3D. Sector symmetry and axial mirror symmetry are utilized to reduce the computational effort while capturing the full 3D behavior of the device. </a:t>
                </a:r>
              </a:p>
              <a:p>
                <a:r>
                  <a:rPr lang="en-US" sz="4897"/>
                  <a:t>The conducting part of the rotor is modeled using Ampère’s law:</a:t>
                </a:r>
                <a:br>
                  <a:rPr lang="en-US" sz="4897"/>
                </a:br>
                <a:endParaRPr lang="en-US" sz="4897"/>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a:p>
              <a:p>
                <a:endParaRPr lang="en-US" sz="4897"/>
              </a:p>
              <a:p>
                <a:endParaRPr lang="en-US" sz="4897"/>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841" t="-3200"/>
                </a:stretch>
              </a:blipFill>
            </p:spPr>
            <p:txBody>
              <a:bodyPr/>
              <a:lstStyle/>
              <a:p>
                <a:r>
                  <a:rPr 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a:t>1. Author first initial and last name, “Article Title”, </a:t>
            </a:r>
            <a:r>
              <a:rPr lang="en-US" i="1"/>
              <a:t>Journal</a:t>
            </a:r>
            <a:r>
              <a:rPr lang="en-US"/>
              <a:t>, Volume (vol.), Page numbers (pp.), Year.</a:t>
            </a:r>
            <a:br>
              <a:rPr lang="en-US"/>
            </a:br>
            <a:r>
              <a:rPr lang="en-US"/>
              <a:t>2. Author first initial and last name, “Article Title”, </a:t>
            </a:r>
            <a:r>
              <a:rPr lang="en-US" i="1"/>
              <a:t>Journal</a:t>
            </a:r>
            <a:r>
              <a:rPr lang="en-US"/>
              <a:t>, Volume (vol.), Page numbers (pp.), Year. </a:t>
            </a:r>
            <a:br>
              <a:rPr lang="en-US"/>
            </a:br>
            <a:r>
              <a:rPr lang="en-US"/>
              <a:t>3. Author first initial and last name, “Article Title”, </a:t>
            </a:r>
            <a:r>
              <a:rPr lang="en-US" i="1"/>
              <a:t>Journal</a:t>
            </a:r>
            <a:r>
              <a:rPr lang="en-US"/>
              <a:t>, Volume (vol.), Page numbers (pp.), Year.</a:t>
            </a:r>
          </a:p>
          <a:p>
            <a:endParaRPr lang="en-US"/>
          </a:p>
          <a:p>
            <a:endParaRPr lang="en-US"/>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4180360"/>
          </a:xfrm>
        </p:spPr>
        <p:txBody>
          <a:bodyPr/>
          <a:lstStyle/>
          <a:p>
            <a:r>
              <a:rPr lang="en-US"/>
              <a:t>Optimize permanent magnet (PM) motor performance by understanding their full behavior, including sensitivity to high temperatures.</a:t>
            </a: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r>
              <a:rPr lang="en-US" sz="4800"/>
              <a:t>While PM motors are valued for the energy savings that they provide, there are some design limitations to address. For example, permanent magnets are sensitive to high temperatures. Such temperatures can occur when currents, particularly eddy currents, generate heat losses. </a:t>
            </a:r>
          </a:p>
          <a:p>
            <a:endParaRPr lang="en-US" sz="4800"/>
          </a:p>
          <a:p>
            <a:endParaRPr lang="en-US" sz="4800"/>
          </a:p>
          <a:p>
            <a:endParaRPr lang="en-US" sz="4800"/>
          </a:p>
          <a:p>
            <a:r>
              <a:rPr lang="en-US" sz="4800"/>
              <a:t>The findings offer greater insight into the behavior of PM motors, particularly by capturing the eddy current losses that occur within the magnets. This information serves as a useful resource for improving the design of PM motors, and therefore the technology they help power.</a:t>
            </a:r>
          </a:p>
          <a:p>
            <a:endParaRPr lang="en-US" sz="4800"/>
          </a:p>
          <a:p>
            <a:endParaRPr lang="en-US" sz="4800"/>
          </a:p>
          <a:p>
            <a:endParaRPr lang="en-US" sz="4800"/>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lstStyle/>
          <a:p>
            <a:r>
              <a:rPr lang="en-US"/>
              <a:t>Abstract</a:t>
            </a: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lstStyle/>
          <a:p>
            <a:r>
              <a:rPr lang="en-US"/>
              <a:t>Methodology</a:t>
            </a: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en-US"/>
              <a:t>FIGURE 1. Left: Permanent motor sector. Right: Drawing of the PM motor.</a:t>
            </a:r>
          </a:p>
          <a:p>
            <a:endParaRPr lang="en-US"/>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r>
              <a:rPr lang="en-US" sz="4897"/>
              <a:t>The results can be seen in Figure 2, which shows the magnetic flux density for the motor in it’s stationary state, that is, the initial conditions for the time-dependent simulation. In this state, the coil current is zero. It also shows the magnetic flux density for the motor after revolving one sector angle. In this plot, the air and coil domains are excluded in order to get a better view.</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lstStyle/>
          <a:p>
            <a:r>
              <a:rPr lang="en-US"/>
              <a:t>Results</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en-US"/>
              <a:t>FIGURE 2. Left: Magnetic flux density from the permanent magnets with only the rotor at rest. Right: Magnetic flux density after revolving one sector angle.</a:t>
            </a:r>
          </a:p>
          <a:p>
            <a:endParaRPr lang="en-US"/>
          </a:p>
          <a:p>
            <a:endParaRPr lang="en-US"/>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a:bodyPr>
          <a:lstStyle/>
          <a:p>
            <a:r>
              <a:rPr lang="en-US" sz="12242"/>
              <a:t>The Intriguing Stresses in Pipe Bends</a:t>
            </a: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en-US"/>
              <a:t>J. A. Smith</a:t>
            </a:r>
            <a:r>
              <a:rPr lang="en-US" baseline="30000"/>
              <a:t>1</a:t>
            </a:r>
            <a:r>
              <a:rPr lang="en-US"/>
              <a:t>, M. B. Smith</a:t>
            </a:r>
            <a:r>
              <a:rPr lang="en-US" baseline="30000"/>
              <a:t>2</a:t>
            </a:r>
            <a:br>
              <a:rPr lang="en-US"/>
            </a:br>
            <a:r>
              <a:rPr lang="en-US"/>
              <a:t>1. Department (if applicable), Organization, City, Country. </a:t>
            </a:r>
            <a:br>
              <a:rPr lang="en-US"/>
            </a:br>
            <a:r>
              <a:rPr lang="en-US"/>
              <a:t>2. Department (if applicable), Organization, City, Country.</a:t>
            </a:r>
          </a:p>
          <a:p>
            <a:endParaRPr lang="en-US"/>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11156" r="14625" b="17362"/>
          <a:stretch>
            <a:fillRect/>
          </a:stretch>
        </p:blipFill>
        <p:spPr>
          <a:xfrm>
            <a:off x="1" y="0"/>
            <a:ext cx="14106184" cy="11982970"/>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r>
              <a:rPr lang="en-US"/>
              <a:t>The pipe is slender with a constant cross section, so it would seem like a natural choice to treat such a structure as a beam in a simplified analysis. The bending moment is the only load acting on the structure, and it’s thus constant for any given section along the entire beam axis. </a:t>
            </a:r>
          </a:p>
          <a:p>
            <a:r>
              <a:rPr lang="en-US"/>
              <a:t>The maximum stress even occurs on the </a:t>
            </a:r>
            <a:r>
              <a:rPr lang="en-US" i="1"/>
              <a:t>inside</a:t>
            </a:r>
            <a:r>
              <a:rPr lang="en-US"/>
              <a:t> of the pipe. The cross section of the bend also deforms significantly, and, more specifically, it ovalizes with the major axis either being oriented in the bend plane or perpendicular to it depending on the direction of the bending moment.</a:t>
            </a: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a:t>E.A. Wais and E.C. Rodabaugh, “Background of SIFs and Stress Indices for Moment Loadings of Piping Components”, United States, 2005; </a:t>
            </a:r>
            <a:r>
              <a:rPr lang="en-US" sz="2040">
                <a:hlinkClick r:id="rId3"/>
              </a:rPr>
              <a:t>https://www.osti.gov/biblio/841246</a:t>
            </a:r>
            <a:endParaRPr lang="en-US" sz="2040"/>
          </a:p>
          <a:p>
            <a:pPr marL="466435" indent="-466435">
              <a:spcBef>
                <a:spcPts val="612"/>
              </a:spcBef>
              <a:buFont typeface="+mj-lt"/>
              <a:buAutoNum type="arabicPeriod"/>
            </a:pPr>
            <a:r>
              <a:rPr lang="en-US" sz="2040"/>
              <a:t>“Stress Intensification Factors (i-Factors), Flexibility Factors (k-Factors), and Their Determination for Metallic Piping Components”, ASME, 2017; https://www.asme.org/codes-standards/find-codes-standards/b31j-stress-intensification-factors-flexibility-factors-determination-metallic-piping-components/2017/drm-enabled-pdf</a:t>
            </a:r>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r>
              <a:rPr lang="en-US" sz="5101"/>
              <a:t>For many structural engineers, beam theory is a popular analysis tool. Using the equations can be beneficial when considering structural behavior, as they are easy to apply and provide useful results. This work investigates one such case.</a:t>
            </a: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r>
              <a:rPr lang="en-US"/>
              <a:t>Pipe bends are common in piping systems, which typically transport liquids or gas, often under high pressure. One place where you may find a lot of pipes are oil tankers. The labyrinthine piping systems can look pretty fascinating.</a:t>
            </a:r>
          </a:p>
          <a:p>
            <a:r>
              <a:rPr lang="en-US"/>
              <a:t>Many piping standards (or codes) used for industrial applications are based on beam theory when it comes to the structural analysis. But, as we have already discovered, pipe bends generally do not behave like beams. When digging into piping standards, you will find a lot of information dedicated to pipe bends. In particular, piping standards recommend to apply correction factors to the stiffness and stresses for curved pipe sections. (Ref. 1)</a:t>
            </a: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lstStyle/>
          <a:p>
            <a:r>
              <a:rPr lang="en-US"/>
              <a:t>Introduction &amp; Goals</a:t>
            </a: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lstStyle/>
          <a:p>
            <a:r>
              <a:rPr lang="en-US"/>
              <a:t>Methodology</a:t>
            </a: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4">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en-US" sz="3673"/>
              <a:t>FIGURE 1. Piping systems on an oil/chemical tanker. Image licensed under CC BY-SA 3.0 via Wikimedia Commons.</a:t>
            </a: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r>
                  <a:rPr lang="en-US"/>
                  <a:t>At a relative thickness of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m:rPr>
                            <m:nor/>
                          </m:rPr>
                          <a:rPr lang="en-US" b="0" i="0" smtClean="0">
                            <a:latin typeface="Cambria Math" panose="02040503050406030204" pitchFamily="18" charset="0"/>
                          </a:rPr>
                          <m:t>o</m:t>
                        </m:r>
                      </m:sub>
                    </m:sSub>
                    <m:r>
                      <a:rPr lang="en-US"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b="0" i="1">
                    <a:solidFill>
                      <a:schemeClr val="tx1">
                        <a:lumMod val="75000"/>
                      </a:schemeClr>
                    </a:solidFill>
                    <a:effectLst/>
                  </a:rPr>
                  <a:t> </a:t>
                </a:r>
                <a:r>
                  <a:rPr lang="en-US" b="0">
                    <a:solidFill>
                      <a:schemeClr val="tx1">
                        <a:lumMod val="75000"/>
                      </a:schemeClr>
                    </a:solidFill>
                    <a:effectLst/>
                  </a:rPr>
                  <a:t>35%</a:t>
                </a:r>
                <a:r>
                  <a:rPr lang="en-US">
                    <a:solidFill>
                      <a:schemeClr val="tx1">
                        <a:lumMod val="75000"/>
                      </a:schemeClr>
                    </a:solidFill>
                  </a:rPr>
                  <a:t> </a:t>
                </a:r>
                <a:r>
                  <a:rPr lang="en-US"/>
                  <a:t>(which for any real application would be considered very thick), the stress distribution starts to change quite significantly. Additional perpendicular tensional stresses superpose the beam solution at the inner- and outer-bend radii.</a:t>
                </a:r>
              </a:p>
              <a:p>
                <a:r>
                  <a:rPr lang="en-US"/>
                  <a:t>Simultaneously, the top and bottom of the pipe show compressional stresses. These additional circumferential stresses arise due to the ovalization of the cross section. Ordinary beam theory explicitly ignores such cross-sectional deformations, and it does fall short in capturing its effect.</a:t>
                </a:r>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6"/>
                <a:stretch>
                  <a:fillRect l="-1625" t="-2403" r="-2284"/>
                </a:stretch>
              </a:blipFill>
            </p:spPr>
            <p:txBody>
              <a:bodyPr/>
              <a:lstStyle/>
              <a:p>
                <a:r>
                  <a:rPr 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lstStyle/>
          <a:p>
            <a:r>
              <a:rPr lang="en-US"/>
              <a:t>Results</a:t>
            </a: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en-US" sz="3673"/>
              <a:t>FIGURE 2. View of the pipe bend showing the von Mises stress (normalized) and principal stresses for different wall thicknesses.</a:t>
            </a:r>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A3DBC2AD63DCF4F8742CF15F3EEA69B" ma:contentTypeVersion="3" ma:contentTypeDescription="Create a new document." ma:contentTypeScope="" ma:versionID="4fcbba512d296f3f3d60e1c1e3ea143a">
  <xsd:schema xmlns:xsd="http://www.w3.org/2001/XMLSchema" xmlns:xs="http://www.w3.org/2001/XMLSchema" xmlns:p="http://schemas.microsoft.com/office/2006/metadata/properties" xmlns:ns2="05d52678-c57b-4524-bb8b-6ec568594400" targetNamespace="http://schemas.microsoft.com/office/2006/metadata/properties" ma:root="true" ma:fieldsID="b00f92e86e0805a382c453ee45d89023" ns2:_="">
    <xsd:import namespace="05d52678-c57b-4524-bb8b-6ec56859440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d52678-c57b-4524-bb8b-6ec5685944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4BE4C8-87AA-425E-84D3-B7DB91A3D355}">
  <ds:schemaRefs>
    <ds:schemaRef ds:uri="http://schemas.microsoft.com/sharepoint/v3/contenttype/forms"/>
  </ds:schemaRefs>
</ds:datastoreItem>
</file>

<file path=customXml/itemProps2.xml><?xml version="1.0" encoding="utf-8"?>
<ds:datastoreItem xmlns:ds="http://schemas.openxmlformats.org/officeDocument/2006/customXml" ds:itemID="{96AC5202-D2B8-4CB5-901E-2859FB6E9586}">
  <ds:schemaRefs>
    <ds:schemaRef ds:uri="05d52678-c57b-4524-bb8b-6ec5685944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0DF6D18-44FC-4FD2-A78A-A62D2B3D7A22}">
  <ds:schemaRefs>
    <ds:schemaRef ds:uri="05d52678-c57b-4524-bb8b-6ec56859440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ff3e933-7116-4fbe-800e-e8478b912170}" enabled="0" method="" siteId="{7ff3e933-7116-4fbe-800e-e8478b912170}" removed="1"/>
</clbl:labelList>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Custom</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Extending COMSOL with Custom Code: A Plug-In for Heating and Cooling Element Design</vt:lpstr>
      <vt:lpstr>PowerPoint Presentation</vt:lpstr>
      <vt:lpstr>PowerPoint Presentation</vt:lpstr>
      <vt:lpstr>Analysis of a Permanent Magnet Motor in 3D</vt:lpstr>
      <vt:lpstr>The Intriguing Stresses in Pipe Bends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revision>9</cp:revision>
  <cp:lastPrinted>2023-01-06T15:48:30Z</cp:lastPrinted>
  <dcterms:created xsi:type="dcterms:W3CDTF">2023-01-03T14:57:49Z</dcterms:created>
  <dcterms:modified xsi:type="dcterms:W3CDTF">2026-08-28T18:59:02Z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0x0101009A3DBC2AD63DCF4F8742CF15F3EEA69B</vt:lpwstr>
  </property>
</Properties>
</file>