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6"/>
  </p:notesMasterIdLst>
  <p:sldIdLst>
    <p:sldId id="285" r:id="rId5"/>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D45302-0B7A-4EC2-82FD-9011F80BCE63}" v="59" dt="2026-08-28T20:02:34.276"/>
    <p1510:client id="{91F51570-CA76-4D46-AC17-F12517E4B09A}" v="9" dt="2026-08-28T19:24:48.773"/>
    <p1510:client id="{FCB9BE15-0BBE-4C2E-A650-926E454B77C4}" v="93" dt="2026-08-28T20:04:28.6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26" autoAdjust="0"/>
    <p:restoredTop sz="96405" autoAdjust="0"/>
  </p:normalViewPr>
  <p:slideViewPr>
    <p:cSldViewPr snapToGrid="0">
      <p:cViewPr varScale="1">
        <p:scale>
          <a:sx n="19" d="100"/>
          <a:sy n="19" d="100"/>
        </p:scale>
        <p:origin x="3300" y="6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hua Frankel" userId="af84f1aa-2512-45e5-8dd4-fe62be8cdc47" providerId="ADAL" clId="{58391E94-CA1C-4475-A347-896241523294}"/>
    <pc:docChg chg="custSel modSld">
      <pc:chgData name="Joshua Frankel" userId="af84f1aa-2512-45e5-8dd4-fe62be8cdc47" providerId="ADAL" clId="{58391E94-CA1C-4475-A347-896241523294}" dt="2026-08-28T20:04:28.615" v="92" actId="14100"/>
      <pc:docMkLst>
        <pc:docMk/>
      </pc:docMkLst>
      <pc:sldChg chg="addSp delSp modSp mod">
        <pc:chgData name="Joshua Frankel" userId="af84f1aa-2512-45e5-8dd4-fe62be8cdc47" providerId="ADAL" clId="{58391E94-CA1C-4475-A347-896241523294}" dt="2026-08-28T20:04:28.615" v="92" actId="14100"/>
        <pc:sldMkLst>
          <pc:docMk/>
          <pc:sldMk cId="3627171321" sldId="285"/>
        </pc:sldMkLst>
        <pc:spChg chg="mod">
          <ac:chgData name="Joshua Frankel" userId="af84f1aa-2512-45e5-8dd4-fe62be8cdc47" providerId="ADAL" clId="{58391E94-CA1C-4475-A347-896241523294}" dt="2026-08-28T20:04:01.418" v="90" actId="20577"/>
          <ac:spMkLst>
            <pc:docMk/>
            <pc:sldMk cId="3627171321" sldId="285"/>
            <ac:spMk id="6" creationId="{231C6298-FDF9-47FA-8627-A8259918CF73}"/>
          </ac:spMkLst>
        </pc:spChg>
        <pc:spChg chg="mod">
          <ac:chgData name="Joshua Frankel" userId="af84f1aa-2512-45e5-8dd4-fe62be8cdc47" providerId="ADAL" clId="{58391E94-CA1C-4475-A347-896241523294}" dt="2026-08-28T20:04:28.615" v="92" actId="14100"/>
          <ac:spMkLst>
            <pc:docMk/>
            <pc:sldMk cId="3627171321" sldId="285"/>
            <ac:spMk id="12" creationId="{FC644384-6DB7-4296-B34C-E6674D4A428F}"/>
          </ac:spMkLst>
        </pc:spChg>
        <pc:spChg chg="del">
          <ac:chgData name="Joshua Frankel" userId="af84f1aa-2512-45e5-8dd4-fe62be8cdc47" providerId="ADAL" clId="{58391E94-CA1C-4475-A347-896241523294}" dt="2026-08-28T19:55:21.389" v="0" actId="22"/>
          <ac:spMkLst>
            <pc:docMk/>
            <pc:sldMk cId="3627171321" sldId="285"/>
            <ac:spMk id="13" creationId="{7AD089CD-26B2-48ED-B0A3-1F8AF12301FF}"/>
          </ac:spMkLst>
        </pc:spChg>
        <pc:spChg chg="add del mod">
          <ac:chgData name="Joshua Frankel" userId="af84f1aa-2512-45e5-8dd4-fe62be8cdc47" providerId="ADAL" clId="{58391E94-CA1C-4475-A347-896241523294}" dt="2026-08-28T19:55:44.231" v="2" actId="22"/>
          <ac:spMkLst>
            <pc:docMk/>
            <pc:sldMk cId="3627171321" sldId="285"/>
            <ac:spMk id="22" creationId="{C4D48C40-A234-2E10-341B-CFE3CDB85155}"/>
          </ac:spMkLst>
        </pc:spChg>
        <pc:spChg chg="add del mod">
          <ac:chgData name="Joshua Frankel" userId="af84f1aa-2512-45e5-8dd4-fe62be8cdc47" providerId="ADAL" clId="{58391E94-CA1C-4475-A347-896241523294}" dt="2026-08-28T19:57:09.357" v="10" actId="22"/>
          <ac:spMkLst>
            <pc:docMk/>
            <pc:sldMk cId="3627171321" sldId="285"/>
            <ac:spMk id="27" creationId="{F7099568-601D-626E-D3DC-6F55CBA53B54}"/>
          </ac:spMkLst>
        </pc:spChg>
        <pc:picChg chg="add del mod ord">
          <ac:chgData name="Joshua Frankel" userId="af84f1aa-2512-45e5-8dd4-fe62be8cdc47" providerId="ADAL" clId="{58391E94-CA1C-4475-A347-896241523294}" dt="2026-08-28T19:55:38.744" v="1" actId="478"/>
          <ac:picMkLst>
            <pc:docMk/>
            <pc:sldMk cId="3627171321" sldId="285"/>
            <ac:picMk id="18" creationId="{9E66618A-2665-D69F-CDCA-DD17CE48AA4F}"/>
          </ac:picMkLst>
        </pc:picChg>
        <pc:picChg chg="add del mod ord modCrop">
          <ac:chgData name="Joshua Frankel" userId="af84f1aa-2512-45e5-8dd4-fe62be8cdc47" providerId="ADAL" clId="{58391E94-CA1C-4475-A347-896241523294}" dt="2026-08-28T19:57:04.720" v="7" actId="478"/>
          <ac:picMkLst>
            <pc:docMk/>
            <pc:sldMk cId="3627171321" sldId="285"/>
            <ac:picMk id="25" creationId="{5089C227-755B-3845-34F0-B1AD354BCDE5}"/>
          </ac:picMkLst>
        </pc:picChg>
        <pc:picChg chg="add del mod">
          <ac:chgData name="Joshua Frankel" userId="af84f1aa-2512-45e5-8dd4-fe62be8cdc47" providerId="ADAL" clId="{58391E94-CA1C-4475-A347-896241523294}" dt="2026-08-28T19:57:07.842" v="9" actId="21"/>
          <ac:picMkLst>
            <pc:docMk/>
            <pc:sldMk cId="3627171321" sldId="285"/>
            <ac:picMk id="28" creationId="{6B5DF7DB-96F9-0D28-ED30-EC6E7E0C5C13}"/>
          </ac:picMkLst>
        </pc:picChg>
        <pc:picChg chg="add mod ord modCrop">
          <ac:chgData name="Joshua Frankel" userId="af84f1aa-2512-45e5-8dd4-fe62be8cdc47" providerId="ADAL" clId="{58391E94-CA1C-4475-A347-896241523294}" dt="2026-08-28T19:57:27.141" v="12" actId="18131"/>
          <ac:picMkLst>
            <pc:docMk/>
            <pc:sldMk cId="3627171321" sldId="285"/>
            <ac:picMk id="30" creationId="{BA46AC20-F7C0-81DB-140E-3F9A1C41F93F}"/>
          </ac:picMkLst>
        </pc:picChg>
      </pc:sldChg>
    </pc:docChg>
  </pc:docChgLst>
  <pc:docChgLst>
    <pc:chgData name="Abigail Taylor" userId="1c039f72-b68d-448e-b7ad-bee8e5a2a705" providerId="ADAL" clId="{78309CD8-C8CA-4AC2-BA13-663C395AEE42}"/>
    <pc:docChg chg="undo custSel modSld">
      <pc:chgData name="Abigail Taylor" userId="1c039f72-b68d-448e-b7ad-bee8e5a2a705" providerId="ADAL" clId="{78309CD8-C8CA-4AC2-BA13-663C395AEE42}" dt="2026-08-28T20:02:34.276" v="69" actId="1076"/>
      <pc:docMkLst>
        <pc:docMk/>
      </pc:docMkLst>
      <pc:sldChg chg="addSp delSp modSp mod">
        <pc:chgData name="Abigail Taylor" userId="1c039f72-b68d-448e-b7ad-bee8e5a2a705" providerId="ADAL" clId="{78309CD8-C8CA-4AC2-BA13-663C395AEE42}" dt="2026-08-28T20:02:34.276" v="69" actId="1076"/>
        <pc:sldMkLst>
          <pc:docMk/>
          <pc:sldMk cId="3627171321" sldId="285"/>
        </pc:sldMkLst>
        <pc:spChg chg="del">
          <ac:chgData name="Abigail Taylor" userId="1c039f72-b68d-448e-b7ad-bee8e5a2a705" providerId="ADAL" clId="{78309CD8-C8CA-4AC2-BA13-663C395AEE42}" dt="2026-08-28T19:41:59.993" v="9"/>
          <ac:spMkLst>
            <pc:docMk/>
            <pc:sldMk cId="3627171321" sldId="285"/>
            <ac:spMk id="4" creationId="{A7477DC7-DA41-498D-B2D5-CB5FA2E31155}"/>
          </ac:spMkLst>
        </pc:spChg>
        <pc:spChg chg="mod">
          <ac:chgData name="Abigail Taylor" userId="1c039f72-b68d-448e-b7ad-bee8e5a2a705" providerId="ADAL" clId="{78309CD8-C8CA-4AC2-BA13-663C395AEE42}" dt="2026-08-28T19:01:38.364" v="2"/>
          <ac:spMkLst>
            <pc:docMk/>
            <pc:sldMk cId="3627171321" sldId="285"/>
            <ac:spMk id="5" creationId="{22870161-6EDA-42E3-AC05-0552171DAD15}"/>
          </ac:spMkLst>
        </pc:spChg>
        <pc:spChg chg="mod">
          <ac:chgData name="Abigail Taylor" userId="1c039f72-b68d-448e-b7ad-bee8e5a2a705" providerId="ADAL" clId="{78309CD8-C8CA-4AC2-BA13-663C395AEE42}" dt="2026-08-28T20:00:19.871" v="66" actId="1076"/>
          <ac:spMkLst>
            <pc:docMk/>
            <pc:sldMk cId="3627171321" sldId="285"/>
            <ac:spMk id="6" creationId="{231C6298-FDF9-47FA-8627-A8259918CF73}"/>
          </ac:spMkLst>
        </pc:spChg>
        <pc:spChg chg="del">
          <ac:chgData name="Abigail Taylor" userId="1c039f72-b68d-448e-b7ad-bee8e5a2a705" providerId="ADAL" clId="{78309CD8-C8CA-4AC2-BA13-663C395AEE42}" dt="2026-08-28T20:02:26.685" v="68" actId="478"/>
          <ac:spMkLst>
            <pc:docMk/>
            <pc:sldMk cId="3627171321" sldId="285"/>
            <ac:spMk id="7" creationId="{142342DC-D9D3-46BB-BC5F-F6390941017A}"/>
          </ac:spMkLst>
        </pc:spChg>
        <pc:spChg chg="mod">
          <ac:chgData name="Abigail Taylor" userId="1c039f72-b68d-448e-b7ad-bee8e5a2a705" providerId="ADAL" clId="{78309CD8-C8CA-4AC2-BA13-663C395AEE42}" dt="2026-08-28T20:00:31.162" v="67" actId="1076"/>
          <ac:spMkLst>
            <pc:docMk/>
            <pc:sldMk cId="3627171321" sldId="285"/>
            <ac:spMk id="10" creationId="{2B8190DE-FA50-4E4C-B86F-982C65891F6A}"/>
          </ac:spMkLst>
        </pc:spChg>
        <pc:spChg chg="mod">
          <ac:chgData name="Abigail Taylor" userId="1c039f72-b68d-448e-b7ad-bee8e5a2a705" providerId="ADAL" clId="{78309CD8-C8CA-4AC2-BA13-663C395AEE42}" dt="2026-08-28T20:00:05.458" v="63" actId="14100"/>
          <ac:spMkLst>
            <pc:docMk/>
            <pc:sldMk cId="3627171321" sldId="285"/>
            <ac:spMk id="12" creationId="{FC644384-6DB7-4296-B34C-E6674D4A428F}"/>
          </ac:spMkLst>
        </pc:spChg>
        <pc:spChg chg="add del">
          <ac:chgData name="Abigail Taylor" userId="1c039f72-b68d-448e-b7ad-bee8e5a2a705" providerId="ADAL" clId="{78309CD8-C8CA-4AC2-BA13-663C395AEE42}" dt="2026-08-28T19:55:06.528" v="12" actId="931"/>
          <ac:spMkLst>
            <pc:docMk/>
            <pc:sldMk cId="3627171321" sldId="285"/>
            <ac:spMk id="13" creationId="{7AD089CD-26B2-48ED-B0A3-1F8AF12301FF}"/>
          </ac:spMkLst>
        </pc:spChg>
        <pc:spChg chg="mod">
          <ac:chgData name="Abigail Taylor" userId="1c039f72-b68d-448e-b7ad-bee8e5a2a705" providerId="ADAL" clId="{78309CD8-C8CA-4AC2-BA13-663C395AEE42}" dt="2026-08-28T19:58:36.627" v="19" actId="14100"/>
          <ac:spMkLst>
            <pc:docMk/>
            <pc:sldMk cId="3627171321" sldId="285"/>
            <ac:spMk id="14" creationId="{7ACA5A39-8C41-455A-9700-610CD1B5191A}"/>
          </ac:spMkLst>
        </pc:spChg>
        <pc:spChg chg="del">
          <ac:chgData name="Abigail Taylor" userId="1c039f72-b68d-448e-b7ad-bee8e5a2a705" providerId="ADAL" clId="{78309CD8-C8CA-4AC2-BA13-663C395AEE42}" dt="2026-08-28T19:55:21.486" v="13" actId="931"/>
          <ac:spMkLst>
            <pc:docMk/>
            <pc:sldMk cId="3627171321" sldId="285"/>
            <ac:spMk id="16" creationId="{EE2E1FB8-7408-4F58-A909-B840F5F43371}"/>
          </ac:spMkLst>
        </pc:spChg>
        <pc:spChg chg="mod">
          <ac:chgData name="Abigail Taylor" userId="1c039f72-b68d-448e-b7ad-bee8e5a2a705" providerId="ADAL" clId="{78309CD8-C8CA-4AC2-BA13-663C395AEE42}" dt="2026-08-28T19:59:32.543" v="54" actId="6549"/>
          <ac:spMkLst>
            <pc:docMk/>
            <pc:sldMk cId="3627171321" sldId="285"/>
            <ac:spMk id="17" creationId="{E699D37B-2F3A-487B-B2C4-0E90B616EB07}"/>
          </ac:spMkLst>
        </pc:spChg>
        <pc:picChg chg="add del mod ord">
          <ac:chgData name="Abigail Taylor" userId="1c039f72-b68d-448e-b7ad-bee8e5a2a705" providerId="ADAL" clId="{78309CD8-C8CA-4AC2-BA13-663C395AEE42}" dt="2026-08-28T19:55:06.528" v="12" actId="931"/>
          <ac:picMkLst>
            <pc:docMk/>
            <pc:sldMk cId="3627171321" sldId="285"/>
            <ac:picMk id="11" creationId="{C380379C-A7B5-FE33-87E4-09FCB9DA4D31}"/>
          </ac:picMkLst>
        </pc:picChg>
        <pc:picChg chg="add mod ord modCrop">
          <ac:chgData name="Abigail Taylor" userId="1c039f72-b68d-448e-b7ad-bee8e5a2a705" providerId="ADAL" clId="{78309CD8-C8CA-4AC2-BA13-663C395AEE42}" dt="2026-08-28T20:02:34.276" v="69" actId="1076"/>
          <ac:picMkLst>
            <pc:docMk/>
            <pc:sldMk cId="3627171321" sldId="285"/>
            <ac:picMk id="19" creationId="{61D1D805-26C2-3D4C-6A51-71792BBC2487}"/>
          </ac:picMkLst>
        </pc:picChg>
        <pc:picChg chg="add mod">
          <ac:chgData name="Abigail Taylor" userId="1c039f72-b68d-448e-b7ad-bee8e5a2a705" providerId="ADAL" clId="{78309CD8-C8CA-4AC2-BA13-663C395AEE42}" dt="2026-08-28T19:41:59.993" v="9"/>
          <ac:picMkLst>
            <pc:docMk/>
            <pc:sldMk cId="3627171321" sldId="285"/>
            <ac:picMk id="19" creationId="{A3B81570-8D20-0DA0-B7F9-753C8B889886}"/>
          </ac:picMkLst>
        </pc:picChg>
        <pc:picChg chg="mod">
          <ac:chgData name="Abigail Taylor" userId="1c039f72-b68d-448e-b7ad-bee8e5a2a705" providerId="ADAL" clId="{78309CD8-C8CA-4AC2-BA13-663C395AEE42}" dt="2026-08-28T20:00:00.321" v="62" actId="1076"/>
          <ac:picMkLst>
            <pc:docMk/>
            <pc:sldMk cId="3627171321" sldId="285"/>
            <ac:picMk id="21" creationId="{2F5B8558-08A4-4C95-8FE4-3B7FE87CD9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dirty="0"/>
              <a:t>The Title of Poster (try to keep short, font size is 90-120 </a:t>
            </a:r>
            <a:r>
              <a:rPr lang="en-US" noProof="0" dirty="0" err="1"/>
              <a:t>pt</a:t>
            </a:r>
            <a:r>
              <a:rPr lang="en-US" noProof="0" dirty="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dirty="0"/>
              <a:t>Affiliation (30-40 </a:t>
            </a:r>
            <a:r>
              <a:rPr lang="en-US" noProof="0" dirty="0" err="1"/>
              <a:t>pt</a:t>
            </a:r>
            <a:r>
              <a:rPr lang="en-US" noProof="0" dirty="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dirty="0">
                <a:solidFill>
                  <a:schemeClr val="bg1">
                    <a:lumMod val="65000"/>
                  </a:schemeClr>
                </a:solidFill>
                <a:latin typeface="Calibri" panose="020F0502020204030204" pitchFamily="34" charset="0"/>
                <a:cs typeface="Calibri" panose="020F0502020204030204" pitchFamily="34" charset="0"/>
              </a:rPr>
              <a:t>REFERENCES</a:t>
            </a:r>
            <a:endParaRPr lang="en-US" sz="4101" b="1" dirty="0">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dirty="0"/>
              <a:t>Short 1-2 sentence introductory information about your project (font size 50-60 </a:t>
            </a:r>
            <a:r>
              <a:rPr lang="en-US" noProof="0" dirty="0" err="1"/>
              <a:t>pt</a:t>
            </a:r>
            <a:r>
              <a:rPr lang="en-US" noProof="0" dirty="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This space is best used for including your paper abstract/introduction and conclusions. Do NOT include images here. Keep the text in two columns as it is set </a:t>
            </a:r>
            <a:br>
              <a:rPr lang="en-US" noProof="0" dirty="0"/>
            </a:br>
            <a:r>
              <a:rPr lang="en-US" noProof="0" dirty="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dirty="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dirty="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en-US" i="1"/>
              <a:t>DesignSpace AI</a:t>
            </a:r>
            <a:r>
              <a:rPr lang="en-US"/>
              <a:t>: </a:t>
            </a:r>
            <a:br>
              <a:rPr lang="en-US"/>
            </a:br>
            <a:r>
              <a:rPr lang="en-US"/>
              <a:t>Mapping Every Solution to Your Multiphysics Design Problem</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en-US"/>
              <a:t>Nate Tenorio</a:t>
            </a:r>
            <a:r>
              <a:rPr lang="en-US" baseline="30000"/>
              <a:t>1</a:t>
            </a:r>
            <a:r>
              <a:rPr lang="en-US"/>
              <a:t>, Abby Taylor</a:t>
            </a:r>
            <a:r>
              <a:rPr lang="en-US" baseline="30000"/>
              <a:t>1</a:t>
            </a:r>
            <a:r>
              <a:rPr lang="en-US"/>
              <a:t>, Josh Frankel</a:t>
            </a:r>
            <a:r>
              <a:rPr lang="en-US" baseline="30000"/>
              <a:t>1</a:t>
            </a:r>
          </a:p>
          <a:p>
            <a:r>
              <a:rPr lang="en-US"/>
              <a:t>1. TRACE Simulation, a division of Triton Systems, Inc., Chelmsford, MA, USA. ​</a:t>
            </a:r>
          </a:p>
        </p:txBody>
      </p:sp>
      <p:pic>
        <p:nvPicPr>
          <p:cNvPr id="23" name="Picture Placeholder 22">
            <a:extLst>
              <a:ext uri="{FF2B5EF4-FFF2-40B4-BE49-F238E27FC236}">
                <a16:creationId xmlns:a16="http://schemas.microsoft.com/office/drawing/2014/main" id="{DCC407A0-4B71-7F1D-2071-336A90989F3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3002" b="13084"/>
          <a:stretch>
            <a:fillRect/>
          </a:stretch>
        </p:blipFill>
        <p:spPr>
          <a:xfrm>
            <a:off x="0" y="-33338"/>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0311098" y="22099249"/>
            <a:ext cx="21483338" cy="4403769"/>
          </a:xfrm>
        </p:spPr>
        <p:txBody>
          <a:bodyPr/>
          <a:lstStyle/>
          <a:p>
            <a:r>
              <a:rPr lang="en-US" sz="3700" dirty="0"/>
              <a:t>DesignSpace AI uses a modern, multimodal machine learning architecture optimized for challenging regressions using deep learning and generative techniques. </a:t>
            </a:r>
          </a:p>
          <a:p>
            <a:r>
              <a:rPr lang="en-US" sz="3700" dirty="0"/>
              <a:t>Loudspeakers are an ideal multiphysics testbed, coupling structural, electromagnetic, and acoustic behavior. COMSOL ran a parametric sweep across </a:t>
            </a:r>
            <a:r>
              <a:rPr lang="en-US" sz="3700"/>
              <a:t>key mechanical performance parameters: </a:t>
            </a:r>
            <a:r>
              <a:rPr lang="en-US" sz="3700" dirty="0"/>
              <a:t>cone diameter, cone depth, spider stiffness, </a:t>
            </a:r>
            <a:r>
              <a:rPr lang="en-US" sz="3700"/>
              <a:t>cone stiffness</a:t>
            </a:r>
            <a:r>
              <a:rPr lang="en-US" sz="3700" dirty="0"/>
              <a:t>, and </a:t>
            </a:r>
            <a:r>
              <a:rPr lang="en-US" sz="3700"/>
              <a:t>support stiffness</a:t>
            </a:r>
            <a:r>
              <a:rPr lang="en-US" sz="3700" dirty="0"/>
              <a:t>. The Acoustics, Structural Mechanics, and AC/DC Modules predicted sensitivity, low-frequency cutoff, frequency response flatness, and total harmonic distortion for each configuration. The resulting dataset trained DesignSpace AI.</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a:t>Conventional optimization techniques recommend one optimal design solution. This custom AI maps the entire landscape of optimal design combinations given  a target performance using parametric sweep data.</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a:t>Engineering design is an inverse problem. A designer knows the performance they need and wants to know which combinations of design parameters will deliver it. Conventional optimization answers a narrower question: given constraints and an objective, what is the single best design? That formulation collapses a rich, multimodal solution space into one point estimate, hiding numerous equally valid alternatives that may better suit downstream constraints on cost or manufacturability.</a:t>
            </a:r>
          </a:p>
          <a:p>
            <a:r>
              <a:rPr lang="en-US"/>
              <a:t>COMSOL Multiphysics is an excellent tool for exploring this space, but generating a continuous set of all possible input-output mappings is not tractable by parametric sweeps alone. </a:t>
            </a:r>
          </a:p>
          <a:p>
            <a:r>
              <a:rPr lang="en-US"/>
              <a:t>DesignSpace AI closes that gap. It is a generative machine learning tool purpose-built for inverse engineering design, returning the full feasible design manifold for a multiphysics system in seconds rather than a single optimum.</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a:t>Introduction</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0311098" y="20628437"/>
            <a:ext cx="16062185" cy="1303795"/>
          </a:xfrm>
        </p:spPr>
        <p:txBody>
          <a:bodyPr/>
          <a:lstStyle/>
          <a:p>
            <a:r>
              <a:rPr lang="en-US" dirty="0"/>
              <a:t>Methodology</a:t>
            </a:r>
          </a:p>
        </p:txBody>
      </p:sp>
      <p:pic>
        <p:nvPicPr>
          <p:cNvPr id="21" name="Picture Placeholder 20">
            <a:extLst>
              <a:ext uri="{FF2B5EF4-FFF2-40B4-BE49-F238E27FC236}">
                <a16:creationId xmlns:a16="http://schemas.microsoft.com/office/drawing/2014/main" id="{2F5B8558-08A4-4C95-8FE4-3B7FE87CD99C}"/>
              </a:ext>
            </a:extLst>
          </p:cNvPr>
          <p:cNvPicPr>
            <a:picLocks noGrp="1" noChangeAspect="1"/>
          </p:cNvPicPr>
          <p:nvPr>
            <p:ph type="pic" sz="quarter" idx="29"/>
          </p:nvPr>
        </p:nvPicPr>
        <p:blipFill>
          <a:blip r:embed="rId3">
            <a:extLst>
              <a:ext uri="{28A0092B-C50C-407E-A947-70E740481C1C}">
                <a14:useLocalDpi xmlns:a14="http://schemas.microsoft.com/office/drawing/2010/main" val="0"/>
              </a:ext>
            </a:extLst>
          </a:blip>
          <a:srcRect t="-3108" b="-159"/>
          <a:stretch>
            <a:fillRect/>
          </a:stretch>
        </p:blipFill>
        <p:spPr>
          <a:xfrm>
            <a:off x="1649531" y="20237990"/>
            <a:ext cx="7933491" cy="8192649"/>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0287001" y="27076184"/>
            <a:ext cx="21483338" cy="1757761"/>
          </a:xfrm>
        </p:spPr>
        <p:txBody>
          <a:bodyPr/>
          <a:lstStyle/>
          <a:p>
            <a:r>
              <a:rPr lang="en-US" sz="2800" i="1"/>
              <a:t>FIGURE #1. Graphic showing “sampling tree” of learned representations of the co-interaction of design variables for a system with prescribed performance. Smaller, well-centered “clouds” indicate effective understanding of variable co-interaction. This suggests that small perturbations (for example,  if </a:t>
            </a:r>
            <a:r>
              <a:rPr lang="en-US" sz="2800" i="1" err="1"/>
              <a:t>z_cone</a:t>
            </a:r>
            <a:r>
              <a:rPr lang="en-US" sz="2800" i="1"/>
              <a:t> is fixed slightly away from the “nominal”) can be mitigated, as the model can effectively reconstruct equivalent performance through shifting other variables.</a:t>
            </a:r>
            <a:endParaRPr lang="en-US" sz="2800"/>
          </a:p>
          <a:p>
            <a:endParaRPr lang="en-US" sz="280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3" y="30943096"/>
            <a:ext cx="10067132" cy="7101577"/>
          </a:xfrm>
        </p:spPr>
        <p:txBody>
          <a:bodyPr/>
          <a:lstStyle/>
          <a:p>
            <a:r>
              <a:rPr lang="en-US" sz="3000" dirty="0"/>
              <a:t>Trained on the loudspeaker dataset, DesignSpace AI prescribes designs that recreate sensitivity, -3 dB frequency cutoffs across selected octave bands corresponding to bass, tenor, and treble, and effective directivity within </a:t>
            </a:r>
            <a:r>
              <a:rPr lang="en-US" sz="3000" b="1" dirty="0"/>
              <a:t>2% mean absolute error</a:t>
            </a:r>
            <a:r>
              <a:rPr lang="en-US" sz="3000" dirty="0"/>
              <a:t>. Training reduces estimation standard deviation by up to </a:t>
            </a:r>
            <a:r>
              <a:rPr lang="en-US" sz="3000" b="1" dirty="0"/>
              <a:t>90%</a:t>
            </a:r>
            <a:r>
              <a:rPr lang="en-US" sz="3000" dirty="0"/>
              <a:t> relative to the untrained prior. Across thousands of sampled designs, fewer than </a:t>
            </a:r>
            <a:r>
              <a:rPr lang="en-US" sz="3000" b="1" dirty="0"/>
              <a:t>0.1%</a:t>
            </a:r>
            <a:r>
              <a:rPr lang="en-US" sz="3000" dirty="0"/>
              <a:t> fall outside predicted uncertainty bounds.</a:t>
            </a:r>
          </a:p>
          <a:p>
            <a:r>
              <a:rPr lang="en-US" sz="3000" dirty="0"/>
              <a:t>The methodology is domain-agnostic. DesignSpace AI has been validated in chemical filter design, robotic path planning and trajectory analysis, and antitamper detection in additive manufacturing. The same workflow extends to antenna arrays, heat exchangers, battery cells, MEMS resonators, biomedical implants, aerodynamic surfaces, and any multiphysics system where designers must navigate a competing-constraint trade-space.</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a:t>Results</a:t>
            </a:r>
          </a:p>
        </p:txBody>
      </p:sp>
      <p:pic>
        <p:nvPicPr>
          <p:cNvPr id="19" name="Picture Placeholder 18">
            <a:extLst>
              <a:ext uri="{FF2B5EF4-FFF2-40B4-BE49-F238E27FC236}">
                <a16:creationId xmlns:a16="http://schemas.microsoft.com/office/drawing/2014/main" id="{61D1D805-26C2-3D4C-6A51-71792BBC2487}"/>
              </a:ext>
            </a:extLst>
          </p:cNvPr>
          <p:cNvPicPr>
            <a:picLocks noGrp="1" noChangeAspect="1"/>
          </p:cNvPicPr>
          <p:nvPr>
            <p:ph type="pic" sz="quarter" idx="34"/>
          </p:nvPr>
        </p:nvPicPr>
        <p:blipFill>
          <a:blip r:embed="rId4">
            <a:extLst>
              <a:ext uri="{28A0092B-C50C-407E-A947-70E740481C1C}">
                <a14:useLocalDpi xmlns:a14="http://schemas.microsoft.com/office/drawing/2010/main" val="0"/>
              </a:ext>
            </a:extLst>
          </a:blip>
          <a:srcRect l="-27" r="158"/>
          <a:stretch>
            <a:fillRect/>
          </a:stretch>
        </p:blipFill>
        <p:spPr>
          <a:xfrm>
            <a:off x="11264045" y="30531272"/>
            <a:ext cx="20933807" cy="4448071"/>
          </a:xfrm>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1719316" y="35395849"/>
            <a:ext cx="20741100" cy="1468347"/>
          </a:xfrm>
        </p:spPr>
        <p:txBody>
          <a:bodyPr/>
          <a:lstStyle/>
          <a:p>
            <a:r>
              <a:rPr lang="en-US" sz="2800" i="1" dirty="0"/>
              <a:t>FIGURE #2. Recovery of design parameters from “Test” data set. Perfect recreation of design parameters would be represented as a straight line along the diagonal. The effect of speaker cone radius is easiest for the model to map to speaker performance metrics, while cone depth and spider stiffness present effective mean predictions with higher uncertainty bounds. Of thousands of sampled designs, only 1-2 design permutations fall outside of uncertainty bounds, and these typically represent unusual/uncommon desired performance metrics.</a:t>
            </a:r>
            <a:endParaRPr lang="en-US" sz="2800" dirty="0"/>
          </a:p>
          <a:p>
            <a:endParaRPr lang="en-US" sz="2800" dirty="0"/>
          </a:p>
        </p:txBody>
      </p:sp>
      <p:pic>
        <p:nvPicPr>
          <p:cNvPr id="30" name="Picture Placeholder 29">
            <a:extLst>
              <a:ext uri="{FF2B5EF4-FFF2-40B4-BE49-F238E27FC236}">
                <a16:creationId xmlns:a16="http://schemas.microsoft.com/office/drawing/2014/main" id="{BA46AC20-F7C0-81DB-140E-3F9A1C41F93F}"/>
              </a:ext>
            </a:extLst>
          </p:cNvPr>
          <p:cNvPicPr>
            <a:picLocks noGrp="1" noChangeAspect="1"/>
          </p:cNvPicPr>
          <p:nvPr>
            <p:ph type="pic" sz="quarter" idx="31"/>
          </p:nvPr>
        </p:nvPicPr>
        <p:blipFill>
          <a:blip r:embed="rId5"/>
          <a:srcRect l="-57671" t="-1647" r="-1" b="801"/>
          <a:stretch>
            <a:fillRect/>
          </a:stretch>
        </p:blipFill>
        <p:spPr>
          <a:xfrm>
            <a:off x="17116730" y="38786587"/>
            <a:ext cx="14653608" cy="3152536"/>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A3DBC2AD63DCF4F8742CF15F3EEA69B" ma:contentTypeVersion="3" ma:contentTypeDescription="Create a new document." ma:contentTypeScope="" ma:versionID="4fcbba512d296f3f3d60e1c1e3ea143a">
  <xsd:schema xmlns:xsd="http://www.w3.org/2001/XMLSchema" xmlns:xs="http://www.w3.org/2001/XMLSchema" xmlns:p="http://schemas.microsoft.com/office/2006/metadata/properties" xmlns:ns2="05d52678-c57b-4524-bb8b-6ec568594400" targetNamespace="http://schemas.microsoft.com/office/2006/metadata/properties" ma:root="true" ma:fieldsID="b00f92e86e0805a382c453ee45d89023" ns2:_="">
    <xsd:import namespace="05d52678-c57b-4524-bb8b-6ec56859440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d52678-c57b-4524-bb8b-6ec5685944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E7FF82-7980-414C-AE44-77F9D5B7B2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d52678-c57b-4524-bb8b-6ec5685944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512615-8ED6-4927-A311-FD4FA50BED41}">
  <ds:schemaRefs>
    <ds:schemaRef ds:uri="http://schemas.microsoft.com/sharepoint/v3/contenttype/forms"/>
  </ds:schemaRefs>
</ds:datastoreItem>
</file>

<file path=customXml/itemProps3.xml><?xml version="1.0" encoding="utf-8"?>
<ds:datastoreItem xmlns:ds="http://schemas.openxmlformats.org/officeDocument/2006/customXml" ds:itemID="{A395C672-BE22-42B9-8E21-3285B65A71A6}">
  <ds:schemaRefs>
    <ds:schemaRef ds:uri="http://schemas.microsoft.com/office/infopath/2007/PartnerControls"/>
    <ds:schemaRef ds:uri="http://schemas.microsoft.com/office/2006/documentManagement/types"/>
    <ds:schemaRef ds:uri="05d52678-c57b-4524-bb8b-6ec568594400"/>
    <ds:schemaRef ds:uri="http://purl.org/dc/dcmitype/"/>
    <ds:schemaRef ds:uri="http://schemas.microsoft.com/office/2006/metadata/properties"/>
    <ds:schemaRef ds:uri="http://schemas.openxmlformats.org/package/2006/metadata/core-properties"/>
    <ds:schemaRef ds:uri="http://www.w3.org/XML/1998/namespace"/>
    <ds:schemaRef ds:uri="http://purl.org/dc/elements/1.1/"/>
    <ds:schemaRef ds:uri="http://purl.org/dc/terms/"/>
  </ds:schemaRefs>
</ds:datastoreItem>
</file>

<file path=docMetadata/LabelInfo.xml><?xml version="1.0" encoding="utf-8"?>
<clbl:labelList xmlns:clbl="http://schemas.microsoft.com/office/2020/mipLabelMetadata">
  <clbl:label id="{7ff3e933-7116-4fbe-800e-e8478b912170}" enabled="0" method="" siteId="{7ff3e933-7116-4fbe-800e-e8478b912170}" removed="1"/>
</clbl:labelList>
</file>

<file path=docProps/app.xml><?xml version="1.0" encoding="utf-8"?>
<Properties xmlns="http://schemas.openxmlformats.org/officeDocument/2006/extended-properties" xmlns:vt="http://schemas.openxmlformats.org/officeDocument/2006/docPropsVTypes">
  <Template>Office 2013 - 2022 Theme</Template>
  <TotalTime>441</TotalTime>
  <Words>622</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DesignSpace AI:  Mapping Every Solution to Your Multiphysics Design Problem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Abigail Taylor</cp:lastModifiedBy>
  <cp:revision>114</cp:revision>
  <cp:lastPrinted>2023-01-06T15:48:30Z</cp:lastPrinted>
  <dcterms:created xsi:type="dcterms:W3CDTF">2023-01-03T14:57:49Z</dcterms:created>
  <dcterms:modified xsi:type="dcterms:W3CDTF">2026-08-28T20:12:07Z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0x0101009A3DBC2AD63DCF4F8742CF15F3EEA69B</vt:lpwstr>
  </property>
</Properties>
</file>