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273"/>
    <p:restoredTop sz="94529"/>
  </p:normalViewPr>
  <p:slideViewPr>
    <p:cSldViewPr snapToGrid="0" snapToObjects="1">
      <p:cViewPr varScale="1">
        <p:scale>
          <a:sx n="158" d="100"/>
          <a:sy n="158" d="100"/>
        </p:scale>
        <p:origin x="139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709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0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29200" y="0"/>
            <a:ext cx="45720" cy="5143500"/>
          </a:xfrm>
          <a:prstGeom prst="rect">
            <a:avLst/>
          </a:prstGeom>
          <a:solidFill>
            <a:srgbClr val="57C6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11480" y="23774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76787A"/>
                </a:solidFill>
                <a:latin typeface="Arial"/>
              </a:rPr>
              <a:t>GREEN14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143000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57C672"/>
                </a:solidFill>
                <a:latin typeface="Arial"/>
              </a:rPr>
              <a:t>COMSOL CONFERENCE 2026 · CAMBRIDGE</a:t>
            </a:r>
          </a:p>
        </p:txBody>
      </p:sp>
      <p:sp>
        <p:nvSpPr>
          <p:cNvPr id="6" name="Rectangle 5"/>
          <p:cNvSpPr/>
          <p:nvPr/>
        </p:nvSpPr>
        <p:spPr>
          <a:xfrm>
            <a:off x="429768" y="1463040"/>
            <a:ext cx="502920" cy="27432"/>
          </a:xfrm>
          <a:prstGeom prst="rect">
            <a:avLst/>
          </a:prstGeom>
          <a:solidFill>
            <a:srgbClr val="57C6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1737360"/>
            <a:ext cx="457200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</a:pPr>
            <a:r>
              <a:rPr sz="2700" b="1">
                <a:solidFill>
                  <a:srgbClr val="FFFFFF"/>
                </a:solidFill>
                <a:latin typeface="Arial"/>
              </a:rPr>
              <a:t>Digital Twin of an Argon–Hydrogen Plasma Reactor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3200400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>
                <a:solidFill>
                  <a:srgbClr val="57C672"/>
                </a:solidFill>
                <a:latin typeface="Arial"/>
              </a:rPr>
              <a:t>Bixente Artola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3538728"/>
            <a:ext cx="4572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>
                <a:solidFill>
                  <a:srgbClr val="D9DBD9"/>
                </a:solidFill>
                <a:latin typeface="Arial"/>
              </a:rPr>
              <a:t>Senior Simulation Engineer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3913632"/>
            <a:ext cx="457200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>
                <a:solidFill>
                  <a:srgbClr val="9AA6A0"/>
                </a:solidFill>
                <a:latin typeface="Arial"/>
              </a:rPr>
              <a:t>GREEN14 AB, Stockholm, Sweden</a:t>
            </a:r>
          </a:p>
        </p:txBody>
      </p:sp>
      <p:pic>
        <p:nvPicPr>
          <p:cNvPr id="12" name="Picture 11" descr="reactor_rig.jpg">
            <a:extLst>
              <a:ext uri="{FF2B5EF4-FFF2-40B4-BE49-F238E27FC236}">
                <a16:creationId xmlns:a16="http://schemas.microsoft.com/office/drawing/2014/main" id="{9A3F97BC-C6B7-AA0A-F62E-4ED028343D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675"/>
          <a:stretch>
            <a:fillRect/>
          </a:stretch>
        </p:blipFill>
        <p:spPr>
          <a:xfrm>
            <a:off x="5074920" y="879190"/>
            <a:ext cx="4069080" cy="3858982"/>
          </a:xfrm>
          <a:prstGeom prst="rect">
            <a:avLst/>
          </a:prstGeom>
        </p:spPr>
      </p:pic>
      <p:pic>
        <p:nvPicPr>
          <p:cNvPr id="11" name="Picture 10" descr="cad_reactor.png">
            <a:extLst>
              <a:ext uri="{FF2B5EF4-FFF2-40B4-BE49-F238E27FC236}">
                <a16:creationId xmlns:a16="http://schemas.microsoft.com/office/drawing/2014/main" id="{FDF5E242-9939-F0DA-0511-DE2B92575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4378" y="89288"/>
            <a:ext cx="2571750" cy="5143500"/>
          </a:xfrm>
          <a:prstGeom prst="rect">
            <a:avLst/>
          </a:prstGeom>
        </p:spPr>
      </p:pic>
      <p:pic>
        <p:nvPicPr>
          <p:cNvPr id="2" name="Image 3" descr=" ">
            <a:extLst>
              <a:ext uri="{FF2B5EF4-FFF2-40B4-BE49-F238E27FC236}">
                <a16:creationId xmlns:a16="http://schemas.microsoft.com/office/drawing/2014/main" id="{C31A92D8-8897-A8AA-2A38-BB809E9F87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810" y="4740699"/>
            <a:ext cx="1459755" cy="3301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3774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AAA89D"/>
                </a:solidFill>
                <a:latin typeface="Arial"/>
              </a:rPr>
              <a:t>GREEN14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49640" y="473659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>
                <a:solidFill>
                  <a:srgbClr val="AAA89D"/>
                </a:solidFill>
                <a:latin typeface="Arial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02336"/>
            <a:ext cx="5486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2E7D46"/>
                </a:solidFill>
                <a:latin typeface="Arial"/>
              </a:rPr>
              <a:t>INTRODUCTION · THE CHALLENGE</a:t>
            </a:r>
          </a:p>
        </p:txBody>
      </p:sp>
      <p:sp>
        <p:nvSpPr>
          <p:cNvPr id="5" name="Rectangle 4"/>
          <p:cNvSpPr/>
          <p:nvPr/>
        </p:nvSpPr>
        <p:spPr>
          <a:xfrm>
            <a:off x="429768" y="713232"/>
            <a:ext cx="502920" cy="27432"/>
          </a:xfrm>
          <a:prstGeom prst="rect">
            <a:avLst/>
          </a:prstGeom>
          <a:solidFill>
            <a:srgbClr val="2E7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731520"/>
            <a:ext cx="8595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>
                <a:solidFill>
                  <a:srgbClr val="222323"/>
                </a:solidFill>
                <a:latin typeface="Arial"/>
              </a:rPr>
              <a:t>Europe's titanium leaves the continent as scrap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1645920"/>
            <a:ext cx="21488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2E7D46"/>
                </a:solidFill>
                <a:latin typeface="Arial"/>
              </a:rPr>
              <a:t>20 kt / yr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1480" y="2121408"/>
            <a:ext cx="214884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45463F"/>
                </a:solidFill>
                <a:latin typeface="Arial"/>
              </a:rPr>
              <a:t>of Ti64 scrap exported from Europe or downcycled in 2025 — ~€160M of lost value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4640" y="1645920"/>
            <a:ext cx="21488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2E7D46"/>
                </a:solidFill>
                <a:latin typeface="Arial"/>
              </a:rPr>
              <a:t>100 %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34640" y="2121408"/>
            <a:ext cx="214884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 dirty="0">
                <a:solidFill>
                  <a:srgbClr val="45463F"/>
                </a:solidFill>
                <a:latin typeface="Arial"/>
              </a:rPr>
              <a:t>of Europe's virgin titanium sponge is imported — full dependence on Russia, China, Japan, Kazakhstan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2834640"/>
            <a:ext cx="21488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2E7D46"/>
                </a:solidFill>
                <a:latin typeface="Arial"/>
              </a:rPr>
              <a:t>1920s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3310128"/>
            <a:ext cx="214884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>
                <a:solidFill>
                  <a:srgbClr val="45463F"/>
                </a:solidFill>
                <a:latin typeface="Arial"/>
              </a:rPr>
              <a:t>when today's gas-atomization technology was designed — it only works with virgin feedstock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34640" y="2834640"/>
            <a:ext cx="214884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2E7D46"/>
                </a:solidFill>
                <a:latin typeface="Arial"/>
              </a:rPr>
              <a:t>30–50 %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34640" y="3310128"/>
            <a:ext cx="2148840" cy="46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1000" b="0" dirty="0">
                <a:solidFill>
                  <a:srgbClr val="45463F"/>
                </a:solidFill>
                <a:latin typeface="Arial"/>
              </a:rPr>
              <a:t>of conventional Ti64 powder production never makes </a:t>
            </a:r>
            <a:r>
              <a:rPr lang="sv-SE" sz="1000" b="0" dirty="0" err="1">
                <a:solidFill>
                  <a:srgbClr val="45463F"/>
                </a:solidFill>
                <a:latin typeface="Arial"/>
              </a:rPr>
              <a:t>Additive</a:t>
            </a:r>
            <a:r>
              <a:rPr lang="sv-SE" sz="1000" b="0" dirty="0">
                <a:solidFill>
                  <a:srgbClr val="45463F"/>
                </a:solidFill>
                <a:latin typeface="Arial"/>
              </a:rPr>
              <a:t> </a:t>
            </a:r>
            <a:r>
              <a:rPr lang="sv-SE" sz="1000" b="0" dirty="0" err="1">
                <a:solidFill>
                  <a:srgbClr val="45463F"/>
                </a:solidFill>
                <a:latin typeface="Arial"/>
              </a:rPr>
              <a:t>Manufacturing</a:t>
            </a:r>
            <a:r>
              <a:rPr sz="1000" b="0" dirty="0">
                <a:solidFill>
                  <a:srgbClr val="45463F"/>
                </a:solidFill>
                <a:latin typeface="Arial"/>
              </a:rPr>
              <a:t> spec</a:t>
            </a:r>
          </a:p>
        </p:txBody>
      </p:sp>
      <p:pic>
        <p:nvPicPr>
          <p:cNvPr id="15" name="Picture 14" descr="aero_turbi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9240" y="1572768"/>
            <a:ext cx="3520440" cy="1186117"/>
          </a:xfrm>
          <a:prstGeom prst="rect">
            <a:avLst/>
          </a:prstGeom>
        </p:spPr>
      </p:pic>
      <p:pic>
        <p:nvPicPr>
          <p:cNvPr id="16" name="Picture 15" descr="aero_fight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307" y="2871216"/>
            <a:ext cx="3520304" cy="11887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349240" y="4096512"/>
            <a:ext cx="35204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0">
                <a:solidFill>
                  <a:srgbClr val="77786F"/>
                </a:solidFill>
                <a:latin typeface="Arial"/>
              </a:rPr>
              <a:t>Aerospace takes ~70 % of EU titanium demand — ~90 % of it is Ti64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1480" y="4434840"/>
            <a:ext cx="8366760" cy="548640"/>
          </a:xfrm>
          <a:prstGeom prst="roundRect">
            <a:avLst>
              <a:gd name="adj" fmla="val 35000"/>
            </a:avLst>
          </a:prstGeom>
          <a:solidFill>
            <a:srgbClr val="EDE7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0080" y="4434840"/>
            <a:ext cx="7955279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>
                <a:solidFill>
                  <a:srgbClr val="2E7D46"/>
                </a:solidFill>
                <a:latin typeface="Arial"/>
              </a:rPr>
              <a:t>Ti-6Al-4V — the aerospace workhorse alloy — is high value, tightly specified, and almost entirely imported.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0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3774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76787A"/>
                </a:solidFill>
                <a:latin typeface="Arial"/>
              </a:rPr>
              <a:t>GREEN14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49640" y="473659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>
                <a:solidFill>
                  <a:srgbClr val="76787A"/>
                </a:solidFill>
                <a:latin typeface="Arial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02336"/>
            <a:ext cx="5486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57C672"/>
                </a:solidFill>
                <a:latin typeface="Arial"/>
              </a:rPr>
              <a:t>INTRODUCTION · THE PROJECT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429768" y="713232"/>
            <a:ext cx="502920" cy="27432"/>
          </a:xfrm>
          <a:prstGeom prst="rect">
            <a:avLst/>
          </a:prstGeom>
          <a:solidFill>
            <a:srgbClr val="57C6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731520"/>
            <a:ext cx="8595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Arial"/>
              </a:rPr>
              <a:t>One reactor: melt, reduce, atomize, quench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1645920"/>
            <a:ext cx="4297680" cy="3200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6000"/>
              </a:lnSpc>
              <a:spcAft>
                <a:spcPts val="864"/>
              </a:spcAft>
            </a:pPr>
            <a:r>
              <a:rPr sz="1100" b="1">
                <a:solidFill>
                  <a:srgbClr val="57C672"/>
                </a:solidFill>
                <a:latin typeface="Arial"/>
              </a:rPr>
              <a:t>— </a:t>
            </a:r>
            <a:r>
              <a:rPr sz="1100" b="1">
                <a:solidFill>
                  <a:srgbClr val="FFFFFF"/>
                </a:solidFill>
                <a:latin typeface="Arial"/>
              </a:rPr>
              <a:t>Hydrogen plasma reactor. </a:t>
            </a:r>
            <a:r>
              <a:rPr sz="1100" b="0">
                <a:solidFill>
                  <a:srgbClr val="D9DBD9"/>
                </a:solidFill>
                <a:latin typeface="Arial"/>
              </a:rPr>
              <a:t>An arc-heated Ar/H₂ jet melts and chemically reduces scrap and out-of-spec powder — the only by-product is H₂O.</a:t>
            </a:r>
          </a:p>
          <a:p>
            <a:pPr>
              <a:lnSpc>
                <a:spcPct val="106000"/>
              </a:lnSpc>
              <a:spcAft>
                <a:spcPts val="864"/>
              </a:spcAft>
            </a:pPr>
            <a:r>
              <a:rPr sz="1100" b="1">
                <a:solidFill>
                  <a:srgbClr val="57C672"/>
                </a:solidFill>
                <a:latin typeface="Arial"/>
              </a:rPr>
              <a:t>— </a:t>
            </a:r>
            <a:r>
              <a:rPr sz="1100" b="1">
                <a:solidFill>
                  <a:srgbClr val="FFFFFF"/>
                </a:solidFill>
                <a:latin typeface="Arial"/>
              </a:rPr>
              <a:t>Single step. </a:t>
            </a:r>
            <a:r>
              <a:rPr sz="1100" b="0">
                <a:solidFill>
                  <a:srgbClr val="D9DBD9"/>
                </a:solidFill>
                <a:latin typeface="Arial"/>
              </a:rPr>
              <a:t>Reduction, spheroidization and re-atomization happen in one pass: the supersonic nozzle breaks molten droplets and quenches them into spheres.</a:t>
            </a:r>
          </a:p>
          <a:p>
            <a:pPr>
              <a:lnSpc>
                <a:spcPct val="106000"/>
              </a:lnSpc>
              <a:spcAft>
                <a:spcPts val="864"/>
              </a:spcAft>
            </a:pPr>
            <a:r>
              <a:rPr sz="1100" b="1">
                <a:solidFill>
                  <a:srgbClr val="57C672"/>
                </a:solidFill>
                <a:latin typeface="Arial"/>
              </a:rPr>
              <a:t>— </a:t>
            </a:r>
            <a:r>
              <a:rPr sz="1100" b="1">
                <a:solidFill>
                  <a:srgbClr val="FFFFFF"/>
                </a:solidFill>
                <a:latin typeface="Arial"/>
              </a:rPr>
              <a:t>Circular by design. </a:t>
            </a:r>
            <a:r>
              <a:rPr sz="1100" b="0">
                <a:solidFill>
                  <a:srgbClr val="D9DBD9"/>
                </a:solidFill>
                <a:latin typeface="Arial"/>
              </a:rPr>
              <a:t>Off-spec output and fines simply go back into the next run — zero waste powder, and ~5× lower CO₂ than conventional routes.</a:t>
            </a:r>
          </a:p>
          <a:p>
            <a:pPr>
              <a:lnSpc>
                <a:spcPct val="106000"/>
              </a:lnSpc>
              <a:spcAft>
                <a:spcPts val="864"/>
              </a:spcAft>
            </a:pPr>
            <a:r>
              <a:rPr sz="1100" b="1">
                <a:solidFill>
                  <a:srgbClr val="57C672"/>
                </a:solidFill>
                <a:latin typeface="Arial"/>
              </a:rPr>
              <a:t>— </a:t>
            </a:r>
            <a:r>
              <a:rPr sz="1100" b="1">
                <a:solidFill>
                  <a:srgbClr val="FFFFFF"/>
                </a:solidFill>
                <a:latin typeface="Arial"/>
              </a:rPr>
              <a:t>Physical AI. </a:t>
            </a:r>
            <a:r>
              <a:rPr sz="1100" b="0">
                <a:solidFill>
                  <a:srgbClr val="D9DBD9"/>
                </a:solidFill>
                <a:latin typeface="Arial"/>
              </a:rPr>
              <a:t>Every run feeds our models and the models improve with every run — simulation and experiment sharpen each other. That loop is the rest of this talk.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74920" y="1600200"/>
            <a:ext cx="3657600" cy="3063240"/>
          </a:xfrm>
          <a:prstGeom prst="roundRect">
            <a:avLst>
              <a:gd name="adj" fmla="val 4000"/>
            </a:avLst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feedstock_scra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2354890"/>
            <a:ext cx="1572768" cy="1050939"/>
          </a:xfrm>
          <a:prstGeom prst="rect">
            <a:avLst/>
          </a:prstGeom>
        </p:spPr>
      </p:pic>
      <p:pic>
        <p:nvPicPr>
          <p:cNvPr id="10" name="Picture 9" descr="powder_sem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6872" y="1986741"/>
            <a:ext cx="1572768" cy="178723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57800" y="4005072"/>
            <a:ext cx="15727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9AA6A0"/>
                </a:solidFill>
                <a:latin typeface="Arial"/>
              </a:rPr>
              <a:t>IN — Ti64 scrap / out-of-spec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76872" y="4005072"/>
            <a:ext cx="157276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1">
                <a:solidFill>
                  <a:srgbClr val="57C672"/>
                </a:solidFill>
                <a:latin typeface="Arial"/>
              </a:rPr>
              <a:t>OUT — spherical Ti64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0840" y="2606040"/>
            <a:ext cx="3657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00" b="1">
                <a:solidFill>
                  <a:srgbClr val="57C672"/>
                </a:solidFill>
                <a:latin typeface="Arial"/>
              </a:rPr>
              <a:t>→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74920" y="4700016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0">
                <a:solidFill>
                  <a:srgbClr val="9AA6A0"/>
                </a:solidFill>
                <a:latin typeface="Arial"/>
              </a:rPr>
              <a:t>SEM of powder produced in the G14 reactor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3774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AAA89D"/>
                </a:solidFill>
                <a:latin typeface="Arial"/>
              </a:rPr>
              <a:t>GREEN14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49640" y="473659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>
                <a:solidFill>
                  <a:srgbClr val="AAA89D"/>
                </a:solidFill>
                <a:latin typeface="Arial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02336"/>
            <a:ext cx="5486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2E7D46"/>
                </a:solidFill>
                <a:latin typeface="Arial"/>
              </a:rPr>
              <a:t>INTRODUCTION · GOALS</a:t>
            </a:r>
          </a:p>
        </p:txBody>
      </p:sp>
      <p:sp>
        <p:nvSpPr>
          <p:cNvPr id="5" name="Rectangle 4"/>
          <p:cNvSpPr/>
          <p:nvPr/>
        </p:nvSpPr>
        <p:spPr>
          <a:xfrm>
            <a:off x="429768" y="713232"/>
            <a:ext cx="502920" cy="27432"/>
          </a:xfrm>
          <a:prstGeom prst="rect">
            <a:avLst/>
          </a:prstGeom>
          <a:solidFill>
            <a:srgbClr val="2E7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731520"/>
            <a:ext cx="8595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222323"/>
                </a:solidFill>
                <a:latin typeface="Arial"/>
              </a:rPr>
              <a:t>You cannot instrument a 12,000 K core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1737360"/>
            <a:ext cx="2697480" cy="278892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67512" y="1993391"/>
            <a:ext cx="603504" cy="603504"/>
          </a:xfrm>
          <a:prstGeom prst="ellipse">
            <a:avLst/>
          </a:prstGeom>
          <a:solidFill>
            <a:srgbClr val="2E7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2011679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706624"/>
            <a:ext cx="218541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2E7D46"/>
                </a:solidFill>
                <a:latin typeface="Arial"/>
              </a:rPr>
              <a:t>THE BLIND SPOT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2962656"/>
            <a:ext cx="2185416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22323"/>
                </a:solidFill>
                <a:latin typeface="Arial"/>
              </a:rPr>
              <a:t>No in-situ diagnostics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" y="3511296"/>
            <a:ext cx="2185416" cy="96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1030" b="0">
                <a:solidFill>
                  <a:srgbClr val="45463F"/>
                </a:solidFill>
                <a:latin typeface="Arial"/>
              </a:rPr>
              <a:t>At ~10,000 K you cannot put a probe in the reaction zone — sensors sit far from the core, so simulation is the only way to reconstruct what each run actually did.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64992" y="1737360"/>
            <a:ext cx="2697480" cy="278892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621024" y="1993391"/>
            <a:ext cx="603504" cy="603504"/>
          </a:xfrm>
          <a:prstGeom prst="ellipse">
            <a:avLst/>
          </a:prstGeom>
          <a:solidFill>
            <a:srgbClr val="2E7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39312" y="2011679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1024" y="2706624"/>
            <a:ext cx="218541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2E7D46"/>
                </a:solidFill>
                <a:latin typeface="Arial"/>
              </a:rPr>
              <a:t>THE TWIN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21024" y="2962656"/>
            <a:ext cx="2185416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22323"/>
                </a:solidFill>
                <a:latin typeface="Arial"/>
              </a:rPr>
              <a:t>COMSOL is the core solver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21024" y="3511296"/>
            <a:ext cx="2185416" cy="96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1030" b="0">
                <a:solidFill>
                  <a:srgbClr val="45463F"/>
                </a:solidFill>
                <a:latin typeface="Arial"/>
              </a:rPr>
              <a:t>A multiphysics model of the chamber and nozzle rebuilds the full state of every run — temperature, flow, particles — from what the sensors can see at the walls.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18504" y="1737360"/>
            <a:ext cx="2697480" cy="278892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574536" y="1993391"/>
            <a:ext cx="603504" cy="603504"/>
          </a:xfrm>
          <a:prstGeom prst="ellipse">
            <a:avLst/>
          </a:prstGeom>
          <a:solidFill>
            <a:srgbClr val="2E7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92824" y="2011679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74536" y="2706624"/>
            <a:ext cx="218541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2E7D46"/>
                </a:solidFill>
                <a:latin typeface="Arial"/>
              </a:rPr>
              <a:t>THE FLYWHEEL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74536" y="2962656"/>
            <a:ext cx="2185416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22323"/>
                </a:solidFill>
                <a:latin typeface="Arial"/>
              </a:rPr>
              <a:t>Every run sharpens the next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74536" y="3511296"/>
            <a:ext cx="2185416" cy="96926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1030" b="0">
                <a:solidFill>
                  <a:srgbClr val="45463F"/>
                </a:solidFill>
                <a:latin typeface="Arial"/>
              </a:rPr>
              <a:t>Simulate widely, run the most informative experiments, calibrate the twin on the results. Two hardware generations have already come out of this loop.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0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5E5573-6F85-7064-FA11-8AE162EC02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198771" y="132588"/>
            <a:ext cx="1501306" cy="450861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1480" y="23774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76787A"/>
                </a:solidFill>
                <a:latin typeface="Arial"/>
              </a:rPr>
              <a:t>GREEN14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49640" y="473659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>
                <a:solidFill>
                  <a:srgbClr val="76787A"/>
                </a:solidFill>
                <a:latin typeface="Arial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02336"/>
            <a:ext cx="5486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57C672"/>
                </a:solidFill>
                <a:latin typeface="Arial"/>
              </a:rPr>
              <a:t>METHODS · USE OF COMSOL MULTIPHYSICS</a:t>
            </a:r>
          </a:p>
        </p:txBody>
      </p:sp>
      <p:sp>
        <p:nvSpPr>
          <p:cNvPr id="5" name="Rectangle 4"/>
          <p:cNvSpPr/>
          <p:nvPr/>
        </p:nvSpPr>
        <p:spPr>
          <a:xfrm>
            <a:off x="429768" y="713232"/>
            <a:ext cx="502920" cy="27432"/>
          </a:xfrm>
          <a:prstGeom prst="rect">
            <a:avLst/>
          </a:prstGeom>
          <a:solidFill>
            <a:srgbClr val="57C6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731520"/>
            <a:ext cx="8595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Arial"/>
              </a:rPr>
              <a:t>Three physics on one axisymmetric domain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1600200"/>
            <a:ext cx="4434840" cy="3200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6000"/>
              </a:lnSpc>
              <a:spcAft>
                <a:spcPts val="720"/>
              </a:spcAft>
            </a:pPr>
            <a:r>
              <a:rPr sz="1060" b="1">
                <a:solidFill>
                  <a:srgbClr val="57C672"/>
                </a:solidFill>
                <a:latin typeface="Arial"/>
              </a:rPr>
              <a:t>— </a:t>
            </a:r>
            <a:r>
              <a:rPr sz="1060" b="1">
                <a:solidFill>
                  <a:srgbClr val="FFFFFF"/>
                </a:solidFill>
                <a:latin typeface="Arial"/>
              </a:rPr>
              <a:t>High Mach Number Flow, Turbulent SST. </a:t>
            </a:r>
            <a:r>
              <a:rPr sz="1060" b="0">
                <a:solidFill>
                  <a:srgbClr val="D9DBD9"/>
                </a:solidFill>
                <a:latin typeface="Arial"/>
              </a:rPr>
              <a:t>The Ar/H₂ plasma as a single LTE fluid, with properties tabulated from Cantera between 300 and 30,000 K, radiation as a net-emission sink, and Mach 0 to 3 in one domain.</a:t>
            </a:r>
          </a:p>
          <a:p>
            <a:pPr>
              <a:lnSpc>
                <a:spcPct val="106000"/>
              </a:lnSpc>
              <a:spcAft>
                <a:spcPts val="720"/>
              </a:spcAft>
            </a:pPr>
            <a:r>
              <a:rPr sz="1060" b="1">
                <a:solidFill>
                  <a:srgbClr val="57C672"/>
                </a:solidFill>
                <a:latin typeface="Arial"/>
              </a:rPr>
              <a:t>— </a:t>
            </a:r>
            <a:r>
              <a:rPr sz="1060" b="1">
                <a:solidFill>
                  <a:srgbClr val="FFFFFF"/>
                </a:solidFill>
                <a:latin typeface="Arial"/>
              </a:rPr>
              <a:t>Conjugate heat transfer. </a:t>
            </a:r>
            <a:r>
              <a:rPr sz="1060" b="0">
                <a:solidFill>
                  <a:srgbClr val="D9DBD9"/>
                </a:solidFill>
                <a:latin typeface="Arial"/>
              </a:rPr>
              <a:t>The steel reaction chamber is resolved as a solid, and the helical cooling coil becomes a 1-D coolant equation along its curve — its contact conductance is the key unknown.</a:t>
            </a:r>
          </a:p>
          <a:p>
            <a:pPr>
              <a:lnSpc>
                <a:spcPct val="106000"/>
              </a:lnSpc>
              <a:spcAft>
                <a:spcPts val="720"/>
              </a:spcAft>
            </a:pPr>
            <a:r>
              <a:rPr sz="1060" b="1">
                <a:solidFill>
                  <a:srgbClr val="57C672"/>
                </a:solidFill>
                <a:latin typeface="Arial"/>
              </a:rPr>
              <a:t>— </a:t>
            </a:r>
            <a:r>
              <a:rPr sz="1060" b="1">
                <a:solidFill>
                  <a:srgbClr val="FFFFFF"/>
                </a:solidFill>
                <a:latin typeface="Arial"/>
              </a:rPr>
              <a:t>Particle Tracing. </a:t>
            </a:r>
            <a:r>
              <a:rPr sz="1060" b="0">
                <a:solidFill>
                  <a:srgbClr val="D9DBD9"/>
                </a:solidFill>
                <a:latin typeface="Arial"/>
              </a:rPr>
              <a:t>Ti64 powder is traced through the frozen flow field — one-way coupling, justified because the loading is dilute.</a:t>
            </a:r>
          </a:p>
          <a:p>
            <a:pPr>
              <a:lnSpc>
                <a:spcPct val="106000"/>
              </a:lnSpc>
              <a:spcAft>
                <a:spcPts val="720"/>
              </a:spcAft>
            </a:pPr>
            <a:r>
              <a:rPr sz="1060" b="1">
                <a:solidFill>
                  <a:srgbClr val="57C672"/>
                </a:solidFill>
                <a:latin typeface="Arial"/>
              </a:rPr>
              <a:t>— </a:t>
            </a:r>
            <a:r>
              <a:rPr sz="1060" b="1">
                <a:solidFill>
                  <a:srgbClr val="FFFFFF"/>
                </a:solidFill>
                <a:latin typeface="Arial"/>
              </a:rPr>
              <a:t>Small on purpose. </a:t>
            </a:r>
            <a:r>
              <a:rPr sz="1060" b="0">
                <a:solidFill>
                  <a:srgbClr val="D9DBD9"/>
                </a:solidFill>
                <a:latin typeface="Arial"/>
              </a:rPr>
              <a:t>About 65k elements, wall-resolved (Δw⁺ &lt; 1); a transient solve takes ~20 min — fast enough to run thousands of times.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74920" y="4700016"/>
            <a:ext cx="3794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0">
                <a:solidFill>
                  <a:srgbClr val="9AA6A0"/>
                </a:solidFill>
                <a:latin typeface="Arial"/>
              </a:rPr>
              <a:t>Axisymmetric domain: fluid + water-cooled walls, mesh refined at throat and walls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0EDB79-4FE9-5568-5FEC-D3AF219ED5BA}"/>
              </a:ext>
            </a:extLst>
          </p:cNvPr>
          <p:cNvSpPr txBox="1"/>
          <p:nvPr/>
        </p:nvSpPr>
        <p:spPr>
          <a:xfrm>
            <a:off x="6288837" y="3205989"/>
            <a:ext cx="11020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Water-cooled walls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1EFDB6-6950-3EEB-2D7E-1413F2A2453C}"/>
              </a:ext>
            </a:extLst>
          </p:cNvPr>
          <p:cNvSpPr txBox="1"/>
          <p:nvPr/>
        </p:nvSpPr>
        <p:spPr>
          <a:xfrm>
            <a:off x="6239976" y="1876736"/>
            <a:ext cx="77866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Reaction chamber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5BBDE76-75BD-D0DC-9003-0E72FE92B504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7390874" y="3421432"/>
            <a:ext cx="374634" cy="1"/>
          </a:xfrm>
          <a:prstGeom prst="straightConnector1">
            <a:avLst/>
          </a:prstGeom>
          <a:ln w="12700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E01385F-097F-7E0B-413A-73A4510C299D}"/>
              </a:ext>
            </a:extLst>
          </p:cNvPr>
          <p:cNvSpPr txBox="1"/>
          <p:nvPr/>
        </p:nvSpPr>
        <p:spPr>
          <a:xfrm>
            <a:off x="6214939" y="1168137"/>
            <a:ext cx="105159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Powder radial injection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D7F7B42-7FE2-9A1C-2EF7-824D1985EDE6}"/>
              </a:ext>
            </a:extLst>
          </p:cNvPr>
          <p:cNvCxnSpPr>
            <a:cxnSpLocks/>
          </p:cNvCxnSpPr>
          <p:nvPr/>
        </p:nvCxnSpPr>
        <p:spPr>
          <a:xfrm>
            <a:off x="6982226" y="2001274"/>
            <a:ext cx="525797" cy="0"/>
          </a:xfrm>
          <a:prstGeom prst="straightConnector1">
            <a:avLst/>
          </a:prstGeom>
          <a:ln w="12700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Elbow Connector 24">
            <a:extLst>
              <a:ext uri="{FF2B5EF4-FFF2-40B4-BE49-F238E27FC236}">
                <a16:creationId xmlns:a16="http://schemas.microsoft.com/office/drawing/2014/main" id="{DD140AFE-AB3A-B1BC-8FCD-BC98A027EF5A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7266532" y="169164"/>
            <a:ext cx="647781" cy="1214417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44579A4-5CAC-C9E8-5D34-D306E6CDE257}"/>
              </a:ext>
            </a:extLst>
          </p:cNvPr>
          <p:cNvSpPr txBox="1"/>
          <p:nvPr/>
        </p:nvSpPr>
        <p:spPr>
          <a:xfrm>
            <a:off x="6302791" y="3717506"/>
            <a:ext cx="11020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Converging-Diverging nozzle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C37FE78-0B0D-31D4-C650-2FA9291676FF}"/>
              </a:ext>
            </a:extLst>
          </p:cNvPr>
          <p:cNvCxnSpPr>
            <a:cxnSpLocks/>
          </p:cNvCxnSpPr>
          <p:nvPr/>
        </p:nvCxnSpPr>
        <p:spPr>
          <a:xfrm flipV="1">
            <a:off x="7483524" y="4017588"/>
            <a:ext cx="374634" cy="1"/>
          </a:xfrm>
          <a:prstGeom prst="straightConnector1">
            <a:avLst/>
          </a:prstGeom>
          <a:ln w="12700">
            <a:solidFill>
              <a:schemeClr val="bg1">
                <a:lumMod val="85000"/>
              </a:schemeClr>
            </a:solidFill>
            <a:headEnd type="none" w="med" len="med"/>
            <a:tailEnd type="none" w="med" len="med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0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3774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76787A"/>
                </a:solidFill>
                <a:latin typeface="Arial"/>
              </a:rPr>
              <a:t>GREEN14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49640" y="473659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>
                <a:solidFill>
                  <a:srgbClr val="76787A"/>
                </a:solidFill>
                <a:latin typeface="Arial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02336"/>
            <a:ext cx="5486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57C672"/>
                </a:solidFill>
                <a:latin typeface="Arial"/>
              </a:rPr>
              <a:t>METHODS · BEYOND THE BUILT-IN MODULES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429768" y="713232"/>
            <a:ext cx="502920" cy="27432"/>
          </a:xfrm>
          <a:prstGeom prst="rect">
            <a:avLst/>
          </a:prstGeom>
          <a:solidFill>
            <a:srgbClr val="57C6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731520"/>
            <a:ext cx="8595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Arial"/>
              </a:rPr>
              <a:t>A custom phase-change particle layer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1600200"/>
            <a:ext cx="4206240" cy="3200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6000"/>
              </a:lnSpc>
              <a:spcAft>
                <a:spcPts val="792"/>
              </a:spcAft>
            </a:pPr>
            <a:r>
              <a:rPr sz="1080" b="1">
                <a:solidFill>
                  <a:srgbClr val="57C672"/>
                </a:solidFill>
                <a:latin typeface="Arial"/>
              </a:rPr>
              <a:t>— </a:t>
            </a:r>
            <a:r>
              <a:rPr sz="1080" b="1">
                <a:solidFill>
                  <a:srgbClr val="FFFFFF"/>
                </a:solidFill>
                <a:latin typeface="Arial"/>
              </a:rPr>
              <a:t>Full solid–liquid–vapor. </a:t>
            </a:r>
            <a:r>
              <a:rPr sz="1080" b="0">
                <a:solidFill>
                  <a:srgbClr val="D9DBD9"/>
                </a:solidFill>
                <a:latin typeface="Arial"/>
              </a:rPr>
              <a:t>Particle Tracing only ships with evaporation — we added melting through an effective heat capacity that carries the latent heat of fusion.</a:t>
            </a:r>
          </a:p>
          <a:p>
            <a:pPr>
              <a:lnSpc>
                <a:spcPct val="106000"/>
              </a:lnSpc>
              <a:spcAft>
                <a:spcPts val="792"/>
              </a:spcAft>
            </a:pPr>
            <a:r>
              <a:rPr sz="1080" b="1">
                <a:solidFill>
                  <a:srgbClr val="57C672"/>
                </a:solidFill>
                <a:latin typeface="Arial"/>
              </a:rPr>
              <a:t>— </a:t>
            </a:r>
            <a:r>
              <a:rPr sz="1080" b="1">
                <a:solidFill>
                  <a:srgbClr val="FFFFFF"/>
                </a:solidFill>
                <a:latin typeface="Arial"/>
              </a:rPr>
              <a:t>Mach-dependent drag. </a:t>
            </a:r>
            <a:r>
              <a:rPr sz="1080" b="0">
                <a:solidFill>
                  <a:srgbClr val="D9DBD9"/>
                </a:solidFill>
                <a:latin typeface="Arial"/>
              </a:rPr>
              <a:t>Haider–Levenspiel below slip Mach 0.3 and Loth's compressible law above it, with the measured feedstock sphericity as the initial particle shape.</a:t>
            </a:r>
          </a:p>
          <a:p>
            <a:pPr>
              <a:lnSpc>
                <a:spcPct val="106000"/>
              </a:lnSpc>
              <a:spcAft>
                <a:spcPts val="792"/>
              </a:spcAft>
            </a:pPr>
            <a:r>
              <a:rPr sz="1080" b="1">
                <a:solidFill>
                  <a:srgbClr val="57C672"/>
                </a:solidFill>
                <a:latin typeface="Arial"/>
              </a:rPr>
              <a:t>— </a:t>
            </a:r>
            <a:r>
              <a:rPr sz="1080" b="1">
                <a:solidFill>
                  <a:srgbClr val="FFFFFF"/>
                </a:solidFill>
                <a:latin typeface="Arial"/>
              </a:rPr>
              <a:t>KH/RT breakup. </a:t>
            </a:r>
            <a:r>
              <a:rPr sz="1080" b="0">
                <a:solidFill>
                  <a:srgbClr val="D9DBD9"/>
                </a:solidFill>
                <a:latin typeface="Arial"/>
              </a:rPr>
              <a:t>Molten droplets break up in the supersonic nozzle when the gas Weber number is large.</a:t>
            </a:r>
          </a:p>
          <a:p>
            <a:pPr>
              <a:lnSpc>
                <a:spcPct val="106000"/>
              </a:lnSpc>
              <a:spcAft>
                <a:spcPts val="792"/>
              </a:spcAft>
            </a:pPr>
            <a:r>
              <a:rPr sz="1080" b="1">
                <a:solidFill>
                  <a:srgbClr val="57C672"/>
                </a:solidFill>
                <a:latin typeface="Arial"/>
              </a:rPr>
              <a:t>— </a:t>
            </a:r>
            <a:r>
              <a:rPr sz="1080" b="1">
                <a:solidFill>
                  <a:srgbClr val="FFFFFF"/>
                </a:solidFill>
                <a:latin typeface="Arial"/>
              </a:rPr>
              <a:t>Predicted product. </a:t>
            </a:r>
            <a:r>
              <a:rPr sz="1080" b="0">
                <a:solidFill>
                  <a:srgbClr val="D9DBD9"/>
                </a:solidFill>
                <a:latin typeface="Arial"/>
              </a:rPr>
              <a:t>Evaporation eats away the coarse tail — the median size drops from 58 to 47 µm — and irregular feedstock leaves as spheres.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46320" y="1965960"/>
            <a:ext cx="4023360" cy="2240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powder_panel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80" y="2184774"/>
            <a:ext cx="3749039" cy="180265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46320" y="4315968"/>
            <a:ext cx="40233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0">
                <a:solidFill>
                  <a:srgbClr val="9AA6A0"/>
                </a:solidFill>
                <a:latin typeface="Arial"/>
              </a:rPr>
              <a:t>Feedstock vs collected: volume PSD (left), sphericity vs diameter (right)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3774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AAA89D"/>
                </a:solidFill>
                <a:latin typeface="Arial"/>
              </a:rPr>
              <a:t>GREEN14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49640" y="473659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>
                <a:solidFill>
                  <a:srgbClr val="AAA89D"/>
                </a:solidFill>
                <a:latin typeface="Arial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02336"/>
            <a:ext cx="5486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2E7D46"/>
                </a:solidFill>
                <a:latin typeface="Arial"/>
              </a:rPr>
              <a:t>METHODS · COMSOL ACROSS GREEN14</a:t>
            </a:r>
          </a:p>
        </p:txBody>
      </p:sp>
      <p:sp>
        <p:nvSpPr>
          <p:cNvPr id="5" name="Rectangle 4"/>
          <p:cNvSpPr/>
          <p:nvPr/>
        </p:nvSpPr>
        <p:spPr>
          <a:xfrm>
            <a:off x="429768" y="713232"/>
            <a:ext cx="502920" cy="27432"/>
          </a:xfrm>
          <a:prstGeom prst="rect">
            <a:avLst/>
          </a:prstGeom>
          <a:solidFill>
            <a:srgbClr val="2E7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731520"/>
            <a:ext cx="8595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222323"/>
                </a:solidFill>
                <a:latin typeface="Arial"/>
              </a:rPr>
              <a:t>One platform, many models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1691640"/>
            <a:ext cx="2697480" cy="25146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67512" y="1947672"/>
            <a:ext cx="603504" cy="603504"/>
          </a:xfrm>
          <a:prstGeom prst="ellipse">
            <a:avLst/>
          </a:prstGeom>
          <a:solidFill>
            <a:srgbClr val="2E7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1965960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660904"/>
            <a:ext cx="218541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2E7D46"/>
                </a:solidFill>
                <a:latin typeface="Arial"/>
              </a:rPr>
              <a:t>PLASMA SOURCE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2916936"/>
            <a:ext cx="2185416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22323"/>
                </a:solidFill>
                <a:latin typeface="Arial"/>
              </a:rPr>
              <a:t>DC plasma torch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" y="3465576"/>
            <a:ext cx="2185416" cy="6949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1030" b="0" dirty="0">
                <a:solidFill>
                  <a:srgbClr val="45463F"/>
                </a:solidFill>
                <a:latin typeface="Arial"/>
              </a:rPr>
              <a:t>The gun itself is a separate COMSOL model — multifluid MHD in the Plasma Module.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64992" y="1691640"/>
            <a:ext cx="2697480" cy="25146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621024" y="1947672"/>
            <a:ext cx="603504" cy="603504"/>
          </a:xfrm>
          <a:prstGeom prst="ellipse">
            <a:avLst/>
          </a:prstGeom>
          <a:solidFill>
            <a:srgbClr val="2E7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39312" y="1965960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1024" y="2660904"/>
            <a:ext cx="218541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2E7D46"/>
                </a:solidFill>
                <a:latin typeface="Arial"/>
              </a:rPr>
              <a:t>COLLECTION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21024" y="2916936"/>
            <a:ext cx="2185416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22323"/>
                </a:solidFill>
                <a:latin typeface="Arial"/>
              </a:rPr>
              <a:t>Cyclone separator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21024" y="3465576"/>
            <a:ext cx="2185416" cy="6949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1030" b="0">
                <a:solidFill>
                  <a:srgbClr val="45463F"/>
                </a:solidFill>
                <a:latin typeface="Arial"/>
              </a:rPr>
              <a:t>A particle-laden swirling-flow model used to design the cyclone that collects the product powder downstream of the nozzle.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18504" y="1691640"/>
            <a:ext cx="2697480" cy="25146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574536" y="1947672"/>
            <a:ext cx="603504" cy="603504"/>
          </a:xfrm>
          <a:prstGeom prst="ellipse">
            <a:avLst/>
          </a:prstGeom>
          <a:solidFill>
            <a:srgbClr val="2E7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92824" y="1965960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74536" y="2660904"/>
            <a:ext cx="218541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2E7D46"/>
                </a:solidFill>
                <a:latin typeface="Arial"/>
              </a:rPr>
              <a:t>HARDWARE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74536" y="2916936"/>
            <a:ext cx="2185416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22323"/>
                </a:solidFill>
                <a:latin typeface="Arial"/>
              </a:rPr>
              <a:t>Water-cooled flange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74536" y="3465576"/>
            <a:ext cx="2185416" cy="6949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1030" b="0">
                <a:solidFill>
                  <a:srgbClr val="45463F"/>
                </a:solidFill>
                <a:latin typeface="Arial"/>
              </a:rPr>
              <a:t>Conjugate heat-transfer models of individual components — used to size the cooling channels so every flange survives its local heat load.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1480" y="4261104"/>
            <a:ext cx="8366760" cy="749808"/>
          </a:xfrm>
          <a:prstGeom prst="roundRect">
            <a:avLst>
              <a:gd name="adj" fmla="val 50000"/>
            </a:avLst>
          </a:prstGeom>
          <a:solidFill>
            <a:srgbClr val="2E7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4397481"/>
            <a:ext cx="7909560" cy="47705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50" b="1" dirty="0">
                <a:solidFill>
                  <a:srgbClr val="FFFFFF"/>
                </a:solidFill>
                <a:latin typeface="Arial"/>
              </a:rPr>
              <a:t>Shared foundations: every model is versioned in COMSOL Model Manager Server and built from our own parametric geometry-part library.</a:t>
            </a:r>
          </a:p>
          <a:p>
            <a:pPr>
              <a:spcBef>
                <a:spcPts val="300"/>
              </a:spcBef>
            </a:pPr>
            <a:r>
              <a:rPr sz="950" b="1" dirty="0">
                <a:solidFill>
                  <a:srgbClr val="FFFFFF"/>
                </a:solidFill>
                <a:latin typeface="Arial"/>
              </a:rPr>
              <a:t>Workflow accelerated by AI: Claude drives COMSOL's Java API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8642AD7-2998-CDD1-A70E-502324EF402E}"/>
              </a:ext>
            </a:extLst>
          </p:cNvPr>
          <p:cNvSpPr/>
          <p:nvPr/>
        </p:nvSpPr>
        <p:spPr>
          <a:xfrm>
            <a:off x="2952708" y="2164705"/>
            <a:ext cx="147568" cy="41519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2DC3C755-A2AC-BA12-CC5E-35A41DC1E8FD}"/>
              </a:ext>
            </a:extLst>
          </p:cNvPr>
          <p:cNvSpPr/>
          <p:nvPr/>
        </p:nvSpPr>
        <p:spPr>
          <a:xfrm>
            <a:off x="2620824" y="2067406"/>
            <a:ext cx="147568" cy="41519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2" name="Picture 31" descr="A pencil with a graphing diagram&#10;&#10;AI-generated content may be incorrect.">
            <a:extLst>
              <a:ext uri="{FF2B5EF4-FFF2-40B4-BE49-F238E27FC236}">
                <a16:creationId xmlns:a16="http://schemas.microsoft.com/office/drawing/2014/main" id="{9CC24558-7D9C-66B6-D3A8-B45AF85B20B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l="12074" t="5793" r="26356" b="7867"/>
          <a:stretch>
            <a:fillRect/>
          </a:stretch>
        </p:blipFill>
        <p:spPr>
          <a:xfrm>
            <a:off x="5172341" y="982980"/>
            <a:ext cx="758013" cy="2125939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5F1BD30-7D77-4ABF-223D-FA3377BD795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rcRect l="9976" t="3112" r="22578" b="4770"/>
          <a:stretch>
            <a:fillRect/>
          </a:stretch>
        </p:blipFill>
        <p:spPr>
          <a:xfrm>
            <a:off x="7595970" y="1046260"/>
            <a:ext cx="1319430" cy="1802096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5EFAD91-9D5C-D511-26D7-B4F9B0E1DD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262" t="15837" r="29854" b="1939"/>
          <a:stretch>
            <a:fillRect/>
          </a:stretch>
        </p:blipFill>
        <p:spPr>
          <a:xfrm>
            <a:off x="1950498" y="1462669"/>
            <a:ext cx="558479" cy="203985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93AC0FAC-FDF5-C4F1-9FCE-8A97100C77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90" t="17560" r="77826" b="216"/>
          <a:stretch>
            <a:fillRect/>
          </a:stretch>
        </p:blipFill>
        <p:spPr>
          <a:xfrm>
            <a:off x="2534778" y="1144778"/>
            <a:ext cx="558479" cy="2039853"/>
          </a:xfrm>
          <a:prstGeom prst="rect">
            <a:avLst/>
          </a:prstGeom>
        </p:spPr>
      </p:pic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E915C462-BBCE-8A65-ED76-7E03A54C067C}"/>
              </a:ext>
            </a:extLst>
          </p:cNvPr>
          <p:cNvSpPr/>
          <p:nvPr/>
        </p:nvSpPr>
        <p:spPr>
          <a:xfrm>
            <a:off x="2402056" y="2193926"/>
            <a:ext cx="162502" cy="42125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F38DFDB6-6A63-EB6A-61A4-1448D508623A}"/>
              </a:ext>
            </a:extLst>
          </p:cNvPr>
          <p:cNvSpPr/>
          <p:nvPr/>
        </p:nvSpPr>
        <p:spPr>
          <a:xfrm>
            <a:off x="1923034" y="2221358"/>
            <a:ext cx="162502" cy="421258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74320"/>
            <a:ext cx="7772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2E7D46"/>
                </a:solidFill>
                <a:latin typeface="Arial"/>
              </a:rPr>
              <a:t>RESULTS · THE TWIN RUNNING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49640" y="473659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>
                <a:solidFill>
                  <a:srgbClr val="AAA89D"/>
                </a:solidFill>
                <a:latin typeface="Arial"/>
              </a:rPr>
              <a:t>7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E5491DA-5B0E-EBC3-150B-87AD701C3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092" y="418296"/>
            <a:ext cx="4306908" cy="4306908"/>
          </a:xfrm>
          <a:prstGeom prst="rect">
            <a:avLst/>
          </a:prstGeom>
        </p:spPr>
      </p:pic>
      <p:pic>
        <p:nvPicPr>
          <p:cNvPr id="21" name="Picture 20" descr="A blue and orange paint on a white background&#10;&#10;AI-generated content may be incorrect.">
            <a:extLst>
              <a:ext uri="{FF2B5EF4-FFF2-40B4-BE49-F238E27FC236}">
                <a16:creationId xmlns:a16="http://schemas.microsoft.com/office/drawing/2014/main" id="{00A9324A-D499-2E5C-2FDC-0E80E24CD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1218" y="766574"/>
            <a:ext cx="1319204" cy="3970018"/>
          </a:xfrm>
          <a:prstGeom prst="rect">
            <a:avLst/>
          </a:prstGeom>
        </p:spPr>
      </p:pic>
      <p:pic>
        <p:nvPicPr>
          <p:cNvPr id="22" name="Picture 21" descr="A graph showing numbers and a number&#10;&#10;AI-generated content may be incorrect.">
            <a:extLst>
              <a:ext uri="{FF2B5EF4-FFF2-40B4-BE49-F238E27FC236}">
                <a16:creationId xmlns:a16="http://schemas.microsoft.com/office/drawing/2014/main" id="{6A52C8F6-E473-AD25-7E3C-67CC9DB5C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0957" y="982052"/>
            <a:ext cx="1581709" cy="3758516"/>
          </a:xfrm>
          <a:prstGeom prst="rect">
            <a:avLst/>
          </a:prstGeom>
        </p:spPr>
      </p:pic>
      <p:pic>
        <p:nvPicPr>
          <p:cNvPr id="23" name="Picture 22" descr="A wooden board with a brown border&#10;&#10;AI-generated content may be incorrect.">
            <a:extLst>
              <a:ext uri="{FF2B5EF4-FFF2-40B4-BE49-F238E27FC236}">
                <a16:creationId xmlns:a16="http://schemas.microsoft.com/office/drawing/2014/main" id="{45B56DB3-174A-87B8-9128-EAAF1BCF67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766574"/>
            <a:ext cx="1319203" cy="397001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310B871E-038D-47BC-8E39-F2AC9E5D95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17630" y="1737478"/>
            <a:ext cx="602669" cy="299911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11480" y="4809744"/>
            <a:ext cx="429768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50" b="0">
                <a:solidFill>
                  <a:srgbClr val="77786F"/>
                </a:solidFill>
                <a:latin typeface="Arial"/>
              </a:rPr>
              <a:t>Gas temperature with streamlines (left) · Ti64 trajectories and the vapor source they release (right) — Ar 100 / H₂ 2.5 NLPM, ~22 kW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37176" y="4809744"/>
            <a:ext cx="4032504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50" b="0">
                <a:solidFill>
                  <a:srgbClr val="77786F"/>
                </a:solidFill>
                <a:latin typeface="Arial"/>
              </a:rPr>
              <a:t>Particle injection through chamber and nozzle — colored by melting fraction (animation)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3774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AAA89D"/>
                </a:solidFill>
                <a:latin typeface="Arial"/>
              </a:rPr>
              <a:t>GREEN14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49640" y="473659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>
                <a:solidFill>
                  <a:srgbClr val="AAA89D"/>
                </a:solidFill>
                <a:latin typeface="Arial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02336"/>
            <a:ext cx="5486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2E7D46"/>
                </a:solidFill>
                <a:latin typeface="Arial"/>
              </a:rPr>
              <a:t>RESULTS · OUR AI MACHINERY, EXPECTED VS. OBTAINED</a:t>
            </a:r>
          </a:p>
        </p:txBody>
      </p:sp>
      <p:sp>
        <p:nvSpPr>
          <p:cNvPr id="5" name="Rectangle 4"/>
          <p:cNvSpPr/>
          <p:nvPr/>
        </p:nvSpPr>
        <p:spPr>
          <a:xfrm>
            <a:off x="429768" y="713232"/>
            <a:ext cx="502920" cy="27432"/>
          </a:xfrm>
          <a:prstGeom prst="rect">
            <a:avLst/>
          </a:prstGeom>
          <a:solidFill>
            <a:srgbClr val="2E7D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731520"/>
            <a:ext cx="8595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100" b="1">
                <a:solidFill>
                  <a:srgbClr val="222323"/>
                </a:solidFill>
                <a:latin typeface="Arial"/>
              </a:rPr>
              <a:t>Experimental data finds the unknowns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1572768"/>
            <a:ext cx="3794760" cy="3200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6000"/>
              </a:lnSpc>
              <a:spcAft>
                <a:spcPts val="720"/>
              </a:spcAft>
            </a:pPr>
            <a:r>
              <a:rPr sz="1040" b="1" dirty="0">
                <a:solidFill>
                  <a:srgbClr val="2E7D46"/>
                </a:solidFill>
                <a:latin typeface="Arial"/>
              </a:rPr>
              <a:t>— </a:t>
            </a:r>
            <a:r>
              <a:rPr sz="1040" b="1" dirty="0">
                <a:solidFill>
                  <a:srgbClr val="222323"/>
                </a:solidFill>
                <a:latin typeface="Arial"/>
              </a:rPr>
              <a:t>Two unknowns — one example. </a:t>
            </a:r>
            <a:r>
              <a:rPr sz="1040" b="0" dirty="0">
                <a:solidFill>
                  <a:srgbClr val="45463F"/>
                </a:solidFill>
                <a:latin typeface="Arial"/>
              </a:rPr>
              <a:t>The delivered inlet power and the coil-to-wall contact conductance — quantities no sensor can reach. The same machinery applies to any uncertain physical parameter.</a:t>
            </a:r>
          </a:p>
          <a:p>
            <a:pPr>
              <a:lnSpc>
                <a:spcPct val="106000"/>
              </a:lnSpc>
              <a:spcAft>
                <a:spcPts val="720"/>
              </a:spcAft>
            </a:pPr>
            <a:r>
              <a:rPr sz="1040" b="1" dirty="0">
                <a:solidFill>
                  <a:srgbClr val="2E7D46"/>
                </a:solidFill>
                <a:latin typeface="Arial"/>
              </a:rPr>
              <a:t>— </a:t>
            </a:r>
            <a:r>
              <a:rPr sz="1040" b="1" dirty="0">
                <a:solidFill>
                  <a:srgbClr val="222323"/>
                </a:solidFill>
                <a:latin typeface="Arial"/>
              </a:rPr>
              <a:t>Two global observables. </a:t>
            </a:r>
            <a:r>
              <a:rPr sz="1040" b="0" dirty="0">
                <a:solidFill>
                  <a:srgbClr val="45463F"/>
                </a:solidFill>
                <a:latin typeface="Arial"/>
              </a:rPr>
              <a:t>We match chamber pressure and coil heat — global, nearly independent quantities. Local thermocouples sit in gradients of ~15,000 K per cm, so they depend too much on exact placement.</a:t>
            </a:r>
          </a:p>
          <a:p>
            <a:pPr>
              <a:lnSpc>
                <a:spcPct val="106000"/>
              </a:lnSpc>
              <a:spcAft>
                <a:spcPts val="720"/>
              </a:spcAft>
            </a:pPr>
            <a:r>
              <a:rPr sz="1040" b="1" dirty="0">
                <a:solidFill>
                  <a:srgbClr val="2E7D46"/>
                </a:solidFill>
                <a:latin typeface="Arial"/>
              </a:rPr>
              <a:t>— </a:t>
            </a:r>
            <a:r>
              <a:rPr sz="1040" b="1" dirty="0">
                <a:solidFill>
                  <a:srgbClr val="222323"/>
                </a:solidFill>
                <a:latin typeface="Arial"/>
              </a:rPr>
              <a:t>AI inverse solver. </a:t>
            </a:r>
            <a:r>
              <a:rPr sz="1040" b="0" dirty="0">
                <a:solidFill>
                  <a:srgbClr val="45463F"/>
                </a:solidFill>
                <a:latin typeface="Arial"/>
              </a:rPr>
              <a:t>Unscented Kalman Inversion with Levenberg–Marquardt-style regularization — it treats COMSOL as a black box and runs cases in parallel on our server.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3913632"/>
            <a:ext cx="379476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1792" y="4023360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>
                <a:solidFill>
                  <a:srgbClr val="2E7D46"/>
                </a:solidFill>
                <a:latin typeface="Arial"/>
              </a:rPr>
              <a:t>pressure 0.10 %  ·  coil power 0.42 %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4389120"/>
            <a:ext cx="34747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2000"/>
              </a:lnSpc>
            </a:pPr>
            <a:r>
              <a:rPr sz="900" b="0">
                <a:solidFill>
                  <a:srgbClr val="45463F"/>
                </a:solidFill>
                <a:latin typeface="Arial"/>
              </a:rPr>
              <a:t>average match over 11 experiments — and the recovered inlet power tracks the measured net power even though it was never a fit target</a:t>
            </a:r>
          </a:p>
        </p:txBody>
      </p:sp>
      <p:pic>
        <p:nvPicPr>
          <p:cNvPr id="11" name="Picture 10" descr="calibration_al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840" y="1991604"/>
            <a:ext cx="4434840" cy="214327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434840" y="4754880"/>
            <a:ext cx="44348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850" b="0">
                <a:solidFill>
                  <a:srgbClr val="77786F"/>
                </a:solidFill>
                <a:latin typeface="Arial"/>
              </a:rPr>
              <a:t>Recovered inlet power vs measured net power (left); contact conductance ≈ 10 W/m²K across mixtures (right)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0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1480" y="237744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>
                <a:solidFill>
                  <a:srgbClr val="76787A"/>
                </a:solidFill>
                <a:latin typeface="Arial"/>
              </a:rPr>
              <a:t>GREEN14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49640" y="473659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900" b="0">
                <a:solidFill>
                  <a:srgbClr val="76787A"/>
                </a:solidFill>
                <a:latin typeface="Arial"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1480" y="402336"/>
            <a:ext cx="54864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>
                <a:solidFill>
                  <a:srgbClr val="57C672"/>
                </a:solidFill>
                <a:latin typeface="Arial"/>
              </a:rPr>
              <a:t>CONCLUSIONS · IMPACT ON THE PROJECT</a:t>
            </a:r>
          </a:p>
        </p:txBody>
      </p:sp>
      <p:sp>
        <p:nvSpPr>
          <p:cNvPr id="5" name="Rectangle 4"/>
          <p:cNvSpPr/>
          <p:nvPr/>
        </p:nvSpPr>
        <p:spPr>
          <a:xfrm>
            <a:off x="429768" y="713232"/>
            <a:ext cx="502920" cy="27432"/>
          </a:xfrm>
          <a:prstGeom prst="rect">
            <a:avLst/>
          </a:prstGeom>
          <a:solidFill>
            <a:srgbClr val="57C6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731520"/>
            <a:ext cx="8595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rial"/>
              </a:rPr>
              <a:t>A calibrated twin is an instrument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1737360"/>
            <a:ext cx="2697480" cy="2926080"/>
          </a:xfrm>
          <a:prstGeom prst="roundRect">
            <a:avLst>
              <a:gd name="adj" fmla="val 4500"/>
            </a:avLst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667512" y="1993391"/>
            <a:ext cx="603504" cy="603504"/>
          </a:xfrm>
          <a:prstGeom prst="ellipse">
            <a:avLst/>
          </a:prstGeom>
          <a:solidFill>
            <a:srgbClr val="424244"/>
          </a:solidFill>
          <a:ln w="15875">
            <a:solidFill>
              <a:srgbClr val="57C6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2011679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2706624"/>
            <a:ext cx="218541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57C672"/>
                </a:solidFill>
                <a:latin typeface="Arial"/>
              </a:rPr>
              <a:t>OPERATING MARGINS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" y="2962656"/>
            <a:ext cx="2185416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Arial"/>
              </a:rPr>
              <a:t>See what sensors cannot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" y="3511296"/>
            <a:ext cx="2185416" cy="11064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1030" b="0">
                <a:solidFill>
                  <a:srgbClr val="D9DBD9"/>
                </a:solidFill>
                <a:latin typeface="Arial"/>
              </a:rPr>
              <a:t>The throat condensation state and the wall deposition rate warn of nozzle clogging before the throat actually narrows; the conjugate solution turns wall hot spots into a real safety margin for the chamber.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64992" y="1737360"/>
            <a:ext cx="2697480" cy="2926080"/>
          </a:xfrm>
          <a:prstGeom prst="roundRect">
            <a:avLst>
              <a:gd name="adj" fmla="val 4500"/>
            </a:avLst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3621024" y="1993391"/>
            <a:ext cx="603504" cy="603504"/>
          </a:xfrm>
          <a:prstGeom prst="ellipse">
            <a:avLst/>
          </a:prstGeom>
          <a:solidFill>
            <a:srgbClr val="424244"/>
          </a:solidFill>
          <a:ln w="15875">
            <a:solidFill>
              <a:srgbClr val="57C6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639312" y="2011679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21024" y="2706624"/>
            <a:ext cx="218541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57C672"/>
                </a:solidFill>
                <a:latin typeface="Arial"/>
              </a:rPr>
              <a:t>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21024" y="2962656"/>
            <a:ext cx="2185416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Arial"/>
              </a:rPr>
              <a:t>Optimize in software first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21024" y="3511296"/>
            <a:ext cx="2185416" cy="11064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1030" b="0">
                <a:solidFill>
                  <a:srgbClr val="D9DBD9"/>
                </a:solidFill>
                <a:latin typeface="Arial"/>
              </a:rPr>
              <a:t>Geometry and operating points are screened in the twin before we build anything — two hardware generations have already come out of this loop.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18504" y="1737360"/>
            <a:ext cx="2697480" cy="2926080"/>
          </a:xfrm>
          <a:prstGeom prst="roundRect">
            <a:avLst>
              <a:gd name="adj" fmla="val 4500"/>
            </a:avLst>
          </a:prstGeom>
          <a:solidFill>
            <a:srgbClr val="3A3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574536" y="1993391"/>
            <a:ext cx="603504" cy="603504"/>
          </a:xfrm>
          <a:prstGeom prst="ellipse">
            <a:avLst/>
          </a:prstGeom>
          <a:solidFill>
            <a:srgbClr val="424244"/>
          </a:solidFill>
          <a:ln w="15875">
            <a:solidFill>
              <a:srgbClr val="57C67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92824" y="2011679"/>
            <a:ext cx="566928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74536" y="2706624"/>
            <a:ext cx="2185416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>
                <a:solidFill>
                  <a:srgbClr val="57C672"/>
                </a:solidFill>
                <a:latin typeface="Arial"/>
              </a:rPr>
              <a:t>AI LAYER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574536" y="2962656"/>
            <a:ext cx="2185416" cy="512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FFFFFF"/>
                </a:solidFill>
                <a:latin typeface="Arial"/>
              </a:rPr>
              <a:t>Toward live control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74536" y="3511296"/>
            <a:ext cx="2185416" cy="11064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4000"/>
              </a:lnSpc>
            </a:pPr>
            <a:r>
              <a:rPr sz="1030" b="0">
                <a:solidFill>
                  <a:srgbClr val="D9DBD9"/>
                </a:solidFill>
                <a:latin typeface="Arial"/>
              </a:rPr>
              <a:t>Learned source terms recover the missing physics as simple analytic expressions, and a neural surrogate wraps the calibrated twin so it answers in milliseconds — the path to self-supervised experiments.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30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3" descr=" ">
            <a:extLst>
              <a:ext uri="{FF2B5EF4-FFF2-40B4-BE49-F238E27FC236}">
                <a16:creationId xmlns:a16="http://schemas.microsoft.com/office/drawing/2014/main" id="{54BFFA66-23C1-2DDB-B493-113490D05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55884" y="1501521"/>
            <a:ext cx="4909744" cy="1110306"/>
          </a:xfrm>
          <a:prstGeom prst="rect">
            <a:avLst/>
          </a:prstGeom>
        </p:spPr>
      </p:pic>
      <p:sp>
        <p:nvSpPr>
          <p:cNvPr id="12" name="Shape 5">
            <a:extLst>
              <a:ext uri="{FF2B5EF4-FFF2-40B4-BE49-F238E27FC236}">
                <a16:creationId xmlns:a16="http://schemas.microsoft.com/office/drawing/2014/main" id="{29DCEDBE-67A6-966B-65A5-2B0D63D65708}"/>
              </a:ext>
            </a:extLst>
          </p:cNvPr>
          <p:cNvSpPr/>
          <p:nvPr/>
        </p:nvSpPr>
        <p:spPr>
          <a:xfrm>
            <a:off x="2115936" y="2778631"/>
            <a:ext cx="4989640" cy="34289"/>
          </a:xfrm>
          <a:prstGeom prst="rect">
            <a:avLst/>
          </a:prstGeom>
          <a:solidFill>
            <a:srgbClr val="57C672">
              <a:alpha val="100000"/>
            </a:srgbClr>
          </a:solidFill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BFD070B6-A12D-56CE-AF1C-BDF652400D51}"/>
              </a:ext>
            </a:extLst>
          </p:cNvPr>
          <p:cNvSpPr txBox="1"/>
          <p:nvPr/>
        </p:nvSpPr>
        <p:spPr>
          <a:xfrm>
            <a:off x="1948260" y="2870153"/>
            <a:ext cx="5324993" cy="392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We take what the industry discards and upgrade it into its most valuable product</a:t>
            </a:r>
            <a:r>
              <a:rPr lang="en-US" sz="1050" i="1">
                <a:solidFill>
                  <a:srgbClr val="FFFFFF"/>
                </a:solidFill>
                <a:latin typeface="Aptos" panose="020B0004020202020204" pitchFamily="34" charset="0"/>
              </a:rPr>
              <a:t> </a:t>
            </a:r>
            <a:r>
              <a:rPr kumimoji="0" lang="en-US" sz="105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by unlocking the value already embedded in the material.</a:t>
            </a:r>
            <a:endParaRPr kumimoji="0" lang="sv-SE" sz="1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1229</Words>
  <Application>Microsoft Macintosh PowerPoint</Application>
  <PresentationFormat>On-screen Show (16:9)</PresentationFormat>
  <Paragraphs>119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Bixente Artola</cp:lastModifiedBy>
  <cp:revision>7</cp:revision>
  <dcterms:created xsi:type="dcterms:W3CDTF">2013-01-27T09:14:16Z</dcterms:created>
  <dcterms:modified xsi:type="dcterms:W3CDTF">2026-09-23T22:05:28Z</dcterms:modified>
  <cp:category/>
</cp:coreProperties>
</file>