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3"/>
  </p:notesMasterIdLst>
  <p:sldIdLst>
    <p:sldId id="285" r:id="rId2"/>
  </p:sldIdLst>
  <p:sldSz cx="32918400" cy="438912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Your poster" id="{FBD8B3AE-BE91-4C46-B2EC-4082CAFA89BA}">
          <p14:sldIdLst>
            <p14:sldId id="285"/>
          </p14:sldIdLst>
        </p14:section>
        <p14:section name="Guidelines &amp; Examples" id="{31D5EE60-8FE9-4475-976F-B13E2EBE6E32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AC"/>
    <a:srgbClr val="E1EAF1"/>
    <a:srgbClr val="DAE5EE"/>
    <a:srgbClr val="D5E1EB"/>
    <a:srgbClr val="D2E0EB"/>
    <a:srgbClr val="CDDCE8"/>
    <a:srgbClr val="CAD8E6"/>
    <a:srgbClr val="C2D3E3"/>
    <a:srgbClr val="B8CBDF"/>
    <a:srgbClr val="78A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07" autoAdjust="0"/>
    <p:restoredTop sz="96340" autoAdjust="0"/>
  </p:normalViewPr>
  <p:slideViewPr>
    <p:cSldViewPr snapToGrid="0">
      <p:cViewPr>
        <p:scale>
          <a:sx n="40" d="100"/>
          <a:sy n="40" d="100"/>
        </p:scale>
        <p:origin x="84" y="-4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3" d="100"/>
          <a:sy n="103" d="100"/>
        </p:scale>
        <p:origin x="350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40FD44B-3D92-4DA1-963F-3AC1E37877B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05050" y="1154113"/>
            <a:ext cx="23399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8A4A54C-B7EC-4455-BC07-3E60C62A4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2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1pPr>
    <a:lvl2pPr marL="2194360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2pPr>
    <a:lvl3pPr marL="438871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3pPr>
    <a:lvl4pPr marL="658307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4pPr>
    <a:lvl5pPr marL="877743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5pPr>
    <a:lvl6pPr marL="1097179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6pPr>
    <a:lvl7pPr marL="1316615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7pPr>
    <a:lvl8pPr marL="1536051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8pPr>
    <a:lvl9pPr marL="17554877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A4A54C-B7EC-4455-BC07-3E60C62A4E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685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75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60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57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472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91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270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470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61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213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007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976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10">
            <a:extLst>
              <a:ext uri="{FF2B5EF4-FFF2-40B4-BE49-F238E27FC236}">
                <a16:creationId xmlns:a16="http://schemas.microsoft.com/office/drawing/2014/main" id="{1F35867E-CFD5-4350-8AC0-D91C81B78554}"/>
              </a:ext>
            </a:extLst>
          </p:cNvPr>
          <p:cNvSpPr/>
          <p:nvPr userDrawn="1"/>
        </p:nvSpPr>
        <p:spPr>
          <a:xfrm>
            <a:off x="1" y="1"/>
            <a:ext cx="32918400" cy="12291529"/>
          </a:xfrm>
          <a:prstGeom prst="rect">
            <a:avLst/>
          </a:prstGeom>
          <a:solidFill>
            <a:srgbClr val="E1EA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857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674256D9-FCC0-4B55-86D2-A64887390E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97441" y="1534000"/>
            <a:ext cx="17520673" cy="3907429"/>
          </a:xfrm>
        </p:spPr>
        <p:txBody>
          <a:bodyPr anchor="b">
            <a:normAutofit/>
          </a:bodyPr>
          <a:lstStyle>
            <a:lvl1pPr>
              <a:defRPr sz="8203" b="1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r>
              <a:rPr lang="ja-JP" altLang="en-US" noProof="0" dirty="0"/>
              <a:t>ポスタータイトル </a:t>
            </a:r>
            <a:r>
              <a:rPr lang="en-US" altLang="ja-JP" noProof="0" dirty="0"/>
              <a:t>(</a:t>
            </a:r>
            <a:r>
              <a:rPr lang="ja-JP" altLang="en-US" noProof="0" dirty="0"/>
              <a:t>可能な限り短く簡潔にしてください</a:t>
            </a:r>
            <a:r>
              <a:rPr lang="en-US" altLang="ja-JP" noProof="0" dirty="0"/>
              <a:t>, </a:t>
            </a:r>
            <a:r>
              <a:rPr lang="ja-JP" altLang="en-US" noProof="0" dirty="0"/>
              <a:t>フォントサイズ </a:t>
            </a:r>
            <a:r>
              <a:rPr lang="en-US" altLang="ja-JP" noProof="0" dirty="0"/>
              <a:t>90–120 </a:t>
            </a:r>
            <a:r>
              <a:rPr lang="en-US" altLang="ja-JP" noProof="0" dirty="0" err="1"/>
              <a:t>pt</a:t>
            </a:r>
            <a:r>
              <a:rPr lang="en-US" altLang="ja-JP" noProof="0" dirty="0"/>
              <a:t>)</a:t>
            </a:r>
            <a:endParaRPr lang="en-US" noProof="0" dirty="0"/>
          </a:p>
        </p:txBody>
      </p:sp>
      <p:sp>
        <p:nvSpPr>
          <p:cNvPr id="9" name="Inhaltsplatzhalter 11">
            <a:extLst>
              <a:ext uri="{FF2B5EF4-FFF2-40B4-BE49-F238E27FC236}">
                <a16:creationId xmlns:a16="http://schemas.microsoft.com/office/drawing/2014/main" id="{8483A2B3-B7B9-48C0-A5A7-3A80187EAE7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197297" y="9998690"/>
            <a:ext cx="17520817" cy="1984280"/>
          </a:xfrm>
        </p:spPr>
        <p:txBody>
          <a:bodyPr>
            <a:noAutofit/>
          </a:bodyPr>
          <a:lstStyle>
            <a:lvl1pPr marL="0" marR="0" indent="0" algn="l" defTabSz="3291840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81">
                <a:solidFill>
                  <a:schemeClr val="bg1">
                    <a:lumMod val="50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pPr marL="0" marR="0" lvl="0" indent="0" algn="l" defTabSz="3291840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noProof="0" dirty="0"/>
              <a:t>所属情報 </a:t>
            </a:r>
            <a:r>
              <a:rPr lang="en-US" altLang="ja-JP" noProof="0" dirty="0"/>
              <a:t>(</a:t>
            </a:r>
            <a:r>
              <a:rPr lang="ja-JP" altLang="en-US" noProof="0" dirty="0"/>
              <a:t>フォントサイズ </a:t>
            </a:r>
            <a:r>
              <a:rPr lang="en-US" altLang="ja-JP" noProof="0" dirty="0"/>
              <a:t>30-40 </a:t>
            </a:r>
            <a:r>
              <a:rPr lang="en-US" altLang="ja-JP" noProof="0" dirty="0" err="1"/>
              <a:t>pt</a:t>
            </a:r>
            <a:r>
              <a:rPr lang="en-US" altLang="ja-JP" noProof="0" dirty="0"/>
              <a:t>)</a:t>
            </a:r>
          </a:p>
          <a:p>
            <a:pPr lvl="0"/>
            <a:endParaRPr lang="en-US" noProof="0" dirty="0"/>
          </a:p>
        </p:txBody>
      </p:sp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02D8F859-32C3-4905-B166-FF22C3631CD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3414251" cy="12175479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r>
              <a:rPr lang="ja-JP" altLang="en-US" noProof="0" dirty="0"/>
              <a:t>シミュレーション結果</a:t>
            </a:r>
            <a:br>
              <a:rPr lang="en-US" altLang="ja-JP" noProof="0" dirty="0"/>
            </a:br>
            <a:r>
              <a:rPr lang="en-US" altLang="ja-JP" noProof="0" dirty="0"/>
              <a:t>(COMSOL </a:t>
            </a:r>
            <a:r>
              <a:rPr lang="ja-JP" altLang="en-US" noProof="0" dirty="0"/>
              <a:t>の機能</a:t>
            </a:r>
            <a:br>
              <a:rPr lang="en-US" altLang="ja-JP" noProof="0" dirty="0"/>
            </a:br>
            <a:r>
              <a:rPr lang="ja-JP" altLang="en-US" noProof="0" dirty="0"/>
              <a:t>画像スナップショットを使用して</a:t>
            </a:r>
            <a:br>
              <a:rPr lang="en-US" altLang="ja-JP" noProof="0" dirty="0"/>
            </a:br>
            <a:r>
              <a:rPr lang="ja-JP" altLang="en-US" noProof="0" dirty="0"/>
              <a:t>画像を書き出すこと</a:t>
            </a:r>
            <a:r>
              <a:rPr lang="en-US" altLang="ja-JP" noProof="0" dirty="0"/>
              <a:t>)</a:t>
            </a:r>
            <a:br>
              <a:rPr lang="en-US" altLang="ja-JP" noProof="0" dirty="0"/>
            </a:br>
            <a:br>
              <a:rPr lang="en-US" altLang="ja-JP" noProof="0" dirty="0"/>
            </a:br>
            <a:r>
              <a:rPr lang="ja-JP" altLang="en-US" noProof="0" dirty="0"/>
              <a:t>形式： </a:t>
            </a:r>
            <a:r>
              <a:rPr lang="en-US" altLang="ja-JP" noProof="0" dirty="0"/>
              <a:t>PNG</a:t>
            </a:r>
            <a:br>
              <a:rPr lang="en-US" altLang="ja-JP" noProof="0" dirty="0"/>
            </a:br>
            <a:r>
              <a:rPr lang="ja-JP" altLang="en-US" noProof="0" dirty="0"/>
              <a:t>背景： 透明</a:t>
            </a:r>
            <a:endParaRPr lang="en-US" noProof="0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3ED77E3-7509-4003-A80E-3F7C7DF2DD73}"/>
              </a:ext>
            </a:extLst>
          </p:cNvPr>
          <p:cNvSpPr/>
          <p:nvPr userDrawn="1"/>
        </p:nvSpPr>
        <p:spPr>
          <a:xfrm>
            <a:off x="8360840" y="42714590"/>
            <a:ext cx="14564565" cy="7234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10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Proceedings of the COMSOL Conference 2026 Tokyo </a:t>
            </a:r>
            <a:r>
              <a:rPr lang="ja-JP" altLang="en-US" sz="410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より抜粋</a:t>
            </a:r>
            <a:endParaRPr lang="en-US" sz="4101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Textplatzhalter 34">
            <a:extLst>
              <a:ext uri="{FF2B5EF4-FFF2-40B4-BE49-F238E27FC236}">
                <a16:creationId xmlns:a16="http://schemas.microsoft.com/office/drawing/2014/main" id="{531D1A86-CE8F-414A-97E9-85E1D3C6E6B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55929" y="21687824"/>
            <a:ext cx="16062185" cy="6856707"/>
          </a:xfrm>
        </p:spPr>
        <p:txBody>
          <a:bodyPr>
            <a:noAutofit/>
          </a:bodyPr>
          <a:lstStyle>
            <a:lvl1pPr marL="0" indent="0">
              <a:buNone/>
              <a:defRPr sz="410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検証内容や解析方法について記載してください</a:t>
            </a:r>
            <a:r>
              <a:rPr lang="en-US" altLang="ja-JP" noProof="0" dirty="0"/>
              <a:t>.</a:t>
            </a:r>
          </a:p>
        </p:txBody>
      </p:sp>
      <p:sp>
        <p:nvSpPr>
          <p:cNvPr id="43" name="Textplatzhalter 34">
            <a:extLst>
              <a:ext uri="{FF2B5EF4-FFF2-40B4-BE49-F238E27FC236}">
                <a16:creationId xmlns:a16="http://schemas.microsoft.com/office/drawing/2014/main" id="{2648CB1B-F9E8-4C08-931E-77382FA4639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96912" y="39623894"/>
            <a:ext cx="15220541" cy="2315228"/>
          </a:xfrm>
        </p:spPr>
        <p:txBody>
          <a:bodyPr>
            <a:noAutofit/>
          </a:bodyPr>
          <a:lstStyle>
            <a:lvl1pPr marL="0" indent="0">
              <a:buNone/>
              <a:defRPr sz="3281">
                <a:solidFill>
                  <a:schemeClr val="bg1">
                    <a:lumMod val="6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参考文献を追加してください</a:t>
            </a:r>
            <a:r>
              <a:rPr lang="en-US" altLang="ja-JP" noProof="0" dirty="0"/>
              <a:t>.</a:t>
            </a:r>
            <a:endParaRPr lang="en-US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3FE651-3561-EEA9-C18E-2B30D856D7BF}"/>
              </a:ext>
            </a:extLst>
          </p:cNvPr>
          <p:cNvSpPr txBox="1"/>
          <p:nvPr userDrawn="1"/>
        </p:nvSpPr>
        <p:spPr>
          <a:xfrm>
            <a:off x="1196912" y="38648293"/>
            <a:ext cx="1591981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ja-JP" altLang="en-US" sz="5400" noProof="0" dirty="0">
                <a:latin typeface="MS PGothic" panose="020B0600070205080204" pitchFamily="34" charset="-128"/>
                <a:ea typeface="MS PGothic" panose="020B0600070205080204" pitchFamily="34" charset="-128"/>
              </a:rPr>
              <a:t>参考文献</a:t>
            </a:r>
          </a:p>
        </p:txBody>
      </p:sp>
      <p:sp>
        <p:nvSpPr>
          <p:cNvPr id="19" name="Inhaltsplatzhalter 11">
            <a:extLst>
              <a:ext uri="{FF2B5EF4-FFF2-40B4-BE49-F238E27FC236}">
                <a16:creationId xmlns:a16="http://schemas.microsoft.com/office/drawing/2014/main" id="{0FEE9028-BCA7-7F80-4BFC-2011458FF56E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14197413" y="5683427"/>
            <a:ext cx="17520817" cy="418036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6121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pPr lvl="0"/>
            <a:r>
              <a:rPr lang="ja-JP" altLang="en-US" noProof="0" dirty="0"/>
              <a:t>簡単な説明文</a:t>
            </a:r>
            <a:r>
              <a:rPr lang="ja-JP" altLang="en-US" dirty="0"/>
              <a:t> </a:t>
            </a:r>
            <a:r>
              <a:rPr lang="ja-JP" altLang="en-US" noProof="0" dirty="0"/>
              <a:t>（</a:t>
            </a:r>
            <a:r>
              <a:rPr lang="en-US" altLang="ja-JP" noProof="0" dirty="0"/>
              <a:t>1-2</a:t>
            </a:r>
            <a:r>
              <a:rPr lang="ja-JP" altLang="en-US" noProof="0" dirty="0"/>
              <a:t>文</a:t>
            </a:r>
            <a:r>
              <a:rPr lang="en-US" altLang="ja-JP" noProof="0" dirty="0"/>
              <a:t>, </a:t>
            </a:r>
            <a:r>
              <a:rPr lang="ja-JP" altLang="en-US" noProof="0" dirty="0"/>
              <a:t>フォントサイズ </a:t>
            </a:r>
            <a:r>
              <a:rPr lang="en-US" altLang="ja-JP" noProof="0" dirty="0"/>
              <a:t>50–60 </a:t>
            </a:r>
            <a:r>
              <a:rPr lang="en-US" altLang="ja-JP" noProof="0" dirty="0" err="1"/>
              <a:t>pt</a:t>
            </a:r>
            <a:r>
              <a:rPr lang="en-US" altLang="ja-JP" noProof="0" dirty="0"/>
              <a:t>)</a:t>
            </a:r>
            <a:endParaRPr lang="ja-JP" alt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743DB6-C16F-C753-AC51-125C969FB452}"/>
              </a:ext>
            </a:extLst>
          </p:cNvPr>
          <p:cNvSpPr/>
          <p:nvPr userDrawn="1"/>
        </p:nvSpPr>
        <p:spPr>
          <a:xfrm>
            <a:off x="1196912" y="13272655"/>
            <a:ext cx="30521202" cy="67717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57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B67C022-7BFE-F380-A829-75B3520A5EBC}"/>
              </a:ext>
            </a:extLst>
          </p:cNvPr>
          <p:cNvCxnSpPr>
            <a:cxnSpLocks/>
          </p:cNvCxnSpPr>
          <p:nvPr userDrawn="1"/>
        </p:nvCxnSpPr>
        <p:spPr>
          <a:xfrm>
            <a:off x="1196912" y="28951151"/>
            <a:ext cx="3052120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2D6FE83-2FB2-B157-1E50-589737C01B62}"/>
              </a:ext>
            </a:extLst>
          </p:cNvPr>
          <p:cNvCxnSpPr>
            <a:cxnSpLocks/>
          </p:cNvCxnSpPr>
          <p:nvPr userDrawn="1"/>
        </p:nvCxnSpPr>
        <p:spPr>
          <a:xfrm>
            <a:off x="1196912" y="38379963"/>
            <a:ext cx="3052120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6520E0EB-8EE0-4603-8D77-865D04DE6D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9531" y="14842766"/>
            <a:ext cx="29615963" cy="4714120"/>
          </a:xfrm>
        </p:spPr>
        <p:txBody>
          <a:bodyPr numCol="2" spcCol="914400">
            <a:noAutofit/>
          </a:bodyPr>
          <a:lstStyle>
            <a:lvl1pPr marL="0" indent="0" algn="l">
              <a:buNone/>
              <a:defRPr sz="410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論文の概要</a:t>
            </a:r>
            <a:r>
              <a:rPr lang="en-US" altLang="ja-JP" noProof="0" dirty="0"/>
              <a:t>, </a:t>
            </a:r>
            <a:r>
              <a:rPr lang="ja-JP" altLang="en-US" noProof="0" dirty="0"/>
              <a:t>背景</a:t>
            </a:r>
            <a:r>
              <a:rPr lang="en-US" altLang="ja-JP" noProof="0" dirty="0"/>
              <a:t>, </a:t>
            </a:r>
            <a:r>
              <a:rPr lang="ja-JP" altLang="en-US" noProof="0" dirty="0"/>
              <a:t>目的などを記載してください</a:t>
            </a:r>
            <a:r>
              <a:rPr lang="en-US" altLang="ja-JP" noProof="0" dirty="0"/>
              <a:t>.</a:t>
            </a:r>
            <a:br>
              <a:rPr lang="en-US" altLang="ja-JP" noProof="0" dirty="0"/>
            </a:br>
            <a:r>
              <a:rPr lang="ja-JP" altLang="en-US" noProof="0" dirty="0"/>
              <a:t>画像は含めないでください</a:t>
            </a:r>
            <a:r>
              <a:rPr lang="en-US" altLang="ja-JP" noProof="0" dirty="0"/>
              <a:t>.</a:t>
            </a:r>
            <a:br>
              <a:rPr lang="en-US" altLang="ja-JP" noProof="0" dirty="0"/>
            </a:br>
            <a:r>
              <a:rPr lang="ja-JP" altLang="en-US" noProof="0" dirty="0"/>
              <a:t>可読性のために</a:t>
            </a:r>
            <a:r>
              <a:rPr lang="en-US" altLang="ja-JP" noProof="0" dirty="0"/>
              <a:t>, </a:t>
            </a:r>
            <a:r>
              <a:rPr lang="ja-JP" altLang="en-US" noProof="0" dirty="0"/>
              <a:t>テキストは設定されている通り</a:t>
            </a:r>
            <a:r>
              <a:rPr lang="en-US" altLang="ja-JP" noProof="0" dirty="0"/>
              <a:t>2</a:t>
            </a:r>
            <a:r>
              <a:rPr lang="ja-JP" altLang="en-US" noProof="0" dirty="0"/>
              <a:t>段組みにしてください</a:t>
            </a:r>
            <a:r>
              <a:rPr lang="en-US" altLang="ja-JP" noProof="0" dirty="0"/>
              <a:t>.</a:t>
            </a:r>
            <a:endParaRPr lang="ja-JP" altLang="en-US" noProof="0" dirty="0"/>
          </a:p>
          <a:p>
            <a:pPr lvl="0"/>
            <a:endParaRPr lang="en-US" noProof="0" dirty="0"/>
          </a:p>
        </p:txBody>
      </p:sp>
      <p:sp>
        <p:nvSpPr>
          <p:cNvPr id="30" name="Textplatzhalter 34">
            <a:extLst>
              <a:ext uri="{FF2B5EF4-FFF2-40B4-BE49-F238E27FC236}">
                <a16:creationId xmlns:a16="http://schemas.microsoft.com/office/drawing/2014/main" id="{719D5C0D-4440-BCE2-F347-0623BCCD6FE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649531" y="13540266"/>
            <a:ext cx="29615963" cy="1302499"/>
          </a:xfrm>
        </p:spPr>
        <p:txBody>
          <a:bodyPr anchor="ctr">
            <a:noAutofit/>
          </a:bodyPr>
          <a:lstStyle>
            <a:lvl1pPr marL="0" indent="0">
              <a:buNone/>
              <a:defRPr sz="7141" b="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見出し </a:t>
            </a:r>
            <a:r>
              <a:rPr lang="en-US" noProof="0" dirty="0"/>
              <a:t>(</a:t>
            </a:r>
            <a:r>
              <a:rPr lang="ja-JP" altLang="en-US" noProof="0" dirty="0"/>
              <a:t>いずれかを記入</a:t>
            </a:r>
            <a:r>
              <a:rPr lang="en-US" noProof="0" dirty="0"/>
              <a:t>: </a:t>
            </a:r>
            <a:r>
              <a:rPr lang="ja-JP" altLang="en-US" noProof="0" dirty="0"/>
              <a:t>概要</a:t>
            </a:r>
            <a:r>
              <a:rPr lang="en-US" noProof="0" dirty="0"/>
              <a:t>, </a:t>
            </a:r>
            <a:r>
              <a:rPr lang="ja-JP" altLang="en-US" noProof="0" dirty="0"/>
              <a:t>背景</a:t>
            </a:r>
            <a:r>
              <a:rPr lang="en-US" altLang="ja-JP" noProof="0" dirty="0"/>
              <a:t>, </a:t>
            </a:r>
            <a:r>
              <a:rPr lang="ja-JP" altLang="en-US" noProof="0" dirty="0"/>
              <a:t>または目的</a:t>
            </a:r>
            <a:r>
              <a:rPr lang="en-US" noProof="0" dirty="0"/>
              <a:t>)</a:t>
            </a:r>
          </a:p>
        </p:txBody>
      </p:sp>
      <p:sp>
        <p:nvSpPr>
          <p:cNvPr id="31" name="Textplatzhalter 34">
            <a:extLst>
              <a:ext uri="{FF2B5EF4-FFF2-40B4-BE49-F238E27FC236}">
                <a16:creationId xmlns:a16="http://schemas.microsoft.com/office/drawing/2014/main" id="{467A5D6D-A306-3E8B-87A4-801F93BA8A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655929" y="20398107"/>
            <a:ext cx="16062185" cy="1303795"/>
          </a:xfrm>
        </p:spPr>
        <p:txBody>
          <a:bodyPr anchor="ctr">
            <a:noAutofit/>
          </a:bodyPr>
          <a:lstStyle>
            <a:lvl1pPr marL="0" marR="0" indent="0" algn="l" defTabSz="3291840" rtl="0" eaLnBrk="1" fontAlgn="auto" latinLnBrk="0" hangingPunct="1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141" b="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marL="0" marR="0" lvl="0" indent="0" algn="l" defTabSz="3291840" rtl="0" eaLnBrk="1" fontAlgn="auto" latinLnBrk="0" hangingPunct="1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noProof="0" dirty="0"/>
              <a:t>見出し </a:t>
            </a:r>
            <a:r>
              <a:rPr lang="en-US" noProof="0" dirty="0"/>
              <a:t>(</a:t>
            </a:r>
            <a:r>
              <a:rPr lang="ja-JP" altLang="en-US" noProof="0" dirty="0"/>
              <a:t>計算手法</a:t>
            </a:r>
            <a:r>
              <a:rPr lang="en-US" altLang="ja-JP" noProof="0" dirty="0"/>
              <a:t>, </a:t>
            </a:r>
            <a:r>
              <a:rPr lang="ja-JP" altLang="en-US" dirty="0"/>
              <a:t>解析</a:t>
            </a:r>
            <a:r>
              <a:rPr lang="ja-JP" altLang="en-US" dirty="0">
                <a:latin typeface="MS PGothic" panose="020B0600070205080204" pitchFamily="34" charset="-128"/>
                <a:ea typeface="MS PGothic" panose="020B0600070205080204" pitchFamily="34" charset="-128"/>
              </a:rPr>
              <a:t>内容など</a:t>
            </a:r>
            <a:r>
              <a:rPr lang="en-US" noProof="0" dirty="0"/>
              <a:t>)</a:t>
            </a:r>
          </a:p>
        </p:txBody>
      </p:sp>
      <p:sp>
        <p:nvSpPr>
          <p:cNvPr id="32" name="Bildplatzhalter 13">
            <a:extLst>
              <a:ext uri="{FF2B5EF4-FFF2-40B4-BE49-F238E27FC236}">
                <a16:creationId xmlns:a16="http://schemas.microsoft.com/office/drawing/2014/main" id="{FB8DB097-72C5-C303-68ED-5E894189222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196912" y="20360447"/>
            <a:ext cx="13710909" cy="62562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pPr lvl="0"/>
            <a:r>
              <a:rPr lang="ja-JP" altLang="en-US" noProof="0" dirty="0"/>
              <a:t>関連する画像や図表を</a:t>
            </a:r>
            <a:br>
              <a:rPr lang="en-US" altLang="ja-JP" noProof="0" dirty="0"/>
            </a:br>
            <a:r>
              <a:rPr lang="ja-JP" altLang="en-US" noProof="0" dirty="0"/>
              <a:t>挿入してください</a:t>
            </a:r>
            <a:r>
              <a:rPr lang="en-US" altLang="ja-JP" noProof="0" dirty="0"/>
              <a:t>.</a:t>
            </a:r>
          </a:p>
        </p:txBody>
      </p:sp>
      <p:sp>
        <p:nvSpPr>
          <p:cNvPr id="33" name="Textplatzhalter 34">
            <a:extLst>
              <a:ext uri="{FF2B5EF4-FFF2-40B4-BE49-F238E27FC236}">
                <a16:creationId xmlns:a16="http://schemas.microsoft.com/office/drawing/2014/main" id="{AF3269C0-87D9-D492-3F42-2355418BC0E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96912" y="27109281"/>
            <a:ext cx="13776431" cy="1468347"/>
          </a:xfrm>
        </p:spPr>
        <p:txBody>
          <a:bodyPr>
            <a:noAutofit/>
          </a:bodyPr>
          <a:lstStyle>
            <a:lvl1pPr marL="0" marR="0" indent="0" algn="l" defTabSz="3291840" rtl="0" eaLnBrk="1" fontAlgn="auto" latinLnBrk="0" hangingPunct="1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8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marL="0" marR="0" lvl="0" indent="0" algn="l" defTabSz="3291840" rtl="0" eaLnBrk="1" fontAlgn="auto" latinLnBrk="0" hangingPunct="1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noProof="0" dirty="0"/>
              <a:t>キャプションフォントサイズ </a:t>
            </a:r>
            <a:r>
              <a:rPr lang="en-US" altLang="ja-JP" noProof="0" dirty="0"/>
              <a:t>18–40 pt.</a:t>
            </a:r>
            <a:br>
              <a:rPr lang="en-US" altLang="ja-JP" noProof="0" dirty="0"/>
            </a:br>
            <a:r>
              <a:rPr lang="ja-JP" altLang="en-US" noProof="0" dirty="0"/>
              <a:t>キャプション形式  “図 </a:t>
            </a:r>
            <a:r>
              <a:rPr lang="en-US" altLang="ja-JP" noProof="0" dirty="0"/>
              <a:t>1. Text…”</a:t>
            </a:r>
            <a:r>
              <a:rPr lang="en-US" noProof="0" dirty="0"/>
              <a:t> </a:t>
            </a:r>
          </a:p>
        </p:txBody>
      </p:sp>
      <p:sp>
        <p:nvSpPr>
          <p:cNvPr id="34" name="Bildplatzhalter 13">
            <a:extLst>
              <a:ext uri="{FF2B5EF4-FFF2-40B4-BE49-F238E27FC236}">
                <a16:creationId xmlns:a16="http://schemas.microsoft.com/office/drawing/2014/main" id="{C3DBDDF5-9C33-4416-35BE-74EB04D60E3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7116730" y="38786587"/>
            <a:ext cx="14653608" cy="31525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r>
              <a:rPr lang="ja-JP" altLang="en-US" noProof="0" dirty="0"/>
              <a:t>所属機関のロゴを挿入してください．</a:t>
            </a:r>
            <a:endParaRPr lang="en-US" noProof="0" dirty="0"/>
          </a:p>
        </p:txBody>
      </p:sp>
      <p:sp>
        <p:nvSpPr>
          <p:cNvPr id="37" name="Textplatzhalter 34">
            <a:extLst>
              <a:ext uri="{FF2B5EF4-FFF2-40B4-BE49-F238E27FC236}">
                <a16:creationId xmlns:a16="http://schemas.microsoft.com/office/drawing/2014/main" id="{14503A9F-A924-7C86-6B84-C9E02AA0D25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96912" y="30943096"/>
            <a:ext cx="15434125" cy="7101577"/>
          </a:xfrm>
        </p:spPr>
        <p:txBody>
          <a:bodyPr>
            <a:noAutofit/>
          </a:bodyPr>
          <a:lstStyle>
            <a:lvl1pPr marL="0" indent="0">
              <a:buNone/>
              <a:defRPr sz="410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結果について記載してください</a:t>
            </a:r>
            <a:r>
              <a:rPr lang="en-US" altLang="ja-JP" noProof="0" dirty="0"/>
              <a:t>.</a:t>
            </a:r>
            <a:endParaRPr lang="en-US" noProof="0" dirty="0"/>
          </a:p>
        </p:txBody>
      </p:sp>
      <p:sp>
        <p:nvSpPr>
          <p:cNvPr id="38" name="Textplatzhalter 34">
            <a:extLst>
              <a:ext uri="{FF2B5EF4-FFF2-40B4-BE49-F238E27FC236}">
                <a16:creationId xmlns:a16="http://schemas.microsoft.com/office/drawing/2014/main" id="{84DA4397-F359-B76D-ACD2-183A6A8BAB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96913" y="29529122"/>
            <a:ext cx="15362501" cy="1303795"/>
          </a:xfrm>
        </p:spPr>
        <p:txBody>
          <a:bodyPr anchor="ctr">
            <a:noAutofit/>
          </a:bodyPr>
          <a:lstStyle>
            <a:lvl1pPr marL="0" indent="0">
              <a:buNone/>
              <a:defRPr sz="7141" b="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見出し </a:t>
            </a:r>
            <a:r>
              <a:rPr lang="en-US" noProof="0" dirty="0"/>
              <a:t>(</a:t>
            </a:r>
            <a:r>
              <a:rPr lang="ja-JP" altLang="en-US" noProof="0" dirty="0"/>
              <a:t>結果</a:t>
            </a:r>
            <a:r>
              <a:rPr lang="en-US" noProof="0" dirty="0"/>
              <a:t>)</a:t>
            </a:r>
          </a:p>
        </p:txBody>
      </p:sp>
      <p:sp>
        <p:nvSpPr>
          <p:cNvPr id="41" name="Bildplatzhalter 13">
            <a:extLst>
              <a:ext uri="{FF2B5EF4-FFF2-40B4-BE49-F238E27FC236}">
                <a16:creationId xmlns:a16="http://schemas.microsoft.com/office/drawing/2014/main" id="{47503403-7792-1C5E-9D9C-3675C1494E3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7526117" y="29532851"/>
            <a:ext cx="14191997" cy="65655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pPr lvl="0"/>
            <a:r>
              <a:rPr lang="ja-JP" altLang="en-US" noProof="0" dirty="0"/>
              <a:t>関連する画像や図表を</a:t>
            </a:r>
            <a:br>
              <a:rPr lang="en-US" altLang="ja-JP" noProof="0" dirty="0"/>
            </a:br>
            <a:r>
              <a:rPr lang="ja-JP" altLang="en-US" noProof="0" dirty="0"/>
              <a:t>挿入してください</a:t>
            </a:r>
            <a:r>
              <a:rPr lang="en-US" altLang="ja-JP" noProof="0" dirty="0"/>
              <a:t>.</a:t>
            </a:r>
          </a:p>
        </p:txBody>
      </p:sp>
      <p:sp>
        <p:nvSpPr>
          <p:cNvPr id="42" name="Textplatzhalter 34">
            <a:extLst>
              <a:ext uri="{FF2B5EF4-FFF2-40B4-BE49-F238E27FC236}">
                <a16:creationId xmlns:a16="http://schemas.microsoft.com/office/drawing/2014/main" id="{572A310B-C822-ED76-B778-B04B2C6EC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7545431" y="36504995"/>
            <a:ext cx="14224907" cy="1468347"/>
          </a:xfrm>
        </p:spPr>
        <p:txBody>
          <a:bodyPr>
            <a:noAutofit/>
          </a:bodyPr>
          <a:lstStyle>
            <a:lvl1pPr marL="0" indent="0">
              <a:buNone/>
              <a:defRPr sz="408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キャプションフォントサイズ  </a:t>
            </a:r>
            <a:r>
              <a:rPr lang="en-US" altLang="ja-JP" noProof="0" dirty="0"/>
              <a:t>18–40 </a:t>
            </a:r>
            <a:r>
              <a:rPr lang="en-US" altLang="ja-JP" noProof="0" dirty="0" err="1"/>
              <a:t>pt</a:t>
            </a:r>
            <a:r>
              <a:rPr lang="en-US" altLang="ja-JP" noProof="0" dirty="0"/>
              <a:t> </a:t>
            </a:r>
            <a:br>
              <a:rPr lang="en-US" altLang="ja-JP" noProof="0" dirty="0"/>
            </a:br>
            <a:r>
              <a:rPr lang="ja-JP" altLang="en-US" noProof="0" dirty="0"/>
              <a:t>キャプション形式</a:t>
            </a:r>
            <a:r>
              <a:rPr lang="en-US" altLang="ja-JP" noProof="0" dirty="0"/>
              <a:t> “</a:t>
            </a:r>
            <a:r>
              <a:rPr lang="ja-JP" altLang="en-US" noProof="0" dirty="0"/>
              <a:t>図 </a:t>
            </a:r>
            <a:r>
              <a:rPr lang="en-US" altLang="ja-JP" noProof="0" dirty="0"/>
              <a:t>1. Text…”</a:t>
            </a:r>
          </a:p>
        </p:txBody>
      </p:sp>
    </p:spTree>
    <p:extLst>
      <p:ext uri="{BB962C8B-B14F-4D97-AF65-F5344CB8AC3E}">
        <p14:creationId xmlns:p14="http://schemas.microsoft.com/office/powerpoint/2010/main" val="353334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7885C-1B56-43D4-9483-3AAFF5FDFB8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45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0B9D7-42F7-4B50-93BD-21299D6C7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Autofit/>
          </a:bodyPr>
          <a:lstStyle/>
          <a:p>
            <a:r>
              <a:rPr lang="en-US" altLang="ja-JP" sz="9300" dirty="0"/>
              <a:t>SiO₂</a:t>
            </a:r>
            <a:r>
              <a:rPr lang="ja-JP" altLang="en-US" sz="9300" dirty="0"/>
              <a:t>封止</a:t>
            </a:r>
            <a:r>
              <a:rPr lang="en-US" altLang="ja-JP" sz="9300" dirty="0"/>
              <a:t>Ge</a:t>
            </a:r>
            <a:r>
              <a:rPr lang="ja-JP" altLang="en-US" sz="9300" dirty="0"/>
              <a:t>薄膜の</a:t>
            </a:r>
            <a:br>
              <a:rPr lang="en-US" altLang="ja-JP" sz="9300" dirty="0"/>
            </a:br>
            <a:r>
              <a:rPr lang="ja-JP" altLang="en-US" sz="9300" dirty="0"/>
              <a:t>レーザー誘起液相結晶化における</a:t>
            </a:r>
            <a:br>
              <a:rPr lang="en-US" altLang="ja-JP" sz="9300" dirty="0"/>
            </a:br>
            <a:r>
              <a:rPr lang="ja-JP" altLang="en-US" sz="9300" dirty="0"/>
              <a:t>熱・応力連成解析</a:t>
            </a:r>
            <a:endParaRPr lang="en-US" sz="93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C8F3F-7BC6-4E8C-81F3-43C909BB185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ja-JP" sz="4000" dirty="0"/>
              <a:t>Yilong Zhang</a:t>
            </a:r>
            <a:r>
              <a:rPr lang="en-US" altLang="ja-JP" sz="4000" baseline="30000" dirty="0"/>
              <a:t>1</a:t>
            </a:r>
            <a:r>
              <a:rPr lang="en-US" altLang="ja-JP" sz="4000" dirty="0"/>
              <a:t>, </a:t>
            </a:r>
            <a:r>
              <a:rPr lang="en-US" altLang="ja-JP" sz="4000" dirty="0" err="1"/>
              <a:t>Zitai</a:t>
            </a:r>
            <a:r>
              <a:rPr lang="en-US" altLang="ja-JP" sz="4000" dirty="0"/>
              <a:t> Xian</a:t>
            </a:r>
            <a:r>
              <a:rPr lang="en-US" altLang="ja-JP" sz="4000" baseline="30000" dirty="0"/>
              <a:t>1</a:t>
            </a:r>
            <a:r>
              <a:rPr lang="en-US" altLang="ja-JP" sz="4000" dirty="0"/>
              <a:t>, </a:t>
            </a:r>
            <a:r>
              <a:rPr lang="ja-JP" altLang="en-US" sz="4000" dirty="0"/>
              <a:t>志村 考功</a:t>
            </a:r>
            <a:r>
              <a:rPr lang="en-US" altLang="ja-JP" sz="4000" baseline="30000" dirty="0"/>
              <a:t>1</a:t>
            </a:r>
            <a:br>
              <a:rPr lang="en-US" altLang="ja-JP" sz="4000" dirty="0"/>
            </a:br>
            <a:r>
              <a:rPr lang="ja-JP" altLang="en-US" sz="4000" dirty="0"/>
              <a:t>早稲田大学大学院情報生産システム研究科</a:t>
            </a:r>
            <a:r>
              <a:rPr lang="en-US" altLang="ja-JP" sz="4000" dirty="0"/>
              <a:t>, 〒808-0135 </a:t>
            </a:r>
            <a:r>
              <a:rPr lang="ja-JP" altLang="en-US" sz="4000" dirty="0"/>
              <a:t>福岡県北九州市</a:t>
            </a:r>
            <a:r>
              <a:rPr lang="en-US" altLang="ja-JP" sz="4000" dirty="0"/>
              <a:t>.</a:t>
            </a:r>
            <a:endParaRPr lang="en-US" sz="40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1C6298-FDF9-47FA-8627-A8259918CF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ja-JP" altLang="en-US" sz="4000" dirty="0"/>
              <a:t>解析対象は</a:t>
            </a:r>
            <a:r>
              <a:rPr lang="en-US" altLang="ja-JP" sz="4000" dirty="0"/>
              <a:t>, Si</a:t>
            </a:r>
            <a:r>
              <a:rPr lang="ja-JP" altLang="en-US" sz="4000" dirty="0"/>
              <a:t>基板 </a:t>
            </a:r>
            <a:r>
              <a:rPr lang="en-US" altLang="ja-JP" sz="4000" dirty="0"/>
              <a:t>(30 µm) / SiO₂ (1 µm) / Ge (500 nm) / SiO₂</a:t>
            </a:r>
            <a:r>
              <a:rPr lang="ja-JP" altLang="en-US" sz="4000" dirty="0"/>
              <a:t>キャップ </a:t>
            </a:r>
            <a:r>
              <a:rPr lang="en-US" altLang="ja-JP" sz="4000" dirty="0"/>
              <a:t>(1 µm) </a:t>
            </a:r>
            <a:r>
              <a:rPr lang="ja-JP" altLang="en-US" sz="4000" dirty="0"/>
              <a:t>の四層構造である</a:t>
            </a:r>
            <a:r>
              <a:rPr lang="en-US" altLang="ja-JP" sz="4000" dirty="0"/>
              <a:t>. x = 0 </a:t>
            </a:r>
            <a:r>
              <a:rPr lang="ja-JP" altLang="en-US" sz="4000" dirty="0"/>
              <a:t>を対称面とする半モデル </a:t>
            </a:r>
            <a:r>
              <a:rPr lang="en-US" altLang="ja-JP" sz="4000" dirty="0"/>
              <a:t>(</a:t>
            </a:r>
            <a:r>
              <a:rPr lang="ja-JP" altLang="en-US" sz="4000" dirty="0"/>
              <a:t>平面寸法 </a:t>
            </a:r>
            <a:r>
              <a:rPr lang="en-US" altLang="ja-JP" sz="4000" dirty="0"/>
              <a:t>20×60 µm, </a:t>
            </a:r>
            <a:r>
              <a:rPr lang="ja-JP" altLang="en-US" sz="4000" dirty="0"/>
              <a:t>厚さ約</a:t>
            </a:r>
            <a:r>
              <a:rPr lang="en-US" altLang="ja-JP" sz="4000" dirty="0"/>
              <a:t>32.5 µm) </a:t>
            </a:r>
            <a:r>
              <a:rPr lang="ja-JP" altLang="en-US" sz="4000" dirty="0"/>
              <a:t>を用い</a:t>
            </a:r>
            <a:r>
              <a:rPr lang="en-US" altLang="ja-JP" sz="4000" dirty="0"/>
              <a:t>, </a:t>
            </a:r>
            <a:r>
              <a:rPr lang="ja-JP" altLang="en-US" sz="4000" dirty="0"/>
              <a:t>初期温度は</a:t>
            </a:r>
            <a:r>
              <a:rPr lang="en-US" altLang="ja-JP" sz="4000" dirty="0"/>
              <a:t>400 K</a:t>
            </a:r>
            <a:r>
              <a:rPr lang="ja-JP" altLang="en-US" sz="4000" dirty="0"/>
              <a:t>とした</a:t>
            </a:r>
            <a:r>
              <a:rPr lang="en-US" altLang="ja-JP" sz="4000" dirty="0"/>
              <a:t>. SiO₂</a:t>
            </a:r>
            <a:r>
              <a:rPr lang="ja-JP" altLang="en-US" sz="4000" dirty="0"/>
              <a:t>はレーザーに対して透明であるため</a:t>
            </a:r>
            <a:r>
              <a:rPr lang="en-US" altLang="ja-JP" sz="4000" dirty="0"/>
              <a:t>, </a:t>
            </a:r>
            <a:r>
              <a:rPr lang="ja-JP" altLang="en-US" sz="4000" dirty="0"/>
              <a:t>レーザーはキャップ層を透過して</a:t>
            </a:r>
            <a:r>
              <a:rPr lang="en-US" altLang="ja-JP" sz="4000" dirty="0"/>
              <a:t>Ge</a:t>
            </a:r>
            <a:r>
              <a:rPr lang="ja-JP" altLang="en-US" sz="4000" dirty="0"/>
              <a:t>層で吸収されるものとし</a:t>
            </a:r>
            <a:r>
              <a:rPr lang="en-US" altLang="ja-JP" sz="4000" dirty="0"/>
              <a:t>, Ge</a:t>
            </a:r>
            <a:r>
              <a:rPr lang="ja-JP" altLang="en-US" sz="4000" dirty="0"/>
              <a:t>層内の体積熱源として与えた</a:t>
            </a:r>
            <a:r>
              <a:rPr lang="en-US" altLang="ja-JP" sz="4000" dirty="0"/>
              <a:t>. </a:t>
            </a:r>
            <a:r>
              <a:rPr lang="ja-JP" altLang="en-US" sz="4000" dirty="0"/>
              <a:t>レーザーは径</a:t>
            </a:r>
            <a:r>
              <a:rPr lang="en-US" altLang="ja-JP" sz="4000" dirty="0"/>
              <a:t>6 µm</a:t>
            </a:r>
            <a:r>
              <a:rPr lang="ja-JP" altLang="en-US" sz="4000" dirty="0"/>
              <a:t>・出力</a:t>
            </a:r>
            <a:r>
              <a:rPr lang="en-US" altLang="ja-JP" sz="4000" dirty="0"/>
              <a:t>0.5 W, </a:t>
            </a:r>
            <a:r>
              <a:rPr lang="ja-JP" altLang="en-US" sz="4000" dirty="0"/>
              <a:t>走査速度</a:t>
            </a:r>
            <a:r>
              <a:rPr lang="en-US" altLang="ja-JP" sz="4000" dirty="0"/>
              <a:t>50 mm/s</a:t>
            </a:r>
            <a:r>
              <a:rPr lang="ja-JP" altLang="en-US" sz="4000" dirty="0"/>
              <a:t>である</a:t>
            </a:r>
            <a:r>
              <a:rPr lang="en-US" altLang="ja-JP" sz="4000" dirty="0"/>
              <a:t>.</a:t>
            </a:r>
          </a:p>
          <a:p>
            <a:r>
              <a:rPr lang="en-US" altLang="ja-JP" sz="4000" dirty="0"/>
              <a:t>COMSOL</a:t>
            </a:r>
            <a:r>
              <a:rPr lang="ja-JP" altLang="en-US" sz="4000" dirty="0"/>
              <a:t>の伝熱モジュールにより</a:t>
            </a:r>
            <a:r>
              <a:rPr lang="en-US" altLang="ja-JP" sz="4000" dirty="0"/>
              <a:t>, </a:t>
            </a:r>
            <a:r>
              <a:rPr lang="ja-JP" altLang="en-US" sz="4000" dirty="0"/>
              <a:t>融点</a:t>
            </a:r>
            <a:r>
              <a:rPr lang="en-US" altLang="ja-JP" sz="4000" dirty="0"/>
              <a:t>1211 K</a:t>
            </a:r>
            <a:r>
              <a:rPr lang="ja-JP" altLang="en-US" sz="4000" dirty="0"/>
              <a:t>・潜熱</a:t>
            </a:r>
            <a:r>
              <a:rPr lang="en-US" altLang="ja-JP" sz="4000" dirty="0"/>
              <a:t>509 kJ/kg</a:t>
            </a:r>
            <a:r>
              <a:rPr lang="ja-JP" altLang="en-US" sz="4000" dirty="0"/>
              <a:t>の相変化を含む温度場を解析し</a:t>
            </a:r>
            <a:r>
              <a:rPr lang="en-US" altLang="ja-JP" sz="4000" dirty="0"/>
              <a:t>, MEMS</a:t>
            </a:r>
            <a:r>
              <a:rPr lang="ja-JP" altLang="en-US" sz="4000" dirty="0"/>
              <a:t>モジュールで熱応力を連成した</a:t>
            </a:r>
            <a:r>
              <a:rPr lang="en-US" altLang="ja-JP" sz="4000" dirty="0"/>
              <a:t>. </a:t>
            </a:r>
            <a:r>
              <a:rPr lang="ja-JP" altLang="en-US" sz="4000" dirty="0"/>
              <a:t>溶融した</a:t>
            </a:r>
            <a:r>
              <a:rPr lang="en-US" altLang="ja-JP" sz="4000" dirty="0"/>
              <a:t>Ge</a:t>
            </a:r>
            <a:r>
              <a:rPr lang="ja-JP" altLang="en-US" sz="4000" dirty="0"/>
              <a:t>は凝固した時点では応力をもたないと仮定したため</a:t>
            </a:r>
            <a:r>
              <a:rPr lang="en-US" altLang="ja-JP" sz="4000" dirty="0"/>
              <a:t>, </a:t>
            </a:r>
            <a:r>
              <a:rPr lang="ja-JP" altLang="en-US" sz="4000" dirty="0"/>
              <a:t>溶融した領域についてのみ</a:t>
            </a:r>
            <a:r>
              <a:rPr lang="en-US" altLang="ja-JP" sz="4000" dirty="0"/>
              <a:t>, </a:t>
            </a:r>
            <a:r>
              <a:rPr lang="ja-JP" altLang="en-US" sz="4000" dirty="0"/>
              <a:t>凝固後の冷却に伴うひずみを解析した</a:t>
            </a:r>
            <a:r>
              <a:rPr lang="en-US" altLang="ja-JP" sz="4000" dirty="0"/>
              <a:t>. </a:t>
            </a:r>
            <a:r>
              <a:rPr lang="ja-JP" altLang="en-US" sz="4000" dirty="0"/>
              <a:t>熱的には底面を</a:t>
            </a:r>
            <a:r>
              <a:rPr lang="en-US" altLang="ja-JP" sz="4000" dirty="0"/>
              <a:t>400 K</a:t>
            </a:r>
            <a:r>
              <a:rPr lang="ja-JP" altLang="en-US" sz="4000" dirty="0"/>
              <a:t>に固定</a:t>
            </a:r>
            <a:r>
              <a:rPr lang="en-US" altLang="ja-JP" sz="4000" dirty="0"/>
              <a:t>, </a:t>
            </a:r>
            <a:r>
              <a:rPr lang="ja-JP" altLang="en-US" sz="4000" dirty="0"/>
              <a:t>側面を断熱とし</a:t>
            </a:r>
            <a:r>
              <a:rPr lang="en-US" altLang="ja-JP" sz="4000" dirty="0"/>
              <a:t>, </a:t>
            </a:r>
            <a:r>
              <a:rPr lang="ja-JP" altLang="en-US" sz="4000" dirty="0"/>
              <a:t>力学的には底面を固定拘束とした</a:t>
            </a:r>
            <a:r>
              <a:rPr lang="en-US" altLang="ja-JP" sz="4000" dirty="0"/>
              <a:t>.</a:t>
            </a:r>
            <a:endParaRPr lang="zh-CN" altLang="zh-CN" sz="40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42342DC-D9D3-46BB-BC5F-F6390941017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sz="2200" dirty="0"/>
              <a:t>T. Shimura et al., "Enhancement of photoluminescence from n-type tensile-strained </a:t>
            </a:r>
            <a:r>
              <a:rPr lang="en-US" sz="2200" dirty="0" err="1"/>
              <a:t>GeSn</a:t>
            </a:r>
            <a:r>
              <a:rPr lang="en-US" sz="2200" dirty="0"/>
              <a:t> wires on an insulator fabricated by lateral liquid-phase epitaxy", Appl. Phys. Lett., 107, 221109, 2015.</a:t>
            </a:r>
          </a:p>
          <a:p>
            <a:pPr>
              <a:spcBef>
                <a:spcPts val="1200"/>
              </a:spcBef>
            </a:pPr>
            <a:r>
              <a:rPr lang="en-US" sz="2200" dirty="0"/>
              <a:t>2. T. Shimura et al., "Controllability of luminescence wavelength from </a:t>
            </a:r>
            <a:r>
              <a:rPr lang="en-US" sz="2200" dirty="0" err="1"/>
              <a:t>GeSn</a:t>
            </a:r>
            <a:r>
              <a:rPr lang="en-US" sz="2200" dirty="0"/>
              <a:t> wires fabricated by laser-induced local liquid phase crystallization on quartz substrates", </a:t>
            </a:r>
            <a:r>
              <a:rPr lang="en-US" sz="2200" dirty="0" err="1"/>
              <a:t>Jpn</a:t>
            </a:r>
            <a:r>
              <a:rPr lang="en-US" sz="2200" dirty="0"/>
              <a:t>. J. Appl. Phys., 62, SC1083, 2023.</a:t>
            </a:r>
          </a:p>
          <a:p>
            <a:pPr>
              <a:spcBef>
                <a:spcPts val="1200"/>
              </a:spcBef>
            </a:pPr>
            <a:r>
              <a:rPr lang="en-US" sz="2200" dirty="0"/>
              <a:t>3. T. Li et al., "Optical mode competition in tensile-strained Ge </a:t>
            </a:r>
            <a:r>
              <a:rPr lang="en-US" sz="2200" dirty="0" err="1"/>
              <a:t>microdisks</a:t>
            </a:r>
            <a:r>
              <a:rPr lang="en-US" sz="2200" dirty="0"/>
              <a:t> fabricated by laser-induced liquid-phase crystallization", </a:t>
            </a:r>
            <a:r>
              <a:rPr lang="en-US" sz="2200" dirty="0" err="1"/>
              <a:t>Jpn</a:t>
            </a:r>
            <a:r>
              <a:rPr lang="en-US" sz="2200" dirty="0"/>
              <a:t>. J. Appl. Phys., 65, 02SP12, 2026.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742B11-619C-436F-BD05-D925F2036DEF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r>
              <a:rPr lang="en-US" altLang="ja-JP" sz="5500" dirty="0"/>
              <a:t>Ge</a:t>
            </a:r>
            <a:r>
              <a:rPr lang="ja-JP" altLang="en-US" sz="5500" dirty="0"/>
              <a:t>は引張ひずみを導入するとバンド構造が変化し</a:t>
            </a:r>
            <a:r>
              <a:rPr lang="en-US" altLang="ja-JP" sz="5500" dirty="0"/>
              <a:t>, </a:t>
            </a:r>
            <a:r>
              <a:rPr lang="ja-JP" altLang="en-US" sz="5500" dirty="0"/>
              <a:t>発光に適した直接遷移型に近づく</a:t>
            </a:r>
            <a:r>
              <a:rPr lang="en-US" altLang="ja-JP" sz="5500" dirty="0"/>
              <a:t>. </a:t>
            </a:r>
            <a:r>
              <a:rPr lang="ja-JP" altLang="en-US" sz="5500" dirty="0"/>
              <a:t>その実現に向け</a:t>
            </a:r>
            <a:r>
              <a:rPr lang="en-US" altLang="ja-JP" sz="5500" dirty="0"/>
              <a:t>, LLPC</a:t>
            </a:r>
            <a:r>
              <a:rPr lang="ja-JP" altLang="en-US" sz="5500" dirty="0"/>
              <a:t>過程の温度と熱応力を</a:t>
            </a:r>
            <a:r>
              <a:rPr lang="en-US" altLang="ja-JP" sz="5500" dirty="0"/>
              <a:t>COMSOL®</a:t>
            </a:r>
            <a:r>
              <a:rPr lang="ja-JP" altLang="en-US" sz="5500" dirty="0"/>
              <a:t>で連成解析し</a:t>
            </a:r>
            <a:r>
              <a:rPr lang="en-US" altLang="ja-JP" sz="5500" dirty="0"/>
              <a:t>,</a:t>
            </a:r>
            <a:r>
              <a:rPr lang="ja-JP" altLang="en-US" sz="5500" dirty="0"/>
              <a:t>引張応力の発生機構を評価する</a:t>
            </a:r>
            <a:r>
              <a:rPr lang="en-US" altLang="ja-JP" sz="5500" dirty="0"/>
              <a:t>.</a:t>
            </a:r>
            <a:endParaRPr lang="en-US" sz="55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870161-6EDA-42E3-AC05-0552171DAD1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altLang="ja-JP" sz="4000" dirty="0"/>
              <a:t>AI</a:t>
            </a:r>
            <a:r>
              <a:rPr lang="ja-JP" altLang="en-US" sz="4000" dirty="0"/>
              <a:t>やクラウドの普及に伴い</a:t>
            </a:r>
            <a:r>
              <a:rPr lang="en-US" altLang="ja-JP" sz="4000" dirty="0"/>
              <a:t>, </a:t>
            </a:r>
            <a:r>
              <a:rPr lang="ja-JP" altLang="en-US" sz="4000" dirty="0"/>
              <a:t>データセンターの消費電力が急増しており</a:t>
            </a:r>
            <a:r>
              <a:rPr lang="en-US" altLang="ja-JP" sz="4000" dirty="0"/>
              <a:t>, </a:t>
            </a:r>
            <a:r>
              <a:rPr lang="ja-JP" altLang="en-US" sz="4000" dirty="0"/>
              <a:t>情報を光で運ぶ光通信デバイスの省エネルギー化が求められている</a:t>
            </a:r>
            <a:r>
              <a:rPr lang="en-US" altLang="ja-JP" sz="4000" dirty="0"/>
              <a:t>. </a:t>
            </a:r>
            <a:r>
              <a:rPr lang="ja-JP" altLang="en-US" sz="4000" dirty="0"/>
              <a:t>その鍵は</a:t>
            </a:r>
            <a:r>
              <a:rPr lang="en-US" altLang="ja-JP" sz="4000" dirty="0"/>
              <a:t>Si</a:t>
            </a:r>
            <a:r>
              <a:rPr lang="ja-JP" altLang="en-US" sz="4000" dirty="0"/>
              <a:t>チップ上に集積できる光源であり</a:t>
            </a:r>
            <a:r>
              <a:rPr lang="en-US" altLang="ja-JP" sz="4000" dirty="0"/>
              <a:t>, Si</a:t>
            </a:r>
            <a:r>
              <a:rPr lang="ja-JP" altLang="en-US" sz="4000" dirty="0"/>
              <a:t>と親和性の高いゲルマニウム </a:t>
            </a:r>
            <a:r>
              <a:rPr lang="en-US" altLang="ja-JP" sz="4000" dirty="0"/>
              <a:t>(Ge) </a:t>
            </a:r>
            <a:r>
              <a:rPr lang="ja-JP" altLang="en-US" sz="4000" dirty="0"/>
              <a:t>が注目されている</a:t>
            </a:r>
            <a:r>
              <a:rPr lang="en-US" altLang="ja-JP" sz="4000" dirty="0"/>
              <a:t>. </a:t>
            </a:r>
            <a:r>
              <a:rPr lang="ja-JP" altLang="en-US" sz="4000" dirty="0"/>
              <a:t>しかし</a:t>
            </a:r>
            <a:r>
              <a:rPr lang="en-US" altLang="ja-JP" sz="4000" dirty="0"/>
              <a:t>Ge</a:t>
            </a:r>
            <a:r>
              <a:rPr lang="ja-JP" altLang="en-US" sz="4000" dirty="0"/>
              <a:t>は間接遷移型半導体であり</a:t>
            </a:r>
            <a:r>
              <a:rPr lang="en-US" altLang="ja-JP" sz="4000" dirty="0"/>
              <a:t>, </a:t>
            </a:r>
            <a:r>
              <a:rPr lang="ja-JP" altLang="en-US" sz="4000" dirty="0"/>
              <a:t>そのままでは発光効率が低い</a:t>
            </a:r>
            <a:r>
              <a:rPr lang="en-US" altLang="ja-JP" sz="4000" dirty="0"/>
              <a:t>.</a:t>
            </a:r>
          </a:p>
          <a:p>
            <a:endParaRPr lang="en-US" altLang="ja-JP" sz="4000" dirty="0"/>
          </a:p>
          <a:p>
            <a:r>
              <a:rPr lang="en-US" altLang="ja-JP" sz="4000" dirty="0"/>
              <a:t>Ge</a:t>
            </a:r>
            <a:r>
              <a:rPr lang="ja-JP" altLang="en-US" sz="4000" dirty="0"/>
              <a:t>に引張ひずみを導入するとバンド構造が変化し</a:t>
            </a:r>
            <a:r>
              <a:rPr lang="en-US" altLang="ja-JP" sz="4000" dirty="0"/>
              <a:t>, </a:t>
            </a:r>
            <a:r>
              <a:rPr lang="ja-JP" altLang="en-US" sz="4000" dirty="0"/>
              <a:t>発光に有利な直接遷移型に近づくことが知られている</a:t>
            </a:r>
            <a:r>
              <a:rPr lang="en-US" altLang="ja-JP" sz="4000" dirty="0"/>
              <a:t>. </a:t>
            </a:r>
            <a:r>
              <a:rPr lang="ja-JP" altLang="en-US" sz="4000" dirty="0"/>
              <a:t>レーザー誘起液相結晶化 </a:t>
            </a:r>
            <a:r>
              <a:rPr lang="en-US" altLang="ja-JP" sz="4000" dirty="0"/>
              <a:t>(LLPC) </a:t>
            </a:r>
            <a:r>
              <a:rPr lang="ja-JP" altLang="en-US" sz="4000" dirty="0"/>
              <a:t>は</a:t>
            </a:r>
            <a:r>
              <a:rPr lang="en-US" altLang="ja-JP" sz="4000" dirty="0"/>
              <a:t>, </a:t>
            </a:r>
            <a:r>
              <a:rPr lang="ja-JP" altLang="en-US" sz="4000" dirty="0"/>
              <a:t>レーザー走査により</a:t>
            </a:r>
            <a:r>
              <a:rPr lang="en-US" altLang="ja-JP" sz="4000" dirty="0"/>
              <a:t>Ge</a:t>
            </a:r>
            <a:r>
              <a:rPr lang="ja-JP" altLang="en-US" sz="4000" dirty="0"/>
              <a:t>薄膜を局所的に溶融・再結晶させ</a:t>
            </a:r>
            <a:r>
              <a:rPr lang="en-US" altLang="ja-JP" sz="4000" dirty="0"/>
              <a:t>, </a:t>
            </a:r>
            <a:r>
              <a:rPr lang="ja-JP" altLang="en-US" sz="4000" dirty="0"/>
              <a:t>高品質な結晶を得る手法である </a:t>
            </a:r>
            <a:r>
              <a:rPr lang="en-US" altLang="ja-JP" sz="4000" dirty="0"/>
              <a:t>[1-3]. </a:t>
            </a:r>
            <a:r>
              <a:rPr lang="ja-JP" altLang="en-US" sz="4000" dirty="0"/>
              <a:t>さらに薄膜を</a:t>
            </a:r>
            <a:r>
              <a:rPr lang="en-US" altLang="ja-JP" sz="4000" dirty="0"/>
              <a:t>SiO₂</a:t>
            </a:r>
            <a:r>
              <a:rPr lang="ja-JP" altLang="en-US" sz="4000" dirty="0"/>
              <a:t>で封止した構造では</a:t>
            </a:r>
            <a:r>
              <a:rPr lang="en-US" altLang="ja-JP" sz="4000" dirty="0"/>
              <a:t>, </a:t>
            </a:r>
            <a:r>
              <a:rPr lang="ja-JP" altLang="en-US" sz="4000" dirty="0"/>
              <a:t>凝固後の熱収縮が拘束されることで引張ひずみが導入される</a:t>
            </a:r>
            <a:r>
              <a:rPr lang="en-US" altLang="ja-JP" sz="4000" dirty="0"/>
              <a:t>. </a:t>
            </a:r>
            <a:r>
              <a:rPr lang="ja-JP" altLang="en-US" sz="4000" dirty="0"/>
              <a:t>本研究では</a:t>
            </a:r>
            <a:r>
              <a:rPr lang="en-US" altLang="ja-JP" sz="4000" dirty="0"/>
              <a:t>, </a:t>
            </a:r>
            <a:r>
              <a:rPr lang="ja-JP" altLang="en-US" sz="4000" dirty="0"/>
              <a:t>この過程で生じる温度と応力をシミュレーションにより解析する</a:t>
            </a:r>
            <a:r>
              <a:rPr lang="en-US" altLang="ja-JP" sz="4000" dirty="0"/>
              <a:t>.</a:t>
            </a:r>
            <a:endParaRPr lang="zh-CN" altLang="zh-CN" sz="40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D710F8-ACEB-4930-B23B-03F5CB4E1A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ja-JP" altLang="en-US" dirty="0"/>
              <a:t>背景および目的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8190DE-FA50-4E4C-B86F-982C65891F6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zh-CN" altLang="en-US" dirty="0"/>
              <a:t>解析内容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C644384-6DB7-4296-B34C-E6674D4A428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ja-JP" altLang="en-US" sz="4000" dirty="0"/>
              <a:t>図</a:t>
            </a:r>
            <a:r>
              <a:rPr lang="en-US" altLang="ja-JP" sz="4000" dirty="0"/>
              <a:t>1. LLPC</a:t>
            </a:r>
            <a:r>
              <a:rPr lang="ja-JP" altLang="en-US" sz="4000" dirty="0"/>
              <a:t>の概念図</a:t>
            </a:r>
            <a:r>
              <a:rPr lang="en-US" altLang="ja-JP" sz="4000" dirty="0"/>
              <a:t>. Si/SiO₂/Ge/SiO₂</a:t>
            </a:r>
            <a:r>
              <a:rPr lang="ja-JP" altLang="en-US" sz="4000" dirty="0"/>
              <a:t>の四層構造に対しレーザーを走査し</a:t>
            </a:r>
            <a:r>
              <a:rPr lang="en-US" altLang="ja-JP" sz="4000" dirty="0"/>
              <a:t>, Ge</a:t>
            </a:r>
            <a:r>
              <a:rPr lang="ja-JP" altLang="en-US" sz="4000" dirty="0"/>
              <a:t>層を局所的に溶融させる</a:t>
            </a:r>
            <a:r>
              <a:rPr lang="en-US" altLang="ja-JP" sz="4000" dirty="0"/>
              <a:t>.</a:t>
            </a:r>
            <a:endParaRPr lang="en-US" sz="4000" dirty="0"/>
          </a:p>
        </p:txBody>
      </p:sp>
      <p:pic>
        <p:nvPicPr>
          <p:cNvPr id="29" name="图片占位符 28">
            <a:extLst>
              <a:ext uri="{FF2B5EF4-FFF2-40B4-BE49-F238E27FC236}">
                <a16:creationId xmlns:a16="http://schemas.microsoft.com/office/drawing/2014/main" id="{FC8D57F5-E395-E0CE-CF82-EB770DA96560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" r="9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ACA5A39-8C41-455A-9700-610CD1B5191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ja-JP" altLang="en-US" sz="4000" dirty="0"/>
              <a:t>レーザー直下の</a:t>
            </a:r>
            <a:r>
              <a:rPr lang="en-US" altLang="ja-JP" sz="4000" dirty="0"/>
              <a:t>Ge</a:t>
            </a:r>
            <a:r>
              <a:rPr lang="ja-JP" altLang="en-US" sz="4000" dirty="0"/>
              <a:t>層は融点</a:t>
            </a:r>
            <a:r>
              <a:rPr lang="en-US" altLang="ja-JP" sz="4000" dirty="0"/>
              <a:t>1211 K</a:t>
            </a:r>
            <a:r>
              <a:rPr lang="ja-JP" altLang="en-US" sz="4000" dirty="0"/>
              <a:t>を超え</a:t>
            </a:r>
            <a:r>
              <a:rPr lang="en-US" altLang="ja-JP" sz="4000" dirty="0"/>
              <a:t>, </a:t>
            </a:r>
            <a:r>
              <a:rPr lang="ja-JP" altLang="en-US" sz="4000" dirty="0"/>
              <a:t>厚さ方向に完全に溶融した</a:t>
            </a:r>
            <a:r>
              <a:rPr lang="en-US" altLang="ja-JP" sz="4000" dirty="0"/>
              <a:t>. </a:t>
            </a:r>
            <a:r>
              <a:rPr lang="ja-JP" altLang="en-US" sz="4000" dirty="0"/>
              <a:t>ビーム通過後は熱が基板側へ拡散し</a:t>
            </a:r>
            <a:r>
              <a:rPr lang="en-US" altLang="ja-JP" sz="4000" dirty="0"/>
              <a:t>, </a:t>
            </a:r>
            <a:r>
              <a:rPr lang="ja-JP" altLang="en-US" sz="4000" dirty="0"/>
              <a:t>溶融領域は速やかに凝固する</a:t>
            </a:r>
            <a:r>
              <a:rPr lang="en-US" altLang="ja-JP" sz="4000" dirty="0"/>
              <a:t>.</a:t>
            </a:r>
          </a:p>
          <a:p>
            <a:r>
              <a:rPr lang="ja-JP" altLang="en-US" sz="4000" dirty="0"/>
              <a:t>凝固後の冷却では</a:t>
            </a:r>
            <a:r>
              <a:rPr lang="en-US" altLang="ja-JP" sz="4000" dirty="0"/>
              <a:t>, Ge</a:t>
            </a:r>
            <a:r>
              <a:rPr lang="ja-JP" altLang="en-US" sz="4000" dirty="0"/>
              <a:t>の熱収縮が上下の</a:t>
            </a:r>
            <a:r>
              <a:rPr lang="en-US" altLang="ja-JP" sz="4000" dirty="0"/>
              <a:t>SiO₂</a:t>
            </a:r>
            <a:r>
              <a:rPr lang="ja-JP" altLang="en-US" sz="4000" dirty="0"/>
              <a:t>と</a:t>
            </a:r>
            <a:r>
              <a:rPr lang="en-US" altLang="ja-JP" sz="4000" dirty="0"/>
              <a:t>Si</a:t>
            </a:r>
            <a:r>
              <a:rPr lang="ja-JP" altLang="en-US" sz="4000" dirty="0"/>
              <a:t>基板に拘束されるため</a:t>
            </a:r>
            <a:r>
              <a:rPr lang="en-US" altLang="ja-JP" sz="4000" dirty="0"/>
              <a:t>, </a:t>
            </a:r>
            <a:r>
              <a:rPr lang="ja-JP" altLang="en-US" sz="4000" dirty="0"/>
              <a:t>収縮しきれない分が弾性ひずみとして残る</a:t>
            </a:r>
            <a:r>
              <a:rPr lang="en-US" altLang="ja-JP" sz="4000" dirty="0"/>
              <a:t>. </a:t>
            </a:r>
            <a:r>
              <a:rPr lang="ja-JP" altLang="en-US" sz="4000" dirty="0"/>
              <a:t>冷却完了後の</a:t>
            </a:r>
            <a:r>
              <a:rPr lang="en-US" altLang="ja-JP" sz="4000" dirty="0"/>
              <a:t>Ge</a:t>
            </a:r>
            <a:r>
              <a:rPr lang="ja-JP" altLang="en-US" sz="4000" dirty="0"/>
              <a:t>層には</a:t>
            </a:r>
            <a:r>
              <a:rPr lang="en-US" altLang="ja-JP" sz="4000" dirty="0"/>
              <a:t>, </a:t>
            </a:r>
            <a:r>
              <a:rPr lang="ja-JP" altLang="en-US" sz="4000" dirty="0"/>
              <a:t>走査経路に沿って最大約</a:t>
            </a:r>
            <a:r>
              <a:rPr lang="en-US" altLang="ja-JP" sz="4000" dirty="0"/>
              <a:t>646 MPa</a:t>
            </a:r>
            <a:r>
              <a:rPr lang="ja-JP" altLang="en-US" sz="4000" dirty="0"/>
              <a:t>の引張応力が生じ</a:t>
            </a:r>
            <a:r>
              <a:rPr lang="en-US" altLang="ja-JP" sz="4000" dirty="0"/>
              <a:t>, </a:t>
            </a:r>
            <a:r>
              <a:rPr lang="ja-JP" altLang="en-US" sz="4000" dirty="0"/>
              <a:t>これは約</a:t>
            </a:r>
            <a:r>
              <a:rPr lang="en-US" altLang="ja-JP" sz="4000" dirty="0"/>
              <a:t>0.479%</a:t>
            </a:r>
            <a:r>
              <a:rPr lang="ja-JP" altLang="en-US" sz="4000" dirty="0"/>
              <a:t>の引張ひずみに相当する </a:t>
            </a:r>
            <a:r>
              <a:rPr lang="en-US" altLang="ja-JP" sz="4000" dirty="0"/>
              <a:t>(</a:t>
            </a:r>
            <a:r>
              <a:rPr lang="ja-JP" altLang="en-US" sz="4000" dirty="0"/>
              <a:t>図</a:t>
            </a:r>
            <a:r>
              <a:rPr lang="en-US" altLang="ja-JP" sz="4000" dirty="0"/>
              <a:t>2). </a:t>
            </a:r>
            <a:r>
              <a:rPr lang="ja-JP" altLang="en-US" sz="4000" dirty="0"/>
              <a:t>このとき構造全体の変位は最大でも数</a:t>
            </a:r>
            <a:r>
              <a:rPr lang="en-US" altLang="ja-JP" sz="4000" dirty="0"/>
              <a:t>nm</a:t>
            </a:r>
            <a:r>
              <a:rPr lang="ja-JP" altLang="en-US" sz="4000" dirty="0"/>
              <a:t>程度であり</a:t>
            </a:r>
            <a:r>
              <a:rPr lang="en-US" altLang="ja-JP" sz="4000" dirty="0"/>
              <a:t>, </a:t>
            </a:r>
            <a:r>
              <a:rPr lang="ja-JP" altLang="en-US" sz="4000" dirty="0"/>
              <a:t>巨視的な変形はほとんど生じない</a:t>
            </a:r>
            <a:r>
              <a:rPr lang="en-US" altLang="ja-JP" sz="4000" dirty="0"/>
              <a:t>.</a:t>
            </a:r>
          </a:p>
          <a:p>
            <a:r>
              <a:rPr lang="ja-JP" altLang="en-US" sz="4000" dirty="0"/>
              <a:t>以上より</a:t>
            </a:r>
            <a:r>
              <a:rPr lang="en-US" altLang="ja-JP" sz="4000" dirty="0"/>
              <a:t>, SiO₂</a:t>
            </a:r>
            <a:r>
              <a:rPr lang="ja-JP" altLang="en-US" sz="4000" dirty="0"/>
              <a:t>封止構造における</a:t>
            </a:r>
            <a:r>
              <a:rPr lang="en-US" altLang="ja-JP" sz="4000" dirty="0"/>
              <a:t>LLPC</a:t>
            </a:r>
            <a:r>
              <a:rPr lang="ja-JP" altLang="en-US" sz="4000" dirty="0"/>
              <a:t>では</a:t>
            </a:r>
            <a:r>
              <a:rPr lang="en-US" altLang="ja-JP" sz="4000" dirty="0"/>
              <a:t>, </a:t>
            </a:r>
            <a:r>
              <a:rPr lang="ja-JP" altLang="en-US" sz="4000" dirty="0"/>
              <a:t>溶融・凝固に伴い再結晶領域に引張ひずみが導入されることを</a:t>
            </a:r>
            <a:r>
              <a:rPr lang="en-US" altLang="ja-JP" sz="4000" dirty="0"/>
              <a:t>, </a:t>
            </a:r>
            <a:r>
              <a:rPr lang="ja-JP" altLang="en-US" sz="4000" dirty="0"/>
              <a:t>熱・応力連成計算により定量的に示した</a:t>
            </a:r>
            <a:r>
              <a:rPr lang="en-US" altLang="ja-JP" sz="4000" dirty="0"/>
              <a:t>.</a:t>
            </a:r>
            <a:endParaRPr lang="en-US" sz="400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23F0EBA-2A90-4C5D-8253-43734D35040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zh-CN" altLang="en-US" dirty="0"/>
              <a:t>結果</a:t>
            </a:r>
            <a:r>
              <a:rPr lang="ja-JP" altLang="en-US" dirty="0"/>
              <a:t>と</a:t>
            </a:r>
            <a:r>
              <a:rPr lang="zh-CN" altLang="en-US" dirty="0"/>
              <a:t>結論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699D37B-2F3A-487B-B2C4-0E90B616EB0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ja-JP" altLang="en-US" sz="4000" dirty="0"/>
              <a:t>図</a:t>
            </a:r>
            <a:r>
              <a:rPr lang="en-US" altLang="ja-JP" sz="4000" dirty="0"/>
              <a:t>2. 400</a:t>
            </a:r>
            <a:r>
              <a:rPr lang="ja-JP" altLang="en-US" sz="4000"/>
              <a:t> </a:t>
            </a:r>
            <a:r>
              <a:rPr lang="en-US" altLang="ja-JP" sz="4000"/>
              <a:t>K</a:t>
            </a:r>
            <a:r>
              <a:rPr lang="ja-JP" altLang="en-US" sz="4000" dirty="0"/>
              <a:t>まで冷却した後の</a:t>
            </a:r>
            <a:r>
              <a:rPr lang="en-US" altLang="ja-JP" sz="4000" dirty="0"/>
              <a:t>Ge</a:t>
            </a:r>
            <a:r>
              <a:rPr lang="ja-JP" altLang="en-US" sz="4000" dirty="0"/>
              <a:t>層内の応力分布 </a:t>
            </a:r>
            <a:r>
              <a:rPr lang="en-US" altLang="ja-JP" sz="4000" dirty="0"/>
              <a:t>(</a:t>
            </a:r>
            <a:r>
              <a:rPr lang="ja-JP" altLang="en-US" sz="4000" dirty="0"/>
              <a:t>走査方向成分</a:t>
            </a:r>
            <a:r>
              <a:rPr lang="en-US" altLang="ja-JP" sz="4000" dirty="0"/>
              <a:t>). </a:t>
            </a:r>
            <a:r>
              <a:rPr lang="ja-JP" altLang="en-US" sz="4000" dirty="0"/>
              <a:t>変形は</a:t>
            </a:r>
            <a:r>
              <a:rPr lang="en-US" altLang="ja-JP" sz="4000" dirty="0"/>
              <a:t>50</a:t>
            </a:r>
            <a:r>
              <a:rPr lang="ja-JP" altLang="en-US" sz="4000" dirty="0"/>
              <a:t>倍に拡大して表示しており</a:t>
            </a:r>
            <a:r>
              <a:rPr lang="en-US" altLang="ja-JP" sz="4000" dirty="0"/>
              <a:t>, </a:t>
            </a:r>
            <a:r>
              <a:rPr lang="ja-JP" altLang="en-US" sz="4000" dirty="0"/>
              <a:t>図中の数値は実際の変位量である</a:t>
            </a:r>
            <a:r>
              <a:rPr lang="en-US" altLang="ja-JP" sz="4000" dirty="0"/>
              <a:t>. </a:t>
            </a:r>
            <a:r>
              <a:rPr lang="ja-JP" altLang="en-US" sz="4000" dirty="0"/>
              <a:t>正の値が引張を示す</a:t>
            </a:r>
            <a:r>
              <a:rPr lang="en-US" altLang="ja-JP" sz="4000" dirty="0"/>
              <a:t>.</a:t>
            </a:r>
            <a:endParaRPr lang="en-US" sz="4000" dirty="0"/>
          </a:p>
        </p:txBody>
      </p:sp>
      <p:pic>
        <p:nvPicPr>
          <p:cNvPr id="19" name="图片占位符 18">
            <a:extLst>
              <a:ext uri="{FF2B5EF4-FFF2-40B4-BE49-F238E27FC236}">
                <a16:creationId xmlns:a16="http://schemas.microsoft.com/office/drawing/2014/main" id="{89E024D0-A43A-EDE3-4685-6B8D3BE68F07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8" name="图片占位符 17">
            <a:extLst>
              <a:ext uri="{FF2B5EF4-FFF2-40B4-BE49-F238E27FC236}">
                <a16:creationId xmlns:a16="http://schemas.microsoft.com/office/drawing/2014/main" id="{E291EA96-0142-1D5E-B2F7-F5E568F09C61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" r="32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20" name="图片占位符 19">
            <a:extLst>
              <a:ext uri="{FF2B5EF4-FFF2-40B4-BE49-F238E27FC236}">
                <a16:creationId xmlns:a16="http://schemas.microsoft.com/office/drawing/2014/main" id="{579B3067-03D7-4397-9079-010C09679F1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" r="9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71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8672</TotalTime>
  <Words>865</Words>
  <Application>Microsoft Office PowerPoint</Application>
  <PresentationFormat>ユーザー設定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MS PGothic</vt:lpstr>
      <vt:lpstr>Arial</vt:lpstr>
      <vt:lpstr>Calibri</vt:lpstr>
      <vt:lpstr>Calibri Light</vt:lpstr>
      <vt:lpstr>Office Theme</vt:lpstr>
      <vt:lpstr>SiO₂封止Ge薄膜の レーザー誘起液相結晶化における 熱・応力連成解析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Phillip Oberdorfer</dc:creator>
  <cp:lastModifiedBy>Takayoshi Shimura</cp:lastModifiedBy>
  <cp:revision>201</cp:revision>
  <cp:lastPrinted>2026-06-05T08:09:06Z</cp:lastPrinted>
  <dcterms:created xsi:type="dcterms:W3CDTF">2023-01-03T14:57:49Z</dcterms:created>
  <dcterms:modified xsi:type="dcterms:W3CDTF">2026-09-30T12:06:46Z</dcterms:modified>
</cp:coreProperties>
</file>