
<file path=[Content_Types].xml><?xml version="1.0" encoding="utf-8"?>
<Types xmlns="http://schemas.openxmlformats.org/package/2006/content-types">
  <Default Extension="bin" ContentType="application/vnd.openxmlformats-officedocument.oleObject"/>
  <Default Extension="emf" ContentType="image/x-emf"/>
  <Default Extension="gif" ContentType="image/gif"/>
  <Default Extension="jpe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1"/>
  </p:notesMasterIdLst>
  <p:sldIdLst>
    <p:sldId id="256" r:id="rId2"/>
    <p:sldId id="271" r:id="rId3"/>
    <p:sldId id="274" r:id="rId4"/>
    <p:sldId id="272" r:id="rId5"/>
    <p:sldId id="273" r:id="rId6"/>
    <p:sldId id="276" r:id="rId7"/>
    <p:sldId id="259" r:id="rId8"/>
    <p:sldId id="260" r:id="rId9"/>
    <p:sldId id="261" r:id="rId10"/>
    <p:sldId id="277" r:id="rId11"/>
    <p:sldId id="262" r:id="rId12"/>
    <p:sldId id="263" r:id="rId13"/>
    <p:sldId id="264" r:id="rId14"/>
    <p:sldId id="278" r:id="rId15"/>
    <p:sldId id="266" r:id="rId16"/>
    <p:sldId id="267" r:id="rId17"/>
    <p:sldId id="279" r:id="rId18"/>
    <p:sldId id="268" r:id="rId19"/>
    <p:sldId id="270" r:id="rId20"/>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78" d="100"/>
          <a:sy n="78" d="100"/>
        </p:scale>
        <p:origin x="715" y="6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p:cNvSpPr>
            <a:spLocks noGrp="1"/>
          </p:cNvSpPr>
          <p:nvPr>
            <p:ph type="hdr" sz="quarter"/>
          </p:nvPr>
        </p:nvSpPr>
        <p:spPr>
          <a:prstGeom prst="rect">
            <a:avLst/>
          </a:prstGeom>
        </p:spPr>
        <p:txBody>
          <a:bodyPr/>
          <a:lstStyle/>
          <a:p>
            <a:endParaRPr/>
          </a:p>
        </p:txBody>
      </p:sp>
      <p:sp>
        <p:nvSpPr>
          <p:cNvPr id="3" name="Date Placeholder"/>
          <p:cNvSpPr>
            <a:spLocks noGrp="1"/>
          </p:cNvSpPr>
          <p:nvPr>
            <p:ph type="dt" sz="quarter" idx="1"/>
          </p:nvPr>
        </p:nvSpPr>
        <p:spPr>
          <a:prstGeom prst="rect">
            <a:avLst/>
          </a:prstGeom>
        </p:spPr>
        <p:txBody>
          <a:bodyPr/>
          <a:lstStyle/>
          <a:p>
            <a:endParaRPr/>
          </a:p>
        </p:txBody>
      </p:sp>
      <p:sp>
        <p:nvSpPr>
          <p:cNvPr id="4" name="Slide Image Placeholder"/>
          <p:cNvSpPr>
            <a:spLocks noGrp="1" noRot="1" noChangeAspect="1"/>
          </p:cNvSpPr>
          <p:nvPr>
            <p:ph type="sldImg" idx="2"/>
          </p:nvPr>
        </p:nvSpPr>
        <p:spPr>
          <a:prstGeom prst="rect">
            <a:avLst/>
          </a:prstGeom>
        </p:spPr>
        <p:txBody>
          <a:bodyPr/>
          <a:lstStyle/>
          <a:p>
            <a:endParaRPr/>
          </a:p>
        </p:txBody>
      </p:sp>
      <p:sp>
        <p:nvSpPr>
          <p:cNvPr id="5" name="Notes Placeholder"/>
          <p:cNvSpPr>
            <a:spLocks noGrp="1"/>
          </p:cNvSpPr>
          <p:nvPr>
            <p:ph type="body" sz="quarter" idx="3"/>
          </p:nvPr>
        </p:nvSpPr>
        <p:spPr>
          <a:prstGeom prst="rect">
            <a:avLst/>
          </a:prstGeom>
        </p:spPr>
        <p:txBody>
          <a:bodyPr/>
          <a:lstStyle/>
          <a:p>
            <a:endParaRPr/>
          </a:p>
        </p:txBody>
      </p:sp>
      <p:sp>
        <p:nvSpPr>
          <p:cNvPr id="6" name="Footer Placeholder"/>
          <p:cNvSpPr>
            <a:spLocks noGrp="1"/>
          </p:cNvSpPr>
          <p:nvPr>
            <p:ph type="ftr" sz="quarter" idx="4"/>
          </p:nvPr>
        </p:nvSpPr>
        <p:spPr>
          <a:prstGeom prst="rect">
            <a:avLst/>
          </a:prstGeom>
        </p:spPr>
        <p:txBody>
          <a:bodyPr/>
          <a:lstStyle/>
          <a:p>
            <a:endParaRPr/>
          </a:p>
        </p:txBody>
      </p:sp>
      <p:sp>
        <p:nvSpPr>
          <p:cNvPr id="7" name="Slide Number Placeholder"/>
          <p:cNvSpPr>
            <a:spLocks noGrp="1"/>
          </p:cNvSpPr>
          <p:nvPr>
            <p:ph type="sldNum" sz="quarter" idx="5"/>
          </p:nvPr>
        </p:nvSpPr>
        <p:spPr>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lvl1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725F41-E6B5-5124-A43B-338F65E234C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3504621-9BCE-9D85-0454-E2133E4CD2E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872DE77-7060-8BA7-0C1F-3EFD20D9F05A}"/>
              </a:ext>
            </a:extLst>
          </p:cNvPr>
          <p:cNvSpPr>
            <a:spLocks noGrp="1"/>
          </p:cNvSpPr>
          <p:nvPr>
            <p:ph type="body" idx="1"/>
          </p:nvPr>
        </p:nvSpPr>
        <p:spPr/>
        <p:txBody>
          <a:bodyPr/>
          <a:lstStyle/>
          <a:p>
            <a:endParaRPr dirty="0"/>
          </a:p>
        </p:txBody>
      </p:sp>
      <p:sp>
        <p:nvSpPr>
          <p:cNvPr id="4" name="Slide Number Placeholder 3">
            <a:extLst>
              <a:ext uri="{FF2B5EF4-FFF2-40B4-BE49-F238E27FC236}">
                <a16:creationId xmlns:a16="http://schemas.microsoft.com/office/drawing/2014/main" id="{1E900F82-F33F-E0DD-0685-D2726792E723}"/>
              </a:ext>
            </a:extLst>
          </p:cNvPr>
          <p:cNvSpPr>
            <a:spLocks noGrp="1"/>
          </p:cNvSpPr>
          <p:nvPr>
            <p:ph type="sldNum" idx="5"/>
          </p:nvPr>
        </p:nvSpPr>
        <p:spPr/>
        <p:txBody>
          <a:bodyPr/>
          <a:lstStyle/>
          <a:p>
            <a:endParaRPr/>
          </a:p>
        </p:txBody>
      </p:sp>
    </p:spTree>
    <p:extLst>
      <p:ext uri="{BB962C8B-B14F-4D97-AF65-F5344CB8AC3E}">
        <p14:creationId xmlns:p14="http://schemas.microsoft.com/office/powerpoint/2010/main" val="155588247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tr-TR"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C05988-6BC9-E06F-0710-26D201C6A01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76D84A7-E82F-CF1C-9F97-7966F179419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CD489AB-666E-9BA4-C058-2F7C4353FB1B}"/>
              </a:ext>
            </a:extLst>
          </p:cNvPr>
          <p:cNvSpPr>
            <a:spLocks noGrp="1"/>
          </p:cNvSpPr>
          <p:nvPr>
            <p:ph type="body" idx="1"/>
          </p:nvPr>
        </p:nvSpPr>
        <p:spPr/>
        <p:txBody>
          <a:bodyPr/>
          <a:lstStyle/>
          <a:p>
            <a:endParaRPr dirty="0"/>
          </a:p>
        </p:txBody>
      </p:sp>
      <p:sp>
        <p:nvSpPr>
          <p:cNvPr id="4" name="Slide Number Placeholder 3">
            <a:extLst>
              <a:ext uri="{FF2B5EF4-FFF2-40B4-BE49-F238E27FC236}">
                <a16:creationId xmlns:a16="http://schemas.microsoft.com/office/drawing/2014/main" id="{782146AE-6530-EED5-308B-A733C40C5294}"/>
              </a:ext>
            </a:extLst>
          </p:cNvPr>
          <p:cNvSpPr>
            <a:spLocks noGrp="1"/>
          </p:cNvSpPr>
          <p:nvPr>
            <p:ph type="sldNum" idx="5"/>
          </p:nvPr>
        </p:nvSpPr>
        <p:spPr/>
        <p:txBody>
          <a:bodyPr/>
          <a:lstStyle/>
          <a:p>
            <a:endParaRPr/>
          </a:p>
        </p:txBody>
      </p:sp>
    </p:spTree>
    <p:extLst>
      <p:ext uri="{BB962C8B-B14F-4D97-AF65-F5344CB8AC3E}">
        <p14:creationId xmlns:p14="http://schemas.microsoft.com/office/powerpoint/2010/main" val="221800976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The two small boxes at the lower right are reserved for the project-specific COMSOL bonding-wave propagation clip and overall bonding-process clip. An external infrared bonding-wave sequence appears beside the coupled model. Governing equations shown in the first version include plate flexural rigidity D = E t_w^3 / [12(1 - ν^2)] and v_bond = d r_bond / dt over stable propagation.</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Figure basis: Damien Radisson, Direct Bonding of Patterned Surfaces, PhD thesis (2014), Figure 3, captioned “Plot of the potential energy well and its derived conservative attraction force.” The source figure is listed at https://www.researchgate.net/figure/Plot-of-the-potential-energy-well-and-its-derived-conservative-attraction-force_fig3_279534609 . This editable redraw is qualitative and is not digitized from the thesis. F = -dU/dh is the conservative-force relation; positive force is defined here as increasing the surface gap. The sketch has no numeric scales or fitted potential law.</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a:t>Author confirmation needed: define β and </a:t>
            </a:r>
            <a:r>
              <a:rPr dirty="0" err="1"/>
              <a:t>t_b</a:t>
            </a:r>
            <a:r>
              <a:rPr dirty="0"/>
              <a:t> physically; cite the source and probability distribution for each uncertain input; confirm whether inputs are independent.</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052F1A-4568-EFDD-7B77-C73A5B45015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4A6670E-488A-3343-5FF7-BEFBDFAC7A7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7AB9C03-E4EF-3C11-4096-3712C8C84E11}"/>
              </a:ext>
            </a:extLst>
          </p:cNvPr>
          <p:cNvSpPr>
            <a:spLocks noGrp="1"/>
          </p:cNvSpPr>
          <p:nvPr>
            <p:ph type="body" idx="1"/>
          </p:nvPr>
        </p:nvSpPr>
        <p:spPr/>
        <p:txBody>
          <a:bodyPr/>
          <a:lstStyle/>
          <a:p>
            <a:endParaRPr dirty="0"/>
          </a:p>
        </p:txBody>
      </p:sp>
      <p:sp>
        <p:nvSpPr>
          <p:cNvPr id="4" name="Slide Number Placeholder 3">
            <a:extLst>
              <a:ext uri="{FF2B5EF4-FFF2-40B4-BE49-F238E27FC236}">
                <a16:creationId xmlns:a16="http://schemas.microsoft.com/office/drawing/2014/main" id="{B3803C8B-D378-8BE1-E3D5-88F7370EF9C9}"/>
              </a:ext>
            </a:extLst>
          </p:cNvPr>
          <p:cNvSpPr>
            <a:spLocks noGrp="1"/>
          </p:cNvSpPr>
          <p:nvPr>
            <p:ph type="sldNum" idx="5"/>
          </p:nvPr>
        </p:nvSpPr>
        <p:spPr/>
        <p:txBody>
          <a:bodyPr/>
          <a:lstStyle/>
          <a:p>
            <a:endParaRPr/>
          </a:p>
        </p:txBody>
      </p:sp>
    </p:spTree>
    <p:extLst>
      <p:ext uri="{BB962C8B-B14F-4D97-AF65-F5344CB8AC3E}">
        <p14:creationId xmlns:p14="http://schemas.microsoft.com/office/powerpoint/2010/main" val="341535505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The source plot labels its ordinate as dependent variable u (m). Confirm whether this is vertical displacement u_z at the stated upper-wafer probe before relabeling it.</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Author confirmation required: displacement component, physical unit, time point, and groove orientation. The embedded color scale shows ×10⁻⁷ but has no unit.</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052F1A-4568-EFDD-7B77-C73A5B45015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4A6670E-488A-3343-5FF7-BEFBDFAC7A7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7AB9C03-E4EF-3C11-4096-3712C8C84E11}"/>
              </a:ext>
            </a:extLst>
          </p:cNvPr>
          <p:cNvSpPr>
            <a:spLocks noGrp="1"/>
          </p:cNvSpPr>
          <p:nvPr>
            <p:ph type="body" idx="1"/>
          </p:nvPr>
        </p:nvSpPr>
        <p:spPr/>
        <p:txBody>
          <a:bodyPr/>
          <a:lstStyle/>
          <a:p>
            <a:endParaRPr dirty="0"/>
          </a:p>
        </p:txBody>
      </p:sp>
      <p:sp>
        <p:nvSpPr>
          <p:cNvPr id="4" name="Slide Number Placeholder 3">
            <a:extLst>
              <a:ext uri="{FF2B5EF4-FFF2-40B4-BE49-F238E27FC236}">
                <a16:creationId xmlns:a16="http://schemas.microsoft.com/office/drawing/2014/main" id="{B3803C8B-D378-8BE1-E3D5-88F7370EF9C9}"/>
              </a:ext>
            </a:extLst>
          </p:cNvPr>
          <p:cNvSpPr>
            <a:spLocks noGrp="1"/>
          </p:cNvSpPr>
          <p:nvPr>
            <p:ph type="sldNum" idx="5"/>
          </p:nvPr>
        </p:nvSpPr>
        <p:spPr/>
        <p:txBody>
          <a:bodyPr/>
          <a:lstStyle/>
          <a:p>
            <a:endParaRPr/>
          </a:p>
        </p:txBody>
      </p:sp>
    </p:spTree>
    <p:extLst>
      <p:ext uri="{BB962C8B-B14F-4D97-AF65-F5344CB8AC3E}">
        <p14:creationId xmlns:p14="http://schemas.microsoft.com/office/powerpoint/2010/main" val="341535505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Add numerical μ* and σ values or uncertainty bounds if available. Define the aggregation used for “others.”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Add confidence intervals or bootstrap ranges, surrogate validation error, and exact Monte Carlo/Sobol sample counts.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052F1A-4568-EFDD-7B77-C73A5B45015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4A6670E-488A-3343-5FF7-BEFBDFAC7A7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7AB9C03-E4EF-3C11-4096-3712C8C84E11}"/>
              </a:ext>
            </a:extLst>
          </p:cNvPr>
          <p:cNvSpPr>
            <a:spLocks noGrp="1"/>
          </p:cNvSpPr>
          <p:nvPr>
            <p:ph type="body" idx="1"/>
          </p:nvPr>
        </p:nvSpPr>
        <p:spPr/>
        <p:txBody>
          <a:bodyPr/>
          <a:lstStyle/>
          <a:p>
            <a:endParaRPr dirty="0"/>
          </a:p>
        </p:txBody>
      </p:sp>
      <p:sp>
        <p:nvSpPr>
          <p:cNvPr id="4" name="Slide Number Placeholder 3">
            <a:extLst>
              <a:ext uri="{FF2B5EF4-FFF2-40B4-BE49-F238E27FC236}">
                <a16:creationId xmlns:a16="http://schemas.microsoft.com/office/drawing/2014/main" id="{B3803C8B-D378-8BE1-E3D5-88F7370EF9C9}"/>
              </a:ext>
            </a:extLst>
          </p:cNvPr>
          <p:cNvSpPr>
            <a:spLocks noGrp="1"/>
          </p:cNvSpPr>
          <p:nvPr>
            <p:ph type="sldNum" idx="5"/>
          </p:nvPr>
        </p:nvSpPr>
        <p:spPr/>
        <p:txBody>
          <a:bodyPr/>
          <a:lstStyle/>
          <a:p>
            <a:endParaRPr/>
          </a:p>
        </p:txBody>
      </p:sp>
    </p:spTree>
    <p:extLst>
      <p:ext uri="{BB962C8B-B14F-4D97-AF65-F5344CB8AC3E}">
        <p14:creationId xmlns:p14="http://schemas.microsoft.com/office/powerpoint/2010/main" val="341535505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86FCA1-5AEE-91A7-F96F-FAB8D23F621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98F2CDA-790B-3902-1322-C774F71889E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1464CBE-0421-01D3-30C3-C8CAFD6BEF04}"/>
              </a:ext>
            </a:extLst>
          </p:cNvPr>
          <p:cNvSpPr>
            <a:spLocks noGrp="1"/>
          </p:cNvSpPr>
          <p:nvPr>
            <p:ph type="body" idx="1"/>
          </p:nvPr>
        </p:nvSpPr>
        <p:spPr/>
        <p:txBody>
          <a:bodyPr/>
          <a:lstStyle/>
          <a:p>
            <a:r>
              <a:t>Validation status: the supplied deck reports no mesh/time-step convergence results or independent physical validation data. Keep this limitation visible when presenting predictive claims.</a:t>
            </a:r>
          </a:p>
        </p:txBody>
      </p:sp>
      <p:sp>
        <p:nvSpPr>
          <p:cNvPr id="4" name="Slide Number Placeholder 3">
            <a:extLst>
              <a:ext uri="{FF2B5EF4-FFF2-40B4-BE49-F238E27FC236}">
                <a16:creationId xmlns:a16="http://schemas.microsoft.com/office/drawing/2014/main" id="{F49FB0E9-8E2B-20D8-4DF7-EB6DFDB75079}"/>
              </a:ext>
            </a:extLst>
          </p:cNvPr>
          <p:cNvSpPr>
            <a:spLocks noGrp="1"/>
          </p:cNvSpPr>
          <p:nvPr>
            <p:ph type="sldNum" idx="5"/>
          </p:nvPr>
        </p:nvSpPr>
        <p:spPr/>
        <p:txBody>
          <a:bodyPr/>
          <a:lstStyle/>
          <a:p>
            <a:endParaRPr/>
          </a:p>
        </p:txBody>
      </p:sp>
    </p:spTree>
    <p:extLst>
      <p:ext uri="{BB962C8B-B14F-4D97-AF65-F5344CB8AC3E}">
        <p14:creationId xmlns:p14="http://schemas.microsoft.com/office/powerpoint/2010/main" val="428059958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
        <p:nvSpPr>
          <p:cNvPr id="2" name="灯片编号占位符 2">
            <a:extLst>
              <a:ext uri="{FF2B5EF4-FFF2-40B4-BE49-F238E27FC236}">
                <a16:creationId xmlns:a16="http://schemas.microsoft.com/office/drawing/2014/main" id="{28041814-3DF1-8BBA-6968-FCF91BAD9C74}"/>
              </a:ext>
            </a:extLst>
          </p:cNvPr>
          <p:cNvSpPr>
            <a:spLocks noGrp="1"/>
          </p:cNvSpPr>
          <p:nvPr>
            <p:ph type="sldNum" idx="4"/>
          </p:nvPr>
        </p:nvSpPr>
        <p:spPr>
          <a:xfrm>
            <a:off x="8610600" y="6356350"/>
            <a:ext cx="2743200" cy="365125"/>
          </a:xfrm>
          <a:prstGeom prst="rect">
            <a:avLst/>
          </a:prstGeom>
        </p:spPr>
        <p:txBody>
          <a:bodyPr vert="horz" lIns="91440" tIns="45720" rIns="91440" bIns="45720" anchor="ctr"/>
          <a:lstStyle>
            <a:lvl1pPr algn="r">
              <a:buNone/>
              <a:defRPr sz="1200">
                <a:solidFill>
                  <a:schemeClr val="tx1">
                    <a:tint val="75000"/>
                  </a:schemeClr>
                </a:solidFill>
              </a:defRPr>
            </a:lvl1pPr>
          </a:lstStyle>
          <a:p>
            <a:fld id="{95666C50-E91D-4999-A3E6-0B4806EDA1DC}" type="slidenum">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_MASTER">
    <p:bg>
      <p:bgPr>
        <a:solidFill>
          <a:srgbClr val="FFFFFF"/>
        </a:solidFill>
        <a:effectLst/>
      </p:bgPr>
    </p:bg>
    <p:spTree>
      <p:nvGrpSpPr>
        <p:cNvPr id="1" name=""/>
        <p:cNvGrpSpPr/>
        <p:nvPr/>
      </p:nvGrpSpPr>
      <p:grpSpPr>
        <a:xfrm>
          <a:off x="0" y="0"/>
          <a:ext cx="0" cy="0"/>
          <a:chOff x="0" y="0"/>
          <a:chExt cx="0" cy="0"/>
        </a:xfrm>
      </p:grpSpPr>
      <p:sp>
        <p:nvSpPr>
          <p:cNvPr id="2" name="灯片编号占位符 2">
            <a:extLst>
              <a:ext uri="{FF2B5EF4-FFF2-40B4-BE49-F238E27FC236}">
                <a16:creationId xmlns:a16="http://schemas.microsoft.com/office/drawing/2014/main" id="{2A5C4E24-7D05-5BE2-A47E-763CF8FD4335}"/>
              </a:ext>
            </a:extLst>
          </p:cNvPr>
          <p:cNvSpPr>
            <a:spLocks noGrp="1"/>
          </p:cNvSpPr>
          <p:nvPr>
            <p:ph type="sldNum" idx="4"/>
          </p:nvPr>
        </p:nvSpPr>
        <p:spPr>
          <a:xfrm>
            <a:off x="8610600" y="6356350"/>
            <a:ext cx="2743200" cy="365125"/>
          </a:xfrm>
          <a:prstGeom prst="rect">
            <a:avLst/>
          </a:prstGeom>
        </p:spPr>
        <p:txBody>
          <a:bodyPr vert="horz" lIns="91440" tIns="45720" rIns="91440" bIns="45720" anchor="ctr"/>
          <a:lstStyle>
            <a:lvl1pPr algn="r">
              <a:buNone/>
              <a:defRPr sz="1200">
                <a:solidFill>
                  <a:schemeClr val="tx1">
                    <a:tint val="75000"/>
                  </a:schemeClr>
                </a:solidFill>
              </a:defRPr>
            </a:lvl1pPr>
          </a:lstStyle>
          <a:p>
            <a:fld id="{95666C50-E91D-4999-A3E6-0B4806EDA1DC}" type="slidenum">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灯片编号占位符 2">
            <a:extLst>
              <a:ext uri="{FF2B5EF4-FFF2-40B4-BE49-F238E27FC236}">
                <a16:creationId xmlns:a16="http://schemas.microsoft.com/office/drawing/2014/main" id="{07CA4324-2D9B-E958-F2DC-9573349BF484}"/>
              </a:ext>
            </a:extLst>
          </p:cNvPr>
          <p:cNvSpPr>
            <a:spLocks noGrp="1"/>
          </p:cNvSpPr>
          <p:nvPr>
            <p:ph type="sldNum" idx="4"/>
          </p:nvPr>
        </p:nvSpPr>
        <p:spPr>
          <a:xfrm>
            <a:off x="8610600" y="6356350"/>
            <a:ext cx="2743200" cy="365125"/>
          </a:xfrm>
          <a:prstGeom prst="rect">
            <a:avLst/>
          </a:prstGeom>
        </p:spPr>
        <p:txBody>
          <a:bodyPr vert="horz" lIns="91440" tIns="45720" rIns="91440" bIns="45720" anchor="ctr"/>
          <a:lstStyle>
            <a:lvl1pPr algn="r">
              <a:buNone/>
              <a:defRPr sz="1200">
                <a:solidFill>
                  <a:schemeClr val="tx1">
                    <a:tint val="75000"/>
                  </a:schemeClr>
                </a:solidFill>
              </a:defRPr>
            </a:lvl1pPr>
          </a:lstStyle>
          <a:p>
            <a:fld id="{95666C50-E91D-4999-A3E6-0B4806EDA1DC}" type="slidenum">
              <a:t>‹#›</a:t>
            </a:fld>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Lst>
  <p:hf sldNum="0" hdr="0" ftr="0" dt="0"/>
  <p:txStyles>
    <p:titleStyle>
      <a:lvl1pPr algn="ctr" defTabSz="914400">
        <a:spcBef>
          <a:spcPct val="0"/>
        </a:spcBef>
        <a:buNone/>
        <a:defRPr sz="4400" kern="1200">
          <a:solidFill>
            <a:schemeClr val="tx1"/>
          </a:solidFill>
          <a:latin typeface="+mj-lt"/>
          <a:ea typeface="+mj-lt"/>
          <a:cs typeface="+mj-lt"/>
        </a:defRPr>
      </a:lvl1pPr>
    </p:titleStyle>
    <p:bodyStyle>
      <a:lvl1pPr marL="342900" indent="-342900" algn="l" defTabSz="914400">
        <a:spcBef>
          <a:spcPct val="20000"/>
        </a:spcBef>
        <a:buFont typeface="Arial"/>
        <a:buChar char="•"/>
        <a:defRPr sz="3200" kern="1200">
          <a:solidFill>
            <a:schemeClr val="tx1"/>
          </a:solidFill>
          <a:latin typeface="+mn-lt"/>
          <a:ea typeface="+mn-lt"/>
          <a:cs typeface="+mn-lt"/>
        </a:defRPr>
      </a:lvl1pPr>
      <a:lvl2pPr marL="742950" indent="-285750" algn="l" defTabSz="914400">
        <a:spcBef>
          <a:spcPct val="20000"/>
        </a:spcBef>
        <a:buFont typeface="Arial"/>
        <a:buChar char="–"/>
        <a:defRPr sz="2800" kern="1200">
          <a:solidFill>
            <a:schemeClr val="tx1"/>
          </a:solidFill>
          <a:latin typeface="+mn-lt"/>
          <a:ea typeface="+mn-lt"/>
          <a:cs typeface="+mn-lt"/>
        </a:defRPr>
      </a:lvl2pPr>
      <a:lvl3pPr marL="1143000" indent="-228600" algn="l" defTabSz="914400">
        <a:spcBef>
          <a:spcPct val="20000"/>
        </a:spcBef>
        <a:buFont typeface="Arial"/>
        <a:buChar char="•"/>
        <a:defRPr sz="2400" kern="1200">
          <a:solidFill>
            <a:schemeClr val="tx1"/>
          </a:solidFill>
          <a:latin typeface="+mn-lt"/>
          <a:ea typeface="+mn-lt"/>
          <a:cs typeface="+mn-lt"/>
        </a:defRPr>
      </a:lvl3pPr>
      <a:lvl4pPr marL="1600200" indent="-228600" algn="l" defTabSz="914400">
        <a:spcBef>
          <a:spcPct val="20000"/>
        </a:spcBef>
        <a:buFont typeface="Arial"/>
        <a:buChar char="–"/>
        <a:defRPr sz="2000" kern="1200">
          <a:solidFill>
            <a:schemeClr val="tx1"/>
          </a:solidFill>
          <a:latin typeface="+mn-lt"/>
          <a:ea typeface="+mn-lt"/>
          <a:cs typeface="+mn-lt"/>
        </a:defRPr>
      </a:lvl4pPr>
      <a:lvl5pPr marL="2057400" indent="-228600" algn="l" defTabSz="914400">
        <a:spcBef>
          <a:spcPct val="20000"/>
        </a:spcBef>
        <a:buFont typeface="Arial"/>
        <a:buChar char="»"/>
        <a:defRPr sz="2000" kern="1200">
          <a:solidFill>
            <a:schemeClr val="tx1"/>
          </a:solidFill>
          <a:latin typeface="+mn-lt"/>
          <a:ea typeface="+mn-lt"/>
          <a:cs typeface="+mn-lt"/>
        </a:defRPr>
      </a:lvl5pPr>
      <a:lvl6pPr marL="2514600" indent="-228600" algn="l" defTabSz="914400">
        <a:spcBef>
          <a:spcPct val="20000"/>
        </a:spcBef>
        <a:buFont typeface="Arial"/>
        <a:buChar char="•"/>
        <a:defRPr sz="2000" kern="1200">
          <a:solidFill>
            <a:schemeClr val="tx1"/>
          </a:solidFill>
          <a:latin typeface="+mn-lt"/>
          <a:ea typeface="+mn-lt"/>
          <a:cs typeface="+mn-lt"/>
        </a:defRPr>
      </a:lvl6pPr>
      <a:lvl7pPr marL="2971800" indent="-228600" algn="l" defTabSz="914400">
        <a:spcBef>
          <a:spcPct val="20000"/>
        </a:spcBef>
        <a:buFont typeface="Arial"/>
        <a:buChar char="•"/>
        <a:defRPr sz="2000" kern="1200">
          <a:solidFill>
            <a:schemeClr val="tx1"/>
          </a:solidFill>
          <a:latin typeface="+mn-lt"/>
          <a:ea typeface="+mn-lt"/>
          <a:cs typeface="+mn-lt"/>
        </a:defRPr>
      </a:lvl7pPr>
      <a:lvl8pPr marL="3429000" indent="-228600" algn="l" defTabSz="914400">
        <a:spcBef>
          <a:spcPct val="20000"/>
        </a:spcBef>
        <a:buFont typeface="Arial"/>
        <a:buChar char="•"/>
        <a:defRPr sz="2000" kern="1200">
          <a:solidFill>
            <a:schemeClr val="tx1"/>
          </a:solidFill>
          <a:latin typeface="+mn-lt"/>
          <a:ea typeface="+mn-lt"/>
          <a:cs typeface="+mn-lt"/>
        </a:defRPr>
      </a:lvl8pPr>
      <a:lvl9pPr marL="3886200" indent="-228600" algn="l" defTabSz="914400">
        <a:spcBef>
          <a:spcPct val="20000"/>
        </a:spcBef>
        <a:buFont typeface="Arial"/>
        <a:buChar char="•"/>
        <a:defRPr sz="2000" kern="1200">
          <a:solidFill>
            <a:schemeClr val="tx1"/>
          </a:solidFill>
          <a:latin typeface="+mn-lt"/>
          <a:ea typeface="+mn-lt"/>
          <a:cs typeface="+mn-lt"/>
        </a:defRPr>
      </a:lvl9pPr>
    </p:bodyStyle>
    <p:otherStyle>
      <a:lvl1pPr marL="0" algn="l" defTabSz="914400">
        <a:buNone/>
        <a:defRPr sz="1800" kern="1200">
          <a:solidFill>
            <a:schemeClr val="tx1"/>
          </a:solidFill>
          <a:latin typeface="+mn-lt"/>
          <a:ea typeface="+mn-lt"/>
          <a:cs typeface="+mn-lt"/>
        </a:defRPr>
      </a:lvl1pPr>
      <a:lvl2pPr marL="457200" algn="l" defTabSz="914400">
        <a:buNone/>
        <a:defRPr sz="1800" kern="1200">
          <a:solidFill>
            <a:schemeClr val="tx1"/>
          </a:solidFill>
          <a:latin typeface="+mn-lt"/>
          <a:ea typeface="+mn-lt"/>
          <a:cs typeface="+mn-lt"/>
        </a:defRPr>
      </a:lvl2pPr>
      <a:lvl3pPr marL="914400" algn="l" defTabSz="914400">
        <a:buNone/>
        <a:defRPr sz="1800" kern="1200">
          <a:solidFill>
            <a:schemeClr val="tx1"/>
          </a:solidFill>
          <a:latin typeface="+mn-lt"/>
          <a:ea typeface="+mn-lt"/>
          <a:cs typeface="+mn-lt"/>
        </a:defRPr>
      </a:lvl3pPr>
      <a:lvl4pPr marL="1371600" algn="l" defTabSz="914400">
        <a:buNone/>
        <a:defRPr sz="1800" kern="1200">
          <a:solidFill>
            <a:schemeClr val="tx1"/>
          </a:solidFill>
          <a:latin typeface="+mn-lt"/>
          <a:ea typeface="+mn-lt"/>
          <a:cs typeface="+mn-lt"/>
        </a:defRPr>
      </a:lvl4pPr>
      <a:lvl5pPr marL="1828800" algn="l" defTabSz="914400">
        <a:buNone/>
        <a:defRPr sz="1800" kern="1200">
          <a:solidFill>
            <a:schemeClr val="tx1"/>
          </a:solidFill>
          <a:latin typeface="+mn-lt"/>
          <a:ea typeface="+mn-lt"/>
          <a:cs typeface="+mn-lt"/>
        </a:defRPr>
      </a:lvl5pPr>
      <a:lvl6pPr marL="2286000" algn="l" defTabSz="914400">
        <a:buNone/>
        <a:defRPr sz="1800" kern="1200">
          <a:solidFill>
            <a:schemeClr val="tx1"/>
          </a:solidFill>
          <a:latin typeface="+mn-lt"/>
          <a:ea typeface="+mn-lt"/>
          <a:cs typeface="+mn-lt"/>
        </a:defRPr>
      </a:lvl6pPr>
      <a:lvl7pPr marL="2743200" algn="l" defTabSz="914400">
        <a:buNone/>
        <a:defRPr sz="1800" kern="1200">
          <a:solidFill>
            <a:schemeClr val="tx1"/>
          </a:solidFill>
          <a:latin typeface="+mn-lt"/>
          <a:ea typeface="+mn-lt"/>
          <a:cs typeface="+mn-lt"/>
        </a:defRPr>
      </a:lvl7pPr>
      <a:lvl8pPr marL="3200400" algn="l" defTabSz="914400">
        <a:buNone/>
        <a:defRPr sz="1800" kern="1200">
          <a:solidFill>
            <a:schemeClr val="tx1"/>
          </a:solidFill>
          <a:latin typeface="+mn-lt"/>
          <a:ea typeface="+mn-lt"/>
          <a:cs typeface="+mn-lt"/>
        </a:defRPr>
      </a:lvl8pPr>
      <a:lvl9pPr marL="3657600" algn="l" defTabSz="914400">
        <a:buNone/>
        <a:defRPr sz="1800" kern="1200">
          <a:solidFill>
            <a:schemeClr val="tx1"/>
          </a:solidFill>
          <a:latin typeface="+mn-lt"/>
          <a:ea typeface="+mn-lt"/>
          <a:cs typeface="+mn-lt"/>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1.xml"/><Relationship Id="rId5" Type="http://schemas.openxmlformats.org/officeDocument/2006/relationships/hyperlink" Target="https://commons.wikimedia.org/wiki/File:B-d-irphotobondwave.png" TargetMode="External"/><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4.jpeg"/></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8" Type="http://schemas.openxmlformats.org/officeDocument/2006/relationships/oleObject" Target="../embeddings/oleObject3.bin"/><Relationship Id="rId13" Type="http://schemas.openxmlformats.org/officeDocument/2006/relationships/image" Target="../media/image9.wmf"/><Relationship Id="rId18" Type="http://schemas.openxmlformats.org/officeDocument/2006/relationships/oleObject" Target="../embeddings/oleObject8.bin"/><Relationship Id="rId3" Type="http://schemas.openxmlformats.org/officeDocument/2006/relationships/image" Target="../media/image2.png"/><Relationship Id="rId21" Type="http://schemas.openxmlformats.org/officeDocument/2006/relationships/image" Target="../media/image13.wmf"/><Relationship Id="rId7" Type="http://schemas.openxmlformats.org/officeDocument/2006/relationships/image" Target="../media/image6.wmf"/><Relationship Id="rId12" Type="http://schemas.openxmlformats.org/officeDocument/2006/relationships/oleObject" Target="../embeddings/oleObject5.bin"/><Relationship Id="rId17" Type="http://schemas.openxmlformats.org/officeDocument/2006/relationships/image" Target="../media/image11.wmf"/><Relationship Id="rId2" Type="http://schemas.openxmlformats.org/officeDocument/2006/relationships/notesSlide" Target="../notesSlides/notesSlide7.xml"/><Relationship Id="rId16" Type="http://schemas.openxmlformats.org/officeDocument/2006/relationships/oleObject" Target="../embeddings/oleObject7.bin"/><Relationship Id="rId20" Type="http://schemas.openxmlformats.org/officeDocument/2006/relationships/oleObject" Target="../embeddings/oleObject9.bin"/><Relationship Id="rId1" Type="http://schemas.openxmlformats.org/officeDocument/2006/relationships/slideLayout" Target="../slideLayouts/slideLayout1.xml"/><Relationship Id="rId6" Type="http://schemas.openxmlformats.org/officeDocument/2006/relationships/oleObject" Target="../embeddings/oleObject2.bin"/><Relationship Id="rId11" Type="http://schemas.openxmlformats.org/officeDocument/2006/relationships/image" Target="../media/image8.wmf"/><Relationship Id="rId5" Type="http://schemas.openxmlformats.org/officeDocument/2006/relationships/image" Target="../media/image5.wmf"/><Relationship Id="rId15" Type="http://schemas.openxmlformats.org/officeDocument/2006/relationships/image" Target="../media/image10.wmf"/><Relationship Id="rId10" Type="http://schemas.openxmlformats.org/officeDocument/2006/relationships/oleObject" Target="../embeddings/oleObject4.bin"/><Relationship Id="rId19" Type="http://schemas.openxmlformats.org/officeDocument/2006/relationships/image" Target="../media/image12.wmf"/><Relationship Id="rId4" Type="http://schemas.openxmlformats.org/officeDocument/2006/relationships/oleObject" Target="../embeddings/oleObject1.bin"/><Relationship Id="rId9" Type="http://schemas.openxmlformats.org/officeDocument/2006/relationships/image" Target="../media/image7.wmf"/><Relationship Id="rId14" Type="http://schemas.openxmlformats.org/officeDocument/2006/relationships/oleObject" Target="../embeddings/oleObject6.bin"/></Relationships>
</file>

<file path=ppt/slides/_rels/slide8.xml.rels><?xml version="1.0" encoding="UTF-8" standalone="yes"?>
<Relationships xmlns="http://schemas.openxmlformats.org/package/2006/relationships"><Relationship Id="rId8" Type="http://schemas.openxmlformats.org/officeDocument/2006/relationships/image" Target="../media/image16.emf"/><Relationship Id="rId3" Type="http://schemas.openxmlformats.org/officeDocument/2006/relationships/image" Target="../media/image14.png"/><Relationship Id="rId7" Type="http://schemas.openxmlformats.org/officeDocument/2006/relationships/oleObject" Target="../embeddings/oleObject11.bin"/><Relationship Id="rId12" Type="http://schemas.openxmlformats.org/officeDocument/2006/relationships/image" Target="../media/image18.wmf"/><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image" Target="../media/image15.wmf"/><Relationship Id="rId11" Type="http://schemas.openxmlformats.org/officeDocument/2006/relationships/oleObject" Target="../embeddings/oleObject13.bin"/><Relationship Id="rId5" Type="http://schemas.openxmlformats.org/officeDocument/2006/relationships/oleObject" Target="../embeddings/oleObject10.bin"/><Relationship Id="rId10" Type="http://schemas.openxmlformats.org/officeDocument/2006/relationships/image" Target="../media/image17.wmf"/><Relationship Id="rId4" Type="http://schemas.openxmlformats.org/officeDocument/2006/relationships/image" Target="../media/image2.png"/><Relationship Id="rId9" Type="http://schemas.openxmlformats.org/officeDocument/2006/relationships/oleObject" Target="../embeddings/oleObject12.bin"/></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9.gif"/><Relationship Id="rId2" Type="http://schemas.openxmlformats.org/officeDocument/2006/relationships/notesSlide" Target="../notesSlides/notesSlide11.xml"/><Relationship Id="rId1" Type="http://schemas.openxmlformats.org/officeDocument/2006/relationships/slideLayout" Target="../slideLayouts/slideLayout1.xml"/><Relationship Id="rId4" Type="http://schemas.openxmlformats.org/officeDocument/2006/relationships/image" Target="../media/image20.gif"/></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21.png"/></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22.png"/></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5.xml"/><Relationship Id="rId1" Type="http://schemas.openxmlformats.org/officeDocument/2006/relationships/slideLayout" Target="../slideLayouts/slideLayout1.xml"/><Relationship Id="rId4" Type="http://schemas.openxmlformats.org/officeDocument/2006/relationships/image" Target="../media/image23.png"/></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6.xml"/><Relationship Id="rId1" Type="http://schemas.openxmlformats.org/officeDocument/2006/relationships/slideLayout" Target="../slideLayouts/slideLayout1.xml"/><Relationship Id="rId4" Type="http://schemas.openxmlformats.org/officeDocument/2006/relationships/image" Target="../media/image24.png"/></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17" name="图片 6"/>
          <p:cNvPicPr>
            <a:picLocks noChangeAspect="1"/>
          </p:cNvPicPr>
          <p:nvPr/>
        </p:nvPicPr>
        <p:blipFill>
          <a:blip r:embed="rId3"/>
          <a:stretch>
            <a:fillRect/>
          </a:stretch>
        </p:blipFill>
        <p:spPr>
          <a:xfrm>
            <a:off x="6090518" y="1190434"/>
            <a:ext cx="5974068" cy="4714875"/>
          </a:xfrm>
          <a:prstGeom prst="rect">
            <a:avLst/>
          </a:prstGeom>
        </p:spPr>
      </p:pic>
      <p:sp>
        <p:nvSpPr>
          <p:cNvPr id="14" name="矩形: 圆角 13">
            <a:extLst>
              <a:ext uri="{FF2B5EF4-FFF2-40B4-BE49-F238E27FC236}">
                <a16:creationId xmlns:a16="http://schemas.microsoft.com/office/drawing/2014/main" id="{91D527C9-E549-35D0-B77D-66F53CAE1054}"/>
              </a:ext>
            </a:extLst>
          </p:cNvPr>
          <p:cNvSpPr>
            <a:spLocks noGrp="1"/>
          </p:cNvSpPr>
          <p:nvPr/>
        </p:nvSpPr>
        <p:spPr>
          <a:xfrm>
            <a:off x="429154" y="3460687"/>
            <a:ext cx="4434864" cy="471196"/>
          </a:xfrm>
          <a:prstGeom prst="roundRect">
            <a:avLst/>
          </a:prstGeom>
          <a:solidFill>
            <a:schemeClr val="accent2">
              <a:lumMod val="20000"/>
              <a:lumOff val="80000"/>
              <a:alpha val="30000"/>
            </a:schemeClr>
          </a:solidFill>
          <a:ln>
            <a:solidFill>
              <a:schemeClr val="accent1">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endParaRPr/>
          </a:p>
        </p:txBody>
      </p:sp>
      <p:sp>
        <p:nvSpPr>
          <p:cNvPr id="3" name="Shape 1">
            <a:extLst>
              <a:ext uri="{FF2B5EF4-FFF2-40B4-BE49-F238E27FC236}">
                <a16:creationId xmlns:a16="http://schemas.microsoft.com/office/drawing/2014/main" id="{F38FDA19-41A8-4AAD-AA22-1499D931E9E4}"/>
              </a:ext>
            </a:extLst>
          </p:cNvPr>
          <p:cNvSpPr>
            <a:spLocks noGrp="1"/>
          </p:cNvSpPr>
          <p:nvPr/>
        </p:nvSpPr>
        <p:spPr>
          <a:xfrm>
            <a:off x="0" y="0"/>
            <a:ext cx="137160" cy="6858000"/>
          </a:xfrm>
          <a:prstGeom prst="rect">
            <a:avLst/>
          </a:prstGeom>
          <a:solidFill>
            <a:srgbClr val="0067B1"/>
          </a:solidFill>
          <a:ln w="12700">
            <a:solidFill>
              <a:srgbClr val="0067B1">
                <a:alpha val="0"/>
              </a:srgbClr>
            </a:solidFill>
            <a:prstDash val="solid"/>
          </a:ln>
        </p:spPr>
      </p:sp>
      <p:sp>
        <p:nvSpPr>
          <p:cNvPr id="4" name="Shape 2">
            <a:extLst>
              <a:ext uri="{FF2B5EF4-FFF2-40B4-BE49-F238E27FC236}">
                <a16:creationId xmlns:a16="http://schemas.microsoft.com/office/drawing/2014/main" id="{3B32809D-2D5B-43F8-8380-BC768E16F9E1}"/>
              </a:ext>
            </a:extLst>
          </p:cNvPr>
          <p:cNvSpPr>
            <a:spLocks noGrp="1"/>
          </p:cNvSpPr>
          <p:nvPr/>
        </p:nvSpPr>
        <p:spPr>
          <a:xfrm>
            <a:off x="137160" y="0"/>
            <a:ext cx="45720" cy="6858000"/>
          </a:xfrm>
          <a:prstGeom prst="rect">
            <a:avLst/>
          </a:prstGeom>
          <a:solidFill>
            <a:srgbClr val="00A69C"/>
          </a:solidFill>
          <a:ln w="12700">
            <a:solidFill>
              <a:srgbClr val="00A69C">
                <a:alpha val="0"/>
              </a:srgbClr>
            </a:solidFill>
            <a:prstDash val="solid"/>
          </a:ln>
        </p:spPr>
      </p:sp>
      <p:pic>
        <p:nvPicPr>
          <p:cNvPr id="21" name="Image 0"/>
          <p:cNvPicPr>
            <a:picLocks noChangeAspect="1"/>
          </p:cNvPicPr>
          <p:nvPr/>
        </p:nvPicPr>
        <p:blipFill>
          <a:blip r:embed="rId4"/>
          <a:stretch>
            <a:fillRect/>
          </a:stretch>
        </p:blipFill>
        <p:spPr>
          <a:xfrm>
            <a:off x="9528048" y="256032"/>
            <a:ext cx="2057400" cy="594360"/>
          </a:xfrm>
          <a:prstGeom prst="rect">
            <a:avLst/>
          </a:prstGeom>
        </p:spPr>
      </p:pic>
      <p:sp>
        <p:nvSpPr>
          <p:cNvPr id="9" name="Text 5">
            <a:extLst>
              <a:ext uri="{FF2B5EF4-FFF2-40B4-BE49-F238E27FC236}">
                <a16:creationId xmlns:a16="http://schemas.microsoft.com/office/drawing/2014/main" id="{7F8E0A28-E7F9-4D99-81E4-9B39D6520390}"/>
              </a:ext>
            </a:extLst>
          </p:cNvPr>
          <p:cNvSpPr>
            <a:spLocks noGrp="1"/>
          </p:cNvSpPr>
          <p:nvPr/>
        </p:nvSpPr>
        <p:spPr>
          <a:xfrm>
            <a:off x="585216" y="799892"/>
            <a:ext cx="5349240" cy="2057400"/>
          </a:xfrm>
          <a:prstGeom prst="rect">
            <a:avLst/>
          </a:prstGeom>
          <a:noFill/>
        </p:spPr>
        <p:txBody>
          <a:bodyPr wrap="square" lIns="254" tIns="254" rIns="254" bIns="254" anchor="ctr">
            <a:normAutofit/>
          </a:bodyPr>
          <a:lstStyle/>
          <a:p>
            <a:pPr marL="0" indent="0">
              <a:buNone/>
              <a:defRPr sz="3100">
                <a:latin typeface="Times New Roman"/>
                <a:ea typeface="Times New Roman"/>
                <a:cs typeface="Times New Roman"/>
              </a:defRPr>
            </a:pPr>
            <a:r>
              <a:rPr sz="3100" b="1">
                <a:solidFill>
                  <a:srgbClr val="0A2540"/>
                </a:solidFill>
                <a:latin typeface="Times New Roman"/>
                <a:ea typeface="Times New Roman"/>
                <a:cs typeface="Times New Roman"/>
              </a:rPr>
              <a:t>Uncertainty Quantification of</a:t>
            </a:r>
            <a:endParaRPr sz="3100"/>
          </a:p>
          <a:p>
            <a:pPr marL="0" indent="0">
              <a:buNone/>
              <a:defRPr sz="3100">
                <a:latin typeface="Times New Roman"/>
                <a:ea typeface="Times New Roman"/>
                <a:cs typeface="Times New Roman"/>
              </a:defRPr>
            </a:pPr>
            <a:r>
              <a:rPr sz="3100" b="1">
                <a:solidFill>
                  <a:srgbClr val="0A2540"/>
                </a:solidFill>
                <a:latin typeface="Times New Roman"/>
                <a:ea typeface="Times New Roman"/>
                <a:cs typeface="Times New Roman"/>
              </a:rPr>
              <a:t>Bond-Front Velocity in</a:t>
            </a:r>
            <a:endParaRPr sz="3100"/>
          </a:p>
          <a:p>
            <a:pPr marL="0" indent="0">
              <a:buNone/>
              <a:defRPr sz="3100">
                <a:latin typeface="Times New Roman"/>
                <a:ea typeface="Times New Roman"/>
                <a:cs typeface="Times New Roman"/>
              </a:defRPr>
            </a:pPr>
            <a:r>
              <a:rPr sz="3100" b="1">
                <a:solidFill>
                  <a:srgbClr val="0A2540"/>
                </a:solidFill>
                <a:latin typeface="Times New Roman"/>
                <a:ea typeface="Times New Roman"/>
                <a:cs typeface="Times New Roman"/>
              </a:rPr>
              <a:t>Direct Wafer Bonding</a:t>
            </a:r>
            <a:endParaRPr sz="3100"/>
          </a:p>
        </p:txBody>
      </p:sp>
      <p:sp>
        <p:nvSpPr>
          <p:cNvPr id="10" name="Text 6">
            <a:extLst>
              <a:ext uri="{FF2B5EF4-FFF2-40B4-BE49-F238E27FC236}">
                <a16:creationId xmlns:a16="http://schemas.microsoft.com/office/drawing/2014/main" id="{55CE4392-249E-450D-B05C-67C4FDC55700}"/>
              </a:ext>
            </a:extLst>
          </p:cNvPr>
          <p:cNvSpPr>
            <a:spLocks noGrp="1"/>
          </p:cNvSpPr>
          <p:nvPr/>
        </p:nvSpPr>
        <p:spPr>
          <a:xfrm>
            <a:off x="585216" y="3547872"/>
            <a:ext cx="4206240" cy="274320"/>
          </a:xfrm>
          <a:prstGeom prst="rect">
            <a:avLst/>
          </a:prstGeom>
          <a:noFill/>
        </p:spPr>
        <p:txBody>
          <a:bodyPr wrap="square" lIns="0" tIns="0" rIns="0" bIns="0" anchor="ctr">
            <a:normAutofit fontScale="82500" lnSpcReduction="10000"/>
          </a:bodyPr>
          <a:lstStyle/>
          <a:p>
            <a:pPr marL="0" indent="0">
              <a:buNone/>
              <a:defRPr sz="2400">
                <a:latin typeface="Times New Roman"/>
                <a:ea typeface="Times New Roman"/>
                <a:cs typeface="Times New Roman"/>
              </a:defRPr>
            </a:pPr>
            <a:r>
              <a:rPr sz="2400" b="1">
                <a:solidFill>
                  <a:srgbClr val="0067B1"/>
                </a:solidFill>
                <a:latin typeface="Times New Roman"/>
                <a:ea typeface="Times New Roman"/>
                <a:cs typeface="Times New Roman"/>
              </a:rPr>
              <a:t>COMSOL Conference 2026 Shenzhen</a:t>
            </a:r>
            <a:endParaRPr sz="2000"/>
          </a:p>
        </p:txBody>
      </p:sp>
      <p:sp>
        <p:nvSpPr>
          <p:cNvPr id="11" name="Text 7">
            <a:extLst>
              <a:ext uri="{FF2B5EF4-FFF2-40B4-BE49-F238E27FC236}">
                <a16:creationId xmlns:a16="http://schemas.microsoft.com/office/drawing/2014/main" id="{0EE451B3-4465-45C3-B08D-77C9BA7BAC9C}"/>
              </a:ext>
            </a:extLst>
          </p:cNvPr>
          <p:cNvSpPr>
            <a:spLocks noGrp="1"/>
          </p:cNvSpPr>
          <p:nvPr/>
        </p:nvSpPr>
        <p:spPr>
          <a:xfrm>
            <a:off x="493775" y="4352751"/>
            <a:ext cx="6077434" cy="320040"/>
          </a:xfrm>
          <a:prstGeom prst="rect">
            <a:avLst/>
          </a:prstGeom>
          <a:noFill/>
        </p:spPr>
        <p:txBody>
          <a:bodyPr wrap="square" lIns="0" tIns="0" rIns="0" bIns="0" anchor="ctr">
            <a:normAutofit fontScale="91061" lnSpcReduction="10000"/>
          </a:bodyPr>
          <a:lstStyle/>
          <a:p>
            <a:pPr marL="0" indent="0">
              <a:buNone/>
              <a:defRPr sz="2400">
                <a:latin typeface="Times New Roman"/>
                <a:ea typeface="Times New Roman"/>
                <a:cs typeface="Times New Roman"/>
              </a:defRPr>
            </a:pPr>
            <a:r>
              <a:rPr sz="2400" dirty="0">
                <a:solidFill>
                  <a:srgbClr val="111827"/>
                </a:solidFill>
                <a:latin typeface="Times New Roman"/>
                <a:ea typeface="Times New Roman"/>
                <a:cs typeface="Times New Roman"/>
              </a:rPr>
              <a:t>Sichen Liang</a:t>
            </a:r>
            <a:endParaRPr dirty="0"/>
          </a:p>
        </p:txBody>
      </p:sp>
      <p:sp>
        <p:nvSpPr>
          <p:cNvPr id="12" name="Text 8">
            <a:extLst>
              <a:ext uri="{FF2B5EF4-FFF2-40B4-BE49-F238E27FC236}">
                <a16:creationId xmlns:a16="http://schemas.microsoft.com/office/drawing/2014/main" id="{25C0B5BC-BDA6-4160-98A5-ED174F0F4B66}"/>
              </a:ext>
            </a:extLst>
          </p:cNvPr>
          <p:cNvSpPr>
            <a:spLocks noGrp="1"/>
          </p:cNvSpPr>
          <p:nvPr/>
        </p:nvSpPr>
        <p:spPr>
          <a:xfrm>
            <a:off x="493775" y="4837591"/>
            <a:ext cx="4825969" cy="685800"/>
          </a:xfrm>
          <a:prstGeom prst="rect">
            <a:avLst/>
          </a:prstGeom>
          <a:noFill/>
        </p:spPr>
        <p:txBody>
          <a:bodyPr wrap="square" lIns="254" tIns="254" rIns="254" bIns="254" anchor="ctr">
            <a:noAutofit/>
          </a:bodyPr>
          <a:lstStyle/>
          <a:p>
            <a:pPr marL="0" indent="0">
              <a:buNone/>
              <a:defRPr sz="2400">
                <a:latin typeface="Times New Roman"/>
                <a:ea typeface="Times New Roman"/>
                <a:cs typeface="Times New Roman"/>
              </a:defRPr>
            </a:pPr>
            <a:r>
              <a:rPr sz="2000" dirty="0">
                <a:solidFill>
                  <a:srgbClr val="6B7280"/>
                </a:solidFill>
                <a:latin typeface="Times New Roman"/>
                <a:ea typeface="Times New Roman"/>
                <a:cs typeface="Times New Roman"/>
              </a:rPr>
              <a:t>School of Materials Science and Engineering, Sun Yat-sen University</a:t>
            </a:r>
            <a:endParaRPr sz="2000" dirty="0"/>
          </a:p>
        </p:txBody>
      </p:sp>
    </p:spTree>
    <p:extLst>
      <p:ext uri="{BB962C8B-B14F-4D97-AF65-F5344CB8AC3E}">
        <p14:creationId xmlns:p14="http://schemas.microsoft.com/office/powerpoint/2010/main" val="37272789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Template blue edge">
            <a:extLst>
              <a:ext uri="{FF2B5EF4-FFF2-40B4-BE49-F238E27FC236}">
                <a16:creationId xmlns:a16="http://schemas.microsoft.com/office/drawing/2014/main" id="{647B5109-4BF0-4F9A-A120-BADE25D1525F}"/>
              </a:ext>
            </a:extLst>
          </p:cNvPr>
          <p:cNvSpPr>
            <a:spLocks noGrp="1"/>
          </p:cNvSpPr>
          <p:nvPr/>
        </p:nvSpPr>
        <p:spPr>
          <a:xfrm>
            <a:off x="0" y="0"/>
            <a:ext cx="133350" cy="6858000"/>
          </a:xfrm>
          <a:prstGeom prst="rect">
            <a:avLst/>
          </a:prstGeom>
          <a:solidFill>
            <a:srgbClr val="0067B1"/>
          </a:solidFill>
          <a:ln w="0">
            <a:noFill/>
          </a:ln>
        </p:spPr>
      </p:sp>
      <p:pic>
        <p:nvPicPr>
          <p:cNvPr id="26" name="图片 25"/>
          <p:cNvPicPr>
            <a:picLocks noChangeAspect="1"/>
          </p:cNvPicPr>
          <p:nvPr/>
        </p:nvPicPr>
        <p:blipFill>
          <a:blip r:embed="rId3"/>
          <a:stretch/>
        </p:blipFill>
        <p:spPr>
          <a:xfrm>
            <a:off x="9529330" y="247650"/>
            <a:ext cx="2048741" cy="594360"/>
          </a:xfrm>
          <a:prstGeom prst="rect">
            <a:avLst/>
          </a:prstGeom>
        </p:spPr>
      </p:pic>
      <p:sp>
        <p:nvSpPr>
          <p:cNvPr id="3" name="Slide title">
            <a:extLst>
              <a:ext uri="{FF2B5EF4-FFF2-40B4-BE49-F238E27FC236}">
                <a16:creationId xmlns:a16="http://schemas.microsoft.com/office/drawing/2014/main" id="{A14CECF5-C3EF-443B-8AC8-28CB8FB66A0F}"/>
              </a:ext>
            </a:extLst>
          </p:cNvPr>
          <p:cNvSpPr>
            <a:spLocks noGrp="1"/>
          </p:cNvSpPr>
          <p:nvPr/>
        </p:nvSpPr>
        <p:spPr>
          <a:xfrm>
            <a:off x="514350" y="285750"/>
            <a:ext cx="8810625" cy="514350"/>
          </a:xfrm>
          <a:prstGeom prst="rect">
            <a:avLst/>
          </a:prstGeom>
          <a:noFill/>
          <a:ln w="0">
            <a:noFill/>
          </a:ln>
        </p:spPr>
        <p:txBody>
          <a:bodyPr wrap="square" anchor="t">
            <a:noAutofit/>
          </a:bodyPr>
          <a:lstStyle/>
          <a:p>
            <a:pPr algn="l">
              <a:defRPr sz="3000" b="1">
                <a:solidFill>
                  <a:srgbClr val="0A2540"/>
                </a:solidFill>
                <a:latin typeface="Times New Roman"/>
                <a:ea typeface="Times New Roman"/>
                <a:cs typeface="Times New Roman"/>
              </a:defRPr>
            </a:pPr>
            <a:r>
              <a:rPr sz="3000" b="1">
                <a:solidFill>
                  <a:srgbClr val="0A2540"/>
                </a:solidFill>
                <a:latin typeface="Times New Roman"/>
                <a:ea typeface="Times New Roman"/>
                <a:cs typeface="Times New Roman"/>
              </a:rPr>
              <a:t>Presentation roadmap</a:t>
            </a:r>
          </a:p>
        </p:txBody>
      </p:sp>
      <p:sp>
        <p:nvSpPr>
          <p:cNvPr id="4" name="Header rule">
            <a:extLst>
              <a:ext uri="{FF2B5EF4-FFF2-40B4-BE49-F238E27FC236}">
                <a16:creationId xmlns:a16="http://schemas.microsoft.com/office/drawing/2014/main" id="{16E1AA25-2BEA-4DA5-8E0C-7954F1EC6B92}"/>
              </a:ext>
            </a:extLst>
          </p:cNvPr>
          <p:cNvSpPr>
            <a:spLocks noGrp="1"/>
          </p:cNvSpPr>
          <p:nvPr/>
        </p:nvSpPr>
        <p:spPr>
          <a:xfrm>
            <a:off x="514350" y="1257300"/>
            <a:ext cx="11144250" cy="14288"/>
          </a:xfrm>
          <a:prstGeom prst="rect">
            <a:avLst/>
          </a:prstGeom>
          <a:solidFill>
            <a:srgbClr val="D5E0EA"/>
          </a:solidFill>
          <a:ln w="0">
            <a:noFill/>
          </a:ln>
        </p:spPr>
      </p:sp>
      <p:sp>
        <p:nvSpPr>
          <p:cNvPr id="5" name="Roadmap 0">
            <a:extLst>
              <a:ext uri="{FF2B5EF4-FFF2-40B4-BE49-F238E27FC236}">
                <a16:creationId xmlns:a16="http://schemas.microsoft.com/office/drawing/2014/main" id="{ECB4F6CA-9590-49B5-BF3E-144CD5C7F404}"/>
              </a:ext>
            </a:extLst>
          </p:cNvPr>
          <p:cNvSpPr>
            <a:spLocks noGrp="1"/>
          </p:cNvSpPr>
          <p:nvPr/>
        </p:nvSpPr>
        <p:spPr>
          <a:xfrm>
            <a:off x="609600" y="1562100"/>
            <a:ext cx="4095750" cy="400050"/>
          </a:xfrm>
          <a:prstGeom prst="rect">
            <a:avLst/>
          </a:prstGeom>
          <a:noFill/>
          <a:ln w="0">
            <a:noFill/>
          </a:ln>
        </p:spPr>
        <p:txBody>
          <a:bodyPr wrap="square" anchor="t">
            <a:noAutofit/>
          </a:bodyPr>
          <a:lstStyle/>
          <a:p>
            <a:pPr algn="l">
              <a:defRPr sz="2400" b="1">
                <a:solidFill>
                  <a:srgbClr val="0A2540"/>
                </a:solidFill>
                <a:latin typeface="Times New Roman"/>
                <a:ea typeface="Times New Roman"/>
                <a:cs typeface="Times New Roman"/>
              </a:defRPr>
            </a:pPr>
            <a:r>
              <a:rPr sz="2400" b="1" dirty="0">
                <a:solidFill>
                  <a:srgbClr val="0A2540"/>
                </a:solidFill>
                <a:latin typeface="Times New Roman"/>
                <a:ea typeface="Times New Roman"/>
                <a:cs typeface="Times New Roman"/>
              </a:rPr>
              <a:t>Background</a:t>
            </a:r>
          </a:p>
        </p:txBody>
      </p:sp>
      <p:sp>
        <p:nvSpPr>
          <p:cNvPr id="6" name="Roadmap detail 0">
            <a:extLst>
              <a:ext uri="{FF2B5EF4-FFF2-40B4-BE49-F238E27FC236}">
                <a16:creationId xmlns:a16="http://schemas.microsoft.com/office/drawing/2014/main" id="{CF7E878A-4C49-483F-8D3D-0CF4E6117E8D}"/>
              </a:ext>
            </a:extLst>
          </p:cNvPr>
          <p:cNvSpPr>
            <a:spLocks noGrp="1"/>
          </p:cNvSpPr>
          <p:nvPr/>
        </p:nvSpPr>
        <p:spPr>
          <a:xfrm>
            <a:off x="4714875" y="1581150"/>
            <a:ext cx="5715000" cy="628650"/>
          </a:xfrm>
          <a:prstGeom prst="rect">
            <a:avLst/>
          </a:prstGeom>
          <a:noFill/>
          <a:ln w="0">
            <a:noFill/>
          </a:ln>
        </p:spPr>
        <p:txBody>
          <a:bodyPr wrap="square" anchor="t">
            <a:noAutofit/>
          </a:bodyPr>
          <a:lstStyle/>
          <a:p>
            <a:pPr algn="l">
              <a:defRPr sz="1950" b="0">
                <a:solidFill>
                  <a:srgbClr val="52677A"/>
                </a:solidFill>
                <a:latin typeface="Times New Roman"/>
                <a:ea typeface="Times New Roman"/>
                <a:cs typeface="Times New Roman"/>
              </a:defRPr>
            </a:pPr>
            <a:r>
              <a:rPr sz="1950" b="0" dirty="0">
                <a:solidFill>
                  <a:srgbClr val="52677A"/>
                </a:solidFill>
                <a:latin typeface="Times New Roman"/>
                <a:ea typeface="Times New Roman"/>
                <a:cs typeface="Times New Roman"/>
              </a:rPr>
              <a:t>Bonding experiment and a three-layer device</a:t>
            </a:r>
          </a:p>
        </p:txBody>
      </p:sp>
      <p:sp>
        <p:nvSpPr>
          <p:cNvPr id="7" name="Roadmap pages 0">
            <a:extLst>
              <a:ext uri="{FF2B5EF4-FFF2-40B4-BE49-F238E27FC236}">
                <a16:creationId xmlns:a16="http://schemas.microsoft.com/office/drawing/2014/main" id="{E8C7E984-0CDA-4F95-8211-19DDFE4A3081}"/>
              </a:ext>
            </a:extLst>
          </p:cNvPr>
          <p:cNvSpPr>
            <a:spLocks noGrp="1"/>
          </p:cNvSpPr>
          <p:nvPr/>
        </p:nvSpPr>
        <p:spPr>
          <a:xfrm>
            <a:off x="10572750" y="1581150"/>
            <a:ext cx="990600" cy="400050"/>
          </a:xfrm>
          <a:prstGeom prst="rect">
            <a:avLst/>
          </a:prstGeom>
          <a:noFill/>
          <a:ln w="0">
            <a:noFill/>
          </a:ln>
        </p:spPr>
        <p:txBody>
          <a:bodyPr wrap="square" anchor="t">
            <a:noAutofit/>
          </a:bodyPr>
          <a:lstStyle/>
          <a:p>
            <a:pPr algn="l">
              <a:defRPr sz="1950" b="0">
                <a:solidFill>
                  <a:srgbClr val="0067B1"/>
                </a:solidFill>
                <a:latin typeface="Times New Roman"/>
                <a:ea typeface="Times New Roman"/>
                <a:cs typeface="Times New Roman"/>
              </a:defRPr>
            </a:pPr>
            <a:r>
              <a:rPr sz="1950" b="0" dirty="0">
                <a:solidFill>
                  <a:srgbClr val="0067B1"/>
                </a:solidFill>
                <a:latin typeface="Times New Roman"/>
                <a:ea typeface="Times New Roman"/>
                <a:cs typeface="Times New Roman"/>
              </a:rPr>
              <a:t>0</a:t>
            </a:r>
            <a:r>
              <a:rPr lang="en-US" sz="1950" b="0" dirty="0">
                <a:solidFill>
                  <a:srgbClr val="0067B1"/>
                </a:solidFill>
                <a:latin typeface="Times New Roman"/>
                <a:ea typeface="Times New Roman"/>
                <a:cs typeface="Times New Roman"/>
              </a:rPr>
              <a:t>4</a:t>
            </a:r>
            <a:r>
              <a:rPr sz="1950" b="0" dirty="0">
                <a:solidFill>
                  <a:srgbClr val="0067B1"/>
                </a:solidFill>
                <a:latin typeface="Times New Roman"/>
                <a:ea typeface="Times New Roman"/>
                <a:cs typeface="Times New Roman"/>
              </a:rPr>
              <a:t>–0</a:t>
            </a:r>
            <a:r>
              <a:rPr lang="en-US" sz="1950" b="0" dirty="0">
                <a:solidFill>
                  <a:srgbClr val="0067B1"/>
                </a:solidFill>
                <a:latin typeface="Times New Roman"/>
                <a:ea typeface="Times New Roman"/>
                <a:cs typeface="Times New Roman"/>
              </a:rPr>
              <a:t>5</a:t>
            </a:r>
            <a:endParaRPr sz="1950" b="0" dirty="0">
              <a:solidFill>
                <a:srgbClr val="0067B1"/>
              </a:solidFill>
              <a:latin typeface="Times New Roman"/>
              <a:ea typeface="Times New Roman"/>
              <a:cs typeface="Times New Roman"/>
            </a:endParaRPr>
          </a:p>
        </p:txBody>
      </p:sp>
      <p:sp>
        <p:nvSpPr>
          <p:cNvPr id="8" name="Roadmap separator 0">
            <a:extLst>
              <a:ext uri="{FF2B5EF4-FFF2-40B4-BE49-F238E27FC236}">
                <a16:creationId xmlns:a16="http://schemas.microsoft.com/office/drawing/2014/main" id="{4ECFFE63-6B66-48CA-B3BA-D2765658CD1E}"/>
              </a:ext>
            </a:extLst>
          </p:cNvPr>
          <p:cNvSpPr>
            <a:spLocks noGrp="1"/>
          </p:cNvSpPr>
          <p:nvPr/>
        </p:nvSpPr>
        <p:spPr>
          <a:xfrm>
            <a:off x="609600" y="2286000"/>
            <a:ext cx="10953750" cy="14288"/>
          </a:xfrm>
          <a:prstGeom prst="rect">
            <a:avLst/>
          </a:prstGeom>
          <a:solidFill>
            <a:srgbClr val="D5E0EA"/>
          </a:solidFill>
          <a:ln w="0">
            <a:noFill/>
          </a:ln>
        </p:spPr>
      </p:sp>
      <p:sp>
        <p:nvSpPr>
          <p:cNvPr id="9" name="Roadmap 1">
            <a:extLst>
              <a:ext uri="{FF2B5EF4-FFF2-40B4-BE49-F238E27FC236}">
                <a16:creationId xmlns:a16="http://schemas.microsoft.com/office/drawing/2014/main" id="{E143CFF1-52FA-4B7C-9300-4A3C3B7D1A52}"/>
              </a:ext>
            </a:extLst>
          </p:cNvPr>
          <p:cNvSpPr>
            <a:spLocks noGrp="1"/>
          </p:cNvSpPr>
          <p:nvPr/>
        </p:nvSpPr>
        <p:spPr>
          <a:xfrm>
            <a:off x="609600" y="2476500"/>
            <a:ext cx="4095750" cy="400050"/>
          </a:xfrm>
          <a:prstGeom prst="rect">
            <a:avLst/>
          </a:prstGeom>
          <a:noFill/>
          <a:ln w="0">
            <a:noFill/>
          </a:ln>
        </p:spPr>
        <p:txBody>
          <a:bodyPr wrap="square" anchor="t">
            <a:noAutofit/>
          </a:bodyPr>
          <a:lstStyle/>
          <a:p>
            <a:pPr algn="l">
              <a:defRPr sz="2400" b="1">
                <a:solidFill>
                  <a:srgbClr val="0A2540"/>
                </a:solidFill>
                <a:latin typeface="Times New Roman"/>
                <a:ea typeface="Times New Roman"/>
                <a:cs typeface="Times New Roman"/>
              </a:defRPr>
            </a:pPr>
            <a:r>
              <a:rPr sz="2400" b="1">
                <a:solidFill>
                  <a:srgbClr val="0A2540"/>
                </a:solidFill>
                <a:latin typeface="Times New Roman"/>
                <a:ea typeface="Times New Roman"/>
                <a:cs typeface="Times New Roman"/>
              </a:rPr>
              <a:t>Model and input domain</a:t>
            </a:r>
          </a:p>
        </p:txBody>
      </p:sp>
      <p:sp>
        <p:nvSpPr>
          <p:cNvPr id="10" name="Roadmap detail 1">
            <a:extLst>
              <a:ext uri="{FF2B5EF4-FFF2-40B4-BE49-F238E27FC236}">
                <a16:creationId xmlns:a16="http://schemas.microsoft.com/office/drawing/2014/main" id="{B1387C8F-A082-4EA8-8F99-57FA13861C08}"/>
              </a:ext>
            </a:extLst>
          </p:cNvPr>
          <p:cNvSpPr>
            <a:spLocks noGrp="1"/>
          </p:cNvSpPr>
          <p:nvPr/>
        </p:nvSpPr>
        <p:spPr>
          <a:xfrm>
            <a:off x="4714875" y="2495550"/>
            <a:ext cx="5715000" cy="628650"/>
          </a:xfrm>
          <a:prstGeom prst="rect">
            <a:avLst/>
          </a:prstGeom>
          <a:noFill/>
          <a:ln w="0">
            <a:noFill/>
          </a:ln>
        </p:spPr>
        <p:txBody>
          <a:bodyPr wrap="square" anchor="t">
            <a:noAutofit/>
          </a:bodyPr>
          <a:lstStyle/>
          <a:p>
            <a:pPr algn="l">
              <a:defRPr sz="1950" b="0">
                <a:solidFill>
                  <a:srgbClr val="52677A"/>
                </a:solidFill>
                <a:latin typeface="Times New Roman"/>
                <a:ea typeface="Times New Roman"/>
                <a:cs typeface="Times New Roman"/>
              </a:defRPr>
            </a:pPr>
            <a:r>
              <a:rPr sz="1950" b="0" dirty="0">
                <a:solidFill>
                  <a:srgbClr val="52677A"/>
                </a:solidFill>
                <a:latin typeface="Times New Roman"/>
                <a:ea typeface="Times New Roman"/>
                <a:cs typeface="Times New Roman"/>
              </a:rPr>
              <a:t>Coupled equations, adhesion and 12 inputs</a:t>
            </a:r>
          </a:p>
        </p:txBody>
      </p:sp>
      <p:sp>
        <p:nvSpPr>
          <p:cNvPr id="11" name="Roadmap pages 1">
            <a:extLst>
              <a:ext uri="{FF2B5EF4-FFF2-40B4-BE49-F238E27FC236}">
                <a16:creationId xmlns:a16="http://schemas.microsoft.com/office/drawing/2014/main" id="{B830BC0F-ED3B-4E96-988F-EF0E414EB3A2}"/>
              </a:ext>
            </a:extLst>
          </p:cNvPr>
          <p:cNvSpPr>
            <a:spLocks noGrp="1"/>
          </p:cNvSpPr>
          <p:nvPr/>
        </p:nvSpPr>
        <p:spPr>
          <a:xfrm>
            <a:off x="10572750" y="2495550"/>
            <a:ext cx="990600" cy="400050"/>
          </a:xfrm>
          <a:prstGeom prst="rect">
            <a:avLst/>
          </a:prstGeom>
          <a:noFill/>
          <a:ln w="0">
            <a:noFill/>
          </a:ln>
        </p:spPr>
        <p:txBody>
          <a:bodyPr wrap="square" anchor="t">
            <a:noAutofit/>
          </a:bodyPr>
          <a:lstStyle/>
          <a:p>
            <a:pPr algn="l">
              <a:defRPr sz="1950" b="0">
                <a:solidFill>
                  <a:srgbClr val="0067B1"/>
                </a:solidFill>
                <a:latin typeface="Times New Roman"/>
                <a:ea typeface="Times New Roman"/>
                <a:cs typeface="Times New Roman"/>
              </a:defRPr>
            </a:pPr>
            <a:r>
              <a:rPr sz="1950" b="0" dirty="0">
                <a:solidFill>
                  <a:srgbClr val="0067B1"/>
                </a:solidFill>
                <a:latin typeface="Times New Roman"/>
                <a:ea typeface="Times New Roman"/>
                <a:cs typeface="Times New Roman"/>
              </a:rPr>
              <a:t>0</a:t>
            </a:r>
            <a:r>
              <a:rPr lang="en-US" sz="1950" b="0" dirty="0">
                <a:solidFill>
                  <a:srgbClr val="0067B1"/>
                </a:solidFill>
                <a:latin typeface="Times New Roman"/>
                <a:ea typeface="Times New Roman"/>
                <a:cs typeface="Times New Roman"/>
              </a:rPr>
              <a:t>7</a:t>
            </a:r>
            <a:r>
              <a:rPr sz="1950" b="0" dirty="0">
                <a:solidFill>
                  <a:srgbClr val="0067B1"/>
                </a:solidFill>
                <a:latin typeface="Times New Roman"/>
                <a:ea typeface="Times New Roman"/>
                <a:cs typeface="Times New Roman"/>
              </a:rPr>
              <a:t>–0</a:t>
            </a:r>
            <a:r>
              <a:rPr lang="en-US" sz="1950" b="0" dirty="0">
                <a:solidFill>
                  <a:srgbClr val="0067B1"/>
                </a:solidFill>
                <a:latin typeface="Times New Roman"/>
                <a:ea typeface="Times New Roman"/>
                <a:cs typeface="Times New Roman"/>
              </a:rPr>
              <a:t>9</a:t>
            </a:r>
            <a:endParaRPr sz="1950" b="0" dirty="0">
              <a:solidFill>
                <a:srgbClr val="0067B1"/>
              </a:solidFill>
              <a:latin typeface="Times New Roman"/>
              <a:ea typeface="Times New Roman"/>
              <a:cs typeface="Times New Roman"/>
            </a:endParaRPr>
          </a:p>
        </p:txBody>
      </p:sp>
      <p:sp>
        <p:nvSpPr>
          <p:cNvPr id="12" name="Roadmap separator 1">
            <a:extLst>
              <a:ext uri="{FF2B5EF4-FFF2-40B4-BE49-F238E27FC236}">
                <a16:creationId xmlns:a16="http://schemas.microsoft.com/office/drawing/2014/main" id="{6A29711D-40EC-4A34-8D76-1DA6CB468ADC}"/>
              </a:ext>
            </a:extLst>
          </p:cNvPr>
          <p:cNvSpPr>
            <a:spLocks noGrp="1"/>
          </p:cNvSpPr>
          <p:nvPr/>
        </p:nvSpPr>
        <p:spPr>
          <a:xfrm>
            <a:off x="609600" y="3200400"/>
            <a:ext cx="10953750" cy="14288"/>
          </a:xfrm>
          <a:prstGeom prst="rect">
            <a:avLst/>
          </a:prstGeom>
          <a:solidFill>
            <a:srgbClr val="D5E0EA"/>
          </a:solidFill>
          <a:ln w="0">
            <a:noFill/>
          </a:ln>
        </p:spPr>
      </p:sp>
      <p:sp>
        <p:nvSpPr>
          <p:cNvPr id="13" name="Roadmap 2">
            <a:extLst>
              <a:ext uri="{FF2B5EF4-FFF2-40B4-BE49-F238E27FC236}">
                <a16:creationId xmlns:a16="http://schemas.microsoft.com/office/drawing/2014/main" id="{6B563157-40F1-4EA1-931A-D90B7A167FFA}"/>
              </a:ext>
            </a:extLst>
          </p:cNvPr>
          <p:cNvSpPr>
            <a:spLocks noGrp="1"/>
          </p:cNvSpPr>
          <p:nvPr/>
        </p:nvSpPr>
        <p:spPr>
          <a:xfrm>
            <a:off x="609600" y="3390900"/>
            <a:ext cx="4095750" cy="400050"/>
          </a:xfrm>
          <a:prstGeom prst="rect">
            <a:avLst/>
          </a:prstGeom>
          <a:noFill/>
          <a:ln w="0">
            <a:noFill/>
          </a:ln>
        </p:spPr>
        <p:txBody>
          <a:bodyPr wrap="square" anchor="t">
            <a:noAutofit/>
          </a:bodyPr>
          <a:lstStyle/>
          <a:p>
            <a:pPr algn="l">
              <a:defRPr sz="2400" b="1">
                <a:solidFill>
                  <a:srgbClr val="0A2540"/>
                </a:solidFill>
                <a:latin typeface="Times New Roman"/>
                <a:ea typeface="Times New Roman"/>
                <a:cs typeface="Times New Roman"/>
              </a:defRPr>
            </a:pPr>
            <a:r>
              <a:rPr sz="2400" b="1">
                <a:solidFill>
                  <a:srgbClr val="0A2540"/>
                </a:solidFill>
                <a:latin typeface="Times New Roman"/>
                <a:ea typeface="Times New Roman"/>
                <a:cs typeface="Times New Roman"/>
              </a:rPr>
              <a:t>Transient results</a:t>
            </a:r>
          </a:p>
        </p:txBody>
      </p:sp>
      <p:sp>
        <p:nvSpPr>
          <p:cNvPr id="14" name="Roadmap detail 2">
            <a:extLst>
              <a:ext uri="{FF2B5EF4-FFF2-40B4-BE49-F238E27FC236}">
                <a16:creationId xmlns:a16="http://schemas.microsoft.com/office/drawing/2014/main" id="{7F0DF94A-ED53-474C-AF0F-26EE1D966D52}"/>
              </a:ext>
            </a:extLst>
          </p:cNvPr>
          <p:cNvSpPr>
            <a:spLocks noGrp="1"/>
          </p:cNvSpPr>
          <p:nvPr/>
        </p:nvSpPr>
        <p:spPr>
          <a:xfrm>
            <a:off x="4714875" y="3409950"/>
            <a:ext cx="5715000" cy="628650"/>
          </a:xfrm>
          <a:prstGeom prst="rect">
            <a:avLst/>
          </a:prstGeom>
          <a:noFill/>
          <a:ln w="0">
            <a:noFill/>
          </a:ln>
        </p:spPr>
        <p:txBody>
          <a:bodyPr wrap="square" anchor="t">
            <a:noAutofit/>
          </a:bodyPr>
          <a:lstStyle/>
          <a:p>
            <a:pPr algn="l">
              <a:defRPr sz="1950" b="0">
                <a:solidFill>
                  <a:srgbClr val="52677A"/>
                </a:solidFill>
                <a:latin typeface="Times New Roman"/>
                <a:ea typeface="Times New Roman"/>
                <a:cs typeface="Times New Roman"/>
              </a:defRPr>
            </a:pPr>
            <a:r>
              <a:rPr sz="1950" b="0" dirty="0">
                <a:solidFill>
                  <a:srgbClr val="52677A"/>
                </a:solidFill>
                <a:latin typeface="Times New Roman"/>
                <a:ea typeface="Times New Roman"/>
                <a:cs typeface="Times New Roman"/>
              </a:rPr>
              <a:t>Mean front speed, height, displacement and pressure</a:t>
            </a:r>
          </a:p>
        </p:txBody>
      </p:sp>
      <p:sp>
        <p:nvSpPr>
          <p:cNvPr id="15" name="Roadmap pages 2">
            <a:extLst>
              <a:ext uri="{FF2B5EF4-FFF2-40B4-BE49-F238E27FC236}">
                <a16:creationId xmlns:a16="http://schemas.microsoft.com/office/drawing/2014/main" id="{CFD0B854-2BB6-49EF-9144-A886D1682F0E}"/>
              </a:ext>
            </a:extLst>
          </p:cNvPr>
          <p:cNvSpPr>
            <a:spLocks noGrp="1"/>
          </p:cNvSpPr>
          <p:nvPr/>
        </p:nvSpPr>
        <p:spPr>
          <a:xfrm>
            <a:off x="10572750" y="3409950"/>
            <a:ext cx="990600" cy="400050"/>
          </a:xfrm>
          <a:prstGeom prst="rect">
            <a:avLst/>
          </a:prstGeom>
          <a:noFill/>
          <a:ln w="0">
            <a:noFill/>
          </a:ln>
        </p:spPr>
        <p:txBody>
          <a:bodyPr wrap="square" anchor="t">
            <a:noAutofit/>
          </a:bodyPr>
          <a:lstStyle/>
          <a:p>
            <a:pPr algn="l">
              <a:defRPr sz="1950" b="0">
                <a:solidFill>
                  <a:srgbClr val="0067B1"/>
                </a:solidFill>
                <a:latin typeface="Times New Roman"/>
                <a:ea typeface="Times New Roman"/>
                <a:cs typeface="Times New Roman"/>
              </a:defRPr>
            </a:pPr>
            <a:r>
              <a:rPr lang="en-US" sz="1950" dirty="0">
                <a:solidFill>
                  <a:srgbClr val="0067B1"/>
                </a:solidFill>
                <a:latin typeface="Times New Roman"/>
                <a:ea typeface="Times New Roman"/>
                <a:cs typeface="Times New Roman"/>
              </a:rPr>
              <a:t>11</a:t>
            </a:r>
            <a:r>
              <a:rPr sz="1950" b="0" dirty="0">
                <a:solidFill>
                  <a:srgbClr val="0067B1"/>
                </a:solidFill>
                <a:latin typeface="Times New Roman"/>
                <a:ea typeface="Times New Roman"/>
                <a:cs typeface="Times New Roman"/>
              </a:rPr>
              <a:t>–1</a:t>
            </a:r>
            <a:r>
              <a:rPr lang="en-US" sz="1950" dirty="0">
                <a:solidFill>
                  <a:srgbClr val="0067B1"/>
                </a:solidFill>
                <a:latin typeface="Times New Roman"/>
                <a:ea typeface="Times New Roman"/>
                <a:cs typeface="Times New Roman"/>
              </a:rPr>
              <a:t>3</a:t>
            </a:r>
            <a:endParaRPr sz="1950" b="0" dirty="0">
              <a:solidFill>
                <a:srgbClr val="0067B1"/>
              </a:solidFill>
              <a:latin typeface="Times New Roman"/>
              <a:ea typeface="Times New Roman"/>
              <a:cs typeface="Times New Roman"/>
            </a:endParaRPr>
          </a:p>
        </p:txBody>
      </p:sp>
      <p:sp>
        <p:nvSpPr>
          <p:cNvPr id="16" name="Roadmap separator 2">
            <a:extLst>
              <a:ext uri="{FF2B5EF4-FFF2-40B4-BE49-F238E27FC236}">
                <a16:creationId xmlns:a16="http://schemas.microsoft.com/office/drawing/2014/main" id="{CEE81DD7-575F-451B-AA33-BC5C20B79F0E}"/>
              </a:ext>
            </a:extLst>
          </p:cNvPr>
          <p:cNvSpPr>
            <a:spLocks noGrp="1"/>
          </p:cNvSpPr>
          <p:nvPr/>
        </p:nvSpPr>
        <p:spPr>
          <a:xfrm>
            <a:off x="609600" y="4114800"/>
            <a:ext cx="10953750" cy="14288"/>
          </a:xfrm>
          <a:prstGeom prst="rect">
            <a:avLst/>
          </a:prstGeom>
          <a:solidFill>
            <a:srgbClr val="D5E0EA"/>
          </a:solidFill>
          <a:ln w="0">
            <a:noFill/>
          </a:ln>
        </p:spPr>
      </p:sp>
      <p:sp>
        <p:nvSpPr>
          <p:cNvPr id="17" name="Roadmap 3">
            <a:extLst>
              <a:ext uri="{FF2B5EF4-FFF2-40B4-BE49-F238E27FC236}">
                <a16:creationId xmlns:a16="http://schemas.microsoft.com/office/drawing/2014/main" id="{5AAA52AB-9A7C-49BA-BB81-7B0E444FCCA8}"/>
              </a:ext>
            </a:extLst>
          </p:cNvPr>
          <p:cNvSpPr>
            <a:spLocks noGrp="1"/>
          </p:cNvSpPr>
          <p:nvPr/>
        </p:nvSpPr>
        <p:spPr>
          <a:xfrm>
            <a:off x="609600" y="4305300"/>
            <a:ext cx="4095750" cy="400050"/>
          </a:xfrm>
          <a:prstGeom prst="rect">
            <a:avLst/>
          </a:prstGeom>
          <a:noFill/>
          <a:ln w="0">
            <a:noFill/>
          </a:ln>
        </p:spPr>
        <p:txBody>
          <a:bodyPr wrap="square" anchor="t">
            <a:noAutofit/>
          </a:bodyPr>
          <a:lstStyle/>
          <a:p>
            <a:pPr algn="l">
              <a:defRPr sz="2400" b="1">
                <a:solidFill>
                  <a:srgbClr val="0A2540"/>
                </a:solidFill>
                <a:latin typeface="Times New Roman"/>
                <a:ea typeface="Times New Roman"/>
                <a:cs typeface="Times New Roman"/>
              </a:defRPr>
            </a:pPr>
            <a:r>
              <a:rPr sz="2400" b="1">
                <a:solidFill>
                  <a:srgbClr val="0A2540"/>
                </a:solidFill>
                <a:latin typeface="Times New Roman"/>
                <a:ea typeface="Times New Roman"/>
                <a:cs typeface="Times New Roman"/>
              </a:rPr>
              <a:t>Sensitivity analysis</a:t>
            </a:r>
          </a:p>
        </p:txBody>
      </p:sp>
      <p:sp>
        <p:nvSpPr>
          <p:cNvPr id="18" name="Roadmap detail 3">
            <a:extLst>
              <a:ext uri="{FF2B5EF4-FFF2-40B4-BE49-F238E27FC236}">
                <a16:creationId xmlns:a16="http://schemas.microsoft.com/office/drawing/2014/main" id="{C236AD31-D1E0-4305-B286-BB5B401AA1E6}"/>
              </a:ext>
            </a:extLst>
          </p:cNvPr>
          <p:cNvSpPr>
            <a:spLocks noGrp="1"/>
          </p:cNvSpPr>
          <p:nvPr/>
        </p:nvSpPr>
        <p:spPr>
          <a:xfrm>
            <a:off x="4714875" y="4324350"/>
            <a:ext cx="5715000" cy="628650"/>
          </a:xfrm>
          <a:prstGeom prst="rect">
            <a:avLst/>
          </a:prstGeom>
          <a:noFill/>
          <a:ln w="0">
            <a:noFill/>
          </a:ln>
        </p:spPr>
        <p:txBody>
          <a:bodyPr wrap="square" anchor="t">
            <a:noAutofit/>
          </a:bodyPr>
          <a:lstStyle/>
          <a:p>
            <a:pPr algn="l">
              <a:defRPr sz="1950" b="0">
                <a:solidFill>
                  <a:srgbClr val="52677A"/>
                </a:solidFill>
                <a:latin typeface="Times New Roman"/>
                <a:ea typeface="Times New Roman"/>
                <a:cs typeface="Times New Roman"/>
              </a:defRPr>
            </a:pPr>
            <a:r>
              <a:rPr sz="1950" b="0" dirty="0">
                <a:solidFill>
                  <a:srgbClr val="52677A"/>
                </a:solidFill>
                <a:latin typeface="Times New Roman"/>
                <a:ea typeface="Times New Roman"/>
                <a:cs typeface="Times New Roman"/>
              </a:rPr>
              <a:t>Morris screening, Sobol indices and priorities</a:t>
            </a:r>
          </a:p>
        </p:txBody>
      </p:sp>
      <p:sp>
        <p:nvSpPr>
          <p:cNvPr id="19" name="Roadmap pages 3">
            <a:extLst>
              <a:ext uri="{FF2B5EF4-FFF2-40B4-BE49-F238E27FC236}">
                <a16:creationId xmlns:a16="http://schemas.microsoft.com/office/drawing/2014/main" id="{5054B5A8-3574-47C1-AA4E-32AA4D6454C8}"/>
              </a:ext>
            </a:extLst>
          </p:cNvPr>
          <p:cNvSpPr>
            <a:spLocks noGrp="1"/>
          </p:cNvSpPr>
          <p:nvPr/>
        </p:nvSpPr>
        <p:spPr>
          <a:xfrm>
            <a:off x="10572750" y="4324350"/>
            <a:ext cx="990600" cy="400050"/>
          </a:xfrm>
          <a:prstGeom prst="rect">
            <a:avLst/>
          </a:prstGeom>
          <a:noFill/>
          <a:ln w="0">
            <a:noFill/>
          </a:ln>
        </p:spPr>
        <p:txBody>
          <a:bodyPr wrap="square" anchor="t">
            <a:noAutofit/>
          </a:bodyPr>
          <a:lstStyle/>
          <a:p>
            <a:pPr algn="l">
              <a:defRPr sz="1950" b="0">
                <a:solidFill>
                  <a:srgbClr val="0067B1"/>
                </a:solidFill>
                <a:latin typeface="Times New Roman"/>
                <a:ea typeface="Times New Roman"/>
                <a:cs typeface="Times New Roman"/>
              </a:defRPr>
            </a:pPr>
            <a:r>
              <a:rPr lang="en-US" sz="1950" dirty="0">
                <a:solidFill>
                  <a:srgbClr val="0067B1"/>
                </a:solidFill>
                <a:latin typeface="Times New Roman"/>
                <a:ea typeface="Times New Roman"/>
                <a:cs typeface="Times New Roman"/>
              </a:rPr>
              <a:t>15</a:t>
            </a:r>
            <a:r>
              <a:rPr sz="1950" b="0" dirty="0">
                <a:solidFill>
                  <a:srgbClr val="0067B1"/>
                </a:solidFill>
                <a:latin typeface="Times New Roman"/>
                <a:ea typeface="Times New Roman"/>
                <a:cs typeface="Times New Roman"/>
              </a:rPr>
              <a:t>–1</a:t>
            </a:r>
            <a:r>
              <a:rPr lang="en-US" sz="1950" dirty="0">
                <a:solidFill>
                  <a:srgbClr val="0067B1"/>
                </a:solidFill>
                <a:latin typeface="Times New Roman"/>
                <a:ea typeface="Times New Roman"/>
                <a:cs typeface="Times New Roman"/>
              </a:rPr>
              <a:t>6</a:t>
            </a:r>
            <a:endParaRPr sz="1950" b="0" dirty="0">
              <a:solidFill>
                <a:srgbClr val="0067B1"/>
              </a:solidFill>
              <a:latin typeface="Times New Roman"/>
              <a:ea typeface="Times New Roman"/>
              <a:cs typeface="Times New Roman"/>
            </a:endParaRPr>
          </a:p>
        </p:txBody>
      </p:sp>
      <p:sp>
        <p:nvSpPr>
          <p:cNvPr id="20" name="Roadmap separator 3">
            <a:extLst>
              <a:ext uri="{FF2B5EF4-FFF2-40B4-BE49-F238E27FC236}">
                <a16:creationId xmlns:a16="http://schemas.microsoft.com/office/drawing/2014/main" id="{E18C2E37-3CC3-4C32-B064-B89F4DC8F98D}"/>
              </a:ext>
            </a:extLst>
          </p:cNvPr>
          <p:cNvSpPr>
            <a:spLocks noGrp="1"/>
          </p:cNvSpPr>
          <p:nvPr/>
        </p:nvSpPr>
        <p:spPr>
          <a:xfrm>
            <a:off x="609600" y="5029200"/>
            <a:ext cx="10953750" cy="14288"/>
          </a:xfrm>
          <a:prstGeom prst="rect">
            <a:avLst/>
          </a:prstGeom>
          <a:solidFill>
            <a:srgbClr val="D5E0EA"/>
          </a:solidFill>
          <a:ln w="0">
            <a:noFill/>
          </a:ln>
        </p:spPr>
      </p:sp>
      <p:sp>
        <p:nvSpPr>
          <p:cNvPr id="21" name="Roadmap 4">
            <a:extLst>
              <a:ext uri="{FF2B5EF4-FFF2-40B4-BE49-F238E27FC236}">
                <a16:creationId xmlns:a16="http://schemas.microsoft.com/office/drawing/2014/main" id="{5AC64975-D89B-4CEC-B365-67B7CB0A5C91}"/>
              </a:ext>
            </a:extLst>
          </p:cNvPr>
          <p:cNvSpPr>
            <a:spLocks noGrp="1"/>
          </p:cNvSpPr>
          <p:nvPr/>
        </p:nvSpPr>
        <p:spPr>
          <a:xfrm>
            <a:off x="609600" y="5219700"/>
            <a:ext cx="4095750" cy="400050"/>
          </a:xfrm>
          <a:prstGeom prst="rect">
            <a:avLst/>
          </a:prstGeom>
          <a:noFill/>
          <a:ln w="0">
            <a:noFill/>
          </a:ln>
        </p:spPr>
        <p:txBody>
          <a:bodyPr wrap="square" anchor="t">
            <a:noAutofit/>
          </a:bodyPr>
          <a:lstStyle/>
          <a:p>
            <a:pPr algn="l">
              <a:defRPr sz="2400" b="1">
                <a:solidFill>
                  <a:srgbClr val="0A2540"/>
                </a:solidFill>
                <a:latin typeface="Times New Roman"/>
                <a:ea typeface="Times New Roman"/>
                <a:cs typeface="Times New Roman"/>
              </a:defRPr>
            </a:pPr>
            <a:r>
              <a:rPr sz="2400" b="1">
                <a:solidFill>
                  <a:srgbClr val="0A2540"/>
                </a:solidFill>
                <a:latin typeface="Times New Roman"/>
                <a:ea typeface="Times New Roman"/>
                <a:cs typeface="Times New Roman"/>
              </a:rPr>
              <a:t>Conclusions</a:t>
            </a:r>
          </a:p>
        </p:txBody>
      </p:sp>
      <p:sp>
        <p:nvSpPr>
          <p:cNvPr id="22" name="Roadmap detail 4">
            <a:extLst>
              <a:ext uri="{FF2B5EF4-FFF2-40B4-BE49-F238E27FC236}">
                <a16:creationId xmlns:a16="http://schemas.microsoft.com/office/drawing/2014/main" id="{6972E533-4509-44E7-B28F-783DA0A0620E}"/>
              </a:ext>
            </a:extLst>
          </p:cNvPr>
          <p:cNvSpPr>
            <a:spLocks noGrp="1"/>
          </p:cNvSpPr>
          <p:nvPr/>
        </p:nvSpPr>
        <p:spPr>
          <a:xfrm>
            <a:off x="4714875" y="5238750"/>
            <a:ext cx="5715000" cy="628650"/>
          </a:xfrm>
          <a:prstGeom prst="rect">
            <a:avLst/>
          </a:prstGeom>
          <a:noFill/>
          <a:ln w="0">
            <a:noFill/>
          </a:ln>
        </p:spPr>
        <p:txBody>
          <a:bodyPr wrap="square" anchor="t">
            <a:noAutofit/>
          </a:bodyPr>
          <a:lstStyle/>
          <a:p>
            <a:pPr algn="l">
              <a:defRPr sz="1950" b="0">
                <a:solidFill>
                  <a:srgbClr val="52677A"/>
                </a:solidFill>
                <a:latin typeface="Times New Roman"/>
                <a:ea typeface="Times New Roman"/>
                <a:cs typeface="Times New Roman"/>
              </a:defRPr>
            </a:pPr>
            <a:r>
              <a:rPr sz="1950" b="0">
                <a:solidFill>
                  <a:srgbClr val="52677A"/>
                </a:solidFill>
                <a:latin typeface="Times New Roman"/>
                <a:ea typeface="Times New Roman"/>
                <a:cs typeface="Times New Roman"/>
              </a:rPr>
              <a:t>Main findings and acknowledgements</a:t>
            </a:r>
          </a:p>
        </p:txBody>
      </p:sp>
      <p:sp>
        <p:nvSpPr>
          <p:cNvPr id="23" name="Roadmap pages 4">
            <a:extLst>
              <a:ext uri="{FF2B5EF4-FFF2-40B4-BE49-F238E27FC236}">
                <a16:creationId xmlns:a16="http://schemas.microsoft.com/office/drawing/2014/main" id="{D4AD110A-13AD-46F3-8245-479DBCF778C4}"/>
              </a:ext>
            </a:extLst>
          </p:cNvPr>
          <p:cNvSpPr>
            <a:spLocks noGrp="1"/>
          </p:cNvSpPr>
          <p:nvPr/>
        </p:nvSpPr>
        <p:spPr>
          <a:xfrm>
            <a:off x="10572750" y="5238750"/>
            <a:ext cx="990600" cy="400050"/>
          </a:xfrm>
          <a:prstGeom prst="rect">
            <a:avLst/>
          </a:prstGeom>
          <a:noFill/>
          <a:ln w="0">
            <a:noFill/>
          </a:ln>
        </p:spPr>
        <p:txBody>
          <a:bodyPr wrap="square" anchor="t">
            <a:noAutofit/>
          </a:bodyPr>
          <a:lstStyle/>
          <a:p>
            <a:pPr algn="l">
              <a:defRPr sz="1950" b="0">
                <a:solidFill>
                  <a:srgbClr val="0067B1"/>
                </a:solidFill>
                <a:latin typeface="Times New Roman"/>
                <a:ea typeface="Times New Roman"/>
                <a:cs typeface="Times New Roman"/>
              </a:defRPr>
            </a:pPr>
            <a:r>
              <a:rPr sz="1950" b="0" dirty="0">
                <a:solidFill>
                  <a:srgbClr val="0067B1"/>
                </a:solidFill>
                <a:latin typeface="Times New Roman"/>
                <a:ea typeface="Times New Roman"/>
                <a:cs typeface="Times New Roman"/>
              </a:rPr>
              <a:t>1</a:t>
            </a:r>
            <a:r>
              <a:rPr lang="en-US" sz="1950" dirty="0">
                <a:solidFill>
                  <a:srgbClr val="0067B1"/>
                </a:solidFill>
                <a:latin typeface="Times New Roman"/>
                <a:ea typeface="Times New Roman"/>
                <a:cs typeface="Times New Roman"/>
              </a:rPr>
              <a:t>8</a:t>
            </a:r>
            <a:endParaRPr sz="1950" b="0" dirty="0">
              <a:solidFill>
                <a:srgbClr val="0067B1"/>
              </a:solidFill>
              <a:latin typeface="Times New Roman"/>
              <a:ea typeface="Times New Roman"/>
              <a:cs typeface="Times New Roman"/>
            </a:endParaRPr>
          </a:p>
        </p:txBody>
      </p:sp>
      <p:sp>
        <p:nvSpPr>
          <p:cNvPr id="24" name="Page number">
            <a:extLst>
              <a:ext uri="{FF2B5EF4-FFF2-40B4-BE49-F238E27FC236}">
                <a16:creationId xmlns:a16="http://schemas.microsoft.com/office/drawing/2014/main" id="{70187E31-9EE2-4747-949D-004FDCBD5028}"/>
              </a:ext>
            </a:extLst>
          </p:cNvPr>
          <p:cNvSpPr>
            <a:spLocks noGrp="1"/>
          </p:cNvSpPr>
          <p:nvPr/>
        </p:nvSpPr>
        <p:spPr>
          <a:xfrm>
            <a:off x="11049000" y="6486525"/>
            <a:ext cx="590550" cy="285750"/>
          </a:xfrm>
          <a:prstGeom prst="rect">
            <a:avLst/>
          </a:prstGeom>
          <a:noFill/>
          <a:ln w="0">
            <a:noFill/>
          </a:ln>
        </p:spPr>
        <p:txBody>
          <a:bodyPr wrap="square" anchor="t">
            <a:noAutofit/>
          </a:bodyPr>
          <a:lstStyle/>
          <a:p>
            <a:pPr algn="l">
              <a:defRPr sz="1800" b="0">
                <a:solidFill>
                  <a:srgbClr val="52677A"/>
                </a:solidFill>
                <a:latin typeface="Times New Roman"/>
                <a:ea typeface="Times New Roman"/>
                <a:cs typeface="Times New Roman"/>
              </a:defRPr>
            </a:pPr>
            <a:r>
              <a:rPr sz="1800" b="0">
                <a:solidFill>
                  <a:srgbClr val="52677A"/>
                </a:solidFill>
                <a:latin typeface="Times New Roman"/>
                <a:ea typeface="Times New Roman"/>
                <a:cs typeface="Times New Roman"/>
              </a:rPr>
              <a:t>2</a:t>
            </a:r>
          </a:p>
        </p:txBody>
      </p:sp>
    </p:spTree>
    <p:extLst>
      <p:ext uri="{BB962C8B-B14F-4D97-AF65-F5344CB8AC3E}">
        <p14:creationId xmlns:p14="http://schemas.microsoft.com/office/powerpoint/2010/main" val="63540181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2E8DD1-23ED-0A82-3EEC-C2F22CCB2B57}"/>
            </a:ext>
          </a:extLst>
        </p:cNvPr>
        <p:cNvGrpSpPr/>
        <p:nvPr/>
      </p:nvGrpSpPr>
      <p:grpSpPr>
        <a:xfrm>
          <a:off x="0" y="0"/>
          <a:ext cx="0" cy="0"/>
          <a:chOff x="0" y="0"/>
          <a:chExt cx="0" cy="0"/>
        </a:xfrm>
      </p:grpSpPr>
      <p:sp>
        <p:nvSpPr>
          <p:cNvPr id="25" name="Template blue edge">
            <a:extLst>
              <a:ext uri="{FF2B5EF4-FFF2-40B4-BE49-F238E27FC236}">
                <a16:creationId xmlns:a16="http://schemas.microsoft.com/office/drawing/2014/main" id="{5717B01A-E787-EFCF-7DBE-0B10CFD3E0F1}"/>
              </a:ext>
            </a:extLst>
          </p:cNvPr>
          <p:cNvSpPr>
            <a:spLocks noGrp="1"/>
          </p:cNvSpPr>
          <p:nvPr/>
        </p:nvSpPr>
        <p:spPr>
          <a:xfrm>
            <a:off x="0" y="0"/>
            <a:ext cx="133350" cy="6858000"/>
          </a:xfrm>
          <a:prstGeom prst="rect">
            <a:avLst/>
          </a:prstGeom>
          <a:solidFill>
            <a:srgbClr val="0067B1"/>
          </a:solidFill>
          <a:ln w="0">
            <a:noFill/>
          </a:ln>
        </p:spPr>
      </p:sp>
      <p:pic>
        <p:nvPicPr>
          <p:cNvPr id="26" name="图片 25">
            <a:extLst>
              <a:ext uri="{FF2B5EF4-FFF2-40B4-BE49-F238E27FC236}">
                <a16:creationId xmlns:a16="http://schemas.microsoft.com/office/drawing/2014/main" id="{AAA482A5-D565-3B31-9C74-B8A816A0B99E}"/>
              </a:ext>
            </a:extLst>
          </p:cNvPr>
          <p:cNvPicPr>
            <a:picLocks noChangeAspect="1"/>
          </p:cNvPicPr>
          <p:nvPr/>
        </p:nvPicPr>
        <p:blipFill>
          <a:blip r:embed="rId3"/>
          <a:stretch/>
        </p:blipFill>
        <p:spPr>
          <a:xfrm>
            <a:off x="9529330" y="247650"/>
            <a:ext cx="2048741" cy="594360"/>
          </a:xfrm>
          <a:prstGeom prst="rect">
            <a:avLst/>
          </a:prstGeom>
        </p:spPr>
      </p:pic>
      <p:sp>
        <p:nvSpPr>
          <p:cNvPr id="3" name="Slide title">
            <a:extLst>
              <a:ext uri="{FF2B5EF4-FFF2-40B4-BE49-F238E27FC236}">
                <a16:creationId xmlns:a16="http://schemas.microsoft.com/office/drawing/2014/main" id="{E19C2AEE-94B7-F69A-B6D7-7FA1A4269DF9}"/>
              </a:ext>
            </a:extLst>
          </p:cNvPr>
          <p:cNvSpPr>
            <a:spLocks noGrp="1"/>
          </p:cNvSpPr>
          <p:nvPr/>
        </p:nvSpPr>
        <p:spPr>
          <a:xfrm>
            <a:off x="514350" y="285750"/>
            <a:ext cx="8810625" cy="514350"/>
          </a:xfrm>
          <a:prstGeom prst="rect">
            <a:avLst/>
          </a:prstGeom>
          <a:noFill/>
          <a:ln w="0">
            <a:noFill/>
          </a:ln>
        </p:spPr>
        <p:txBody>
          <a:bodyPr wrap="square" anchor="t">
            <a:noAutofit/>
          </a:bodyPr>
          <a:lstStyle/>
          <a:p>
            <a:pPr algn="l">
              <a:defRPr sz="3000" b="1">
                <a:solidFill>
                  <a:srgbClr val="0A2540"/>
                </a:solidFill>
                <a:latin typeface="Times New Roman"/>
                <a:ea typeface="Times New Roman"/>
                <a:cs typeface="Times New Roman"/>
              </a:defRPr>
            </a:pPr>
            <a:r>
              <a:rPr sz="3000" b="1">
                <a:solidFill>
                  <a:srgbClr val="0A2540"/>
                </a:solidFill>
                <a:latin typeface="Times New Roman"/>
                <a:ea typeface="Times New Roman"/>
                <a:cs typeface="Times New Roman"/>
              </a:rPr>
              <a:t>Presentation roadmap</a:t>
            </a:r>
          </a:p>
        </p:txBody>
      </p:sp>
      <p:sp>
        <p:nvSpPr>
          <p:cNvPr id="4" name="Header rule">
            <a:extLst>
              <a:ext uri="{FF2B5EF4-FFF2-40B4-BE49-F238E27FC236}">
                <a16:creationId xmlns:a16="http://schemas.microsoft.com/office/drawing/2014/main" id="{CE6AF354-45EB-E660-41AF-BB369A3B990C}"/>
              </a:ext>
            </a:extLst>
          </p:cNvPr>
          <p:cNvSpPr>
            <a:spLocks noGrp="1"/>
          </p:cNvSpPr>
          <p:nvPr/>
        </p:nvSpPr>
        <p:spPr>
          <a:xfrm>
            <a:off x="514350" y="1257300"/>
            <a:ext cx="11144250" cy="14288"/>
          </a:xfrm>
          <a:prstGeom prst="rect">
            <a:avLst/>
          </a:prstGeom>
          <a:solidFill>
            <a:srgbClr val="D5E0EA"/>
          </a:solidFill>
          <a:ln w="0">
            <a:noFill/>
          </a:ln>
        </p:spPr>
      </p:sp>
      <p:sp>
        <p:nvSpPr>
          <p:cNvPr id="5" name="Roadmap 0">
            <a:extLst>
              <a:ext uri="{FF2B5EF4-FFF2-40B4-BE49-F238E27FC236}">
                <a16:creationId xmlns:a16="http://schemas.microsoft.com/office/drawing/2014/main" id="{CF5A9B12-4827-9ABE-F8B6-CFAA6D12B9CB}"/>
              </a:ext>
            </a:extLst>
          </p:cNvPr>
          <p:cNvSpPr>
            <a:spLocks noGrp="1"/>
          </p:cNvSpPr>
          <p:nvPr/>
        </p:nvSpPr>
        <p:spPr>
          <a:xfrm>
            <a:off x="609600" y="1562100"/>
            <a:ext cx="4095750" cy="400050"/>
          </a:xfrm>
          <a:prstGeom prst="rect">
            <a:avLst/>
          </a:prstGeom>
          <a:noFill/>
          <a:ln w="0">
            <a:noFill/>
          </a:ln>
        </p:spPr>
        <p:txBody>
          <a:bodyPr wrap="square" anchor="t">
            <a:noAutofit/>
          </a:bodyPr>
          <a:lstStyle/>
          <a:p>
            <a:pPr algn="l">
              <a:defRPr sz="2400" b="1">
                <a:solidFill>
                  <a:srgbClr val="0A2540"/>
                </a:solidFill>
                <a:latin typeface="Times New Roman"/>
                <a:ea typeface="Times New Roman"/>
                <a:cs typeface="Times New Roman"/>
              </a:defRPr>
            </a:pPr>
            <a:r>
              <a:rPr sz="2400" b="1" dirty="0">
                <a:solidFill>
                  <a:srgbClr val="0A2540"/>
                </a:solidFill>
                <a:latin typeface="Times New Roman"/>
                <a:ea typeface="Times New Roman"/>
                <a:cs typeface="Times New Roman"/>
              </a:rPr>
              <a:t>Background</a:t>
            </a:r>
          </a:p>
        </p:txBody>
      </p:sp>
      <p:sp>
        <p:nvSpPr>
          <p:cNvPr id="6" name="Roadmap detail 0">
            <a:extLst>
              <a:ext uri="{FF2B5EF4-FFF2-40B4-BE49-F238E27FC236}">
                <a16:creationId xmlns:a16="http://schemas.microsoft.com/office/drawing/2014/main" id="{5BFEB2BA-675A-D640-9783-F1D2529712CB}"/>
              </a:ext>
            </a:extLst>
          </p:cNvPr>
          <p:cNvSpPr>
            <a:spLocks noGrp="1"/>
          </p:cNvSpPr>
          <p:nvPr/>
        </p:nvSpPr>
        <p:spPr>
          <a:xfrm>
            <a:off x="4714875" y="1581150"/>
            <a:ext cx="5715000" cy="628650"/>
          </a:xfrm>
          <a:prstGeom prst="rect">
            <a:avLst/>
          </a:prstGeom>
          <a:noFill/>
          <a:ln w="0">
            <a:noFill/>
          </a:ln>
        </p:spPr>
        <p:txBody>
          <a:bodyPr wrap="square" anchor="t">
            <a:noAutofit/>
          </a:bodyPr>
          <a:lstStyle/>
          <a:p>
            <a:pPr algn="l">
              <a:defRPr sz="1950" b="0">
                <a:solidFill>
                  <a:srgbClr val="52677A"/>
                </a:solidFill>
                <a:latin typeface="Times New Roman"/>
                <a:ea typeface="Times New Roman"/>
                <a:cs typeface="Times New Roman"/>
              </a:defRPr>
            </a:pPr>
            <a:r>
              <a:rPr sz="1950" b="0" dirty="0">
                <a:solidFill>
                  <a:srgbClr val="52677A"/>
                </a:solidFill>
                <a:latin typeface="Times New Roman"/>
                <a:ea typeface="Times New Roman"/>
                <a:cs typeface="Times New Roman"/>
              </a:rPr>
              <a:t>Bonding experiment and a three-layer device</a:t>
            </a:r>
          </a:p>
        </p:txBody>
      </p:sp>
      <p:sp>
        <p:nvSpPr>
          <p:cNvPr id="7" name="Roadmap pages 0">
            <a:extLst>
              <a:ext uri="{FF2B5EF4-FFF2-40B4-BE49-F238E27FC236}">
                <a16:creationId xmlns:a16="http://schemas.microsoft.com/office/drawing/2014/main" id="{B12CA531-AFFA-6B0E-2CEC-C402E928EAD5}"/>
              </a:ext>
            </a:extLst>
          </p:cNvPr>
          <p:cNvSpPr>
            <a:spLocks noGrp="1"/>
          </p:cNvSpPr>
          <p:nvPr/>
        </p:nvSpPr>
        <p:spPr>
          <a:xfrm>
            <a:off x="10572750" y="1581150"/>
            <a:ext cx="990600" cy="400050"/>
          </a:xfrm>
          <a:prstGeom prst="rect">
            <a:avLst/>
          </a:prstGeom>
          <a:noFill/>
          <a:ln w="0">
            <a:noFill/>
          </a:ln>
        </p:spPr>
        <p:txBody>
          <a:bodyPr wrap="square" anchor="t">
            <a:noAutofit/>
          </a:bodyPr>
          <a:lstStyle/>
          <a:p>
            <a:pPr algn="l">
              <a:defRPr sz="1950" b="0">
                <a:solidFill>
                  <a:srgbClr val="0067B1"/>
                </a:solidFill>
                <a:latin typeface="Times New Roman"/>
                <a:ea typeface="Times New Roman"/>
                <a:cs typeface="Times New Roman"/>
              </a:defRPr>
            </a:pPr>
            <a:r>
              <a:rPr sz="1950" b="0" dirty="0">
                <a:solidFill>
                  <a:srgbClr val="0067B1"/>
                </a:solidFill>
                <a:latin typeface="Times New Roman"/>
                <a:ea typeface="Times New Roman"/>
                <a:cs typeface="Times New Roman"/>
              </a:rPr>
              <a:t>0</a:t>
            </a:r>
            <a:r>
              <a:rPr lang="en-US" sz="1950" b="0" dirty="0">
                <a:solidFill>
                  <a:srgbClr val="0067B1"/>
                </a:solidFill>
                <a:latin typeface="Times New Roman"/>
                <a:ea typeface="Times New Roman"/>
                <a:cs typeface="Times New Roman"/>
              </a:rPr>
              <a:t>4</a:t>
            </a:r>
            <a:r>
              <a:rPr sz="1950" b="0" dirty="0">
                <a:solidFill>
                  <a:srgbClr val="0067B1"/>
                </a:solidFill>
                <a:latin typeface="Times New Roman"/>
                <a:ea typeface="Times New Roman"/>
                <a:cs typeface="Times New Roman"/>
              </a:rPr>
              <a:t>–0</a:t>
            </a:r>
            <a:r>
              <a:rPr lang="en-US" sz="1950" b="0" dirty="0">
                <a:solidFill>
                  <a:srgbClr val="0067B1"/>
                </a:solidFill>
                <a:latin typeface="Times New Roman"/>
                <a:ea typeface="Times New Roman"/>
                <a:cs typeface="Times New Roman"/>
              </a:rPr>
              <a:t>5</a:t>
            </a:r>
            <a:endParaRPr sz="1950" b="0" dirty="0">
              <a:solidFill>
                <a:srgbClr val="0067B1"/>
              </a:solidFill>
              <a:latin typeface="Times New Roman"/>
              <a:ea typeface="Times New Roman"/>
              <a:cs typeface="Times New Roman"/>
            </a:endParaRPr>
          </a:p>
        </p:txBody>
      </p:sp>
      <p:sp>
        <p:nvSpPr>
          <p:cNvPr id="8" name="Roadmap separator 0">
            <a:extLst>
              <a:ext uri="{FF2B5EF4-FFF2-40B4-BE49-F238E27FC236}">
                <a16:creationId xmlns:a16="http://schemas.microsoft.com/office/drawing/2014/main" id="{0D4CD8CE-09F8-4692-8E88-AC40F044E2D2}"/>
              </a:ext>
            </a:extLst>
          </p:cNvPr>
          <p:cNvSpPr>
            <a:spLocks noGrp="1"/>
          </p:cNvSpPr>
          <p:nvPr/>
        </p:nvSpPr>
        <p:spPr>
          <a:xfrm>
            <a:off x="609600" y="2286000"/>
            <a:ext cx="10953750" cy="14288"/>
          </a:xfrm>
          <a:prstGeom prst="rect">
            <a:avLst/>
          </a:prstGeom>
          <a:solidFill>
            <a:srgbClr val="D5E0EA"/>
          </a:solidFill>
          <a:ln w="0">
            <a:noFill/>
          </a:ln>
        </p:spPr>
      </p:sp>
      <p:sp>
        <p:nvSpPr>
          <p:cNvPr id="9" name="Roadmap 1">
            <a:extLst>
              <a:ext uri="{FF2B5EF4-FFF2-40B4-BE49-F238E27FC236}">
                <a16:creationId xmlns:a16="http://schemas.microsoft.com/office/drawing/2014/main" id="{B924CD10-748C-7EBA-52A8-8832F148F2AA}"/>
              </a:ext>
            </a:extLst>
          </p:cNvPr>
          <p:cNvSpPr>
            <a:spLocks noGrp="1"/>
          </p:cNvSpPr>
          <p:nvPr/>
        </p:nvSpPr>
        <p:spPr>
          <a:xfrm>
            <a:off x="609600" y="2476500"/>
            <a:ext cx="4095750" cy="400050"/>
          </a:xfrm>
          <a:prstGeom prst="rect">
            <a:avLst/>
          </a:prstGeom>
          <a:noFill/>
          <a:ln w="0">
            <a:noFill/>
          </a:ln>
        </p:spPr>
        <p:txBody>
          <a:bodyPr wrap="square" anchor="t">
            <a:noAutofit/>
          </a:bodyPr>
          <a:lstStyle/>
          <a:p>
            <a:pPr algn="l">
              <a:defRPr sz="2400" b="1">
                <a:solidFill>
                  <a:srgbClr val="0A2540"/>
                </a:solidFill>
                <a:latin typeface="Times New Roman"/>
                <a:ea typeface="Times New Roman"/>
                <a:cs typeface="Times New Roman"/>
              </a:defRPr>
            </a:pPr>
            <a:r>
              <a:rPr sz="2400" b="1" dirty="0">
                <a:solidFill>
                  <a:schemeClr val="bg1">
                    <a:lumMod val="65000"/>
                  </a:schemeClr>
                </a:solidFill>
                <a:latin typeface="Times New Roman"/>
                <a:ea typeface="Times New Roman"/>
                <a:cs typeface="Times New Roman"/>
              </a:rPr>
              <a:t>Model and input domain</a:t>
            </a:r>
          </a:p>
        </p:txBody>
      </p:sp>
      <p:sp>
        <p:nvSpPr>
          <p:cNvPr id="10" name="Roadmap detail 1">
            <a:extLst>
              <a:ext uri="{FF2B5EF4-FFF2-40B4-BE49-F238E27FC236}">
                <a16:creationId xmlns:a16="http://schemas.microsoft.com/office/drawing/2014/main" id="{FF39C83F-7E02-369D-9188-48C9666B7B20}"/>
              </a:ext>
            </a:extLst>
          </p:cNvPr>
          <p:cNvSpPr>
            <a:spLocks noGrp="1"/>
          </p:cNvSpPr>
          <p:nvPr/>
        </p:nvSpPr>
        <p:spPr>
          <a:xfrm>
            <a:off x="4714875" y="2495550"/>
            <a:ext cx="5715000" cy="628650"/>
          </a:xfrm>
          <a:prstGeom prst="rect">
            <a:avLst/>
          </a:prstGeom>
          <a:noFill/>
          <a:ln w="0">
            <a:noFill/>
          </a:ln>
        </p:spPr>
        <p:txBody>
          <a:bodyPr wrap="square" anchor="t">
            <a:noAutofit/>
          </a:bodyPr>
          <a:lstStyle/>
          <a:p>
            <a:pPr algn="l">
              <a:defRPr sz="1950" b="0">
                <a:solidFill>
                  <a:srgbClr val="52677A"/>
                </a:solidFill>
                <a:latin typeface="Times New Roman"/>
                <a:ea typeface="Times New Roman"/>
                <a:cs typeface="Times New Roman"/>
              </a:defRPr>
            </a:pPr>
            <a:r>
              <a:rPr sz="1950" b="0" dirty="0">
                <a:solidFill>
                  <a:schemeClr val="bg1">
                    <a:lumMod val="65000"/>
                  </a:schemeClr>
                </a:solidFill>
                <a:latin typeface="Times New Roman"/>
                <a:ea typeface="Times New Roman"/>
                <a:cs typeface="Times New Roman"/>
              </a:rPr>
              <a:t>Coupled equations, adhesion and 12 inputs</a:t>
            </a:r>
          </a:p>
        </p:txBody>
      </p:sp>
      <p:sp>
        <p:nvSpPr>
          <p:cNvPr id="11" name="Roadmap pages 1">
            <a:extLst>
              <a:ext uri="{FF2B5EF4-FFF2-40B4-BE49-F238E27FC236}">
                <a16:creationId xmlns:a16="http://schemas.microsoft.com/office/drawing/2014/main" id="{255DD138-0027-E0D3-9534-8B71F81FEE83}"/>
              </a:ext>
            </a:extLst>
          </p:cNvPr>
          <p:cNvSpPr>
            <a:spLocks noGrp="1"/>
          </p:cNvSpPr>
          <p:nvPr/>
        </p:nvSpPr>
        <p:spPr>
          <a:xfrm>
            <a:off x="10572750" y="2495550"/>
            <a:ext cx="990600" cy="400050"/>
          </a:xfrm>
          <a:prstGeom prst="rect">
            <a:avLst/>
          </a:prstGeom>
          <a:noFill/>
          <a:ln w="0">
            <a:noFill/>
          </a:ln>
        </p:spPr>
        <p:txBody>
          <a:bodyPr wrap="square" anchor="t">
            <a:noAutofit/>
          </a:bodyPr>
          <a:lstStyle/>
          <a:p>
            <a:pPr algn="l">
              <a:defRPr sz="1950" b="0">
                <a:solidFill>
                  <a:srgbClr val="0067B1"/>
                </a:solidFill>
                <a:latin typeface="Times New Roman"/>
                <a:ea typeface="Times New Roman"/>
                <a:cs typeface="Times New Roman"/>
              </a:defRPr>
            </a:pPr>
            <a:r>
              <a:rPr lang="en-US" sz="1950" b="0" dirty="0">
                <a:solidFill>
                  <a:srgbClr val="0067B1"/>
                </a:solidFill>
                <a:latin typeface="Times New Roman"/>
                <a:ea typeface="Times New Roman"/>
                <a:cs typeface="Times New Roman"/>
              </a:rPr>
              <a:t>0</a:t>
            </a:r>
            <a:r>
              <a:rPr lang="en-US" sz="1950" dirty="0">
                <a:solidFill>
                  <a:srgbClr val="0067B1"/>
                </a:solidFill>
                <a:latin typeface="Times New Roman"/>
                <a:ea typeface="Times New Roman"/>
                <a:cs typeface="Times New Roman"/>
              </a:rPr>
              <a:t>7</a:t>
            </a:r>
            <a:r>
              <a:rPr sz="1950" b="0" dirty="0">
                <a:solidFill>
                  <a:srgbClr val="0067B1"/>
                </a:solidFill>
                <a:latin typeface="Times New Roman"/>
                <a:ea typeface="Times New Roman"/>
                <a:cs typeface="Times New Roman"/>
              </a:rPr>
              <a:t>–0</a:t>
            </a:r>
            <a:r>
              <a:rPr lang="en-US" sz="1950" b="0" dirty="0">
                <a:solidFill>
                  <a:srgbClr val="0067B1"/>
                </a:solidFill>
                <a:latin typeface="Times New Roman"/>
                <a:ea typeface="Times New Roman"/>
                <a:cs typeface="Times New Roman"/>
              </a:rPr>
              <a:t>9</a:t>
            </a:r>
            <a:endParaRPr sz="1950" b="0" dirty="0">
              <a:solidFill>
                <a:srgbClr val="0067B1"/>
              </a:solidFill>
              <a:latin typeface="Times New Roman"/>
              <a:ea typeface="Times New Roman"/>
              <a:cs typeface="Times New Roman"/>
            </a:endParaRPr>
          </a:p>
        </p:txBody>
      </p:sp>
      <p:sp>
        <p:nvSpPr>
          <p:cNvPr id="12" name="Roadmap separator 1">
            <a:extLst>
              <a:ext uri="{FF2B5EF4-FFF2-40B4-BE49-F238E27FC236}">
                <a16:creationId xmlns:a16="http://schemas.microsoft.com/office/drawing/2014/main" id="{90524FED-FFE7-95ED-EC5F-3A368D9A5E0E}"/>
              </a:ext>
            </a:extLst>
          </p:cNvPr>
          <p:cNvSpPr>
            <a:spLocks noGrp="1"/>
          </p:cNvSpPr>
          <p:nvPr/>
        </p:nvSpPr>
        <p:spPr>
          <a:xfrm>
            <a:off x="609600" y="3200400"/>
            <a:ext cx="10953750" cy="14288"/>
          </a:xfrm>
          <a:prstGeom prst="rect">
            <a:avLst/>
          </a:prstGeom>
          <a:solidFill>
            <a:srgbClr val="D5E0EA"/>
          </a:solidFill>
          <a:ln w="0">
            <a:noFill/>
          </a:ln>
        </p:spPr>
      </p:sp>
      <p:sp>
        <p:nvSpPr>
          <p:cNvPr id="13" name="Roadmap 2">
            <a:extLst>
              <a:ext uri="{FF2B5EF4-FFF2-40B4-BE49-F238E27FC236}">
                <a16:creationId xmlns:a16="http://schemas.microsoft.com/office/drawing/2014/main" id="{0C247649-73A1-ACE8-7B9D-26880EFA5F2A}"/>
              </a:ext>
            </a:extLst>
          </p:cNvPr>
          <p:cNvSpPr>
            <a:spLocks noGrp="1"/>
          </p:cNvSpPr>
          <p:nvPr/>
        </p:nvSpPr>
        <p:spPr>
          <a:xfrm>
            <a:off x="609600" y="3390900"/>
            <a:ext cx="4095750" cy="400050"/>
          </a:xfrm>
          <a:prstGeom prst="rect">
            <a:avLst/>
          </a:prstGeom>
          <a:noFill/>
          <a:ln w="0">
            <a:noFill/>
          </a:ln>
        </p:spPr>
        <p:txBody>
          <a:bodyPr wrap="square" anchor="t">
            <a:noAutofit/>
          </a:bodyPr>
          <a:lstStyle/>
          <a:p>
            <a:pPr algn="l">
              <a:defRPr sz="2400" b="1">
                <a:solidFill>
                  <a:srgbClr val="0A2540"/>
                </a:solidFill>
                <a:latin typeface="Times New Roman"/>
                <a:ea typeface="Times New Roman"/>
                <a:cs typeface="Times New Roman"/>
              </a:defRPr>
            </a:pPr>
            <a:r>
              <a:rPr sz="2400" b="1" dirty="0">
                <a:solidFill>
                  <a:schemeClr val="bg1">
                    <a:lumMod val="65000"/>
                  </a:schemeClr>
                </a:solidFill>
                <a:latin typeface="Times New Roman"/>
                <a:ea typeface="Times New Roman"/>
                <a:cs typeface="Times New Roman"/>
              </a:rPr>
              <a:t>Transient results</a:t>
            </a:r>
          </a:p>
        </p:txBody>
      </p:sp>
      <p:sp>
        <p:nvSpPr>
          <p:cNvPr id="14" name="Roadmap detail 2">
            <a:extLst>
              <a:ext uri="{FF2B5EF4-FFF2-40B4-BE49-F238E27FC236}">
                <a16:creationId xmlns:a16="http://schemas.microsoft.com/office/drawing/2014/main" id="{DBC258C2-4CD3-AB76-284B-93713B90263E}"/>
              </a:ext>
            </a:extLst>
          </p:cNvPr>
          <p:cNvSpPr>
            <a:spLocks noGrp="1"/>
          </p:cNvSpPr>
          <p:nvPr/>
        </p:nvSpPr>
        <p:spPr>
          <a:xfrm>
            <a:off x="4714875" y="3409950"/>
            <a:ext cx="5715000" cy="628650"/>
          </a:xfrm>
          <a:prstGeom prst="rect">
            <a:avLst/>
          </a:prstGeom>
          <a:noFill/>
          <a:ln w="0">
            <a:noFill/>
          </a:ln>
        </p:spPr>
        <p:txBody>
          <a:bodyPr wrap="square" anchor="t">
            <a:noAutofit/>
          </a:bodyPr>
          <a:lstStyle/>
          <a:p>
            <a:pPr algn="l">
              <a:defRPr sz="1950" b="0">
                <a:solidFill>
                  <a:srgbClr val="52677A"/>
                </a:solidFill>
                <a:latin typeface="Times New Roman"/>
                <a:ea typeface="Times New Roman"/>
                <a:cs typeface="Times New Roman"/>
              </a:defRPr>
            </a:pPr>
            <a:r>
              <a:rPr sz="1950" b="0" dirty="0">
                <a:solidFill>
                  <a:schemeClr val="bg1">
                    <a:lumMod val="65000"/>
                  </a:schemeClr>
                </a:solidFill>
                <a:latin typeface="Times New Roman"/>
                <a:ea typeface="Times New Roman"/>
                <a:cs typeface="Times New Roman"/>
              </a:rPr>
              <a:t>Mean front speed, height, displacement and pressure</a:t>
            </a:r>
          </a:p>
        </p:txBody>
      </p:sp>
      <p:sp>
        <p:nvSpPr>
          <p:cNvPr id="15" name="Roadmap pages 2">
            <a:extLst>
              <a:ext uri="{FF2B5EF4-FFF2-40B4-BE49-F238E27FC236}">
                <a16:creationId xmlns:a16="http://schemas.microsoft.com/office/drawing/2014/main" id="{8437FFE2-5E5A-E3E9-97D4-E27FF29B6774}"/>
              </a:ext>
            </a:extLst>
          </p:cNvPr>
          <p:cNvSpPr>
            <a:spLocks noGrp="1"/>
          </p:cNvSpPr>
          <p:nvPr/>
        </p:nvSpPr>
        <p:spPr>
          <a:xfrm>
            <a:off x="10572750" y="3409950"/>
            <a:ext cx="990600" cy="400050"/>
          </a:xfrm>
          <a:prstGeom prst="rect">
            <a:avLst/>
          </a:prstGeom>
          <a:noFill/>
          <a:ln w="0">
            <a:noFill/>
          </a:ln>
        </p:spPr>
        <p:txBody>
          <a:bodyPr wrap="square" anchor="t">
            <a:noAutofit/>
          </a:bodyPr>
          <a:lstStyle/>
          <a:p>
            <a:pPr algn="l">
              <a:defRPr sz="1950" b="0">
                <a:solidFill>
                  <a:srgbClr val="0067B1"/>
                </a:solidFill>
                <a:latin typeface="Times New Roman"/>
                <a:ea typeface="Times New Roman"/>
                <a:cs typeface="Times New Roman"/>
              </a:defRPr>
            </a:pPr>
            <a:r>
              <a:rPr lang="en-US" sz="1950" dirty="0">
                <a:solidFill>
                  <a:srgbClr val="0067B1"/>
                </a:solidFill>
                <a:latin typeface="Times New Roman"/>
                <a:ea typeface="Times New Roman"/>
                <a:cs typeface="Times New Roman"/>
              </a:rPr>
              <a:t>11</a:t>
            </a:r>
            <a:r>
              <a:rPr sz="1950" b="0" dirty="0">
                <a:solidFill>
                  <a:srgbClr val="0067B1"/>
                </a:solidFill>
                <a:latin typeface="Times New Roman"/>
                <a:ea typeface="Times New Roman"/>
                <a:cs typeface="Times New Roman"/>
              </a:rPr>
              <a:t>–1</a:t>
            </a:r>
            <a:r>
              <a:rPr lang="en-US" sz="1950" dirty="0">
                <a:solidFill>
                  <a:srgbClr val="0067B1"/>
                </a:solidFill>
                <a:latin typeface="Times New Roman"/>
                <a:ea typeface="Times New Roman"/>
                <a:cs typeface="Times New Roman"/>
              </a:rPr>
              <a:t>3</a:t>
            </a:r>
            <a:endParaRPr sz="1950" b="0" dirty="0">
              <a:solidFill>
                <a:srgbClr val="0067B1"/>
              </a:solidFill>
              <a:latin typeface="Times New Roman"/>
              <a:ea typeface="Times New Roman"/>
              <a:cs typeface="Times New Roman"/>
            </a:endParaRPr>
          </a:p>
        </p:txBody>
      </p:sp>
      <p:sp>
        <p:nvSpPr>
          <p:cNvPr id="16" name="Roadmap separator 2">
            <a:extLst>
              <a:ext uri="{FF2B5EF4-FFF2-40B4-BE49-F238E27FC236}">
                <a16:creationId xmlns:a16="http://schemas.microsoft.com/office/drawing/2014/main" id="{4B2F2967-B86E-0226-1B86-B9C9658CC5AB}"/>
              </a:ext>
            </a:extLst>
          </p:cNvPr>
          <p:cNvSpPr>
            <a:spLocks noGrp="1"/>
          </p:cNvSpPr>
          <p:nvPr/>
        </p:nvSpPr>
        <p:spPr>
          <a:xfrm>
            <a:off x="609600" y="4114800"/>
            <a:ext cx="10953750" cy="14288"/>
          </a:xfrm>
          <a:prstGeom prst="rect">
            <a:avLst/>
          </a:prstGeom>
          <a:solidFill>
            <a:srgbClr val="D5E0EA"/>
          </a:solidFill>
          <a:ln w="0">
            <a:noFill/>
          </a:ln>
        </p:spPr>
      </p:sp>
      <p:sp>
        <p:nvSpPr>
          <p:cNvPr id="17" name="Roadmap 3">
            <a:extLst>
              <a:ext uri="{FF2B5EF4-FFF2-40B4-BE49-F238E27FC236}">
                <a16:creationId xmlns:a16="http://schemas.microsoft.com/office/drawing/2014/main" id="{70475DB5-AF9C-3602-B8BC-422F36A5AD4E}"/>
              </a:ext>
            </a:extLst>
          </p:cNvPr>
          <p:cNvSpPr>
            <a:spLocks noGrp="1"/>
          </p:cNvSpPr>
          <p:nvPr/>
        </p:nvSpPr>
        <p:spPr>
          <a:xfrm>
            <a:off x="609600" y="4305300"/>
            <a:ext cx="4095750" cy="400050"/>
          </a:xfrm>
          <a:prstGeom prst="rect">
            <a:avLst/>
          </a:prstGeom>
          <a:noFill/>
          <a:ln w="0">
            <a:noFill/>
          </a:ln>
        </p:spPr>
        <p:txBody>
          <a:bodyPr wrap="square" anchor="t">
            <a:noAutofit/>
          </a:bodyPr>
          <a:lstStyle/>
          <a:p>
            <a:pPr algn="l">
              <a:defRPr sz="2400" b="1">
                <a:solidFill>
                  <a:srgbClr val="0A2540"/>
                </a:solidFill>
                <a:latin typeface="Times New Roman"/>
                <a:ea typeface="Times New Roman"/>
                <a:cs typeface="Times New Roman"/>
              </a:defRPr>
            </a:pPr>
            <a:r>
              <a:rPr sz="2400" b="1" dirty="0">
                <a:solidFill>
                  <a:schemeClr val="bg1">
                    <a:lumMod val="65000"/>
                  </a:schemeClr>
                </a:solidFill>
                <a:latin typeface="Times New Roman"/>
                <a:ea typeface="Times New Roman"/>
                <a:cs typeface="Times New Roman"/>
              </a:rPr>
              <a:t>Sensitivity analysis</a:t>
            </a:r>
          </a:p>
        </p:txBody>
      </p:sp>
      <p:sp>
        <p:nvSpPr>
          <p:cNvPr id="18" name="Roadmap detail 3">
            <a:extLst>
              <a:ext uri="{FF2B5EF4-FFF2-40B4-BE49-F238E27FC236}">
                <a16:creationId xmlns:a16="http://schemas.microsoft.com/office/drawing/2014/main" id="{A3494FC5-43DA-08F0-E196-FD04236AA801}"/>
              </a:ext>
            </a:extLst>
          </p:cNvPr>
          <p:cNvSpPr>
            <a:spLocks noGrp="1"/>
          </p:cNvSpPr>
          <p:nvPr/>
        </p:nvSpPr>
        <p:spPr>
          <a:xfrm>
            <a:off x="4714875" y="4324350"/>
            <a:ext cx="5715000" cy="628650"/>
          </a:xfrm>
          <a:prstGeom prst="rect">
            <a:avLst/>
          </a:prstGeom>
          <a:noFill/>
          <a:ln w="0">
            <a:noFill/>
          </a:ln>
        </p:spPr>
        <p:txBody>
          <a:bodyPr wrap="square" anchor="t">
            <a:noAutofit/>
          </a:bodyPr>
          <a:lstStyle/>
          <a:p>
            <a:pPr algn="l">
              <a:defRPr sz="1950" b="0">
                <a:solidFill>
                  <a:srgbClr val="52677A"/>
                </a:solidFill>
                <a:latin typeface="Times New Roman"/>
                <a:ea typeface="Times New Roman"/>
                <a:cs typeface="Times New Roman"/>
              </a:defRPr>
            </a:pPr>
            <a:r>
              <a:rPr sz="1950" b="0" dirty="0">
                <a:solidFill>
                  <a:schemeClr val="bg1">
                    <a:lumMod val="65000"/>
                  </a:schemeClr>
                </a:solidFill>
                <a:latin typeface="Times New Roman"/>
                <a:ea typeface="Times New Roman"/>
                <a:cs typeface="Times New Roman"/>
              </a:rPr>
              <a:t>Morris screening, Sobol indices and priorities</a:t>
            </a:r>
          </a:p>
        </p:txBody>
      </p:sp>
      <p:sp>
        <p:nvSpPr>
          <p:cNvPr id="19" name="Roadmap pages 3">
            <a:extLst>
              <a:ext uri="{FF2B5EF4-FFF2-40B4-BE49-F238E27FC236}">
                <a16:creationId xmlns:a16="http://schemas.microsoft.com/office/drawing/2014/main" id="{AD813FE8-BC00-4801-AD6A-7BC8BE975097}"/>
              </a:ext>
            </a:extLst>
          </p:cNvPr>
          <p:cNvSpPr>
            <a:spLocks noGrp="1"/>
          </p:cNvSpPr>
          <p:nvPr/>
        </p:nvSpPr>
        <p:spPr>
          <a:xfrm>
            <a:off x="10572750" y="4324350"/>
            <a:ext cx="990600" cy="400050"/>
          </a:xfrm>
          <a:prstGeom prst="rect">
            <a:avLst/>
          </a:prstGeom>
          <a:noFill/>
          <a:ln w="0">
            <a:noFill/>
          </a:ln>
        </p:spPr>
        <p:txBody>
          <a:bodyPr wrap="square" anchor="t">
            <a:noAutofit/>
          </a:bodyPr>
          <a:lstStyle/>
          <a:p>
            <a:pPr algn="l">
              <a:defRPr sz="1950" b="0">
                <a:solidFill>
                  <a:srgbClr val="0067B1"/>
                </a:solidFill>
                <a:latin typeface="Times New Roman"/>
                <a:ea typeface="Times New Roman"/>
                <a:cs typeface="Times New Roman"/>
              </a:defRPr>
            </a:pPr>
            <a:r>
              <a:rPr sz="1950" b="0" dirty="0">
                <a:solidFill>
                  <a:srgbClr val="0067B1"/>
                </a:solidFill>
                <a:latin typeface="Times New Roman"/>
                <a:ea typeface="Times New Roman"/>
                <a:cs typeface="Times New Roman"/>
              </a:rPr>
              <a:t>1</a:t>
            </a:r>
            <a:r>
              <a:rPr lang="en-US" sz="1950" dirty="0">
                <a:solidFill>
                  <a:srgbClr val="0067B1"/>
                </a:solidFill>
                <a:latin typeface="Times New Roman"/>
                <a:ea typeface="Times New Roman"/>
                <a:cs typeface="Times New Roman"/>
              </a:rPr>
              <a:t>5</a:t>
            </a:r>
            <a:r>
              <a:rPr sz="1950" b="0" dirty="0">
                <a:solidFill>
                  <a:srgbClr val="0067B1"/>
                </a:solidFill>
                <a:latin typeface="Times New Roman"/>
                <a:ea typeface="Times New Roman"/>
                <a:cs typeface="Times New Roman"/>
              </a:rPr>
              <a:t>–1</a:t>
            </a:r>
            <a:r>
              <a:rPr lang="en-US" sz="1950" dirty="0">
                <a:solidFill>
                  <a:srgbClr val="0067B1"/>
                </a:solidFill>
                <a:latin typeface="Times New Roman"/>
                <a:ea typeface="Times New Roman"/>
                <a:cs typeface="Times New Roman"/>
              </a:rPr>
              <a:t>6</a:t>
            </a:r>
            <a:endParaRPr sz="1950" b="0" dirty="0">
              <a:solidFill>
                <a:srgbClr val="0067B1"/>
              </a:solidFill>
              <a:latin typeface="Times New Roman"/>
              <a:ea typeface="Times New Roman"/>
              <a:cs typeface="Times New Roman"/>
            </a:endParaRPr>
          </a:p>
        </p:txBody>
      </p:sp>
      <p:sp>
        <p:nvSpPr>
          <p:cNvPr id="20" name="Roadmap separator 3">
            <a:extLst>
              <a:ext uri="{FF2B5EF4-FFF2-40B4-BE49-F238E27FC236}">
                <a16:creationId xmlns:a16="http://schemas.microsoft.com/office/drawing/2014/main" id="{372FA66D-ED3D-E7F1-3BD7-2504A76CF669}"/>
              </a:ext>
            </a:extLst>
          </p:cNvPr>
          <p:cNvSpPr>
            <a:spLocks noGrp="1"/>
          </p:cNvSpPr>
          <p:nvPr/>
        </p:nvSpPr>
        <p:spPr>
          <a:xfrm>
            <a:off x="609600" y="5029200"/>
            <a:ext cx="10953750" cy="14288"/>
          </a:xfrm>
          <a:prstGeom prst="rect">
            <a:avLst/>
          </a:prstGeom>
          <a:solidFill>
            <a:srgbClr val="D5E0EA"/>
          </a:solidFill>
          <a:ln w="0">
            <a:noFill/>
          </a:ln>
        </p:spPr>
      </p:sp>
      <p:sp>
        <p:nvSpPr>
          <p:cNvPr id="21" name="Roadmap 4">
            <a:extLst>
              <a:ext uri="{FF2B5EF4-FFF2-40B4-BE49-F238E27FC236}">
                <a16:creationId xmlns:a16="http://schemas.microsoft.com/office/drawing/2014/main" id="{136D0D22-BE98-FF75-A426-ED0169CE8ABD}"/>
              </a:ext>
            </a:extLst>
          </p:cNvPr>
          <p:cNvSpPr>
            <a:spLocks noGrp="1"/>
          </p:cNvSpPr>
          <p:nvPr/>
        </p:nvSpPr>
        <p:spPr>
          <a:xfrm>
            <a:off x="609600" y="5219700"/>
            <a:ext cx="4095750" cy="400050"/>
          </a:xfrm>
          <a:prstGeom prst="rect">
            <a:avLst/>
          </a:prstGeom>
          <a:noFill/>
          <a:ln w="0">
            <a:noFill/>
          </a:ln>
        </p:spPr>
        <p:txBody>
          <a:bodyPr wrap="square" anchor="t">
            <a:noAutofit/>
          </a:bodyPr>
          <a:lstStyle/>
          <a:p>
            <a:pPr algn="l">
              <a:defRPr sz="2400" b="1">
                <a:solidFill>
                  <a:srgbClr val="0A2540"/>
                </a:solidFill>
                <a:latin typeface="Times New Roman"/>
                <a:ea typeface="Times New Roman"/>
                <a:cs typeface="Times New Roman"/>
              </a:defRPr>
            </a:pPr>
            <a:r>
              <a:rPr sz="2400" b="1" dirty="0">
                <a:solidFill>
                  <a:schemeClr val="bg1">
                    <a:lumMod val="65000"/>
                  </a:schemeClr>
                </a:solidFill>
                <a:latin typeface="Times New Roman"/>
                <a:ea typeface="Times New Roman"/>
                <a:cs typeface="Times New Roman"/>
              </a:rPr>
              <a:t>Conclusions</a:t>
            </a:r>
          </a:p>
        </p:txBody>
      </p:sp>
      <p:sp>
        <p:nvSpPr>
          <p:cNvPr id="22" name="Roadmap detail 4">
            <a:extLst>
              <a:ext uri="{FF2B5EF4-FFF2-40B4-BE49-F238E27FC236}">
                <a16:creationId xmlns:a16="http://schemas.microsoft.com/office/drawing/2014/main" id="{E3437A49-6210-C181-539F-7CC721D9FC31}"/>
              </a:ext>
            </a:extLst>
          </p:cNvPr>
          <p:cNvSpPr>
            <a:spLocks noGrp="1"/>
          </p:cNvSpPr>
          <p:nvPr/>
        </p:nvSpPr>
        <p:spPr>
          <a:xfrm>
            <a:off x="4714875" y="5238750"/>
            <a:ext cx="5715000" cy="628650"/>
          </a:xfrm>
          <a:prstGeom prst="rect">
            <a:avLst/>
          </a:prstGeom>
          <a:noFill/>
          <a:ln w="0">
            <a:noFill/>
          </a:ln>
        </p:spPr>
        <p:txBody>
          <a:bodyPr wrap="square" anchor="t">
            <a:noAutofit/>
          </a:bodyPr>
          <a:lstStyle/>
          <a:p>
            <a:pPr algn="l">
              <a:defRPr sz="1950" b="0">
                <a:solidFill>
                  <a:srgbClr val="52677A"/>
                </a:solidFill>
                <a:latin typeface="Times New Roman"/>
                <a:ea typeface="Times New Roman"/>
                <a:cs typeface="Times New Roman"/>
              </a:defRPr>
            </a:pPr>
            <a:r>
              <a:rPr sz="1950" b="0" dirty="0">
                <a:solidFill>
                  <a:schemeClr val="bg1">
                    <a:lumMod val="65000"/>
                  </a:schemeClr>
                </a:solidFill>
                <a:latin typeface="Times New Roman"/>
                <a:ea typeface="Times New Roman"/>
                <a:cs typeface="Times New Roman"/>
              </a:rPr>
              <a:t>Main findings and acknowledgements</a:t>
            </a:r>
          </a:p>
        </p:txBody>
      </p:sp>
      <p:sp>
        <p:nvSpPr>
          <p:cNvPr id="23" name="Roadmap pages 4">
            <a:extLst>
              <a:ext uri="{FF2B5EF4-FFF2-40B4-BE49-F238E27FC236}">
                <a16:creationId xmlns:a16="http://schemas.microsoft.com/office/drawing/2014/main" id="{C0EA5D49-860C-96AD-CD6F-8C1FCD9E3F70}"/>
              </a:ext>
            </a:extLst>
          </p:cNvPr>
          <p:cNvSpPr>
            <a:spLocks noGrp="1"/>
          </p:cNvSpPr>
          <p:nvPr/>
        </p:nvSpPr>
        <p:spPr>
          <a:xfrm>
            <a:off x="10572750" y="5238750"/>
            <a:ext cx="990600" cy="400050"/>
          </a:xfrm>
          <a:prstGeom prst="rect">
            <a:avLst/>
          </a:prstGeom>
          <a:noFill/>
          <a:ln w="0">
            <a:noFill/>
          </a:ln>
        </p:spPr>
        <p:txBody>
          <a:bodyPr wrap="square" anchor="t">
            <a:noAutofit/>
          </a:bodyPr>
          <a:lstStyle/>
          <a:p>
            <a:pPr algn="l">
              <a:defRPr sz="1950" b="0">
                <a:solidFill>
                  <a:srgbClr val="0067B1"/>
                </a:solidFill>
                <a:latin typeface="Times New Roman"/>
                <a:ea typeface="Times New Roman"/>
                <a:cs typeface="Times New Roman"/>
              </a:defRPr>
            </a:pPr>
            <a:r>
              <a:rPr sz="1950" b="0" dirty="0">
                <a:solidFill>
                  <a:srgbClr val="0067B1"/>
                </a:solidFill>
                <a:latin typeface="Times New Roman"/>
                <a:ea typeface="Times New Roman"/>
                <a:cs typeface="Times New Roman"/>
              </a:rPr>
              <a:t>1</a:t>
            </a:r>
            <a:r>
              <a:rPr lang="en-US" sz="1950" dirty="0">
                <a:solidFill>
                  <a:srgbClr val="0067B1"/>
                </a:solidFill>
                <a:latin typeface="Times New Roman"/>
                <a:ea typeface="Times New Roman"/>
                <a:cs typeface="Times New Roman"/>
              </a:rPr>
              <a:t>8</a:t>
            </a:r>
            <a:endParaRPr sz="1950" b="0" dirty="0">
              <a:solidFill>
                <a:srgbClr val="0067B1"/>
              </a:solidFill>
              <a:latin typeface="Times New Roman"/>
              <a:ea typeface="Times New Roman"/>
              <a:cs typeface="Times New Roman"/>
            </a:endParaRPr>
          </a:p>
        </p:txBody>
      </p:sp>
    </p:spTree>
    <p:extLst>
      <p:ext uri="{BB962C8B-B14F-4D97-AF65-F5344CB8AC3E}">
        <p14:creationId xmlns:p14="http://schemas.microsoft.com/office/powerpoint/2010/main" val="89428976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mplate blue edge">
            <a:extLst>
              <a:ext uri="{FF2B5EF4-FFF2-40B4-BE49-F238E27FC236}">
                <a16:creationId xmlns:a16="http://schemas.microsoft.com/office/drawing/2014/main" id="{7759040B-E5B4-4728-A623-90549060D1A4}"/>
              </a:ext>
            </a:extLst>
          </p:cNvPr>
          <p:cNvSpPr>
            <a:spLocks noGrp="1"/>
          </p:cNvSpPr>
          <p:nvPr/>
        </p:nvSpPr>
        <p:spPr>
          <a:xfrm>
            <a:off x="0" y="0"/>
            <a:ext cx="133350" cy="6858000"/>
          </a:xfrm>
          <a:prstGeom prst="rect">
            <a:avLst/>
          </a:prstGeom>
          <a:solidFill>
            <a:srgbClr val="0067B1"/>
          </a:solidFill>
          <a:ln w="0">
            <a:noFill/>
          </a:ln>
        </p:spPr>
      </p:sp>
      <p:pic>
        <p:nvPicPr>
          <p:cNvPr id="15" name="图片 14"/>
          <p:cNvPicPr>
            <a:picLocks noChangeAspect="1"/>
          </p:cNvPicPr>
          <p:nvPr/>
        </p:nvPicPr>
        <p:blipFill>
          <a:blip r:embed="rId3"/>
          <a:stretch/>
        </p:blipFill>
        <p:spPr>
          <a:xfrm>
            <a:off x="9529330" y="247650"/>
            <a:ext cx="2048741" cy="594360"/>
          </a:xfrm>
          <a:prstGeom prst="rect">
            <a:avLst/>
          </a:prstGeom>
        </p:spPr>
      </p:pic>
      <p:sp>
        <p:nvSpPr>
          <p:cNvPr id="5" name="Header rule">
            <a:extLst>
              <a:ext uri="{FF2B5EF4-FFF2-40B4-BE49-F238E27FC236}">
                <a16:creationId xmlns:a16="http://schemas.microsoft.com/office/drawing/2014/main" id="{F38FA672-90D4-4476-972D-3ADA336D21A6}"/>
              </a:ext>
            </a:extLst>
          </p:cNvPr>
          <p:cNvSpPr>
            <a:spLocks noGrp="1"/>
          </p:cNvSpPr>
          <p:nvPr/>
        </p:nvSpPr>
        <p:spPr>
          <a:xfrm>
            <a:off x="514350" y="1257300"/>
            <a:ext cx="11144250" cy="14288"/>
          </a:xfrm>
          <a:prstGeom prst="rect">
            <a:avLst/>
          </a:prstGeom>
          <a:solidFill>
            <a:srgbClr val="D5E0EA"/>
          </a:solidFill>
          <a:ln w="0">
            <a:noFill/>
          </a:ln>
        </p:spPr>
      </p:sp>
      <p:pic>
        <p:nvPicPr>
          <p:cNvPr id="19" name="图片 18"/>
          <p:cNvPicPr>
            <a:picLocks noChangeAspect="1"/>
          </p:cNvPicPr>
          <p:nvPr/>
        </p:nvPicPr>
        <p:blipFill>
          <a:blip r:embed="rId4"/>
          <a:stretch/>
        </p:blipFill>
        <p:spPr>
          <a:xfrm>
            <a:off x="609600" y="2001179"/>
            <a:ext cx="7258050" cy="2360341"/>
          </a:xfrm>
          <a:prstGeom prst="rect">
            <a:avLst/>
          </a:prstGeom>
        </p:spPr>
      </p:pic>
      <p:sp>
        <p:nvSpPr>
          <p:cNvPr id="7" name="Contact growth heading">
            <a:extLst>
              <a:ext uri="{FF2B5EF4-FFF2-40B4-BE49-F238E27FC236}">
                <a16:creationId xmlns:a16="http://schemas.microsoft.com/office/drawing/2014/main" id="{E65006A0-8770-42BD-87ED-50CC5B9725B4}"/>
              </a:ext>
            </a:extLst>
          </p:cNvPr>
          <p:cNvSpPr>
            <a:spLocks noGrp="1"/>
          </p:cNvSpPr>
          <p:nvPr/>
        </p:nvSpPr>
        <p:spPr>
          <a:xfrm>
            <a:off x="8286750" y="1676400"/>
            <a:ext cx="3238500" cy="342900"/>
          </a:xfrm>
          <a:prstGeom prst="rect">
            <a:avLst/>
          </a:prstGeom>
          <a:noFill/>
          <a:ln w="0">
            <a:noFill/>
          </a:ln>
        </p:spPr>
        <p:txBody>
          <a:bodyPr wrap="square" anchor="t">
            <a:noAutofit/>
          </a:bodyPr>
          <a:lstStyle/>
          <a:p>
            <a:pPr algn="l">
              <a:defRPr sz="2100" b="1">
                <a:solidFill>
                  <a:srgbClr val="0067B1"/>
                </a:solidFill>
                <a:latin typeface="Times New Roman"/>
                <a:ea typeface="Times New Roman"/>
                <a:cs typeface="Times New Roman"/>
              </a:defRPr>
            </a:pPr>
            <a:r>
              <a:rPr sz="2100" b="1">
                <a:solidFill>
                  <a:srgbClr val="0067B1"/>
                </a:solidFill>
                <a:latin typeface="Times New Roman"/>
                <a:ea typeface="Times New Roman"/>
                <a:cs typeface="Times New Roman"/>
              </a:rPr>
              <a:t>Contact growth</a:t>
            </a:r>
          </a:p>
        </p:txBody>
      </p:sp>
      <p:sp>
        <p:nvSpPr>
          <p:cNvPr id="8" name="Experiment meaning">
            <a:extLst>
              <a:ext uri="{FF2B5EF4-FFF2-40B4-BE49-F238E27FC236}">
                <a16:creationId xmlns:a16="http://schemas.microsoft.com/office/drawing/2014/main" id="{8C27F6EA-81C1-4994-A5B6-1C74C01DEEBD}"/>
              </a:ext>
            </a:extLst>
          </p:cNvPr>
          <p:cNvSpPr>
            <a:spLocks noGrp="1"/>
          </p:cNvSpPr>
          <p:nvPr/>
        </p:nvSpPr>
        <p:spPr>
          <a:xfrm>
            <a:off x="8286750" y="2133600"/>
            <a:ext cx="3276600" cy="990600"/>
          </a:xfrm>
          <a:prstGeom prst="rect">
            <a:avLst/>
          </a:prstGeom>
          <a:noFill/>
          <a:ln w="0">
            <a:noFill/>
          </a:ln>
        </p:spPr>
        <p:txBody>
          <a:bodyPr wrap="square" anchor="t">
            <a:noAutofit/>
          </a:bodyPr>
          <a:lstStyle/>
          <a:p>
            <a:pPr algn="l">
              <a:defRPr sz="2100" b="0">
                <a:solidFill>
                  <a:srgbClr val="0A2540"/>
                </a:solidFill>
                <a:latin typeface="Times New Roman"/>
                <a:ea typeface="Times New Roman"/>
                <a:cs typeface="Times New Roman"/>
              </a:defRPr>
            </a:pPr>
            <a:r>
              <a:rPr sz="2100" b="0">
                <a:solidFill>
                  <a:srgbClr val="0A2540"/>
                </a:solidFill>
                <a:latin typeface="Times New Roman"/>
                <a:ea typeface="Times New Roman"/>
                <a:cs typeface="Times New Roman"/>
              </a:rPr>
              <a:t>A local contact grows into a bonded region as the front advances.</a:t>
            </a:r>
          </a:p>
        </p:txBody>
      </p:sp>
      <p:sp>
        <p:nvSpPr>
          <p:cNvPr id="9" name="Why speed matters heading">
            <a:extLst>
              <a:ext uri="{FF2B5EF4-FFF2-40B4-BE49-F238E27FC236}">
                <a16:creationId xmlns:a16="http://schemas.microsoft.com/office/drawing/2014/main" id="{412622C1-5920-471C-B258-857CBDB6E97F}"/>
              </a:ext>
            </a:extLst>
          </p:cNvPr>
          <p:cNvSpPr>
            <a:spLocks noGrp="1"/>
          </p:cNvSpPr>
          <p:nvPr/>
        </p:nvSpPr>
        <p:spPr>
          <a:xfrm>
            <a:off x="8286750" y="3429000"/>
            <a:ext cx="3238500" cy="342900"/>
          </a:xfrm>
          <a:prstGeom prst="rect">
            <a:avLst/>
          </a:prstGeom>
          <a:noFill/>
          <a:ln w="0">
            <a:noFill/>
          </a:ln>
        </p:spPr>
        <p:txBody>
          <a:bodyPr wrap="square" anchor="t">
            <a:noAutofit/>
          </a:bodyPr>
          <a:lstStyle/>
          <a:p>
            <a:pPr algn="l">
              <a:defRPr sz="2100" b="1">
                <a:solidFill>
                  <a:srgbClr val="0067B1"/>
                </a:solidFill>
                <a:latin typeface="Times New Roman"/>
                <a:ea typeface="Times New Roman"/>
                <a:cs typeface="Times New Roman"/>
              </a:defRPr>
            </a:pPr>
            <a:r>
              <a:rPr sz="2100" b="1">
                <a:solidFill>
                  <a:srgbClr val="0067B1"/>
                </a:solidFill>
                <a:latin typeface="Times New Roman"/>
                <a:ea typeface="Times New Roman"/>
                <a:cs typeface="Times New Roman"/>
              </a:rPr>
              <a:t>Why speed matters</a:t>
            </a:r>
          </a:p>
        </p:txBody>
      </p:sp>
      <p:sp>
        <p:nvSpPr>
          <p:cNvPr id="6" name="Experiment source">
            <a:extLst>
              <a:ext uri="{FF2B5EF4-FFF2-40B4-BE49-F238E27FC236}">
                <a16:creationId xmlns:a16="http://schemas.microsoft.com/office/drawing/2014/main" id="{DE58A2DE-94FE-B903-2A3E-9C0C6F6CB837}"/>
              </a:ext>
            </a:extLst>
          </p:cNvPr>
          <p:cNvSpPr>
            <a:spLocks noGrp="1"/>
          </p:cNvSpPr>
          <p:nvPr/>
        </p:nvSpPr>
        <p:spPr>
          <a:xfrm>
            <a:off x="514350" y="6223657"/>
            <a:ext cx="8613058" cy="409575"/>
          </a:xfrm>
          <a:prstGeom prst="rect">
            <a:avLst/>
          </a:prstGeom>
          <a:noFill/>
          <a:ln w="0">
            <a:noFill/>
          </a:ln>
        </p:spPr>
        <p:txBody>
          <a:bodyPr wrap="square" anchor="t">
            <a:noAutofit/>
          </a:bodyPr>
          <a:lstStyle/>
          <a:p>
            <a:pPr algn="l">
              <a:defRPr sz="1800" b="0">
                <a:solidFill>
                  <a:srgbClr val="52677A"/>
                </a:solidFill>
                <a:latin typeface="Times New Roman"/>
                <a:ea typeface="Times New Roman"/>
                <a:cs typeface="Times New Roman"/>
              </a:defRPr>
            </a:pPr>
            <a:r>
              <a:rPr lang="en-US" sz="1800" b="0" dirty="0">
                <a:solidFill>
                  <a:srgbClr val="52677A"/>
                </a:solidFill>
                <a:latin typeface="Times New Roman"/>
                <a:ea typeface="Times New Roman"/>
                <a:cs typeface="Times New Roman"/>
              </a:rPr>
              <a:t>Q.Y. Tong and U. </a:t>
            </a:r>
            <a:r>
              <a:rPr lang="en-US" sz="1800" b="0" dirty="0" err="1">
                <a:solidFill>
                  <a:srgbClr val="52677A"/>
                </a:solidFill>
                <a:latin typeface="Times New Roman"/>
                <a:ea typeface="Times New Roman"/>
                <a:cs typeface="Times New Roman"/>
              </a:rPr>
              <a:t>Gösele</a:t>
            </a:r>
            <a:r>
              <a:rPr lang="en-US" sz="1800" b="0" dirty="0">
                <a:solidFill>
                  <a:srgbClr val="52677A"/>
                </a:solidFill>
                <a:latin typeface="Times New Roman"/>
                <a:ea typeface="Times New Roman"/>
                <a:cs typeface="Times New Roman"/>
              </a:rPr>
              <a:t>, Semiconductor Wafer Bonding: Science and Technology, 1998.</a:t>
            </a:r>
            <a:endParaRPr sz="1800" b="0" dirty="0">
              <a:solidFill>
                <a:srgbClr val="52677A"/>
              </a:solidFill>
              <a:latin typeface="Times New Roman"/>
              <a:ea typeface="Times New Roman"/>
              <a:cs typeface="Times New Roman"/>
              <a:hlinkClick r:id="rId5"/>
            </a:endParaRPr>
          </a:p>
        </p:txBody>
      </p:sp>
      <p:sp>
        <p:nvSpPr>
          <p:cNvPr id="17" name="Research question">
            <a:extLst>
              <a:ext uri="{FF2B5EF4-FFF2-40B4-BE49-F238E27FC236}">
                <a16:creationId xmlns:a16="http://schemas.microsoft.com/office/drawing/2014/main" id="{9647A0F2-FC40-52F9-C0F5-2FCDDCB08C15}"/>
              </a:ext>
            </a:extLst>
          </p:cNvPr>
          <p:cNvSpPr>
            <a:spLocks noGrp="1"/>
          </p:cNvSpPr>
          <p:nvPr/>
        </p:nvSpPr>
        <p:spPr>
          <a:xfrm>
            <a:off x="609600" y="5191125"/>
            <a:ext cx="7258050" cy="590550"/>
          </a:xfrm>
          <a:prstGeom prst="rect">
            <a:avLst/>
          </a:prstGeom>
          <a:noFill/>
          <a:ln w="0">
            <a:noFill/>
          </a:ln>
        </p:spPr>
        <p:txBody>
          <a:bodyPr wrap="square" anchor="t">
            <a:noAutofit/>
          </a:bodyPr>
          <a:lstStyle/>
          <a:p>
            <a:pPr algn="l">
              <a:defRPr sz="2550" b="1">
                <a:solidFill>
                  <a:srgbClr val="0067B1"/>
                </a:solidFill>
                <a:latin typeface="Times New Roman"/>
                <a:ea typeface="Times New Roman"/>
                <a:cs typeface="Times New Roman"/>
              </a:defRPr>
            </a:pPr>
            <a:r>
              <a:rPr sz="2550" b="1" dirty="0">
                <a:solidFill>
                  <a:srgbClr val="0067B1"/>
                </a:solidFill>
                <a:latin typeface="Times New Roman"/>
                <a:ea typeface="Times New Roman"/>
                <a:cs typeface="Times New Roman"/>
              </a:rPr>
              <a:t>What controls mean bonding-front speed?</a:t>
            </a:r>
          </a:p>
        </p:txBody>
      </p:sp>
      <p:sp>
        <p:nvSpPr>
          <p:cNvPr id="20" name="Literature bridge">
            <a:extLst>
              <a:ext uri="{FF2B5EF4-FFF2-40B4-BE49-F238E27FC236}">
                <a16:creationId xmlns:a16="http://schemas.microsoft.com/office/drawing/2014/main" id="{5316F667-CE57-F729-9DC5-1A7046670045}"/>
              </a:ext>
            </a:extLst>
          </p:cNvPr>
          <p:cNvSpPr>
            <a:spLocks noGrp="1"/>
          </p:cNvSpPr>
          <p:nvPr/>
        </p:nvSpPr>
        <p:spPr>
          <a:xfrm>
            <a:off x="8286750" y="3886200"/>
            <a:ext cx="3276600" cy="1085850"/>
          </a:xfrm>
          <a:prstGeom prst="rect">
            <a:avLst/>
          </a:prstGeom>
          <a:noFill/>
          <a:ln w="0">
            <a:noFill/>
          </a:ln>
        </p:spPr>
        <p:txBody>
          <a:bodyPr wrap="square" anchor="t">
            <a:noAutofit/>
          </a:bodyPr>
          <a:lstStyle/>
          <a:p>
            <a:pPr algn="l">
              <a:defRPr sz="2100" b="0">
                <a:solidFill>
                  <a:srgbClr val="0A2540"/>
                </a:solidFill>
                <a:latin typeface="Times New Roman"/>
                <a:ea typeface="Times New Roman"/>
                <a:cs typeface="Times New Roman"/>
              </a:defRPr>
            </a:pPr>
            <a:r>
              <a:rPr sz="2100" b="0" dirty="0">
                <a:solidFill>
                  <a:srgbClr val="0A2540"/>
                </a:solidFill>
                <a:latin typeface="Times New Roman"/>
                <a:ea typeface="Times New Roman"/>
                <a:cs typeface="Times New Roman"/>
              </a:rPr>
              <a:t>Mean front speed measures how fast bonded contact spreads across the wafer.</a:t>
            </a:r>
          </a:p>
        </p:txBody>
      </p:sp>
      <p:sp>
        <p:nvSpPr>
          <p:cNvPr id="18" name="Slide title">
            <a:extLst>
              <a:ext uri="{FF2B5EF4-FFF2-40B4-BE49-F238E27FC236}">
                <a16:creationId xmlns:a16="http://schemas.microsoft.com/office/drawing/2014/main" id="{D5EB2B0B-4BFE-A6D3-03B0-FA3EC8E9B76A}"/>
              </a:ext>
            </a:extLst>
          </p:cNvPr>
          <p:cNvSpPr>
            <a:spLocks noGrp="1"/>
          </p:cNvSpPr>
          <p:nvPr/>
        </p:nvSpPr>
        <p:spPr>
          <a:xfrm>
            <a:off x="514350" y="285750"/>
            <a:ext cx="8810625" cy="514350"/>
          </a:xfrm>
          <a:prstGeom prst="rect">
            <a:avLst/>
          </a:prstGeom>
          <a:noFill/>
          <a:ln w="0">
            <a:noFill/>
          </a:ln>
        </p:spPr>
        <p:txBody>
          <a:bodyPr wrap="square" anchor="t">
            <a:noAutofit/>
          </a:bodyPr>
          <a:lstStyle/>
          <a:p>
            <a:pPr algn="l">
              <a:buNone/>
              <a:defRPr sz="3000" b="1">
                <a:solidFill>
                  <a:srgbClr val="0A2540"/>
                </a:solidFill>
                <a:latin typeface="Times New Roman"/>
                <a:ea typeface="Times New Roman"/>
                <a:cs typeface="Times New Roman"/>
              </a:defRPr>
            </a:pPr>
            <a:r>
              <a:rPr sz="3000" b="1">
                <a:solidFill>
                  <a:srgbClr val="0A2540"/>
                </a:solidFill>
                <a:latin typeface="Times New Roman"/>
                <a:ea typeface="Times New Roman"/>
                <a:cs typeface="Times New Roman"/>
              </a:rPr>
              <a:t>Background</a:t>
            </a:r>
          </a:p>
        </p:txBody>
      </p:sp>
      <p:sp>
        <p:nvSpPr>
          <p:cNvPr id="22" name="Slide subtitle">
            <a:extLst>
              <a:ext uri="{FF2B5EF4-FFF2-40B4-BE49-F238E27FC236}">
                <a16:creationId xmlns:a16="http://schemas.microsoft.com/office/drawing/2014/main" id="{E30EEF81-710A-AAC6-1004-0ECF31F78899}"/>
              </a:ext>
            </a:extLst>
          </p:cNvPr>
          <p:cNvSpPr>
            <a:spLocks noGrp="1"/>
          </p:cNvSpPr>
          <p:nvPr/>
        </p:nvSpPr>
        <p:spPr>
          <a:xfrm>
            <a:off x="514350" y="838200"/>
            <a:ext cx="11096625" cy="342900"/>
          </a:xfrm>
          <a:prstGeom prst="rect">
            <a:avLst/>
          </a:prstGeom>
          <a:noFill/>
          <a:ln w="0">
            <a:noFill/>
          </a:ln>
        </p:spPr>
        <p:txBody>
          <a:bodyPr wrap="square" anchor="t">
            <a:noAutofit/>
          </a:bodyPr>
          <a:lstStyle/>
          <a:p>
            <a:pPr algn="l">
              <a:buNone/>
              <a:defRPr sz="1800" b="0">
                <a:solidFill>
                  <a:srgbClr val="52677A"/>
                </a:solidFill>
                <a:latin typeface="Times New Roman"/>
                <a:ea typeface="Times New Roman"/>
                <a:cs typeface="Times New Roman"/>
              </a:defRPr>
            </a:pPr>
            <a:r>
              <a:rPr sz="1800" b="0">
                <a:solidFill>
                  <a:srgbClr val="52677A"/>
                </a:solidFill>
                <a:latin typeface="Times New Roman"/>
                <a:ea typeface="Times New Roman"/>
                <a:cs typeface="Times New Roman"/>
              </a:rPr>
              <a:t>Wafer bonding in experiment</a:t>
            </a:r>
          </a:p>
        </p:txBody>
      </p:sp>
      <p:sp>
        <p:nvSpPr>
          <p:cNvPr id="2" name="灯片编号占位符 2">
            <a:extLst>
              <a:ext uri="{FF2B5EF4-FFF2-40B4-BE49-F238E27FC236}">
                <a16:creationId xmlns:a16="http://schemas.microsoft.com/office/drawing/2014/main" id="{05406646-880A-FCE9-FF12-3B5DFB1B9CA9}"/>
              </a:ext>
            </a:extLst>
          </p:cNvPr>
          <p:cNvSpPr>
            <a:spLocks noGrp="1"/>
          </p:cNvSpPr>
          <p:nvPr>
            <p:ph type="sldNum" idx="4"/>
          </p:nvPr>
        </p:nvSpPr>
        <p:spPr>
          <a:xfrm>
            <a:off x="8610600" y="6356350"/>
            <a:ext cx="2743200" cy="365125"/>
          </a:xfrm>
          <a:prstGeom prst="rect">
            <a:avLst/>
          </a:prstGeom>
        </p:spPr>
        <p:txBody>
          <a:bodyPr vert="horz" lIns="91440" tIns="45720" rIns="91440" bIns="45720" anchor="ctr"/>
          <a:lstStyle>
            <a:lvl1pPr algn="r">
              <a:buNone/>
              <a:defRPr sz="2000">
                <a:solidFill>
                  <a:schemeClr val="tx1">
                    <a:tint val="75000"/>
                  </a:schemeClr>
                </a:solidFill>
              </a:defRPr>
            </a:lvl1pPr>
          </a:lstStyle>
          <a:p>
            <a:pPr>
              <a:buNone/>
              <a:defRPr sz="2000">
                <a:latin typeface="Times New Roman"/>
                <a:ea typeface="Times New Roman"/>
                <a:cs typeface="Times New Roman"/>
              </a:defRPr>
            </a:pPr>
            <a:fld id="{EFD6AB9A-5F9E-5F59-51AB-3C8734130965}" type="slidenum">
              <a:rPr sz="2000">
                <a:latin typeface="Times New Roman"/>
                <a:ea typeface="Times New Roman"/>
                <a:cs typeface="Times New Roman"/>
              </a:rPr>
              <a:t>4</a:t>
            </a:fld>
            <a:endParaRPr/>
          </a:p>
        </p:txBody>
      </p:sp>
    </p:spTree>
    <p:extLst>
      <p:ext uri="{BB962C8B-B14F-4D97-AF65-F5344CB8AC3E}">
        <p14:creationId xmlns:p14="http://schemas.microsoft.com/office/powerpoint/2010/main" val="353479711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mplate blue edge">
            <a:extLst>
              <a:ext uri="{FF2B5EF4-FFF2-40B4-BE49-F238E27FC236}">
                <a16:creationId xmlns:a16="http://schemas.microsoft.com/office/drawing/2014/main" id="{E9477EB6-EDBD-4532-A95D-4B5E2F8A5F43}"/>
              </a:ext>
            </a:extLst>
          </p:cNvPr>
          <p:cNvSpPr>
            <a:spLocks noGrp="1"/>
          </p:cNvSpPr>
          <p:nvPr/>
        </p:nvSpPr>
        <p:spPr>
          <a:xfrm>
            <a:off x="0" y="0"/>
            <a:ext cx="133350" cy="6858000"/>
          </a:xfrm>
          <a:prstGeom prst="rect">
            <a:avLst/>
          </a:prstGeom>
          <a:solidFill>
            <a:srgbClr val="0067B1"/>
          </a:solidFill>
          <a:ln w="0">
            <a:noFill/>
          </a:ln>
        </p:spPr>
      </p:sp>
      <p:pic>
        <p:nvPicPr>
          <p:cNvPr id="14" name="图片 13"/>
          <p:cNvPicPr>
            <a:picLocks noChangeAspect="1"/>
          </p:cNvPicPr>
          <p:nvPr/>
        </p:nvPicPr>
        <p:blipFill>
          <a:blip r:embed="rId3"/>
          <a:stretch/>
        </p:blipFill>
        <p:spPr>
          <a:xfrm>
            <a:off x="9529330" y="247650"/>
            <a:ext cx="2048741" cy="594360"/>
          </a:xfrm>
          <a:prstGeom prst="rect">
            <a:avLst/>
          </a:prstGeom>
        </p:spPr>
      </p:pic>
      <p:sp>
        <p:nvSpPr>
          <p:cNvPr id="4" name="Slide subtitle">
            <a:extLst>
              <a:ext uri="{FF2B5EF4-FFF2-40B4-BE49-F238E27FC236}">
                <a16:creationId xmlns:a16="http://schemas.microsoft.com/office/drawing/2014/main" id="{A915233C-B385-48AE-9DE7-2B007F7B7F59}"/>
              </a:ext>
            </a:extLst>
          </p:cNvPr>
          <p:cNvSpPr>
            <a:spLocks noGrp="1"/>
          </p:cNvSpPr>
          <p:nvPr/>
        </p:nvSpPr>
        <p:spPr>
          <a:xfrm>
            <a:off x="514350" y="838200"/>
            <a:ext cx="11096625" cy="342900"/>
          </a:xfrm>
          <a:prstGeom prst="rect">
            <a:avLst/>
          </a:prstGeom>
          <a:noFill/>
          <a:ln w="0">
            <a:noFill/>
          </a:ln>
        </p:spPr>
        <p:txBody>
          <a:bodyPr wrap="square" anchor="t">
            <a:noAutofit/>
          </a:bodyPr>
          <a:lstStyle/>
          <a:p>
            <a:pPr algn="l">
              <a:defRPr sz="1800" b="0">
                <a:solidFill>
                  <a:srgbClr val="52677A"/>
                </a:solidFill>
                <a:latin typeface="Times New Roman"/>
                <a:ea typeface="Times New Roman"/>
                <a:cs typeface="Times New Roman"/>
              </a:defRPr>
            </a:pPr>
            <a:r>
              <a:rPr sz="1800" b="0" dirty="0">
                <a:solidFill>
                  <a:srgbClr val="52677A"/>
                </a:solidFill>
                <a:latin typeface="Times New Roman"/>
                <a:ea typeface="Times New Roman"/>
                <a:cs typeface="Times New Roman"/>
              </a:rPr>
              <a:t>CEA-Leti demonstrator reported at IEEE ECTC 2024</a:t>
            </a:r>
          </a:p>
        </p:txBody>
      </p:sp>
      <p:sp>
        <p:nvSpPr>
          <p:cNvPr id="5" name="Header rule">
            <a:extLst>
              <a:ext uri="{FF2B5EF4-FFF2-40B4-BE49-F238E27FC236}">
                <a16:creationId xmlns:a16="http://schemas.microsoft.com/office/drawing/2014/main" id="{D127FAD3-8A06-46DE-9A82-925B7C6C10AD}"/>
              </a:ext>
            </a:extLst>
          </p:cNvPr>
          <p:cNvSpPr>
            <a:spLocks noGrp="1"/>
          </p:cNvSpPr>
          <p:nvPr/>
        </p:nvSpPr>
        <p:spPr>
          <a:xfrm>
            <a:off x="514350" y="1257300"/>
            <a:ext cx="11144250" cy="14288"/>
          </a:xfrm>
          <a:prstGeom prst="rect">
            <a:avLst/>
          </a:prstGeom>
          <a:solidFill>
            <a:srgbClr val="D5E0EA"/>
          </a:solidFill>
          <a:ln w="0">
            <a:noFill/>
          </a:ln>
        </p:spPr>
      </p:sp>
      <p:pic>
        <p:nvPicPr>
          <p:cNvPr id="18" name="图片 17"/>
          <p:cNvPicPr>
            <a:picLocks noChangeAspect="1"/>
          </p:cNvPicPr>
          <p:nvPr/>
        </p:nvPicPr>
        <p:blipFill>
          <a:blip r:embed="rId4"/>
          <a:stretch/>
        </p:blipFill>
        <p:spPr>
          <a:xfrm>
            <a:off x="842859" y="1485900"/>
            <a:ext cx="6658181" cy="4724400"/>
          </a:xfrm>
          <a:prstGeom prst="rect">
            <a:avLst/>
          </a:prstGeom>
        </p:spPr>
      </p:pic>
      <p:sp>
        <p:nvSpPr>
          <p:cNvPr id="7" name="Industry main number">
            <a:extLst>
              <a:ext uri="{FF2B5EF4-FFF2-40B4-BE49-F238E27FC236}">
                <a16:creationId xmlns:a16="http://schemas.microsoft.com/office/drawing/2014/main" id="{0A1F7D91-7340-401C-BBBC-57DA9407BDA9}"/>
              </a:ext>
            </a:extLst>
          </p:cNvPr>
          <p:cNvSpPr>
            <a:spLocks noGrp="1"/>
          </p:cNvSpPr>
          <p:nvPr/>
        </p:nvSpPr>
        <p:spPr>
          <a:xfrm>
            <a:off x="8153400" y="1562100"/>
            <a:ext cx="3429000" cy="571500"/>
          </a:xfrm>
          <a:prstGeom prst="rect">
            <a:avLst/>
          </a:prstGeom>
          <a:noFill/>
          <a:ln w="0">
            <a:noFill/>
          </a:ln>
        </p:spPr>
        <p:txBody>
          <a:bodyPr wrap="square" anchor="t">
            <a:noAutofit/>
          </a:bodyPr>
          <a:lstStyle/>
          <a:p>
            <a:pPr algn="l">
              <a:defRPr sz="3450" b="1">
                <a:solidFill>
                  <a:srgbClr val="0067B1"/>
                </a:solidFill>
                <a:latin typeface="Times New Roman"/>
                <a:ea typeface="Times New Roman"/>
                <a:cs typeface="Times New Roman"/>
              </a:defRPr>
            </a:pPr>
            <a:r>
              <a:rPr sz="2400" b="1" dirty="0">
                <a:solidFill>
                  <a:srgbClr val="0067B1"/>
                </a:solidFill>
                <a:latin typeface="Times New Roman"/>
                <a:ea typeface="Times New Roman"/>
                <a:cs typeface="Times New Roman"/>
              </a:rPr>
              <a:t>3 layers</a:t>
            </a:r>
          </a:p>
        </p:txBody>
      </p:sp>
      <p:sp>
        <p:nvSpPr>
          <p:cNvPr id="8" name="Industry architecture">
            <a:extLst>
              <a:ext uri="{FF2B5EF4-FFF2-40B4-BE49-F238E27FC236}">
                <a16:creationId xmlns:a16="http://schemas.microsoft.com/office/drawing/2014/main" id="{7D25A004-1D05-4CAB-BA4F-50419F73072D}"/>
              </a:ext>
            </a:extLst>
          </p:cNvPr>
          <p:cNvSpPr>
            <a:spLocks noGrp="1"/>
          </p:cNvSpPr>
          <p:nvPr/>
        </p:nvSpPr>
        <p:spPr>
          <a:xfrm>
            <a:off x="8153400" y="2286000"/>
            <a:ext cx="3409950" cy="990600"/>
          </a:xfrm>
          <a:prstGeom prst="rect">
            <a:avLst/>
          </a:prstGeom>
          <a:noFill/>
          <a:ln w="0">
            <a:noFill/>
          </a:ln>
        </p:spPr>
        <p:txBody>
          <a:bodyPr wrap="square" anchor="t">
            <a:noAutofit/>
          </a:bodyPr>
          <a:lstStyle/>
          <a:p>
            <a:pPr algn="l">
              <a:defRPr sz="2100" b="0">
                <a:solidFill>
                  <a:srgbClr val="0A2540"/>
                </a:solidFill>
                <a:latin typeface="Times New Roman"/>
                <a:ea typeface="Times New Roman"/>
                <a:cs typeface="Times New Roman"/>
              </a:defRPr>
            </a:pPr>
            <a:r>
              <a:rPr sz="2100" b="0" dirty="0">
                <a:solidFill>
                  <a:srgbClr val="0A2540"/>
                </a:solidFill>
                <a:latin typeface="Times New Roman"/>
                <a:ea typeface="Times New Roman"/>
                <a:cs typeface="Times New Roman"/>
              </a:rPr>
              <a:t>Two hybrid-bond interfaces</a:t>
            </a:r>
          </a:p>
          <a:p>
            <a:pPr algn="l">
              <a:defRPr sz="2100" b="0">
                <a:solidFill>
                  <a:srgbClr val="0A2540"/>
                </a:solidFill>
                <a:latin typeface="Times New Roman"/>
                <a:ea typeface="Times New Roman"/>
                <a:cs typeface="Times New Roman"/>
              </a:defRPr>
            </a:pPr>
            <a:r>
              <a:rPr sz="2100" b="0" dirty="0">
                <a:solidFill>
                  <a:srgbClr val="0A2540"/>
                </a:solidFill>
                <a:latin typeface="Times New Roman"/>
                <a:ea typeface="Times New Roman"/>
                <a:cs typeface="Times New Roman"/>
              </a:rPr>
              <a:t>Face-to-face and face-to-back</a:t>
            </a:r>
          </a:p>
        </p:txBody>
      </p:sp>
      <p:sp>
        <p:nvSpPr>
          <p:cNvPr id="9" name="Industry pitch">
            <a:extLst>
              <a:ext uri="{FF2B5EF4-FFF2-40B4-BE49-F238E27FC236}">
                <a16:creationId xmlns:a16="http://schemas.microsoft.com/office/drawing/2014/main" id="{24C49F21-1C60-44B0-BC3A-28042639688A}"/>
              </a:ext>
            </a:extLst>
          </p:cNvPr>
          <p:cNvSpPr>
            <a:spLocks noGrp="1"/>
          </p:cNvSpPr>
          <p:nvPr/>
        </p:nvSpPr>
        <p:spPr>
          <a:xfrm>
            <a:off x="8153400" y="3505200"/>
            <a:ext cx="3409950" cy="400050"/>
          </a:xfrm>
          <a:prstGeom prst="rect">
            <a:avLst/>
          </a:prstGeom>
          <a:noFill/>
          <a:ln w="0">
            <a:noFill/>
          </a:ln>
        </p:spPr>
        <p:txBody>
          <a:bodyPr wrap="square" anchor="t">
            <a:noAutofit/>
          </a:bodyPr>
          <a:lstStyle/>
          <a:p>
            <a:pPr algn="l">
              <a:defRPr sz="2400" b="1">
                <a:solidFill>
                  <a:srgbClr val="008D86"/>
                </a:solidFill>
                <a:latin typeface="Times New Roman"/>
                <a:ea typeface="Times New Roman"/>
                <a:cs typeface="Times New Roman"/>
              </a:defRPr>
            </a:pPr>
            <a:r>
              <a:rPr sz="2400" b="1" dirty="0">
                <a:solidFill>
                  <a:srgbClr val="008D86"/>
                </a:solidFill>
                <a:latin typeface="Times New Roman"/>
                <a:ea typeface="Times New Roman"/>
                <a:cs typeface="Times New Roman"/>
              </a:rPr>
              <a:t>4 and 6 µm pitch</a:t>
            </a:r>
          </a:p>
        </p:txBody>
      </p:sp>
      <p:sp>
        <p:nvSpPr>
          <p:cNvPr id="10" name="Industry motivation">
            <a:extLst>
              <a:ext uri="{FF2B5EF4-FFF2-40B4-BE49-F238E27FC236}">
                <a16:creationId xmlns:a16="http://schemas.microsoft.com/office/drawing/2014/main" id="{3DAFFF2E-5FA0-4E04-AA6E-B115FC644CE3}"/>
              </a:ext>
            </a:extLst>
          </p:cNvPr>
          <p:cNvSpPr>
            <a:spLocks noGrp="1"/>
          </p:cNvSpPr>
          <p:nvPr/>
        </p:nvSpPr>
        <p:spPr>
          <a:xfrm>
            <a:off x="8153400" y="4191000"/>
            <a:ext cx="3409950" cy="1066800"/>
          </a:xfrm>
          <a:prstGeom prst="rect">
            <a:avLst/>
          </a:prstGeom>
          <a:noFill/>
          <a:ln w="0">
            <a:noFill/>
          </a:ln>
        </p:spPr>
        <p:txBody>
          <a:bodyPr wrap="square" anchor="t">
            <a:noAutofit/>
          </a:bodyPr>
          <a:lstStyle/>
          <a:p>
            <a:pPr algn="l">
              <a:defRPr sz="2100" b="0">
                <a:solidFill>
                  <a:srgbClr val="0A2540"/>
                </a:solidFill>
                <a:latin typeface="Times New Roman"/>
                <a:ea typeface="Times New Roman"/>
                <a:cs typeface="Times New Roman"/>
              </a:defRPr>
            </a:pPr>
            <a:r>
              <a:rPr sz="2100" b="0" dirty="0">
                <a:solidFill>
                  <a:srgbClr val="0A2540"/>
                </a:solidFill>
                <a:latin typeface="Times New Roman"/>
                <a:ea typeface="Times New Roman"/>
                <a:cs typeface="Times New Roman"/>
              </a:rPr>
              <a:t>Interface control becomes central as device layers accumulate.</a:t>
            </a:r>
          </a:p>
        </p:txBody>
      </p:sp>
      <p:sp>
        <p:nvSpPr>
          <p:cNvPr id="11" name="Industry figure citation">
            <a:extLst>
              <a:ext uri="{FF2B5EF4-FFF2-40B4-BE49-F238E27FC236}">
                <a16:creationId xmlns:a16="http://schemas.microsoft.com/office/drawing/2014/main" id="{FA35D4EA-8EDC-43E0-94ED-06BF7D54470C}"/>
              </a:ext>
            </a:extLst>
          </p:cNvPr>
          <p:cNvSpPr>
            <a:spLocks noGrp="1"/>
          </p:cNvSpPr>
          <p:nvPr/>
        </p:nvSpPr>
        <p:spPr>
          <a:xfrm>
            <a:off x="609600" y="6191249"/>
            <a:ext cx="10953750" cy="581025"/>
          </a:xfrm>
          <a:prstGeom prst="rect">
            <a:avLst/>
          </a:prstGeom>
          <a:noFill/>
          <a:ln w="0">
            <a:noFill/>
          </a:ln>
        </p:spPr>
        <p:txBody>
          <a:bodyPr wrap="square" anchor="t">
            <a:noAutofit/>
          </a:bodyPr>
          <a:lstStyle/>
          <a:p>
            <a:pPr>
              <a:defRPr sz="1800" b="0">
                <a:solidFill>
                  <a:srgbClr val="52677A"/>
                </a:solidFill>
                <a:latin typeface="Times New Roman"/>
                <a:ea typeface="Times New Roman"/>
                <a:cs typeface="Times New Roman"/>
              </a:defRPr>
            </a:pPr>
            <a:r>
              <a:rPr sz="1800" b="0" dirty="0">
                <a:solidFill>
                  <a:srgbClr val="52677A"/>
                </a:solidFill>
                <a:latin typeface="Times New Roman"/>
                <a:ea typeface="Times New Roman"/>
                <a:cs typeface="Times New Roman"/>
              </a:rPr>
              <a:t>S. Nicolas et al., </a:t>
            </a:r>
            <a:r>
              <a:rPr lang="zh-CN" altLang="zh-CN" dirty="0">
                <a:solidFill>
                  <a:srgbClr val="52677A"/>
                </a:solidFill>
                <a:latin typeface="Times New Roman"/>
              </a:rPr>
              <a:t>3-layer Fine Pitch Cu-Cu Hybrid Bonding Demonstrator With High Density TSV For Advanced CMOS Image Sensor Applications</a:t>
            </a:r>
            <a:r>
              <a:rPr lang="en-US" altLang="zh-CN" dirty="0">
                <a:solidFill>
                  <a:srgbClr val="52677A"/>
                </a:solidFill>
                <a:latin typeface="Times New Roman"/>
                <a:cs typeface="Times New Roman"/>
              </a:rPr>
              <a:t>,</a:t>
            </a:r>
            <a:r>
              <a:rPr lang="zh-CN" altLang="en-US" dirty="0">
                <a:solidFill>
                  <a:srgbClr val="52677A"/>
                </a:solidFill>
                <a:latin typeface="Times New Roman"/>
                <a:cs typeface="Times New Roman"/>
              </a:rPr>
              <a:t> </a:t>
            </a:r>
            <a:r>
              <a:rPr lang="en-US" altLang="zh-CN" dirty="0">
                <a:solidFill>
                  <a:srgbClr val="52677A"/>
                </a:solidFill>
                <a:latin typeface="Times New Roman"/>
                <a:cs typeface="Times New Roman"/>
              </a:rPr>
              <a:t>ECTC,</a:t>
            </a:r>
            <a:r>
              <a:rPr lang="zh-CN" altLang="en-US" dirty="0">
                <a:solidFill>
                  <a:srgbClr val="52677A"/>
                </a:solidFill>
                <a:latin typeface="Times New Roman"/>
                <a:cs typeface="Times New Roman"/>
              </a:rPr>
              <a:t> </a:t>
            </a:r>
            <a:r>
              <a:rPr lang="en-US" altLang="zh-CN" dirty="0">
                <a:solidFill>
                  <a:srgbClr val="52677A"/>
                </a:solidFill>
                <a:latin typeface="Times New Roman"/>
                <a:cs typeface="Times New Roman"/>
              </a:rPr>
              <a:t>2024.</a:t>
            </a:r>
            <a:endParaRPr sz="1800" b="0" dirty="0">
              <a:solidFill>
                <a:srgbClr val="52677A"/>
              </a:solidFill>
              <a:latin typeface="Times New Roman"/>
              <a:ea typeface="Times New Roman"/>
              <a:cs typeface="Times New Roman"/>
            </a:endParaRPr>
          </a:p>
        </p:txBody>
      </p:sp>
      <p:sp>
        <p:nvSpPr>
          <p:cNvPr id="6" name="Slide title">
            <a:extLst>
              <a:ext uri="{FF2B5EF4-FFF2-40B4-BE49-F238E27FC236}">
                <a16:creationId xmlns:a16="http://schemas.microsoft.com/office/drawing/2014/main" id="{0C187F54-8811-D4B2-9EC3-AEDB2131A405}"/>
              </a:ext>
            </a:extLst>
          </p:cNvPr>
          <p:cNvSpPr>
            <a:spLocks noGrp="1"/>
          </p:cNvSpPr>
          <p:nvPr/>
        </p:nvSpPr>
        <p:spPr>
          <a:xfrm>
            <a:off x="514350" y="285750"/>
            <a:ext cx="8810625" cy="514350"/>
          </a:xfrm>
          <a:prstGeom prst="rect">
            <a:avLst/>
          </a:prstGeom>
          <a:noFill/>
          <a:ln w="0">
            <a:noFill/>
          </a:ln>
        </p:spPr>
        <p:txBody>
          <a:bodyPr wrap="square" anchor="t">
            <a:noAutofit/>
          </a:bodyPr>
          <a:lstStyle/>
          <a:p>
            <a:pPr algn="l">
              <a:buNone/>
              <a:defRPr sz="3000" b="1">
                <a:solidFill>
                  <a:srgbClr val="0A2540"/>
                </a:solidFill>
                <a:latin typeface="Times New Roman"/>
                <a:ea typeface="Times New Roman"/>
                <a:cs typeface="Times New Roman"/>
              </a:defRPr>
            </a:pPr>
            <a:r>
              <a:rPr sz="3000" b="1" dirty="0">
                <a:solidFill>
                  <a:srgbClr val="0A2540"/>
                </a:solidFill>
                <a:latin typeface="Times New Roman"/>
                <a:ea typeface="Times New Roman"/>
                <a:cs typeface="Times New Roman"/>
              </a:rPr>
              <a:t>Background</a:t>
            </a:r>
          </a:p>
        </p:txBody>
      </p:sp>
      <p:sp>
        <p:nvSpPr>
          <p:cNvPr id="2" name="灯片编号占位符 2">
            <a:extLst>
              <a:ext uri="{FF2B5EF4-FFF2-40B4-BE49-F238E27FC236}">
                <a16:creationId xmlns:a16="http://schemas.microsoft.com/office/drawing/2014/main" id="{573F790D-F824-BFF5-E021-DB01D634D959}"/>
              </a:ext>
            </a:extLst>
          </p:cNvPr>
          <p:cNvSpPr>
            <a:spLocks noGrp="1"/>
          </p:cNvSpPr>
          <p:nvPr>
            <p:ph type="sldNum" idx="4"/>
          </p:nvPr>
        </p:nvSpPr>
        <p:spPr>
          <a:xfrm>
            <a:off x="8610600" y="6356350"/>
            <a:ext cx="2743200" cy="365125"/>
          </a:xfrm>
          <a:prstGeom prst="rect">
            <a:avLst/>
          </a:prstGeom>
        </p:spPr>
        <p:txBody>
          <a:bodyPr vert="horz" lIns="91440" tIns="45720" rIns="91440" bIns="45720" anchor="ctr"/>
          <a:lstStyle>
            <a:lvl1pPr algn="r">
              <a:buNone/>
              <a:defRPr sz="2000">
                <a:solidFill>
                  <a:schemeClr val="tx1">
                    <a:tint val="75000"/>
                  </a:schemeClr>
                </a:solidFill>
              </a:defRPr>
            </a:lvl1pPr>
          </a:lstStyle>
          <a:p>
            <a:pPr>
              <a:buNone/>
              <a:defRPr sz="2000">
                <a:latin typeface="Times New Roman"/>
                <a:ea typeface="Times New Roman"/>
                <a:cs typeface="Times New Roman"/>
              </a:defRPr>
            </a:pPr>
            <a:fld id="{EFD6AB9A-5F9E-5F59-51AB-3C8734130965}" type="slidenum">
              <a:rPr sz="2000">
                <a:latin typeface="Times New Roman"/>
                <a:ea typeface="Times New Roman"/>
                <a:cs typeface="Times New Roman"/>
              </a:rPr>
              <a:t>5</a:t>
            </a:fld>
            <a:endParaRPr/>
          </a:p>
        </p:txBody>
      </p:sp>
    </p:spTree>
    <p:extLst>
      <p:ext uri="{BB962C8B-B14F-4D97-AF65-F5344CB8AC3E}">
        <p14:creationId xmlns:p14="http://schemas.microsoft.com/office/powerpoint/2010/main" val="39280258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E81D52-91E8-A3AC-AD40-8EB2E6BB8ADC}"/>
            </a:ext>
          </a:extLst>
        </p:cNvPr>
        <p:cNvGrpSpPr/>
        <p:nvPr/>
      </p:nvGrpSpPr>
      <p:grpSpPr>
        <a:xfrm>
          <a:off x="0" y="0"/>
          <a:ext cx="0" cy="0"/>
          <a:chOff x="0" y="0"/>
          <a:chExt cx="0" cy="0"/>
        </a:xfrm>
      </p:grpSpPr>
      <p:sp>
        <p:nvSpPr>
          <p:cNvPr id="25" name="Template blue edge">
            <a:extLst>
              <a:ext uri="{FF2B5EF4-FFF2-40B4-BE49-F238E27FC236}">
                <a16:creationId xmlns:a16="http://schemas.microsoft.com/office/drawing/2014/main" id="{FD38BA44-BEBD-417F-2F41-278A81001A4C}"/>
              </a:ext>
            </a:extLst>
          </p:cNvPr>
          <p:cNvSpPr>
            <a:spLocks noGrp="1"/>
          </p:cNvSpPr>
          <p:nvPr/>
        </p:nvSpPr>
        <p:spPr>
          <a:xfrm>
            <a:off x="0" y="0"/>
            <a:ext cx="133350" cy="6858000"/>
          </a:xfrm>
          <a:prstGeom prst="rect">
            <a:avLst/>
          </a:prstGeom>
          <a:solidFill>
            <a:srgbClr val="0067B1"/>
          </a:solidFill>
          <a:ln w="0">
            <a:noFill/>
          </a:ln>
        </p:spPr>
      </p:sp>
      <p:pic>
        <p:nvPicPr>
          <p:cNvPr id="26" name="图片 25">
            <a:extLst>
              <a:ext uri="{FF2B5EF4-FFF2-40B4-BE49-F238E27FC236}">
                <a16:creationId xmlns:a16="http://schemas.microsoft.com/office/drawing/2014/main" id="{674E6892-D856-8A21-60AF-CC5E0BDDC510}"/>
              </a:ext>
            </a:extLst>
          </p:cNvPr>
          <p:cNvPicPr>
            <a:picLocks noChangeAspect="1"/>
          </p:cNvPicPr>
          <p:nvPr/>
        </p:nvPicPr>
        <p:blipFill>
          <a:blip r:embed="rId3"/>
          <a:stretch/>
        </p:blipFill>
        <p:spPr>
          <a:xfrm>
            <a:off x="9529330" y="247650"/>
            <a:ext cx="2048741" cy="594360"/>
          </a:xfrm>
          <a:prstGeom prst="rect">
            <a:avLst/>
          </a:prstGeom>
        </p:spPr>
      </p:pic>
      <p:sp>
        <p:nvSpPr>
          <p:cNvPr id="3" name="Slide title">
            <a:extLst>
              <a:ext uri="{FF2B5EF4-FFF2-40B4-BE49-F238E27FC236}">
                <a16:creationId xmlns:a16="http://schemas.microsoft.com/office/drawing/2014/main" id="{F29CA4A8-DA88-9A6C-F298-D2CDD140B010}"/>
              </a:ext>
            </a:extLst>
          </p:cNvPr>
          <p:cNvSpPr>
            <a:spLocks noGrp="1"/>
          </p:cNvSpPr>
          <p:nvPr/>
        </p:nvSpPr>
        <p:spPr>
          <a:xfrm>
            <a:off x="514350" y="285750"/>
            <a:ext cx="8810625" cy="514350"/>
          </a:xfrm>
          <a:prstGeom prst="rect">
            <a:avLst/>
          </a:prstGeom>
          <a:noFill/>
          <a:ln w="0">
            <a:noFill/>
          </a:ln>
        </p:spPr>
        <p:txBody>
          <a:bodyPr wrap="square" anchor="t">
            <a:noAutofit/>
          </a:bodyPr>
          <a:lstStyle/>
          <a:p>
            <a:pPr algn="l">
              <a:defRPr sz="3000" b="1">
                <a:solidFill>
                  <a:srgbClr val="0A2540"/>
                </a:solidFill>
                <a:latin typeface="Times New Roman"/>
                <a:ea typeface="Times New Roman"/>
                <a:cs typeface="Times New Roman"/>
              </a:defRPr>
            </a:pPr>
            <a:r>
              <a:rPr sz="3000" b="1">
                <a:solidFill>
                  <a:srgbClr val="0A2540"/>
                </a:solidFill>
                <a:latin typeface="Times New Roman"/>
                <a:ea typeface="Times New Roman"/>
                <a:cs typeface="Times New Roman"/>
              </a:rPr>
              <a:t>Presentation roadmap</a:t>
            </a:r>
          </a:p>
        </p:txBody>
      </p:sp>
      <p:sp>
        <p:nvSpPr>
          <p:cNvPr id="4" name="Header rule">
            <a:extLst>
              <a:ext uri="{FF2B5EF4-FFF2-40B4-BE49-F238E27FC236}">
                <a16:creationId xmlns:a16="http://schemas.microsoft.com/office/drawing/2014/main" id="{B9EECC78-064A-7AC5-B45C-932EB3C09EEB}"/>
              </a:ext>
            </a:extLst>
          </p:cNvPr>
          <p:cNvSpPr>
            <a:spLocks noGrp="1"/>
          </p:cNvSpPr>
          <p:nvPr/>
        </p:nvSpPr>
        <p:spPr>
          <a:xfrm>
            <a:off x="514350" y="1257300"/>
            <a:ext cx="11144250" cy="14288"/>
          </a:xfrm>
          <a:prstGeom prst="rect">
            <a:avLst/>
          </a:prstGeom>
          <a:solidFill>
            <a:srgbClr val="D5E0EA"/>
          </a:solidFill>
          <a:ln w="0">
            <a:noFill/>
          </a:ln>
        </p:spPr>
      </p:sp>
      <p:sp>
        <p:nvSpPr>
          <p:cNvPr id="5" name="Roadmap 0">
            <a:extLst>
              <a:ext uri="{FF2B5EF4-FFF2-40B4-BE49-F238E27FC236}">
                <a16:creationId xmlns:a16="http://schemas.microsoft.com/office/drawing/2014/main" id="{31C9F6E7-638F-A643-4F9F-90DD7DCED8BC}"/>
              </a:ext>
            </a:extLst>
          </p:cNvPr>
          <p:cNvSpPr>
            <a:spLocks noGrp="1"/>
          </p:cNvSpPr>
          <p:nvPr/>
        </p:nvSpPr>
        <p:spPr>
          <a:xfrm>
            <a:off x="609600" y="1562100"/>
            <a:ext cx="4095750" cy="400050"/>
          </a:xfrm>
          <a:prstGeom prst="rect">
            <a:avLst/>
          </a:prstGeom>
          <a:noFill/>
          <a:ln w="0">
            <a:noFill/>
          </a:ln>
        </p:spPr>
        <p:txBody>
          <a:bodyPr wrap="square" anchor="t">
            <a:noAutofit/>
          </a:bodyPr>
          <a:lstStyle/>
          <a:p>
            <a:pPr algn="l">
              <a:defRPr sz="2400" b="1">
                <a:solidFill>
                  <a:srgbClr val="0A2540"/>
                </a:solidFill>
                <a:latin typeface="Times New Roman"/>
                <a:ea typeface="Times New Roman"/>
                <a:cs typeface="Times New Roman"/>
              </a:defRPr>
            </a:pPr>
            <a:r>
              <a:rPr sz="2400" b="1" dirty="0">
                <a:solidFill>
                  <a:schemeClr val="bg1">
                    <a:lumMod val="65000"/>
                  </a:schemeClr>
                </a:solidFill>
                <a:latin typeface="Times New Roman"/>
                <a:ea typeface="Times New Roman"/>
                <a:cs typeface="Times New Roman"/>
              </a:rPr>
              <a:t>Background</a:t>
            </a:r>
          </a:p>
        </p:txBody>
      </p:sp>
      <p:sp>
        <p:nvSpPr>
          <p:cNvPr id="6" name="Roadmap detail 0">
            <a:extLst>
              <a:ext uri="{FF2B5EF4-FFF2-40B4-BE49-F238E27FC236}">
                <a16:creationId xmlns:a16="http://schemas.microsoft.com/office/drawing/2014/main" id="{B93DF7EE-7BD7-3CD3-920B-6CA8E100ED35}"/>
              </a:ext>
            </a:extLst>
          </p:cNvPr>
          <p:cNvSpPr>
            <a:spLocks noGrp="1"/>
          </p:cNvSpPr>
          <p:nvPr/>
        </p:nvSpPr>
        <p:spPr>
          <a:xfrm>
            <a:off x="4714875" y="1581150"/>
            <a:ext cx="5715000" cy="628650"/>
          </a:xfrm>
          <a:prstGeom prst="rect">
            <a:avLst/>
          </a:prstGeom>
          <a:noFill/>
          <a:ln w="0">
            <a:noFill/>
          </a:ln>
        </p:spPr>
        <p:txBody>
          <a:bodyPr wrap="square" anchor="t">
            <a:noAutofit/>
          </a:bodyPr>
          <a:lstStyle/>
          <a:p>
            <a:pPr algn="l">
              <a:defRPr sz="1950" b="0">
                <a:solidFill>
                  <a:srgbClr val="52677A"/>
                </a:solidFill>
                <a:latin typeface="Times New Roman"/>
                <a:ea typeface="Times New Roman"/>
                <a:cs typeface="Times New Roman"/>
              </a:defRPr>
            </a:pPr>
            <a:r>
              <a:rPr sz="1950" b="0" dirty="0">
                <a:solidFill>
                  <a:schemeClr val="bg1">
                    <a:lumMod val="65000"/>
                  </a:schemeClr>
                </a:solidFill>
                <a:latin typeface="Times New Roman"/>
                <a:ea typeface="Times New Roman"/>
                <a:cs typeface="Times New Roman"/>
              </a:rPr>
              <a:t>Bonding experiment and a three-layer device</a:t>
            </a:r>
          </a:p>
        </p:txBody>
      </p:sp>
      <p:sp>
        <p:nvSpPr>
          <p:cNvPr id="7" name="Roadmap pages 0">
            <a:extLst>
              <a:ext uri="{FF2B5EF4-FFF2-40B4-BE49-F238E27FC236}">
                <a16:creationId xmlns:a16="http://schemas.microsoft.com/office/drawing/2014/main" id="{3F6FC067-6FDB-E3B4-978A-21C06C7BD604}"/>
              </a:ext>
            </a:extLst>
          </p:cNvPr>
          <p:cNvSpPr>
            <a:spLocks noGrp="1"/>
          </p:cNvSpPr>
          <p:nvPr/>
        </p:nvSpPr>
        <p:spPr>
          <a:xfrm>
            <a:off x="10572750" y="1581150"/>
            <a:ext cx="990600" cy="400050"/>
          </a:xfrm>
          <a:prstGeom prst="rect">
            <a:avLst/>
          </a:prstGeom>
          <a:noFill/>
          <a:ln w="0">
            <a:noFill/>
          </a:ln>
        </p:spPr>
        <p:txBody>
          <a:bodyPr wrap="square" anchor="t">
            <a:noAutofit/>
          </a:bodyPr>
          <a:lstStyle/>
          <a:p>
            <a:pPr algn="l">
              <a:defRPr sz="1950" b="0">
                <a:solidFill>
                  <a:srgbClr val="0067B1"/>
                </a:solidFill>
                <a:latin typeface="Times New Roman"/>
                <a:ea typeface="Times New Roman"/>
                <a:cs typeface="Times New Roman"/>
              </a:defRPr>
            </a:pPr>
            <a:r>
              <a:rPr sz="1950" b="0" dirty="0">
                <a:solidFill>
                  <a:srgbClr val="0067B1"/>
                </a:solidFill>
                <a:latin typeface="Times New Roman"/>
                <a:ea typeface="Times New Roman"/>
                <a:cs typeface="Times New Roman"/>
              </a:rPr>
              <a:t>0</a:t>
            </a:r>
            <a:r>
              <a:rPr lang="en-US" sz="1950" b="0" dirty="0">
                <a:solidFill>
                  <a:srgbClr val="0067B1"/>
                </a:solidFill>
                <a:latin typeface="Times New Roman"/>
                <a:ea typeface="Times New Roman"/>
                <a:cs typeface="Times New Roman"/>
              </a:rPr>
              <a:t>4</a:t>
            </a:r>
            <a:r>
              <a:rPr sz="1950" b="0" dirty="0">
                <a:solidFill>
                  <a:srgbClr val="0067B1"/>
                </a:solidFill>
                <a:latin typeface="Times New Roman"/>
                <a:ea typeface="Times New Roman"/>
                <a:cs typeface="Times New Roman"/>
              </a:rPr>
              <a:t>–0</a:t>
            </a:r>
            <a:r>
              <a:rPr lang="en-US" sz="1950" b="0" dirty="0">
                <a:solidFill>
                  <a:srgbClr val="0067B1"/>
                </a:solidFill>
                <a:latin typeface="Times New Roman"/>
                <a:ea typeface="Times New Roman"/>
                <a:cs typeface="Times New Roman"/>
              </a:rPr>
              <a:t>5</a:t>
            </a:r>
            <a:endParaRPr sz="1950" b="0" dirty="0">
              <a:solidFill>
                <a:srgbClr val="0067B1"/>
              </a:solidFill>
              <a:latin typeface="Times New Roman"/>
              <a:ea typeface="Times New Roman"/>
              <a:cs typeface="Times New Roman"/>
            </a:endParaRPr>
          </a:p>
        </p:txBody>
      </p:sp>
      <p:sp>
        <p:nvSpPr>
          <p:cNvPr id="8" name="Roadmap separator 0">
            <a:extLst>
              <a:ext uri="{FF2B5EF4-FFF2-40B4-BE49-F238E27FC236}">
                <a16:creationId xmlns:a16="http://schemas.microsoft.com/office/drawing/2014/main" id="{CD3CECA2-68B3-9201-8D35-6164578B70D1}"/>
              </a:ext>
            </a:extLst>
          </p:cNvPr>
          <p:cNvSpPr>
            <a:spLocks noGrp="1"/>
          </p:cNvSpPr>
          <p:nvPr/>
        </p:nvSpPr>
        <p:spPr>
          <a:xfrm>
            <a:off x="609600" y="2286000"/>
            <a:ext cx="10953750" cy="14288"/>
          </a:xfrm>
          <a:prstGeom prst="rect">
            <a:avLst/>
          </a:prstGeom>
          <a:solidFill>
            <a:srgbClr val="D5E0EA"/>
          </a:solidFill>
          <a:ln w="0">
            <a:noFill/>
          </a:ln>
        </p:spPr>
      </p:sp>
      <p:sp>
        <p:nvSpPr>
          <p:cNvPr id="9" name="Roadmap 1">
            <a:extLst>
              <a:ext uri="{FF2B5EF4-FFF2-40B4-BE49-F238E27FC236}">
                <a16:creationId xmlns:a16="http://schemas.microsoft.com/office/drawing/2014/main" id="{F560DA2A-3658-2CA9-9104-9334F5AF6F5A}"/>
              </a:ext>
            </a:extLst>
          </p:cNvPr>
          <p:cNvSpPr>
            <a:spLocks noGrp="1"/>
          </p:cNvSpPr>
          <p:nvPr/>
        </p:nvSpPr>
        <p:spPr>
          <a:xfrm>
            <a:off x="609600" y="2476500"/>
            <a:ext cx="4095750" cy="400050"/>
          </a:xfrm>
          <a:prstGeom prst="rect">
            <a:avLst/>
          </a:prstGeom>
          <a:noFill/>
          <a:ln w="0">
            <a:noFill/>
          </a:ln>
        </p:spPr>
        <p:txBody>
          <a:bodyPr wrap="square" anchor="t">
            <a:noAutofit/>
          </a:bodyPr>
          <a:lstStyle/>
          <a:p>
            <a:pPr algn="l">
              <a:defRPr sz="2400" b="1">
                <a:solidFill>
                  <a:srgbClr val="0A2540"/>
                </a:solidFill>
                <a:latin typeface="Times New Roman"/>
                <a:ea typeface="Times New Roman"/>
                <a:cs typeface="Times New Roman"/>
              </a:defRPr>
            </a:pPr>
            <a:r>
              <a:rPr sz="2400" b="1" dirty="0">
                <a:latin typeface="Times New Roman"/>
                <a:ea typeface="Times New Roman"/>
                <a:cs typeface="Times New Roman"/>
              </a:rPr>
              <a:t>Model and input domain</a:t>
            </a:r>
          </a:p>
        </p:txBody>
      </p:sp>
      <p:sp>
        <p:nvSpPr>
          <p:cNvPr id="10" name="Roadmap detail 1">
            <a:extLst>
              <a:ext uri="{FF2B5EF4-FFF2-40B4-BE49-F238E27FC236}">
                <a16:creationId xmlns:a16="http://schemas.microsoft.com/office/drawing/2014/main" id="{4DAB8195-1DE4-0CE3-A56E-80A1B83B6D2E}"/>
              </a:ext>
            </a:extLst>
          </p:cNvPr>
          <p:cNvSpPr>
            <a:spLocks noGrp="1"/>
          </p:cNvSpPr>
          <p:nvPr/>
        </p:nvSpPr>
        <p:spPr>
          <a:xfrm>
            <a:off x="4714875" y="2495550"/>
            <a:ext cx="5715000" cy="628650"/>
          </a:xfrm>
          <a:prstGeom prst="rect">
            <a:avLst/>
          </a:prstGeom>
          <a:noFill/>
          <a:ln w="0">
            <a:noFill/>
          </a:ln>
        </p:spPr>
        <p:txBody>
          <a:bodyPr wrap="square" anchor="t">
            <a:noAutofit/>
          </a:bodyPr>
          <a:lstStyle/>
          <a:p>
            <a:pPr algn="l">
              <a:defRPr sz="1950" b="0">
                <a:solidFill>
                  <a:srgbClr val="52677A"/>
                </a:solidFill>
                <a:latin typeface="Times New Roman"/>
                <a:ea typeface="Times New Roman"/>
                <a:cs typeface="Times New Roman"/>
              </a:defRPr>
            </a:pPr>
            <a:r>
              <a:rPr sz="1950" b="0" dirty="0">
                <a:latin typeface="Times New Roman"/>
                <a:ea typeface="Times New Roman"/>
                <a:cs typeface="Times New Roman"/>
              </a:rPr>
              <a:t>Coupled equations, adhesion and 12 inputs</a:t>
            </a:r>
          </a:p>
        </p:txBody>
      </p:sp>
      <p:sp>
        <p:nvSpPr>
          <p:cNvPr id="11" name="Roadmap pages 1">
            <a:extLst>
              <a:ext uri="{FF2B5EF4-FFF2-40B4-BE49-F238E27FC236}">
                <a16:creationId xmlns:a16="http://schemas.microsoft.com/office/drawing/2014/main" id="{3586529D-C20B-395C-3B13-93DD42505DA6}"/>
              </a:ext>
            </a:extLst>
          </p:cNvPr>
          <p:cNvSpPr>
            <a:spLocks noGrp="1"/>
          </p:cNvSpPr>
          <p:nvPr/>
        </p:nvSpPr>
        <p:spPr>
          <a:xfrm>
            <a:off x="10572750" y="2495550"/>
            <a:ext cx="990600" cy="400050"/>
          </a:xfrm>
          <a:prstGeom prst="rect">
            <a:avLst/>
          </a:prstGeom>
          <a:noFill/>
          <a:ln w="0">
            <a:noFill/>
          </a:ln>
        </p:spPr>
        <p:txBody>
          <a:bodyPr wrap="square" anchor="t">
            <a:noAutofit/>
          </a:bodyPr>
          <a:lstStyle/>
          <a:p>
            <a:pPr algn="l">
              <a:defRPr sz="1950" b="0">
                <a:solidFill>
                  <a:srgbClr val="0067B1"/>
                </a:solidFill>
                <a:latin typeface="Times New Roman"/>
                <a:ea typeface="Times New Roman"/>
                <a:cs typeface="Times New Roman"/>
              </a:defRPr>
            </a:pPr>
            <a:r>
              <a:rPr sz="1950" b="0" dirty="0">
                <a:solidFill>
                  <a:srgbClr val="0067B1"/>
                </a:solidFill>
                <a:latin typeface="Times New Roman"/>
                <a:ea typeface="Times New Roman"/>
                <a:cs typeface="Times New Roman"/>
              </a:rPr>
              <a:t>0</a:t>
            </a:r>
            <a:r>
              <a:rPr lang="en-US" sz="1950" b="0" dirty="0">
                <a:solidFill>
                  <a:srgbClr val="0067B1"/>
                </a:solidFill>
                <a:latin typeface="Times New Roman"/>
                <a:ea typeface="Times New Roman"/>
                <a:cs typeface="Times New Roman"/>
              </a:rPr>
              <a:t>7</a:t>
            </a:r>
            <a:r>
              <a:rPr sz="1950" b="0" dirty="0">
                <a:solidFill>
                  <a:srgbClr val="0067B1"/>
                </a:solidFill>
                <a:latin typeface="Times New Roman"/>
                <a:ea typeface="Times New Roman"/>
                <a:cs typeface="Times New Roman"/>
              </a:rPr>
              <a:t>–0</a:t>
            </a:r>
            <a:r>
              <a:rPr lang="en-US" sz="1950" dirty="0">
                <a:solidFill>
                  <a:srgbClr val="0067B1"/>
                </a:solidFill>
                <a:latin typeface="Times New Roman"/>
                <a:ea typeface="Times New Roman"/>
                <a:cs typeface="Times New Roman"/>
              </a:rPr>
              <a:t>9</a:t>
            </a:r>
            <a:endParaRPr sz="1950" b="0" dirty="0">
              <a:solidFill>
                <a:srgbClr val="0067B1"/>
              </a:solidFill>
              <a:latin typeface="Times New Roman"/>
              <a:ea typeface="Times New Roman"/>
              <a:cs typeface="Times New Roman"/>
            </a:endParaRPr>
          </a:p>
        </p:txBody>
      </p:sp>
      <p:sp>
        <p:nvSpPr>
          <p:cNvPr id="12" name="Roadmap separator 1">
            <a:extLst>
              <a:ext uri="{FF2B5EF4-FFF2-40B4-BE49-F238E27FC236}">
                <a16:creationId xmlns:a16="http://schemas.microsoft.com/office/drawing/2014/main" id="{00BFCE66-9EEF-F18E-E5EF-A3C5CE1C725D}"/>
              </a:ext>
            </a:extLst>
          </p:cNvPr>
          <p:cNvSpPr>
            <a:spLocks noGrp="1"/>
          </p:cNvSpPr>
          <p:nvPr/>
        </p:nvSpPr>
        <p:spPr>
          <a:xfrm>
            <a:off x="609600" y="3200400"/>
            <a:ext cx="10953750" cy="14288"/>
          </a:xfrm>
          <a:prstGeom prst="rect">
            <a:avLst/>
          </a:prstGeom>
          <a:solidFill>
            <a:srgbClr val="D5E0EA"/>
          </a:solidFill>
          <a:ln w="0">
            <a:noFill/>
          </a:ln>
        </p:spPr>
      </p:sp>
      <p:sp>
        <p:nvSpPr>
          <p:cNvPr id="13" name="Roadmap 2">
            <a:extLst>
              <a:ext uri="{FF2B5EF4-FFF2-40B4-BE49-F238E27FC236}">
                <a16:creationId xmlns:a16="http://schemas.microsoft.com/office/drawing/2014/main" id="{31636A83-54A7-F279-95DA-D7314793E140}"/>
              </a:ext>
            </a:extLst>
          </p:cNvPr>
          <p:cNvSpPr>
            <a:spLocks noGrp="1"/>
          </p:cNvSpPr>
          <p:nvPr/>
        </p:nvSpPr>
        <p:spPr>
          <a:xfrm>
            <a:off x="609600" y="3390900"/>
            <a:ext cx="4095750" cy="400050"/>
          </a:xfrm>
          <a:prstGeom prst="rect">
            <a:avLst/>
          </a:prstGeom>
          <a:noFill/>
          <a:ln w="0">
            <a:noFill/>
          </a:ln>
        </p:spPr>
        <p:txBody>
          <a:bodyPr wrap="square" anchor="t">
            <a:noAutofit/>
          </a:bodyPr>
          <a:lstStyle/>
          <a:p>
            <a:pPr algn="l">
              <a:defRPr sz="2400" b="1">
                <a:solidFill>
                  <a:srgbClr val="0A2540"/>
                </a:solidFill>
                <a:latin typeface="Times New Roman"/>
                <a:ea typeface="Times New Roman"/>
                <a:cs typeface="Times New Roman"/>
              </a:defRPr>
            </a:pPr>
            <a:r>
              <a:rPr sz="2400" b="1" dirty="0">
                <a:solidFill>
                  <a:schemeClr val="bg1">
                    <a:lumMod val="65000"/>
                  </a:schemeClr>
                </a:solidFill>
                <a:latin typeface="Times New Roman"/>
                <a:ea typeface="Times New Roman"/>
                <a:cs typeface="Times New Roman"/>
              </a:rPr>
              <a:t>Transient results</a:t>
            </a:r>
          </a:p>
        </p:txBody>
      </p:sp>
      <p:sp>
        <p:nvSpPr>
          <p:cNvPr id="14" name="Roadmap detail 2">
            <a:extLst>
              <a:ext uri="{FF2B5EF4-FFF2-40B4-BE49-F238E27FC236}">
                <a16:creationId xmlns:a16="http://schemas.microsoft.com/office/drawing/2014/main" id="{53A16143-81E5-857F-6F19-CB3402E1B5F0}"/>
              </a:ext>
            </a:extLst>
          </p:cNvPr>
          <p:cNvSpPr>
            <a:spLocks noGrp="1"/>
          </p:cNvSpPr>
          <p:nvPr/>
        </p:nvSpPr>
        <p:spPr>
          <a:xfrm>
            <a:off x="4714875" y="3409950"/>
            <a:ext cx="5715000" cy="628650"/>
          </a:xfrm>
          <a:prstGeom prst="rect">
            <a:avLst/>
          </a:prstGeom>
          <a:noFill/>
          <a:ln w="0">
            <a:noFill/>
          </a:ln>
        </p:spPr>
        <p:txBody>
          <a:bodyPr wrap="square" anchor="t">
            <a:noAutofit/>
          </a:bodyPr>
          <a:lstStyle/>
          <a:p>
            <a:pPr algn="l">
              <a:defRPr sz="1950" b="0">
                <a:solidFill>
                  <a:srgbClr val="52677A"/>
                </a:solidFill>
                <a:latin typeface="Times New Roman"/>
                <a:ea typeface="Times New Roman"/>
                <a:cs typeface="Times New Roman"/>
              </a:defRPr>
            </a:pPr>
            <a:r>
              <a:rPr sz="1950" b="0" dirty="0">
                <a:solidFill>
                  <a:schemeClr val="bg1">
                    <a:lumMod val="65000"/>
                  </a:schemeClr>
                </a:solidFill>
                <a:latin typeface="Times New Roman"/>
                <a:ea typeface="Times New Roman"/>
                <a:cs typeface="Times New Roman"/>
              </a:rPr>
              <a:t>Mean front speed, height, displacement and pressure</a:t>
            </a:r>
          </a:p>
        </p:txBody>
      </p:sp>
      <p:sp>
        <p:nvSpPr>
          <p:cNvPr id="15" name="Roadmap pages 2">
            <a:extLst>
              <a:ext uri="{FF2B5EF4-FFF2-40B4-BE49-F238E27FC236}">
                <a16:creationId xmlns:a16="http://schemas.microsoft.com/office/drawing/2014/main" id="{9328A0DF-9B0A-4D9C-A925-AB82CCA99EC4}"/>
              </a:ext>
            </a:extLst>
          </p:cNvPr>
          <p:cNvSpPr>
            <a:spLocks noGrp="1"/>
          </p:cNvSpPr>
          <p:nvPr/>
        </p:nvSpPr>
        <p:spPr>
          <a:xfrm>
            <a:off x="10572750" y="3409950"/>
            <a:ext cx="990600" cy="400050"/>
          </a:xfrm>
          <a:prstGeom prst="rect">
            <a:avLst/>
          </a:prstGeom>
          <a:noFill/>
          <a:ln w="0">
            <a:noFill/>
          </a:ln>
        </p:spPr>
        <p:txBody>
          <a:bodyPr wrap="square" anchor="t">
            <a:noAutofit/>
          </a:bodyPr>
          <a:lstStyle/>
          <a:p>
            <a:pPr algn="l">
              <a:defRPr sz="1950" b="0">
                <a:solidFill>
                  <a:srgbClr val="0067B1"/>
                </a:solidFill>
                <a:latin typeface="Times New Roman"/>
                <a:ea typeface="Times New Roman"/>
                <a:cs typeface="Times New Roman"/>
              </a:defRPr>
            </a:pPr>
            <a:r>
              <a:rPr lang="en-US" sz="1950" dirty="0">
                <a:solidFill>
                  <a:srgbClr val="0067B1"/>
                </a:solidFill>
                <a:latin typeface="Times New Roman"/>
                <a:ea typeface="Times New Roman"/>
                <a:cs typeface="Times New Roman"/>
              </a:rPr>
              <a:t>11</a:t>
            </a:r>
            <a:r>
              <a:rPr sz="1950" b="0" dirty="0">
                <a:solidFill>
                  <a:srgbClr val="0067B1"/>
                </a:solidFill>
                <a:latin typeface="Times New Roman"/>
                <a:ea typeface="Times New Roman"/>
                <a:cs typeface="Times New Roman"/>
              </a:rPr>
              <a:t>–1</a:t>
            </a:r>
            <a:r>
              <a:rPr lang="en-US" sz="1950" dirty="0">
                <a:solidFill>
                  <a:srgbClr val="0067B1"/>
                </a:solidFill>
                <a:latin typeface="Times New Roman"/>
                <a:ea typeface="Times New Roman"/>
                <a:cs typeface="Times New Roman"/>
              </a:rPr>
              <a:t>3</a:t>
            </a:r>
            <a:endParaRPr sz="1950" b="0" dirty="0">
              <a:solidFill>
                <a:srgbClr val="0067B1"/>
              </a:solidFill>
              <a:latin typeface="Times New Roman"/>
              <a:ea typeface="Times New Roman"/>
              <a:cs typeface="Times New Roman"/>
            </a:endParaRPr>
          </a:p>
        </p:txBody>
      </p:sp>
      <p:sp>
        <p:nvSpPr>
          <p:cNvPr id="16" name="Roadmap separator 2">
            <a:extLst>
              <a:ext uri="{FF2B5EF4-FFF2-40B4-BE49-F238E27FC236}">
                <a16:creationId xmlns:a16="http://schemas.microsoft.com/office/drawing/2014/main" id="{2251C27D-79C1-C4C8-6A88-417C3671D125}"/>
              </a:ext>
            </a:extLst>
          </p:cNvPr>
          <p:cNvSpPr>
            <a:spLocks noGrp="1"/>
          </p:cNvSpPr>
          <p:nvPr/>
        </p:nvSpPr>
        <p:spPr>
          <a:xfrm>
            <a:off x="609600" y="4114800"/>
            <a:ext cx="10953750" cy="14288"/>
          </a:xfrm>
          <a:prstGeom prst="rect">
            <a:avLst/>
          </a:prstGeom>
          <a:solidFill>
            <a:srgbClr val="D5E0EA"/>
          </a:solidFill>
          <a:ln w="0">
            <a:noFill/>
          </a:ln>
        </p:spPr>
      </p:sp>
      <p:sp>
        <p:nvSpPr>
          <p:cNvPr id="17" name="Roadmap 3">
            <a:extLst>
              <a:ext uri="{FF2B5EF4-FFF2-40B4-BE49-F238E27FC236}">
                <a16:creationId xmlns:a16="http://schemas.microsoft.com/office/drawing/2014/main" id="{F7940BBA-0006-F960-3117-93918F1AF158}"/>
              </a:ext>
            </a:extLst>
          </p:cNvPr>
          <p:cNvSpPr>
            <a:spLocks noGrp="1"/>
          </p:cNvSpPr>
          <p:nvPr/>
        </p:nvSpPr>
        <p:spPr>
          <a:xfrm>
            <a:off x="609600" y="4305300"/>
            <a:ext cx="4095750" cy="400050"/>
          </a:xfrm>
          <a:prstGeom prst="rect">
            <a:avLst/>
          </a:prstGeom>
          <a:noFill/>
          <a:ln w="0">
            <a:noFill/>
          </a:ln>
        </p:spPr>
        <p:txBody>
          <a:bodyPr wrap="square" anchor="t">
            <a:noAutofit/>
          </a:bodyPr>
          <a:lstStyle/>
          <a:p>
            <a:pPr algn="l">
              <a:defRPr sz="2400" b="1">
                <a:solidFill>
                  <a:srgbClr val="0A2540"/>
                </a:solidFill>
                <a:latin typeface="Times New Roman"/>
                <a:ea typeface="Times New Roman"/>
                <a:cs typeface="Times New Roman"/>
              </a:defRPr>
            </a:pPr>
            <a:r>
              <a:rPr sz="2400" b="1" dirty="0">
                <a:solidFill>
                  <a:schemeClr val="bg1">
                    <a:lumMod val="65000"/>
                  </a:schemeClr>
                </a:solidFill>
                <a:latin typeface="Times New Roman"/>
                <a:ea typeface="Times New Roman"/>
                <a:cs typeface="Times New Roman"/>
              </a:rPr>
              <a:t>Sensitivity analysis</a:t>
            </a:r>
          </a:p>
        </p:txBody>
      </p:sp>
      <p:sp>
        <p:nvSpPr>
          <p:cNvPr id="18" name="Roadmap detail 3">
            <a:extLst>
              <a:ext uri="{FF2B5EF4-FFF2-40B4-BE49-F238E27FC236}">
                <a16:creationId xmlns:a16="http://schemas.microsoft.com/office/drawing/2014/main" id="{2D2E0D4F-529B-5D42-6916-E957C5E9CF5E}"/>
              </a:ext>
            </a:extLst>
          </p:cNvPr>
          <p:cNvSpPr>
            <a:spLocks noGrp="1"/>
          </p:cNvSpPr>
          <p:nvPr/>
        </p:nvSpPr>
        <p:spPr>
          <a:xfrm>
            <a:off x="4714875" y="4324350"/>
            <a:ext cx="5715000" cy="628650"/>
          </a:xfrm>
          <a:prstGeom prst="rect">
            <a:avLst/>
          </a:prstGeom>
          <a:noFill/>
          <a:ln w="0">
            <a:noFill/>
          </a:ln>
        </p:spPr>
        <p:txBody>
          <a:bodyPr wrap="square" anchor="t">
            <a:noAutofit/>
          </a:bodyPr>
          <a:lstStyle/>
          <a:p>
            <a:pPr algn="l">
              <a:defRPr sz="1950" b="0">
                <a:solidFill>
                  <a:srgbClr val="52677A"/>
                </a:solidFill>
                <a:latin typeface="Times New Roman"/>
                <a:ea typeface="Times New Roman"/>
                <a:cs typeface="Times New Roman"/>
              </a:defRPr>
            </a:pPr>
            <a:r>
              <a:rPr sz="1950" b="0" dirty="0">
                <a:solidFill>
                  <a:schemeClr val="bg1">
                    <a:lumMod val="65000"/>
                  </a:schemeClr>
                </a:solidFill>
                <a:latin typeface="Times New Roman"/>
                <a:ea typeface="Times New Roman"/>
                <a:cs typeface="Times New Roman"/>
              </a:rPr>
              <a:t>Morris screening, Sobol indices and priorities</a:t>
            </a:r>
          </a:p>
        </p:txBody>
      </p:sp>
      <p:sp>
        <p:nvSpPr>
          <p:cNvPr id="19" name="Roadmap pages 3">
            <a:extLst>
              <a:ext uri="{FF2B5EF4-FFF2-40B4-BE49-F238E27FC236}">
                <a16:creationId xmlns:a16="http://schemas.microsoft.com/office/drawing/2014/main" id="{234080F8-C501-B0E0-7834-F6C0BAC9F91F}"/>
              </a:ext>
            </a:extLst>
          </p:cNvPr>
          <p:cNvSpPr>
            <a:spLocks noGrp="1"/>
          </p:cNvSpPr>
          <p:nvPr/>
        </p:nvSpPr>
        <p:spPr>
          <a:xfrm>
            <a:off x="10572750" y="4324350"/>
            <a:ext cx="990600" cy="400050"/>
          </a:xfrm>
          <a:prstGeom prst="rect">
            <a:avLst/>
          </a:prstGeom>
          <a:noFill/>
          <a:ln w="0">
            <a:noFill/>
          </a:ln>
        </p:spPr>
        <p:txBody>
          <a:bodyPr wrap="square" anchor="t">
            <a:noAutofit/>
          </a:bodyPr>
          <a:lstStyle/>
          <a:p>
            <a:pPr algn="l">
              <a:defRPr sz="1950" b="0">
                <a:solidFill>
                  <a:srgbClr val="0067B1"/>
                </a:solidFill>
                <a:latin typeface="Times New Roman"/>
                <a:ea typeface="Times New Roman"/>
                <a:cs typeface="Times New Roman"/>
              </a:defRPr>
            </a:pPr>
            <a:r>
              <a:rPr sz="1950" b="0" dirty="0">
                <a:solidFill>
                  <a:srgbClr val="0067B1"/>
                </a:solidFill>
                <a:latin typeface="Times New Roman"/>
                <a:ea typeface="Times New Roman"/>
                <a:cs typeface="Times New Roman"/>
              </a:rPr>
              <a:t>1</a:t>
            </a:r>
            <a:r>
              <a:rPr lang="en-US" sz="1950" dirty="0">
                <a:solidFill>
                  <a:srgbClr val="0067B1"/>
                </a:solidFill>
                <a:latin typeface="Times New Roman"/>
                <a:ea typeface="Times New Roman"/>
                <a:cs typeface="Times New Roman"/>
              </a:rPr>
              <a:t>5</a:t>
            </a:r>
            <a:r>
              <a:rPr sz="1950" b="0" dirty="0">
                <a:solidFill>
                  <a:srgbClr val="0067B1"/>
                </a:solidFill>
                <a:latin typeface="Times New Roman"/>
                <a:ea typeface="Times New Roman"/>
                <a:cs typeface="Times New Roman"/>
              </a:rPr>
              <a:t>–1</a:t>
            </a:r>
            <a:r>
              <a:rPr lang="en-US" sz="1950" dirty="0">
                <a:solidFill>
                  <a:srgbClr val="0067B1"/>
                </a:solidFill>
                <a:latin typeface="Times New Roman"/>
                <a:ea typeface="Times New Roman"/>
                <a:cs typeface="Times New Roman"/>
              </a:rPr>
              <a:t>6</a:t>
            </a:r>
            <a:endParaRPr sz="1950" b="0" dirty="0">
              <a:solidFill>
                <a:srgbClr val="0067B1"/>
              </a:solidFill>
              <a:latin typeface="Times New Roman"/>
              <a:ea typeface="Times New Roman"/>
              <a:cs typeface="Times New Roman"/>
            </a:endParaRPr>
          </a:p>
        </p:txBody>
      </p:sp>
      <p:sp>
        <p:nvSpPr>
          <p:cNvPr id="20" name="Roadmap separator 3">
            <a:extLst>
              <a:ext uri="{FF2B5EF4-FFF2-40B4-BE49-F238E27FC236}">
                <a16:creationId xmlns:a16="http://schemas.microsoft.com/office/drawing/2014/main" id="{A1D8A021-6787-DB61-F5E0-BE3730ED9075}"/>
              </a:ext>
            </a:extLst>
          </p:cNvPr>
          <p:cNvSpPr>
            <a:spLocks noGrp="1"/>
          </p:cNvSpPr>
          <p:nvPr/>
        </p:nvSpPr>
        <p:spPr>
          <a:xfrm>
            <a:off x="609600" y="5029200"/>
            <a:ext cx="10953750" cy="14288"/>
          </a:xfrm>
          <a:prstGeom prst="rect">
            <a:avLst/>
          </a:prstGeom>
          <a:solidFill>
            <a:srgbClr val="D5E0EA"/>
          </a:solidFill>
          <a:ln w="0">
            <a:noFill/>
          </a:ln>
        </p:spPr>
      </p:sp>
      <p:sp>
        <p:nvSpPr>
          <p:cNvPr id="21" name="Roadmap 4">
            <a:extLst>
              <a:ext uri="{FF2B5EF4-FFF2-40B4-BE49-F238E27FC236}">
                <a16:creationId xmlns:a16="http://schemas.microsoft.com/office/drawing/2014/main" id="{147D17A6-4305-FD98-3419-45221CD13CCD}"/>
              </a:ext>
            </a:extLst>
          </p:cNvPr>
          <p:cNvSpPr>
            <a:spLocks noGrp="1"/>
          </p:cNvSpPr>
          <p:nvPr/>
        </p:nvSpPr>
        <p:spPr>
          <a:xfrm>
            <a:off x="609600" y="5219700"/>
            <a:ext cx="4095750" cy="400050"/>
          </a:xfrm>
          <a:prstGeom prst="rect">
            <a:avLst/>
          </a:prstGeom>
          <a:noFill/>
          <a:ln w="0">
            <a:noFill/>
          </a:ln>
        </p:spPr>
        <p:txBody>
          <a:bodyPr wrap="square" anchor="t">
            <a:noAutofit/>
          </a:bodyPr>
          <a:lstStyle/>
          <a:p>
            <a:pPr algn="l">
              <a:defRPr sz="2400" b="1">
                <a:solidFill>
                  <a:srgbClr val="0A2540"/>
                </a:solidFill>
                <a:latin typeface="Times New Roman"/>
                <a:ea typeface="Times New Roman"/>
                <a:cs typeface="Times New Roman"/>
              </a:defRPr>
            </a:pPr>
            <a:r>
              <a:rPr sz="2400" b="1" dirty="0">
                <a:solidFill>
                  <a:schemeClr val="bg1">
                    <a:lumMod val="65000"/>
                  </a:schemeClr>
                </a:solidFill>
                <a:latin typeface="Times New Roman"/>
                <a:ea typeface="Times New Roman"/>
                <a:cs typeface="Times New Roman"/>
              </a:rPr>
              <a:t>Conclusions</a:t>
            </a:r>
          </a:p>
        </p:txBody>
      </p:sp>
      <p:sp>
        <p:nvSpPr>
          <p:cNvPr id="22" name="Roadmap detail 4">
            <a:extLst>
              <a:ext uri="{FF2B5EF4-FFF2-40B4-BE49-F238E27FC236}">
                <a16:creationId xmlns:a16="http://schemas.microsoft.com/office/drawing/2014/main" id="{CB40C9E8-84E7-3706-9941-330D3C4B3AB2}"/>
              </a:ext>
            </a:extLst>
          </p:cNvPr>
          <p:cNvSpPr>
            <a:spLocks noGrp="1"/>
          </p:cNvSpPr>
          <p:nvPr/>
        </p:nvSpPr>
        <p:spPr>
          <a:xfrm>
            <a:off x="4714875" y="5238750"/>
            <a:ext cx="5715000" cy="628650"/>
          </a:xfrm>
          <a:prstGeom prst="rect">
            <a:avLst/>
          </a:prstGeom>
          <a:noFill/>
          <a:ln w="0">
            <a:noFill/>
          </a:ln>
        </p:spPr>
        <p:txBody>
          <a:bodyPr wrap="square" anchor="t">
            <a:noAutofit/>
          </a:bodyPr>
          <a:lstStyle/>
          <a:p>
            <a:pPr algn="l">
              <a:defRPr sz="1950" b="0">
                <a:solidFill>
                  <a:srgbClr val="52677A"/>
                </a:solidFill>
                <a:latin typeface="Times New Roman"/>
                <a:ea typeface="Times New Roman"/>
                <a:cs typeface="Times New Roman"/>
              </a:defRPr>
            </a:pPr>
            <a:r>
              <a:rPr sz="1950" b="0" dirty="0">
                <a:solidFill>
                  <a:schemeClr val="bg1">
                    <a:lumMod val="65000"/>
                  </a:schemeClr>
                </a:solidFill>
                <a:latin typeface="Times New Roman"/>
                <a:ea typeface="Times New Roman"/>
                <a:cs typeface="Times New Roman"/>
              </a:rPr>
              <a:t>Main findings and acknowledgements</a:t>
            </a:r>
          </a:p>
        </p:txBody>
      </p:sp>
      <p:sp>
        <p:nvSpPr>
          <p:cNvPr id="23" name="Roadmap pages 4">
            <a:extLst>
              <a:ext uri="{FF2B5EF4-FFF2-40B4-BE49-F238E27FC236}">
                <a16:creationId xmlns:a16="http://schemas.microsoft.com/office/drawing/2014/main" id="{5B3E39AA-04C8-B4CC-FD6F-088185D9ED2F}"/>
              </a:ext>
            </a:extLst>
          </p:cNvPr>
          <p:cNvSpPr>
            <a:spLocks noGrp="1"/>
          </p:cNvSpPr>
          <p:nvPr/>
        </p:nvSpPr>
        <p:spPr>
          <a:xfrm>
            <a:off x="10572750" y="5238750"/>
            <a:ext cx="990600" cy="400050"/>
          </a:xfrm>
          <a:prstGeom prst="rect">
            <a:avLst/>
          </a:prstGeom>
          <a:noFill/>
          <a:ln w="0">
            <a:noFill/>
          </a:ln>
        </p:spPr>
        <p:txBody>
          <a:bodyPr wrap="square" anchor="t">
            <a:noAutofit/>
          </a:bodyPr>
          <a:lstStyle/>
          <a:p>
            <a:pPr algn="l">
              <a:defRPr sz="1950" b="0">
                <a:solidFill>
                  <a:srgbClr val="0067B1"/>
                </a:solidFill>
                <a:latin typeface="Times New Roman"/>
                <a:ea typeface="Times New Roman"/>
                <a:cs typeface="Times New Roman"/>
              </a:defRPr>
            </a:pPr>
            <a:r>
              <a:rPr sz="1950" b="0" dirty="0">
                <a:solidFill>
                  <a:srgbClr val="0067B1"/>
                </a:solidFill>
                <a:latin typeface="Times New Roman"/>
                <a:ea typeface="Times New Roman"/>
                <a:cs typeface="Times New Roman"/>
              </a:rPr>
              <a:t>1</a:t>
            </a:r>
            <a:r>
              <a:rPr lang="en-US" sz="1950" dirty="0">
                <a:solidFill>
                  <a:srgbClr val="0067B1"/>
                </a:solidFill>
                <a:latin typeface="Times New Roman"/>
                <a:ea typeface="Times New Roman"/>
                <a:cs typeface="Times New Roman"/>
              </a:rPr>
              <a:t>8</a:t>
            </a:r>
            <a:endParaRPr sz="1950" b="0" dirty="0">
              <a:solidFill>
                <a:srgbClr val="0067B1"/>
              </a:solidFill>
              <a:latin typeface="Times New Roman"/>
              <a:ea typeface="Times New Roman"/>
              <a:cs typeface="Times New Roman"/>
            </a:endParaRPr>
          </a:p>
        </p:txBody>
      </p:sp>
    </p:spTree>
    <p:extLst>
      <p:ext uri="{BB962C8B-B14F-4D97-AF65-F5344CB8AC3E}">
        <p14:creationId xmlns:p14="http://schemas.microsoft.com/office/powerpoint/2010/main" val="12896866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 name="Shape 1">
            <a:extLst>
              <a:ext uri="{FF2B5EF4-FFF2-40B4-BE49-F238E27FC236}">
                <a16:creationId xmlns:a16="http://schemas.microsoft.com/office/drawing/2014/main" id="{F40C8BF7-D06E-4389-9532-41D8974F54BB}"/>
              </a:ext>
            </a:extLst>
          </p:cNvPr>
          <p:cNvSpPr>
            <a:spLocks noGrp="1"/>
          </p:cNvSpPr>
          <p:nvPr/>
        </p:nvSpPr>
        <p:spPr>
          <a:xfrm>
            <a:off x="0" y="0"/>
            <a:ext cx="100584" cy="6858000"/>
          </a:xfrm>
          <a:prstGeom prst="rect">
            <a:avLst/>
          </a:prstGeom>
          <a:solidFill>
            <a:srgbClr val="0067B1"/>
          </a:solidFill>
          <a:ln w="12700">
            <a:solidFill>
              <a:srgbClr val="0067B1">
                <a:alpha val="0"/>
              </a:srgbClr>
            </a:solidFill>
            <a:prstDash val="solid"/>
          </a:ln>
        </p:spPr>
      </p:sp>
      <p:sp>
        <p:nvSpPr>
          <p:cNvPr id="4" name="Shape 2">
            <a:extLst>
              <a:ext uri="{FF2B5EF4-FFF2-40B4-BE49-F238E27FC236}">
                <a16:creationId xmlns:a16="http://schemas.microsoft.com/office/drawing/2014/main" id="{5E592791-D65E-45AA-9C9B-685B915CE88B}"/>
              </a:ext>
            </a:extLst>
          </p:cNvPr>
          <p:cNvSpPr>
            <a:spLocks noGrp="1"/>
          </p:cNvSpPr>
          <p:nvPr/>
        </p:nvSpPr>
        <p:spPr>
          <a:xfrm>
            <a:off x="100584" y="0"/>
            <a:ext cx="32004" cy="6858000"/>
          </a:xfrm>
          <a:prstGeom prst="rect">
            <a:avLst/>
          </a:prstGeom>
          <a:solidFill>
            <a:srgbClr val="00A69C"/>
          </a:solidFill>
          <a:ln w="12700">
            <a:solidFill>
              <a:srgbClr val="00A69C">
                <a:alpha val="0"/>
              </a:srgbClr>
            </a:solidFill>
            <a:prstDash val="solid"/>
          </a:ln>
        </p:spPr>
      </p:sp>
      <p:sp>
        <p:nvSpPr>
          <p:cNvPr id="5" name="Text 3">
            <a:extLst>
              <a:ext uri="{FF2B5EF4-FFF2-40B4-BE49-F238E27FC236}">
                <a16:creationId xmlns:a16="http://schemas.microsoft.com/office/drawing/2014/main" id="{E5F547D1-648D-48F2-9058-746DAA4AD4EE}"/>
              </a:ext>
            </a:extLst>
          </p:cNvPr>
          <p:cNvSpPr>
            <a:spLocks noGrp="1"/>
          </p:cNvSpPr>
          <p:nvPr/>
        </p:nvSpPr>
        <p:spPr>
          <a:xfrm>
            <a:off x="502920" y="6382512"/>
            <a:ext cx="5029200" cy="228600"/>
          </a:xfrm>
          <a:prstGeom prst="rect">
            <a:avLst/>
          </a:prstGeom>
          <a:noFill/>
        </p:spPr>
        <p:txBody>
          <a:bodyPr wrap="square" lIns="0" tIns="0" rIns="0" bIns="0" anchor="ctr"/>
          <a:lstStyle/>
          <a:p>
            <a:pPr marL="0" indent="0">
              <a:buNone/>
              <a:defRPr sz="2000">
                <a:latin typeface="Times New Roman"/>
                <a:ea typeface="Times New Roman"/>
                <a:cs typeface="Times New Roman"/>
              </a:defRPr>
            </a:pPr>
            <a:endParaRPr sz="2000"/>
          </a:p>
        </p:txBody>
      </p:sp>
      <p:sp>
        <p:nvSpPr>
          <p:cNvPr id="6" name="Text 4">
            <a:extLst>
              <a:ext uri="{FF2B5EF4-FFF2-40B4-BE49-F238E27FC236}">
                <a16:creationId xmlns:a16="http://schemas.microsoft.com/office/drawing/2014/main" id="{FA74C8C0-E1F4-4BB2-94FD-33A5C8005171}"/>
              </a:ext>
            </a:extLst>
          </p:cNvPr>
          <p:cNvSpPr>
            <a:spLocks noGrp="1"/>
          </p:cNvSpPr>
          <p:nvPr/>
        </p:nvSpPr>
        <p:spPr>
          <a:xfrm>
            <a:off x="7680960" y="6355080"/>
            <a:ext cx="2926080" cy="228600"/>
          </a:xfrm>
          <a:prstGeom prst="rect">
            <a:avLst/>
          </a:prstGeom>
          <a:noFill/>
        </p:spPr>
        <p:txBody>
          <a:bodyPr wrap="square" lIns="0" tIns="0" rIns="0" bIns="0" anchor="ctr"/>
          <a:lstStyle/>
          <a:p>
            <a:pPr marL="0" indent="0" algn="r">
              <a:buNone/>
              <a:defRPr sz="2000">
                <a:latin typeface="Times New Roman"/>
                <a:ea typeface="Times New Roman"/>
                <a:cs typeface="Times New Roman"/>
              </a:defRPr>
            </a:pPr>
            <a:endParaRPr sz="2000"/>
          </a:p>
        </p:txBody>
      </p:sp>
      <p:sp>
        <p:nvSpPr>
          <p:cNvPr id="10" name="Shape 7">
            <a:extLst>
              <a:ext uri="{FF2B5EF4-FFF2-40B4-BE49-F238E27FC236}">
                <a16:creationId xmlns:a16="http://schemas.microsoft.com/office/drawing/2014/main" id="{96A99D35-968E-47DF-AA42-F8F667388EF9}"/>
              </a:ext>
            </a:extLst>
          </p:cNvPr>
          <p:cNvSpPr>
            <a:spLocks noGrp="1"/>
          </p:cNvSpPr>
          <p:nvPr/>
        </p:nvSpPr>
        <p:spPr>
          <a:xfrm>
            <a:off x="512064" y="1216152"/>
            <a:ext cx="10881360" cy="0"/>
          </a:xfrm>
          <a:prstGeom prst="line">
            <a:avLst/>
          </a:prstGeom>
          <a:noFill/>
          <a:ln w="12700">
            <a:solidFill>
              <a:srgbClr val="D8E1EA"/>
            </a:solidFill>
            <a:prstDash val="solid"/>
          </a:ln>
        </p:spPr>
      </p:sp>
      <p:sp>
        <p:nvSpPr>
          <p:cNvPr id="11" name="Shape 8">
            <a:extLst>
              <a:ext uri="{FF2B5EF4-FFF2-40B4-BE49-F238E27FC236}">
                <a16:creationId xmlns:a16="http://schemas.microsoft.com/office/drawing/2014/main" id="{92D27D65-E038-4AB5-9162-673F6F1749EB}"/>
              </a:ext>
            </a:extLst>
          </p:cNvPr>
          <p:cNvSpPr>
            <a:spLocks noGrp="1"/>
          </p:cNvSpPr>
          <p:nvPr/>
        </p:nvSpPr>
        <p:spPr>
          <a:xfrm>
            <a:off x="658368" y="1600200"/>
            <a:ext cx="3200400" cy="1188720"/>
          </a:xfrm>
          <a:prstGeom prst="roundRect">
            <a:avLst>
              <a:gd name="adj" fmla="val 6154"/>
            </a:avLst>
          </a:prstGeom>
          <a:solidFill>
            <a:srgbClr val="F7FAFC"/>
          </a:solidFill>
          <a:ln w="10160">
            <a:solidFill>
              <a:srgbClr val="D8E1EA"/>
            </a:solidFill>
            <a:prstDash val="solid"/>
          </a:ln>
        </p:spPr>
        <p:txBody>
          <a:bodyPr/>
          <a:lstStyle/>
          <a:p>
            <a:endParaRPr/>
          </a:p>
        </p:txBody>
      </p:sp>
      <p:sp>
        <p:nvSpPr>
          <p:cNvPr id="12" name="Text 9">
            <a:extLst>
              <a:ext uri="{FF2B5EF4-FFF2-40B4-BE49-F238E27FC236}">
                <a16:creationId xmlns:a16="http://schemas.microsoft.com/office/drawing/2014/main" id="{96F85006-4225-4154-B8E7-D6897405F389}"/>
              </a:ext>
            </a:extLst>
          </p:cNvPr>
          <p:cNvSpPr>
            <a:spLocks noGrp="1"/>
          </p:cNvSpPr>
          <p:nvPr/>
        </p:nvSpPr>
        <p:spPr>
          <a:xfrm>
            <a:off x="871536" y="1691640"/>
            <a:ext cx="2980944" cy="1005840"/>
          </a:xfrm>
          <a:prstGeom prst="rect">
            <a:avLst/>
          </a:prstGeom>
          <a:noFill/>
        </p:spPr>
        <p:txBody>
          <a:bodyPr wrap="square" lIns="381" tIns="381" rIns="381" bIns="381" anchor="ctr">
            <a:normAutofit/>
          </a:bodyPr>
          <a:lstStyle/>
          <a:p>
            <a:pPr marL="0" indent="0">
              <a:buNone/>
              <a:defRPr sz="2400">
                <a:latin typeface="Times New Roman"/>
                <a:ea typeface="Times New Roman"/>
                <a:cs typeface="Times New Roman"/>
              </a:defRPr>
            </a:pPr>
            <a:r>
              <a:rPr sz="2400">
                <a:solidFill>
                  <a:srgbClr val="0A2540"/>
                </a:solidFill>
                <a:latin typeface="Times New Roman"/>
                <a:ea typeface="Times New Roman"/>
                <a:cs typeface="Times New Roman"/>
              </a:rPr>
              <a:t>Thin plate deformation</a:t>
            </a:r>
            <a:endParaRPr sz="2000"/>
          </a:p>
        </p:txBody>
      </p:sp>
      <p:sp>
        <p:nvSpPr>
          <p:cNvPr id="13" name="Shape 10">
            <a:extLst>
              <a:ext uri="{FF2B5EF4-FFF2-40B4-BE49-F238E27FC236}">
                <a16:creationId xmlns:a16="http://schemas.microsoft.com/office/drawing/2014/main" id="{78C660D3-C63F-4C98-BCF0-32D66328EE25}"/>
              </a:ext>
            </a:extLst>
          </p:cNvPr>
          <p:cNvSpPr>
            <a:spLocks noGrp="1"/>
          </p:cNvSpPr>
          <p:nvPr/>
        </p:nvSpPr>
        <p:spPr>
          <a:xfrm>
            <a:off x="614934" y="3381144"/>
            <a:ext cx="3291840" cy="1188720"/>
          </a:xfrm>
          <a:prstGeom prst="roundRect">
            <a:avLst>
              <a:gd name="adj" fmla="val 6154"/>
            </a:avLst>
          </a:prstGeom>
          <a:solidFill>
            <a:srgbClr val="F7FAFC"/>
          </a:solidFill>
          <a:ln w="10160">
            <a:solidFill>
              <a:srgbClr val="D8E1EA"/>
            </a:solidFill>
            <a:prstDash val="solid"/>
          </a:ln>
        </p:spPr>
        <p:txBody>
          <a:bodyPr/>
          <a:lstStyle/>
          <a:p>
            <a:endParaRPr/>
          </a:p>
        </p:txBody>
      </p:sp>
      <p:sp>
        <p:nvSpPr>
          <p:cNvPr id="14" name="Text 11">
            <a:extLst>
              <a:ext uri="{FF2B5EF4-FFF2-40B4-BE49-F238E27FC236}">
                <a16:creationId xmlns:a16="http://schemas.microsoft.com/office/drawing/2014/main" id="{0DDDFAF1-C742-4252-A411-8C746C8C9332}"/>
              </a:ext>
            </a:extLst>
          </p:cNvPr>
          <p:cNvSpPr>
            <a:spLocks noGrp="1"/>
          </p:cNvSpPr>
          <p:nvPr/>
        </p:nvSpPr>
        <p:spPr>
          <a:xfrm>
            <a:off x="871536" y="3472584"/>
            <a:ext cx="3072384" cy="1005840"/>
          </a:xfrm>
          <a:prstGeom prst="rect">
            <a:avLst/>
          </a:prstGeom>
          <a:noFill/>
        </p:spPr>
        <p:txBody>
          <a:bodyPr wrap="square" lIns="381" tIns="381" rIns="381" bIns="381" anchor="ctr">
            <a:normAutofit/>
          </a:bodyPr>
          <a:lstStyle/>
          <a:p>
            <a:pPr marL="0" indent="0">
              <a:buNone/>
              <a:defRPr sz="2400">
                <a:latin typeface="Times New Roman"/>
                <a:ea typeface="Times New Roman"/>
                <a:cs typeface="Times New Roman"/>
              </a:defRPr>
            </a:pPr>
            <a:r>
              <a:rPr sz="2400">
                <a:solidFill>
                  <a:srgbClr val="0A2540"/>
                </a:solidFill>
                <a:latin typeface="Times New Roman"/>
                <a:ea typeface="Times New Roman"/>
                <a:cs typeface="Times New Roman"/>
              </a:rPr>
              <a:t>Reynolds lubrication</a:t>
            </a:r>
            <a:endParaRPr sz="2000"/>
          </a:p>
        </p:txBody>
      </p:sp>
      <p:sp>
        <p:nvSpPr>
          <p:cNvPr id="15" name="Shape 12">
            <a:extLst>
              <a:ext uri="{FF2B5EF4-FFF2-40B4-BE49-F238E27FC236}">
                <a16:creationId xmlns:a16="http://schemas.microsoft.com/office/drawing/2014/main" id="{B643DE22-1A4F-4001-9714-B5AD90D3850C}"/>
              </a:ext>
            </a:extLst>
          </p:cNvPr>
          <p:cNvSpPr>
            <a:spLocks noGrp="1"/>
          </p:cNvSpPr>
          <p:nvPr/>
        </p:nvSpPr>
        <p:spPr>
          <a:xfrm>
            <a:off x="634364" y="5163461"/>
            <a:ext cx="3272409" cy="1188720"/>
          </a:xfrm>
          <a:prstGeom prst="roundRect">
            <a:avLst>
              <a:gd name="adj" fmla="val 6154"/>
            </a:avLst>
          </a:prstGeom>
          <a:solidFill>
            <a:srgbClr val="F7FAFC"/>
          </a:solidFill>
          <a:ln w="10160">
            <a:solidFill>
              <a:srgbClr val="D8E1EA"/>
            </a:solidFill>
            <a:prstDash val="solid"/>
          </a:ln>
        </p:spPr>
        <p:txBody>
          <a:bodyPr/>
          <a:lstStyle/>
          <a:p>
            <a:endParaRPr/>
          </a:p>
        </p:txBody>
      </p:sp>
      <p:sp>
        <p:nvSpPr>
          <p:cNvPr id="16" name="Text 13">
            <a:extLst>
              <a:ext uri="{FF2B5EF4-FFF2-40B4-BE49-F238E27FC236}">
                <a16:creationId xmlns:a16="http://schemas.microsoft.com/office/drawing/2014/main" id="{4F76CE79-58B9-45F6-B6B5-867E326C0255}"/>
              </a:ext>
            </a:extLst>
          </p:cNvPr>
          <p:cNvSpPr>
            <a:spLocks noGrp="1"/>
          </p:cNvSpPr>
          <p:nvPr/>
        </p:nvSpPr>
        <p:spPr>
          <a:xfrm>
            <a:off x="871536" y="5254901"/>
            <a:ext cx="2798064" cy="1005840"/>
          </a:xfrm>
          <a:prstGeom prst="rect">
            <a:avLst/>
          </a:prstGeom>
          <a:noFill/>
        </p:spPr>
        <p:txBody>
          <a:bodyPr wrap="square" lIns="381" tIns="381" rIns="381" bIns="381" anchor="ctr">
            <a:normAutofit/>
          </a:bodyPr>
          <a:lstStyle/>
          <a:p>
            <a:pPr marL="0" indent="0">
              <a:buNone/>
              <a:defRPr sz="2400">
                <a:latin typeface="Times New Roman"/>
                <a:ea typeface="Times New Roman"/>
                <a:cs typeface="Times New Roman"/>
              </a:defRPr>
            </a:pPr>
            <a:r>
              <a:rPr sz="2400">
                <a:solidFill>
                  <a:srgbClr val="0A2540"/>
                </a:solidFill>
                <a:latin typeface="Times New Roman"/>
                <a:ea typeface="Times New Roman"/>
                <a:cs typeface="Times New Roman"/>
              </a:rPr>
              <a:t>Adhesion interaction</a:t>
            </a:r>
            <a:endParaRPr sz="2000"/>
          </a:p>
        </p:txBody>
      </p:sp>
      <p:pic>
        <p:nvPicPr>
          <p:cNvPr id="45" name="Image 0"/>
          <p:cNvPicPr>
            <a:picLocks noChangeAspect="1"/>
          </p:cNvPicPr>
          <p:nvPr/>
        </p:nvPicPr>
        <p:blipFill>
          <a:blip r:embed="rId3"/>
          <a:stretch>
            <a:fillRect/>
          </a:stretch>
        </p:blipFill>
        <p:spPr>
          <a:xfrm>
            <a:off x="9528048" y="256032"/>
            <a:ext cx="2057400" cy="594360"/>
          </a:xfrm>
          <a:prstGeom prst="rect">
            <a:avLst/>
          </a:prstGeom>
        </p:spPr>
      </p:pic>
      <p:sp>
        <p:nvSpPr>
          <p:cNvPr id="27" name="灯片编号占位符 2">
            <a:extLst>
              <a:ext uri="{FF2B5EF4-FFF2-40B4-BE49-F238E27FC236}">
                <a16:creationId xmlns:a16="http://schemas.microsoft.com/office/drawing/2014/main" id="{A6DA7710-494C-5861-CBB6-41ADFE4707B9}"/>
              </a:ext>
            </a:extLst>
          </p:cNvPr>
          <p:cNvSpPr>
            <a:spLocks noGrp="1"/>
          </p:cNvSpPr>
          <p:nvPr>
            <p:ph type="sldNum" idx="4"/>
          </p:nvPr>
        </p:nvSpPr>
        <p:spPr>
          <a:xfrm>
            <a:off x="8610600" y="6356350"/>
            <a:ext cx="2743200" cy="365125"/>
          </a:xfrm>
          <a:prstGeom prst="rect">
            <a:avLst/>
          </a:prstGeom>
        </p:spPr>
        <p:txBody>
          <a:bodyPr vert="horz" lIns="91440" tIns="45720" rIns="91440" bIns="45720" anchor="ctr"/>
          <a:lstStyle>
            <a:lvl1pPr algn="r">
              <a:buNone/>
              <a:defRPr sz="2000">
                <a:solidFill>
                  <a:schemeClr val="tx1">
                    <a:tint val="75000"/>
                  </a:schemeClr>
                </a:solidFill>
              </a:defRPr>
            </a:lvl1pPr>
          </a:lstStyle>
          <a:p>
            <a:pPr>
              <a:buNone/>
              <a:defRPr sz="2000">
                <a:latin typeface="Times New Roman"/>
                <a:ea typeface="Times New Roman"/>
                <a:cs typeface="Times New Roman"/>
              </a:defRPr>
            </a:pPr>
            <a:fld id="{EFD6AB9A-5F9E-5F59-51AB-3C8734130965}" type="slidenum">
              <a:rPr sz="2000">
                <a:latin typeface="Times New Roman"/>
                <a:ea typeface="Times New Roman"/>
                <a:cs typeface="Times New Roman"/>
              </a:rPr>
              <a:t>7</a:t>
            </a:fld>
            <a:endParaRPr/>
          </a:p>
        </p:txBody>
      </p:sp>
      <p:graphicFrame>
        <p:nvGraphicFramePr>
          <p:cNvPr id="7" name="对象 6">
            <a:extLst>
              <a:ext uri="{FF2B5EF4-FFF2-40B4-BE49-F238E27FC236}">
                <a16:creationId xmlns:a16="http://schemas.microsoft.com/office/drawing/2014/main" id="{A31A9E74-3073-64F6-31FB-5BF09D9F792A}"/>
              </a:ext>
            </a:extLst>
          </p:cNvPr>
          <p:cNvGraphicFramePr>
            <a:graphicFrameLocks noChangeAspect="1"/>
          </p:cNvGraphicFramePr>
          <p:nvPr>
            <p:extLst>
              <p:ext uri="{D42A27DB-BD31-4B8C-83A1-F6EECF244321}">
                <p14:modId xmlns:p14="http://schemas.microsoft.com/office/powerpoint/2010/main" val="317240929"/>
              </p:ext>
            </p:extLst>
          </p:nvPr>
        </p:nvGraphicFramePr>
        <p:xfrm>
          <a:off x="4244934" y="2069458"/>
          <a:ext cx="3436026" cy="453263"/>
        </p:xfrm>
        <a:graphic>
          <a:graphicData uri="http://schemas.openxmlformats.org/presentationml/2006/ole">
            <mc:AlternateContent xmlns:mc="http://schemas.openxmlformats.org/markup-compatibility/2006">
              <mc:Choice xmlns:v="urn:schemas-microsoft-com:vml" Requires="v">
                <p:oleObj name="AxMath" r:id="rId4" imgW="1492200" imgH="196560" progId="Equation.AxMath">
                  <p:embed/>
                </p:oleObj>
              </mc:Choice>
              <mc:Fallback>
                <p:oleObj name="AxMath" r:id="rId4" imgW="1492200" imgH="196560" progId="Equation.AxMath">
                  <p:embed/>
                  <p:pic>
                    <p:nvPicPr>
                      <p:cNvPr id="7" name="对象 6">
                        <a:extLst>
                          <a:ext uri="{FF2B5EF4-FFF2-40B4-BE49-F238E27FC236}">
                            <a16:creationId xmlns:a16="http://schemas.microsoft.com/office/drawing/2014/main" id="{A9927F1B-2F22-BF7A-0218-4917A60E4DF6}"/>
                          </a:ext>
                        </a:extLst>
                      </p:cNvPr>
                      <p:cNvPicPr/>
                      <p:nvPr/>
                    </p:nvPicPr>
                    <p:blipFill>
                      <a:blip r:embed="rId5"/>
                      <a:stretch>
                        <a:fillRect/>
                      </a:stretch>
                    </p:blipFill>
                    <p:spPr>
                      <a:xfrm>
                        <a:off x="4244934" y="2069458"/>
                        <a:ext cx="3436026" cy="453263"/>
                      </a:xfrm>
                      <a:prstGeom prst="rect">
                        <a:avLst/>
                      </a:prstGeom>
                    </p:spPr>
                  </p:pic>
                </p:oleObj>
              </mc:Fallback>
            </mc:AlternateContent>
          </a:graphicData>
        </a:graphic>
      </p:graphicFrame>
      <p:graphicFrame>
        <p:nvGraphicFramePr>
          <p:cNvPr id="18" name="对象 17">
            <a:extLst>
              <a:ext uri="{FF2B5EF4-FFF2-40B4-BE49-F238E27FC236}">
                <a16:creationId xmlns:a16="http://schemas.microsoft.com/office/drawing/2014/main" id="{FC16C390-F9D2-F898-EE01-5F278E693235}"/>
              </a:ext>
            </a:extLst>
          </p:cNvPr>
          <p:cNvGraphicFramePr>
            <a:graphicFrameLocks noChangeAspect="1"/>
          </p:cNvGraphicFramePr>
          <p:nvPr>
            <p:extLst>
              <p:ext uri="{D42A27DB-BD31-4B8C-83A1-F6EECF244321}">
                <p14:modId xmlns:p14="http://schemas.microsoft.com/office/powerpoint/2010/main" val="3548452634"/>
              </p:ext>
            </p:extLst>
          </p:nvPr>
        </p:nvGraphicFramePr>
        <p:xfrm>
          <a:off x="8268594" y="1926940"/>
          <a:ext cx="2074158" cy="834857"/>
        </p:xfrm>
        <a:graphic>
          <a:graphicData uri="http://schemas.openxmlformats.org/presentationml/2006/ole">
            <mc:AlternateContent xmlns:mc="http://schemas.openxmlformats.org/markup-compatibility/2006">
              <mc:Choice xmlns:v="urn:schemas-microsoft-com:vml" Requires="v">
                <p:oleObj name="AxMath" r:id="rId6" imgW="887040" imgH="357120" progId="Equation.AxMath">
                  <p:embed/>
                </p:oleObj>
              </mc:Choice>
              <mc:Fallback>
                <p:oleObj name="AxMath" r:id="rId6" imgW="887040" imgH="357120" progId="Equation.AxMath">
                  <p:embed/>
                  <p:pic>
                    <p:nvPicPr>
                      <p:cNvPr id="18" name="对象 17">
                        <a:extLst>
                          <a:ext uri="{FF2B5EF4-FFF2-40B4-BE49-F238E27FC236}">
                            <a16:creationId xmlns:a16="http://schemas.microsoft.com/office/drawing/2014/main" id="{35CB7314-D97F-A721-CD9D-81E97C7726CA}"/>
                          </a:ext>
                        </a:extLst>
                      </p:cNvPr>
                      <p:cNvPicPr/>
                      <p:nvPr/>
                    </p:nvPicPr>
                    <p:blipFill>
                      <a:blip r:embed="rId7"/>
                      <a:stretch>
                        <a:fillRect/>
                      </a:stretch>
                    </p:blipFill>
                    <p:spPr>
                      <a:xfrm>
                        <a:off x="8268594" y="1926940"/>
                        <a:ext cx="2074158" cy="834857"/>
                      </a:xfrm>
                      <a:prstGeom prst="rect">
                        <a:avLst/>
                      </a:prstGeom>
                    </p:spPr>
                  </p:pic>
                </p:oleObj>
              </mc:Fallback>
            </mc:AlternateContent>
          </a:graphicData>
        </a:graphic>
      </p:graphicFrame>
      <p:graphicFrame>
        <p:nvGraphicFramePr>
          <p:cNvPr id="20" name="对象 19">
            <a:extLst>
              <a:ext uri="{FF2B5EF4-FFF2-40B4-BE49-F238E27FC236}">
                <a16:creationId xmlns:a16="http://schemas.microsoft.com/office/drawing/2014/main" id="{7F8058D6-E15F-3100-A52D-25ECEE6F6020}"/>
              </a:ext>
            </a:extLst>
          </p:cNvPr>
          <p:cNvGraphicFramePr>
            <a:graphicFrameLocks noChangeAspect="1"/>
          </p:cNvGraphicFramePr>
          <p:nvPr>
            <p:extLst>
              <p:ext uri="{D42A27DB-BD31-4B8C-83A1-F6EECF244321}">
                <p14:modId xmlns:p14="http://schemas.microsoft.com/office/powerpoint/2010/main" val="3605234480"/>
              </p:ext>
            </p:extLst>
          </p:nvPr>
        </p:nvGraphicFramePr>
        <p:xfrm>
          <a:off x="4200522" y="3693791"/>
          <a:ext cx="2874963" cy="758825"/>
        </p:xfrm>
        <a:graphic>
          <a:graphicData uri="http://schemas.openxmlformats.org/presentationml/2006/ole">
            <mc:AlternateContent xmlns:mc="http://schemas.openxmlformats.org/markup-compatibility/2006">
              <mc:Choice xmlns:v="urn:schemas-microsoft-com:vml" Requires="v">
                <p:oleObj name="AxMath" r:id="rId8" imgW="1311840" imgH="346320" progId="Equation.AxMath">
                  <p:embed/>
                </p:oleObj>
              </mc:Choice>
              <mc:Fallback>
                <p:oleObj name="AxMath" r:id="rId8" imgW="1311840" imgH="346320" progId="Equation.AxMath">
                  <p:embed/>
                  <p:pic>
                    <p:nvPicPr>
                      <p:cNvPr id="20" name="对象 19">
                        <a:extLst>
                          <a:ext uri="{FF2B5EF4-FFF2-40B4-BE49-F238E27FC236}">
                            <a16:creationId xmlns:a16="http://schemas.microsoft.com/office/drawing/2014/main" id="{C59A6EFF-48CE-F91F-D0D9-63FCF5A947D0}"/>
                          </a:ext>
                        </a:extLst>
                      </p:cNvPr>
                      <p:cNvPicPr/>
                      <p:nvPr/>
                    </p:nvPicPr>
                    <p:blipFill>
                      <a:blip r:embed="rId9"/>
                      <a:stretch>
                        <a:fillRect/>
                      </a:stretch>
                    </p:blipFill>
                    <p:spPr>
                      <a:xfrm>
                        <a:off x="4200522" y="3693791"/>
                        <a:ext cx="2874963" cy="758825"/>
                      </a:xfrm>
                      <a:prstGeom prst="rect">
                        <a:avLst/>
                      </a:prstGeom>
                    </p:spPr>
                  </p:pic>
                </p:oleObj>
              </mc:Fallback>
            </mc:AlternateContent>
          </a:graphicData>
        </a:graphic>
      </p:graphicFrame>
      <p:graphicFrame>
        <p:nvGraphicFramePr>
          <p:cNvPr id="25" name="对象 24">
            <a:extLst>
              <a:ext uri="{FF2B5EF4-FFF2-40B4-BE49-F238E27FC236}">
                <a16:creationId xmlns:a16="http://schemas.microsoft.com/office/drawing/2014/main" id="{C4E304E4-EB11-0A32-26D4-3C00739B6723}"/>
              </a:ext>
            </a:extLst>
          </p:cNvPr>
          <p:cNvGraphicFramePr>
            <a:graphicFrameLocks noChangeAspect="1"/>
          </p:cNvGraphicFramePr>
          <p:nvPr>
            <p:extLst>
              <p:ext uri="{D42A27DB-BD31-4B8C-83A1-F6EECF244321}">
                <p14:modId xmlns:p14="http://schemas.microsoft.com/office/powerpoint/2010/main" val="572455307"/>
              </p:ext>
            </p:extLst>
          </p:nvPr>
        </p:nvGraphicFramePr>
        <p:xfrm>
          <a:off x="4244934" y="5380018"/>
          <a:ext cx="5060739" cy="897873"/>
        </p:xfrm>
        <a:graphic>
          <a:graphicData uri="http://schemas.openxmlformats.org/presentationml/2006/ole">
            <mc:AlternateContent xmlns:mc="http://schemas.openxmlformats.org/markup-compatibility/2006">
              <mc:Choice xmlns:v="urn:schemas-microsoft-com:vml" Requires="v">
                <p:oleObj name="AxMath" r:id="rId10" imgW="2164680" imgH="384840" progId="Equation.AxMath">
                  <p:embed/>
                </p:oleObj>
              </mc:Choice>
              <mc:Fallback>
                <p:oleObj name="AxMath" r:id="rId10" imgW="2164680" imgH="384840" progId="Equation.AxMath">
                  <p:embed/>
                  <p:pic>
                    <p:nvPicPr>
                      <p:cNvPr id="25" name="对象 24">
                        <a:extLst>
                          <a:ext uri="{FF2B5EF4-FFF2-40B4-BE49-F238E27FC236}">
                            <a16:creationId xmlns:a16="http://schemas.microsoft.com/office/drawing/2014/main" id="{8CB49353-35E6-0DEA-93AD-97F85D5AEC58}"/>
                          </a:ext>
                        </a:extLst>
                      </p:cNvPr>
                      <p:cNvPicPr/>
                      <p:nvPr/>
                    </p:nvPicPr>
                    <p:blipFill>
                      <a:blip r:embed="rId11"/>
                      <a:stretch>
                        <a:fillRect/>
                      </a:stretch>
                    </p:blipFill>
                    <p:spPr>
                      <a:xfrm>
                        <a:off x="4244934" y="5380018"/>
                        <a:ext cx="5060739" cy="897873"/>
                      </a:xfrm>
                      <a:prstGeom prst="rect">
                        <a:avLst/>
                      </a:prstGeom>
                    </p:spPr>
                  </p:pic>
                </p:oleObj>
              </mc:Fallback>
            </mc:AlternateContent>
          </a:graphicData>
        </a:graphic>
      </p:graphicFrame>
      <p:sp>
        <p:nvSpPr>
          <p:cNvPr id="21" name="Model variables">
            <a:extLst>
              <a:ext uri="{FF2B5EF4-FFF2-40B4-BE49-F238E27FC236}">
                <a16:creationId xmlns:a16="http://schemas.microsoft.com/office/drawing/2014/main" id="{3E3BDB26-8FD6-D0AF-2BCE-638C9E148618}"/>
              </a:ext>
            </a:extLst>
          </p:cNvPr>
          <p:cNvSpPr>
            <a:spLocks noGrp="1"/>
          </p:cNvSpPr>
          <p:nvPr/>
        </p:nvSpPr>
        <p:spPr>
          <a:xfrm>
            <a:off x="9035845" y="2838986"/>
            <a:ext cx="3381375" cy="2419350"/>
          </a:xfrm>
          <a:prstGeom prst="rect">
            <a:avLst/>
          </a:prstGeom>
          <a:noFill/>
          <a:ln w="0">
            <a:noFill/>
          </a:ln>
        </p:spPr>
        <p:txBody>
          <a:bodyPr wrap="square" anchor="t">
            <a:noAutofit/>
          </a:bodyPr>
          <a:lstStyle/>
          <a:p>
            <a:pPr algn="l">
              <a:lnSpc>
                <a:spcPct val="150000"/>
              </a:lnSpc>
              <a:defRPr sz="1950" b="0">
                <a:solidFill>
                  <a:srgbClr val="0A2540"/>
                </a:solidFill>
                <a:latin typeface="Times New Roman"/>
                <a:ea typeface="Times New Roman"/>
                <a:cs typeface="Times New Roman"/>
              </a:defRPr>
            </a:pPr>
            <a:r>
              <a:rPr lang="en-US" sz="1950" b="0" dirty="0">
                <a:solidFill>
                  <a:srgbClr val="0A2540"/>
                </a:solidFill>
                <a:latin typeface="Times New Roman"/>
                <a:ea typeface="Times New Roman"/>
                <a:cs typeface="Times New Roman"/>
              </a:rPr>
              <a:t>:</a:t>
            </a:r>
            <a:r>
              <a:rPr sz="1950" b="0" dirty="0">
                <a:solidFill>
                  <a:srgbClr val="0A2540"/>
                </a:solidFill>
                <a:latin typeface="Times New Roman"/>
                <a:ea typeface="Times New Roman"/>
                <a:cs typeface="Times New Roman"/>
              </a:rPr>
              <a:t>wafer displacement [m]</a:t>
            </a:r>
          </a:p>
          <a:p>
            <a:pPr algn="l">
              <a:lnSpc>
                <a:spcPct val="150000"/>
              </a:lnSpc>
              <a:defRPr sz="1950" b="0">
                <a:solidFill>
                  <a:srgbClr val="0A2540"/>
                </a:solidFill>
                <a:latin typeface="Times New Roman"/>
                <a:ea typeface="Times New Roman"/>
                <a:cs typeface="Times New Roman"/>
              </a:defRPr>
            </a:pPr>
            <a:r>
              <a:rPr sz="1950" b="0" dirty="0">
                <a:solidFill>
                  <a:srgbClr val="0A2540"/>
                </a:solidFill>
                <a:latin typeface="Times New Roman"/>
                <a:ea typeface="Times New Roman"/>
                <a:cs typeface="Times New Roman"/>
              </a:rPr>
              <a:t>: local gap [m]</a:t>
            </a:r>
            <a:endParaRPr lang="tr-TR" sz="1950" b="0" dirty="0">
              <a:solidFill>
                <a:srgbClr val="0A2540"/>
              </a:solidFill>
              <a:latin typeface="Times New Roman"/>
              <a:ea typeface="Times New Roman"/>
              <a:cs typeface="Times New Roman"/>
            </a:endParaRPr>
          </a:p>
          <a:p>
            <a:pPr algn="l">
              <a:lnSpc>
                <a:spcPct val="150000"/>
              </a:lnSpc>
              <a:defRPr sz="1950" b="0">
                <a:solidFill>
                  <a:srgbClr val="0A2540"/>
                </a:solidFill>
                <a:latin typeface="Times New Roman"/>
                <a:ea typeface="Times New Roman"/>
                <a:cs typeface="Times New Roman"/>
              </a:defRPr>
            </a:pPr>
            <a:r>
              <a:rPr lang="tr-TR" sz="1950" b="0" dirty="0">
                <a:solidFill>
                  <a:srgbClr val="0A2540"/>
                </a:solidFill>
                <a:latin typeface="Times New Roman"/>
                <a:ea typeface="Times New Roman"/>
                <a:cs typeface="Times New Roman"/>
              </a:rPr>
              <a:t>: relative pressure [Pa]</a:t>
            </a:r>
          </a:p>
          <a:p>
            <a:pPr algn="l">
              <a:lnSpc>
                <a:spcPct val="150000"/>
              </a:lnSpc>
              <a:defRPr sz="1950" b="0">
                <a:solidFill>
                  <a:srgbClr val="0A2540"/>
                </a:solidFill>
                <a:latin typeface="Times New Roman"/>
                <a:ea typeface="Times New Roman"/>
                <a:cs typeface="Times New Roman"/>
              </a:defRPr>
            </a:pPr>
            <a:r>
              <a:rPr sz="1950" b="0" dirty="0">
                <a:solidFill>
                  <a:srgbClr val="0A2540"/>
                </a:solidFill>
                <a:latin typeface="Times New Roman"/>
                <a:ea typeface="Times New Roman"/>
                <a:cs typeface="Times New Roman"/>
              </a:rPr>
              <a:t>: adhesive traction [Pa]</a:t>
            </a:r>
          </a:p>
          <a:p>
            <a:pPr algn="l">
              <a:lnSpc>
                <a:spcPct val="150000"/>
              </a:lnSpc>
              <a:defRPr sz="1950" b="0">
                <a:solidFill>
                  <a:srgbClr val="0A2540"/>
                </a:solidFill>
                <a:latin typeface="Times New Roman"/>
                <a:ea typeface="Times New Roman"/>
                <a:cs typeface="Times New Roman"/>
              </a:defRPr>
            </a:pPr>
            <a:r>
              <a:rPr sz="1950" b="0" dirty="0">
                <a:solidFill>
                  <a:srgbClr val="0A2540"/>
                </a:solidFill>
                <a:latin typeface="Times New Roman"/>
                <a:ea typeface="Times New Roman"/>
                <a:cs typeface="Times New Roman"/>
              </a:rPr>
              <a:t>: gas viscosity [</a:t>
            </a:r>
            <a:r>
              <a:rPr sz="1950" b="0" dirty="0" err="1">
                <a:solidFill>
                  <a:srgbClr val="0A2540"/>
                </a:solidFill>
                <a:latin typeface="Times New Roman"/>
                <a:ea typeface="Times New Roman"/>
                <a:cs typeface="Times New Roman"/>
              </a:rPr>
              <a:t>Pa·s</a:t>
            </a:r>
            <a:r>
              <a:rPr sz="1950" b="0" dirty="0">
                <a:solidFill>
                  <a:srgbClr val="0A2540"/>
                </a:solidFill>
                <a:latin typeface="Times New Roman"/>
                <a:ea typeface="Times New Roman"/>
                <a:cs typeface="Times New Roman"/>
              </a:rPr>
              <a:t>]</a:t>
            </a:r>
          </a:p>
        </p:txBody>
      </p:sp>
      <p:graphicFrame>
        <p:nvGraphicFramePr>
          <p:cNvPr id="26" name="对象 25">
            <a:extLst>
              <a:ext uri="{FF2B5EF4-FFF2-40B4-BE49-F238E27FC236}">
                <a16:creationId xmlns:a16="http://schemas.microsoft.com/office/drawing/2014/main" id="{CFA1F9A2-EF2B-B6E8-FA7F-B195208EE9B7}"/>
              </a:ext>
            </a:extLst>
          </p:cNvPr>
          <p:cNvGraphicFramePr>
            <a:graphicFrameLocks noChangeAspect="1"/>
          </p:cNvGraphicFramePr>
          <p:nvPr>
            <p:extLst>
              <p:ext uri="{D42A27DB-BD31-4B8C-83A1-F6EECF244321}">
                <p14:modId xmlns:p14="http://schemas.microsoft.com/office/powerpoint/2010/main" val="208784020"/>
              </p:ext>
            </p:extLst>
          </p:nvPr>
        </p:nvGraphicFramePr>
        <p:xfrm>
          <a:off x="8713560" y="2883479"/>
          <a:ext cx="312321" cy="482678"/>
        </p:xfrm>
        <a:graphic>
          <a:graphicData uri="http://schemas.openxmlformats.org/presentationml/2006/ole">
            <mc:AlternateContent xmlns:mc="http://schemas.openxmlformats.org/markup-compatibility/2006">
              <mc:Choice xmlns:v="urn:schemas-microsoft-com:vml" Requires="v">
                <p:oleObj name="AxMath" r:id="rId12" imgW="121680" imgH="189000" progId="Equation.AxMath">
                  <p:embed/>
                </p:oleObj>
              </mc:Choice>
              <mc:Fallback>
                <p:oleObj name="AxMath" r:id="rId12" imgW="121680" imgH="189000" progId="Equation.AxMath">
                  <p:embed/>
                  <p:pic>
                    <p:nvPicPr>
                      <p:cNvPr id="0" name=""/>
                      <p:cNvPicPr/>
                      <p:nvPr/>
                    </p:nvPicPr>
                    <p:blipFill>
                      <a:blip r:embed="rId13"/>
                      <a:stretch>
                        <a:fillRect/>
                      </a:stretch>
                    </p:blipFill>
                    <p:spPr>
                      <a:xfrm>
                        <a:off x="8713560" y="2883479"/>
                        <a:ext cx="312321" cy="482678"/>
                      </a:xfrm>
                      <a:prstGeom prst="rect">
                        <a:avLst/>
                      </a:prstGeom>
                    </p:spPr>
                  </p:pic>
                </p:oleObj>
              </mc:Fallback>
            </mc:AlternateContent>
          </a:graphicData>
        </a:graphic>
      </p:graphicFrame>
      <p:graphicFrame>
        <p:nvGraphicFramePr>
          <p:cNvPr id="28" name="对象 27">
            <a:extLst>
              <a:ext uri="{FF2B5EF4-FFF2-40B4-BE49-F238E27FC236}">
                <a16:creationId xmlns:a16="http://schemas.microsoft.com/office/drawing/2014/main" id="{EA9E8610-28A2-58B6-631D-26CDAE894473}"/>
              </a:ext>
            </a:extLst>
          </p:cNvPr>
          <p:cNvGraphicFramePr>
            <a:graphicFrameLocks noChangeAspect="1"/>
          </p:cNvGraphicFramePr>
          <p:nvPr>
            <p:extLst>
              <p:ext uri="{D42A27DB-BD31-4B8C-83A1-F6EECF244321}">
                <p14:modId xmlns:p14="http://schemas.microsoft.com/office/powerpoint/2010/main" val="1811310801"/>
              </p:ext>
            </p:extLst>
          </p:nvPr>
        </p:nvGraphicFramePr>
        <p:xfrm>
          <a:off x="8748001" y="3336516"/>
          <a:ext cx="231620" cy="459381"/>
        </p:xfrm>
        <a:graphic>
          <a:graphicData uri="http://schemas.openxmlformats.org/presentationml/2006/ole">
            <mc:AlternateContent xmlns:mc="http://schemas.openxmlformats.org/markup-compatibility/2006">
              <mc:Choice xmlns:v="urn:schemas-microsoft-com:vml" Requires="v">
                <p:oleObj name="AxMath" r:id="rId14" imgW="95040" imgH="189000" progId="Equation.AxMath">
                  <p:embed/>
                </p:oleObj>
              </mc:Choice>
              <mc:Fallback>
                <p:oleObj name="AxMath" r:id="rId14" imgW="95040" imgH="189000" progId="Equation.AxMath">
                  <p:embed/>
                  <p:pic>
                    <p:nvPicPr>
                      <p:cNvPr id="0" name=""/>
                      <p:cNvPicPr/>
                      <p:nvPr/>
                    </p:nvPicPr>
                    <p:blipFill>
                      <a:blip r:embed="rId15"/>
                      <a:stretch>
                        <a:fillRect/>
                      </a:stretch>
                    </p:blipFill>
                    <p:spPr>
                      <a:xfrm>
                        <a:off x="8748001" y="3336516"/>
                        <a:ext cx="231620" cy="459381"/>
                      </a:xfrm>
                      <a:prstGeom prst="rect">
                        <a:avLst/>
                      </a:prstGeom>
                    </p:spPr>
                  </p:pic>
                </p:oleObj>
              </mc:Fallback>
            </mc:AlternateContent>
          </a:graphicData>
        </a:graphic>
      </p:graphicFrame>
      <p:graphicFrame>
        <p:nvGraphicFramePr>
          <p:cNvPr id="29" name="对象 28">
            <a:extLst>
              <a:ext uri="{FF2B5EF4-FFF2-40B4-BE49-F238E27FC236}">
                <a16:creationId xmlns:a16="http://schemas.microsoft.com/office/drawing/2014/main" id="{B3081C10-5A35-2D70-FFA8-EB22772D1CDB}"/>
              </a:ext>
            </a:extLst>
          </p:cNvPr>
          <p:cNvGraphicFramePr>
            <a:graphicFrameLocks noChangeAspect="1"/>
          </p:cNvGraphicFramePr>
          <p:nvPr>
            <p:extLst>
              <p:ext uri="{D42A27DB-BD31-4B8C-83A1-F6EECF244321}">
                <p14:modId xmlns:p14="http://schemas.microsoft.com/office/powerpoint/2010/main" val="2296677551"/>
              </p:ext>
            </p:extLst>
          </p:nvPr>
        </p:nvGraphicFramePr>
        <p:xfrm>
          <a:off x="8724367" y="3806388"/>
          <a:ext cx="427888" cy="377548"/>
        </p:xfrm>
        <a:graphic>
          <a:graphicData uri="http://schemas.openxmlformats.org/presentationml/2006/ole">
            <mc:AlternateContent xmlns:mc="http://schemas.openxmlformats.org/markup-compatibility/2006">
              <mc:Choice xmlns:v="urn:schemas-microsoft-com:vml" Requires="v">
                <p:oleObj name="AxMath" r:id="rId16" imgW="216000" imgH="189720" progId="Equation.AxMath">
                  <p:embed/>
                </p:oleObj>
              </mc:Choice>
              <mc:Fallback>
                <p:oleObj name="AxMath" r:id="rId16" imgW="216000" imgH="189720" progId="Equation.AxMath">
                  <p:embed/>
                  <p:pic>
                    <p:nvPicPr>
                      <p:cNvPr id="0" name=""/>
                      <p:cNvPicPr/>
                      <p:nvPr/>
                    </p:nvPicPr>
                    <p:blipFill>
                      <a:blip r:embed="rId17"/>
                      <a:stretch>
                        <a:fillRect/>
                      </a:stretch>
                    </p:blipFill>
                    <p:spPr>
                      <a:xfrm>
                        <a:off x="8724367" y="3806388"/>
                        <a:ext cx="427888" cy="377548"/>
                      </a:xfrm>
                      <a:prstGeom prst="rect">
                        <a:avLst/>
                      </a:prstGeom>
                    </p:spPr>
                  </p:pic>
                </p:oleObj>
              </mc:Fallback>
            </mc:AlternateContent>
          </a:graphicData>
        </a:graphic>
      </p:graphicFrame>
      <p:graphicFrame>
        <p:nvGraphicFramePr>
          <p:cNvPr id="30" name="对象 29">
            <a:extLst>
              <a:ext uri="{FF2B5EF4-FFF2-40B4-BE49-F238E27FC236}">
                <a16:creationId xmlns:a16="http://schemas.microsoft.com/office/drawing/2014/main" id="{78B9BB64-2F16-D6D1-84D1-34DA40F53986}"/>
              </a:ext>
            </a:extLst>
          </p:cNvPr>
          <p:cNvGraphicFramePr>
            <a:graphicFrameLocks noChangeAspect="1"/>
          </p:cNvGraphicFramePr>
          <p:nvPr>
            <p:extLst>
              <p:ext uri="{D42A27DB-BD31-4B8C-83A1-F6EECF244321}">
                <p14:modId xmlns:p14="http://schemas.microsoft.com/office/powerpoint/2010/main" val="987046220"/>
              </p:ext>
            </p:extLst>
          </p:nvPr>
        </p:nvGraphicFramePr>
        <p:xfrm>
          <a:off x="8691777" y="4197484"/>
          <a:ext cx="456978" cy="445833"/>
        </p:xfrm>
        <a:graphic>
          <a:graphicData uri="http://schemas.openxmlformats.org/presentationml/2006/ole">
            <mc:AlternateContent xmlns:mc="http://schemas.openxmlformats.org/markup-compatibility/2006">
              <mc:Choice xmlns:v="urn:schemas-microsoft-com:vml" Requires="v">
                <p:oleObj name="AxMath" r:id="rId18" imgW="194760" imgH="189720" progId="Equation.AxMath">
                  <p:embed/>
                </p:oleObj>
              </mc:Choice>
              <mc:Fallback>
                <p:oleObj name="AxMath" r:id="rId18" imgW="194760" imgH="189720" progId="Equation.AxMath">
                  <p:embed/>
                  <p:pic>
                    <p:nvPicPr>
                      <p:cNvPr id="0" name=""/>
                      <p:cNvPicPr/>
                      <p:nvPr/>
                    </p:nvPicPr>
                    <p:blipFill>
                      <a:blip r:embed="rId19"/>
                      <a:stretch>
                        <a:fillRect/>
                      </a:stretch>
                    </p:blipFill>
                    <p:spPr>
                      <a:xfrm>
                        <a:off x="8691777" y="4197484"/>
                        <a:ext cx="456978" cy="445833"/>
                      </a:xfrm>
                      <a:prstGeom prst="rect">
                        <a:avLst/>
                      </a:prstGeom>
                    </p:spPr>
                  </p:pic>
                </p:oleObj>
              </mc:Fallback>
            </mc:AlternateContent>
          </a:graphicData>
        </a:graphic>
      </p:graphicFrame>
      <p:graphicFrame>
        <p:nvGraphicFramePr>
          <p:cNvPr id="31" name="对象 30">
            <a:extLst>
              <a:ext uri="{FF2B5EF4-FFF2-40B4-BE49-F238E27FC236}">
                <a16:creationId xmlns:a16="http://schemas.microsoft.com/office/drawing/2014/main" id="{B6814D31-03AB-07DF-496F-91F68A3D40C0}"/>
              </a:ext>
            </a:extLst>
          </p:cNvPr>
          <p:cNvGraphicFramePr>
            <a:graphicFrameLocks noChangeAspect="1"/>
          </p:cNvGraphicFramePr>
          <p:nvPr>
            <p:extLst>
              <p:ext uri="{D42A27DB-BD31-4B8C-83A1-F6EECF244321}">
                <p14:modId xmlns:p14="http://schemas.microsoft.com/office/powerpoint/2010/main" val="878203969"/>
              </p:ext>
            </p:extLst>
          </p:nvPr>
        </p:nvGraphicFramePr>
        <p:xfrm>
          <a:off x="8750409" y="4694004"/>
          <a:ext cx="251013" cy="445833"/>
        </p:xfrm>
        <a:graphic>
          <a:graphicData uri="http://schemas.openxmlformats.org/presentationml/2006/ole">
            <mc:AlternateContent xmlns:mc="http://schemas.openxmlformats.org/markup-compatibility/2006">
              <mc:Choice xmlns:v="urn:schemas-microsoft-com:vml" Requires="v">
                <p:oleObj name="AxMath" r:id="rId20" imgW="106920" imgH="189000" progId="Equation.AxMath">
                  <p:embed/>
                </p:oleObj>
              </mc:Choice>
              <mc:Fallback>
                <p:oleObj name="AxMath" r:id="rId20" imgW="106920" imgH="189000" progId="Equation.AxMath">
                  <p:embed/>
                  <p:pic>
                    <p:nvPicPr>
                      <p:cNvPr id="0" name=""/>
                      <p:cNvPicPr/>
                      <p:nvPr/>
                    </p:nvPicPr>
                    <p:blipFill>
                      <a:blip r:embed="rId21"/>
                      <a:stretch>
                        <a:fillRect/>
                      </a:stretch>
                    </p:blipFill>
                    <p:spPr>
                      <a:xfrm>
                        <a:off x="8750409" y="4694004"/>
                        <a:ext cx="251013" cy="445833"/>
                      </a:xfrm>
                      <a:prstGeom prst="rect">
                        <a:avLst/>
                      </a:prstGeom>
                    </p:spPr>
                  </p:pic>
                </p:oleObj>
              </mc:Fallback>
            </mc:AlternateContent>
          </a:graphicData>
        </a:graphic>
      </p:graphicFrame>
      <p:sp>
        <p:nvSpPr>
          <p:cNvPr id="17" name="Potential source">
            <a:extLst>
              <a:ext uri="{FF2B5EF4-FFF2-40B4-BE49-F238E27FC236}">
                <a16:creationId xmlns:a16="http://schemas.microsoft.com/office/drawing/2014/main" id="{D7CB9021-2B3D-A2CB-CCA0-E79D72093D99}"/>
              </a:ext>
            </a:extLst>
          </p:cNvPr>
          <p:cNvSpPr>
            <a:spLocks noGrp="1"/>
          </p:cNvSpPr>
          <p:nvPr/>
        </p:nvSpPr>
        <p:spPr>
          <a:xfrm>
            <a:off x="251952" y="6450192"/>
            <a:ext cx="7505700" cy="391989"/>
          </a:xfrm>
          <a:prstGeom prst="rect">
            <a:avLst/>
          </a:prstGeom>
          <a:noFill/>
          <a:ln w="0">
            <a:noFill/>
          </a:ln>
        </p:spPr>
        <p:txBody>
          <a:bodyPr wrap="square" anchor="ctr">
            <a:noAutofit/>
          </a:bodyPr>
          <a:lstStyle/>
          <a:p>
            <a:pPr>
              <a:buNone/>
              <a:defRPr sz="1800" b="0">
                <a:solidFill>
                  <a:srgbClr val="667788"/>
                </a:solidFill>
                <a:latin typeface="Times New Roman"/>
                <a:ea typeface="Times New Roman"/>
                <a:cs typeface="Times New Roman"/>
              </a:defRPr>
            </a:pPr>
            <a:r>
              <a:rPr sz="1400" dirty="0"/>
              <a:t>Damien Radisson, Direct Bonding of Patterned Surfaces, </a:t>
            </a:r>
            <a:r>
              <a:rPr lang="en-US" sz="1400" dirty="0"/>
              <a:t>Grenoble university, </a:t>
            </a:r>
            <a:r>
              <a:rPr sz="1400" dirty="0"/>
              <a:t>PhD thesis</a:t>
            </a:r>
            <a:r>
              <a:rPr lang="en-US" sz="1400" dirty="0"/>
              <a:t>,</a:t>
            </a:r>
            <a:r>
              <a:rPr sz="1400" dirty="0"/>
              <a:t> 2014</a:t>
            </a:r>
            <a:r>
              <a:rPr lang="en-US" sz="1400" dirty="0"/>
              <a:t>.</a:t>
            </a:r>
            <a:endParaRPr sz="1400" b="0" dirty="0">
              <a:solidFill>
                <a:srgbClr val="667788"/>
              </a:solidFill>
              <a:latin typeface="Times New Roman"/>
              <a:ea typeface="Times New Roman"/>
              <a:cs typeface="Times New Roman"/>
            </a:endParaRPr>
          </a:p>
        </p:txBody>
      </p:sp>
      <p:sp>
        <p:nvSpPr>
          <p:cNvPr id="19" name="Slide title">
            <a:extLst>
              <a:ext uri="{FF2B5EF4-FFF2-40B4-BE49-F238E27FC236}">
                <a16:creationId xmlns:a16="http://schemas.microsoft.com/office/drawing/2014/main" id="{1A9BD421-E2F9-CF29-208F-92F6F9F6447C}"/>
              </a:ext>
            </a:extLst>
          </p:cNvPr>
          <p:cNvSpPr>
            <a:spLocks noGrp="1"/>
          </p:cNvSpPr>
          <p:nvPr/>
        </p:nvSpPr>
        <p:spPr>
          <a:xfrm>
            <a:off x="514350" y="285750"/>
            <a:ext cx="8810625" cy="514350"/>
          </a:xfrm>
          <a:prstGeom prst="rect">
            <a:avLst/>
          </a:prstGeom>
          <a:noFill/>
          <a:ln w="0">
            <a:noFill/>
          </a:ln>
        </p:spPr>
        <p:txBody>
          <a:bodyPr wrap="square" anchor="t">
            <a:noAutofit/>
          </a:bodyPr>
          <a:lstStyle/>
          <a:p>
            <a:pPr algn="l">
              <a:buNone/>
              <a:defRPr sz="3000" b="1">
                <a:solidFill>
                  <a:srgbClr val="0A2540"/>
                </a:solidFill>
                <a:latin typeface="Times New Roman"/>
                <a:ea typeface="Times New Roman"/>
                <a:cs typeface="Times New Roman"/>
              </a:defRPr>
            </a:pPr>
            <a:r>
              <a:rPr sz="3000" b="1" dirty="0">
                <a:solidFill>
                  <a:srgbClr val="0A2540"/>
                </a:solidFill>
                <a:latin typeface="Times New Roman"/>
                <a:ea typeface="Times New Roman"/>
                <a:cs typeface="Times New Roman"/>
              </a:rPr>
              <a:t>Model and input domain</a:t>
            </a:r>
          </a:p>
        </p:txBody>
      </p:sp>
      <p:sp>
        <p:nvSpPr>
          <p:cNvPr id="24" name="文本框 23">
            <a:extLst>
              <a:ext uri="{FF2B5EF4-FFF2-40B4-BE49-F238E27FC236}">
                <a16:creationId xmlns:a16="http://schemas.microsoft.com/office/drawing/2014/main" id="{6AB80DAB-5015-E866-42AB-7FAEBD568D00}"/>
              </a:ext>
            </a:extLst>
          </p:cNvPr>
          <p:cNvSpPr txBox="1"/>
          <p:nvPr/>
        </p:nvSpPr>
        <p:spPr>
          <a:xfrm>
            <a:off x="440731" y="805149"/>
            <a:ext cx="3136128" cy="646331"/>
          </a:xfrm>
          <a:prstGeom prst="rect">
            <a:avLst/>
          </a:prstGeom>
          <a:noFill/>
        </p:spPr>
        <p:txBody>
          <a:bodyPr wrap="square" rtlCol="0">
            <a:spAutoFit/>
          </a:bodyPr>
          <a:lstStyle/>
          <a:p>
            <a:r>
              <a:rPr lang="tr-TR" altLang="zh-CN" dirty="0">
                <a:solidFill>
                  <a:srgbClr val="6B7280"/>
                </a:solidFill>
                <a:latin typeface="Times New Roman"/>
                <a:ea typeface="Times New Roman"/>
                <a:cs typeface="Times New Roman"/>
              </a:rPr>
              <a:t>Governing relation and outputs</a:t>
            </a:r>
            <a:endParaRPr lang="tr-TR" altLang="zh-CN" dirty="0"/>
          </a:p>
          <a:p>
            <a:endParaRPr lang="en-US" dirty="0"/>
          </a:p>
        </p:txBody>
      </p:sp>
    </p:spTree>
    <p:extLst>
      <p:ext uri="{BB962C8B-B14F-4D97-AF65-F5344CB8AC3E}">
        <p14:creationId xmlns:p14="http://schemas.microsoft.com/office/powerpoint/2010/main" val="148520529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 name="Blue accent">
            <a:extLst>
              <a:ext uri="{FF2B5EF4-FFF2-40B4-BE49-F238E27FC236}">
                <a16:creationId xmlns:a16="http://schemas.microsoft.com/office/drawing/2014/main" id="{6E4EFF6C-B6EB-4B9C-85EA-DD085D9F65A4}"/>
              </a:ext>
            </a:extLst>
          </p:cNvPr>
          <p:cNvSpPr>
            <a:spLocks noGrp="1"/>
          </p:cNvSpPr>
          <p:nvPr/>
        </p:nvSpPr>
        <p:spPr>
          <a:xfrm>
            <a:off x="0" y="0"/>
            <a:ext cx="133350" cy="6858000"/>
          </a:xfrm>
          <a:prstGeom prst="rect">
            <a:avLst/>
          </a:prstGeom>
          <a:solidFill>
            <a:srgbClr val="0067B1"/>
          </a:solidFill>
          <a:ln w="0">
            <a:solidFill>
              <a:srgbClr val="0067B1"/>
            </a:solidFill>
          </a:ln>
        </p:spPr>
        <p:txBody>
          <a:bodyPr/>
          <a:lstStyle/>
          <a:p>
            <a:endParaRPr/>
          </a:p>
        </p:txBody>
      </p:sp>
      <p:sp>
        <p:nvSpPr>
          <p:cNvPr id="4" name="Header rule">
            <a:extLst>
              <a:ext uri="{FF2B5EF4-FFF2-40B4-BE49-F238E27FC236}">
                <a16:creationId xmlns:a16="http://schemas.microsoft.com/office/drawing/2014/main" id="{D49FAFFA-28D0-4632-B1AF-CCAF4676F6BB}"/>
              </a:ext>
            </a:extLst>
          </p:cNvPr>
          <p:cNvSpPr>
            <a:spLocks noGrp="1"/>
          </p:cNvSpPr>
          <p:nvPr/>
        </p:nvSpPr>
        <p:spPr>
          <a:xfrm>
            <a:off x="514350" y="1181100"/>
            <a:ext cx="11144250" cy="19050"/>
          </a:xfrm>
          <a:prstGeom prst="rect">
            <a:avLst/>
          </a:prstGeom>
          <a:solidFill>
            <a:srgbClr val="D5E0EA"/>
          </a:solidFill>
          <a:ln w="0">
            <a:solidFill>
              <a:srgbClr val="D5E0EA"/>
            </a:solidFill>
          </a:ln>
        </p:spPr>
      </p:sp>
      <p:sp>
        <p:nvSpPr>
          <p:cNvPr id="59" name="Potential source">
            <a:extLst>
              <a:ext uri="{FF2B5EF4-FFF2-40B4-BE49-F238E27FC236}">
                <a16:creationId xmlns:a16="http://schemas.microsoft.com/office/drawing/2014/main" id="{0019F6F0-CC91-4A31-9035-895768AA8243}"/>
              </a:ext>
            </a:extLst>
          </p:cNvPr>
          <p:cNvSpPr>
            <a:spLocks noGrp="1"/>
          </p:cNvSpPr>
          <p:nvPr/>
        </p:nvSpPr>
        <p:spPr>
          <a:xfrm>
            <a:off x="251952" y="6450192"/>
            <a:ext cx="7505700" cy="391989"/>
          </a:xfrm>
          <a:prstGeom prst="rect">
            <a:avLst/>
          </a:prstGeom>
          <a:noFill/>
          <a:ln w="0">
            <a:noFill/>
          </a:ln>
        </p:spPr>
        <p:txBody>
          <a:bodyPr wrap="square" anchor="ctr">
            <a:noAutofit/>
          </a:bodyPr>
          <a:lstStyle/>
          <a:p>
            <a:pPr>
              <a:buNone/>
              <a:defRPr sz="1800" b="0">
                <a:solidFill>
                  <a:srgbClr val="667788"/>
                </a:solidFill>
                <a:latin typeface="Times New Roman"/>
                <a:ea typeface="Times New Roman"/>
                <a:cs typeface="Times New Roman"/>
              </a:defRPr>
            </a:pPr>
            <a:r>
              <a:rPr sz="1400" dirty="0"/>
              <a:t>Damien Radisson, Direct Bonding of Patterned Surfaces, </a:t>
            </a:r>
            <a:r>
              <a:rPr lang="en-US" sz="1400" dirty="0"/>
              <a:t>Grenoble university, </a:t>
            </a:r>
            <a:r>
              <a:rPr sz="1400" dirty="0"/>
              <a:t>PhD thesis</a:t>
            </a:r>
            <a:r>
              <a:rPr lang="en-US" sz="1400" dirty="0"/>
              <a:t>,</a:t>
            </a:r>
            <a:r>
              <a:rPr sz="1400" dirty="0"/>
              <a:t> 2014</a:t>
            </a:r>
            <a:r>
              <a:rPr lang="en-US" sz="1400" dirty="0"/>
              <a:t>.</a:t>
            </a:r>
            <a:endParaRPr sz="1400" b="0" dirty="0">
              <a:solidFill>
                <a:srgbClr val="667788"/>
              </a:solidFill>
              <a:latin typeface="Times New Roman"/>
              <a:ea typeface="Times New Roman"/>
              <a:cs typeface="Times New Roman"/>
            </a:endParaRPr>
          </a:p>
        </p:txBody>
      </p:sp>
      <p:pic>
        <p:nvPicPr>
          <p:cNvPr id="70" name="图片 61"/>
          <p:cNvPicPr>
            <a:picLocks noChangeAspect="1"/>
          </p:cNvPicPr>
          <p:nvPr/>
        </p:nvPicPr>
        <p:blipFill>
          <a:blip r:embed="rId3"/>
          <a:stretch>
            <a:fillRect/>
          </a:stretch>
        </p:blipFill>
        <p:spPr>
          <a:xfrm>
            <a:off x="419100" y="1524000"/>
            <a:ext cx="7810500" cy="3561176"/>
          </a:xfrm>
          <a:prstGeom prst="rect">
            <a:avLst/>
          </a:prstGeom>
        </p:spPr>
      </p:pic>
      <p:pic>
        <p:nvPicPr>
          <p:cNvPr id="71" name="Image 0"/>
          <p:cNvPicPr>
            <a:picLocks noChangeAspect="1"/>
          </p:cNvPicPr>
          <p:nvPr/>
        </p:nvPicPr>
        <p:blipFill>
          <a:blip r:embed="rId4"/>
          <a:stretch>
            <a:fillRect/>
          </a:stretch>
        </p:blipFill>
        <p:spPr>
          <a:xfrm>
            <a:off x="9528048" y="256032"/>
            <a:ext cx="2057400" cy="594360"/>
          </a:xfrm>
          <a:prstGeom prst="rect">
            <a:avLst/>
          </a:prstGeom>
        </p:spPr>
      </p:pic>
      <p:sp>
        <p:nvSpPr>
          <p:cNvPr id="3" name="灯片编号占位符 2">
            <a:extLst>
              <a:ext uri="{FF2B5EF4-FFF2-40B4-BE49-F238E27FC236}">
                <a16:creationId xmlns:a16="http://schemas.microsoft.com/office/drawing/2014/main" id="{5A71ACA0-0E6A-034E-573B-DFC7ACE3815C}"/>
              </a:ext>
            </a:extLst>
          </p:cNvPr>
          <p:cNvSpPr>
            <a:spLocks noGrp="1"/>
          </p:cNvSpPr>
          <p:nvPr>
            <p:ph type="sldNum" idx="4"/>
          </p:nvPr>
        </p:nvSpPr>
        <p:spPr>
          <a:xfrm>
            <a:off x="8610600" y="6356350"/>
            <a:ext cx="2743200" cy="365125"/>
          </a:xfrm>
          <a:prstGeom prst="rect">
            <a:avLst/>
          </a:prstGeom>
        </p:spPr>
        <p:txBody>
          <a:bodyPr vert="horz" lIns="91440" tIns="45720" rIns="91440" bIns="45720" anchor="ctr"/>
          <a:lstStyle>
            <a:lvl1pPr algn="r">
              <a:buNone/>
              <a:defRPr sz="2000">
                <a:solidFill>
                  <a:schemeClr val="tx1">
                    <a:tint val="75000"/>
                  </a:schemeClr>
                </a:solidFill>
              </a:defRPr>
            </a:lvl1pPr>
          </a:lstStyle>
          <a:p>
            <a:pPr>
              <a:buNone/>
              <a:defRPr sz="2000">
                <a:latin typeface="Times New Roman"/>
                <a:ea typeface="Times New Roman"/>
                <a:cs typeface="Times New Roman"/>
              </a:defRPr>
            </a:pPr>
            <a:fld id="{EFD6AB9A-5F9E-5F59-51AB-3C8734130965}" type="slidenum">
              <a:rPr sz="2000">
                <a:latin typeface="Times New Roman"/>
                <a:ea typeface="Times New Roman"/>
                <a:cs typeface="Times New Roman"/>
              </a:rPr>
              <a:t>8</a:t>
            </a:fld>
            <a:endParaRPr/>
          </a:p>
        </p:txBody>
      </p:sp>
      <p:sp>
        <p:nvSpPr>
          <p:cNvPr id="6" name="Potential parameters">
            <a:extLst>
              <a:ext uri="{FF2B5EF4-FFF2-40B4-BE49-F238E27FC236}">
                <a16:creationId xmlns:a16="http://schemas.microsoft.com/office/drawing/2014/main" id="{59A5F731-9C8C-4EEA-C74D-71883D208D99}"/>
              </a:ext>
            </a:extLst>
          </p:cNvPr>
          <p:cNvSpPr>
            <a:spLocks noGrp="1"/>
          </p:cNvSpPr>
          <p:nvPr/>
        </p:nvSpPr>
        <p:spPr>
          <a:xfrm>
            <a:off x="3104536" y="4924425"/>
            <a:ext cx="3276600" cy="1504950"/>
          </a:xfrm>
          <a:prstGeom prst="rect">
            <a:avLst/>
          </a:prstGeom>
          <a:noFill/>
          <a:ln w="0">
            <a:noFill/>
          </a:ln>
        </p:spPr>
        <p:txBody>
          <a:bodyPr wrap="square" anchor="t">
            <a:noAutofit/>
          </a:bodyPr>
          <a:lstStyle/>
          <a:p>
            <a:pPr algn="l">
              <a:lnSpc>
                <a:spcPct val="150000"/>
              </a:lnSpc>
              <a:defRPr sz="1950" b="0">
                <a:solidFill>
                  <a:srgbClr val="0A2540"/>
                </a:solidFill>
                <a:latin typeface="Times New Roman"/>
                <a:ea typeface="Times New Roman"/>
                <a:cs typeface="Times New Roman"/>
              </a:defRPr>
            </a:pPr>
            <a:r>
              <a:rPr sz="1950" b="0" dirty="0">
                <a:solidFill>
                  <a:srgbClr val="0A2540"/>
                </a:solidFill>
                <a:latin typeface="Times New Roman"/>
                <a:ea typeface="Times New Roman"/>
                <a:cs typeface="Times New Roman"/>
              </a:rPr>
              <a:t>: well depth [J/m²]</a:t>
            </a:r>
          </a:p>
          <a:p>
            <a:pPr algn="l">
              <a:lnSpc>
                <a:spcPct val="150000"/>
              </a:lnSpc>
              <a:defRPr sz="1950" b="0">
                <a:solidFill>
                  <a:srgbClr val="0A2540"/>
                </a:solidFill>
                <a:latin typeface="Times New Roman"/>
                <a:ea typeface="Times New Roman"/>
                <a:cs typeface="Times New Roman"/>
              </a:defRPr>
            </a:pPr>
            <a:r>
              <a:rPr sz="1950" b="0" dirty="0">
                <a:solidFill>
                  <a:srgbClr val="0A2540"/>
                </a:solidFill>
                <a:latin typeface="Times New Roman"/>
                <a:ea typeface="Times New Roman"/>
                <a:cs typeface="Times New Roman"/>
              </a:rPr>
              <a:t>: interaction length [m]</a:t>
            </a:r>
          </a:p>
          <a:p>
            <a:pPr algn="l">
              <a:lnSpc>
                <a:spcPct val="150000"/>
              </a:lnSpc>
              <a:defRPr sz="1950" b="0">
                <a:solidFill>
                  <a:srgbClr val="0A2540"/>
                </a:solidFill>
                <a:latin typeface="Times New Roman"/>
                <a:ea typeface="Times New Roman"/>
                <a:cs typeface="Times New Roman"/>
              </a:defRPr>
            </a:pPr>
            <a:r>
              <a:rPr sz="1950" b="0" dirty="0">
                <a:solidFill>
                  <a:srgbClr val="0A2540"/>
                </a:solidFill>
                <a:latin typeface="Times New Roman"/>
                <a:ea typeface="Times New Roman"/>
                <a:cs typeface="Times New Roman"/>
              </a:rPr>
              <a:t>: equilibrium gap [m]</a:t>
            </a:r>
          </a:p>
        </p:txBody>
      </p:sp>
      <p:graphicFrame>
        <p:nvGraphicFramePr>
          <p:cNvPr id="7" name="对象 6">
            <a:extLst>
              <a:ext uri="{FF2B5EF4-FFF2-40B4-BE49-F238E27FC236}">
                <a16:creationId xmlns:a16="http://schemas.microsoft.com/office/drawing/2014/main" id="{79A73545-A79D-2557-86C0-6218F261FAB2}"/>
              </a:ext>
            </a:extLst>
          </p:cNvPr>
          <p:cNvGraphicFramePr>
            <a:graphicFrameLocks noChangeAspect="1"/>
          </p:cNvGraphicFramePr>
          <p:nvPr>
            <p:extLst>
              <p:ext uri="{D42A27DB-BD31-4B8C-83A1-F6EECF244321}">
                <p14:modId xmlns:p14="http://schemas.microsoft.com/office/powerpoint/2010/main" val="440554789"/>
              </p:ext>
            </p:extLst>
          </p:nvPr>
        </p:nvGraphicFramePr>
        <p:xfrm>
          <a:off x="8286750" y="3505200"/>
          <a:ext cx="309085" cy="374650"/>
        </p:xfrm>
        <a:graphic>
          <a:graphicData uri="http://schemas.openxmlformats.org/presentationml/2006/ole">
            <mc:AlternateContent xmlns:mc="http://schemas.openxmlformats.org/markup-compatibility/2006">
              <mc:Choice xmlns:v="urn:schemas-microsoft-com:vml" Requires="v">
                <p:oleObj name="AxMath" r:id="rId5" imgW="156600" imgH="189720" progId="Equation.AxMath">
                  <p:embed/>
                </p:oleObj>
              </mc:Choice>
              <mc:Fallback>
                <p:oleObj name="AxMath" r:id="rId5" imgW="156600" imgH="189720" progId="Equation.AxMath">
                  <p:embed/>
                  <p:pic>
                    <p:nvPicPr>
                      <p:cNvPr id="0" name=""/>
                      <p:cNvPicPr/>
                      <p:nvPr/>
                    </p:nvPicPr>
                    <p:blipFill>
                      <a:blip r:embed="rId6"/>
                      <a:stretch>
                        <a:fillRect/>
                      </a:stretch>
                    </p:blipFill>
                    <p:spPr>
                      <a:xfrm>
                        <a:off x="8286750" y="3505200"/>
                        <a:ext cx="309085" cy="374650"/>
                      </a:xfrm>
                      <a:prstGeom prst="rect">
                        <a:avLst/>
                      </a:prstGeom>
                    </p:spPr>
                  </p:pic>
                </p:oleObj>
              </mc:Fallback>
            </mc:AlternateContent>
          </a:graphicData>
        </a:graphic>
      </p:graphicFrame>
      <p:graphicFrame>
        <p:nvGraphicFramePr>
          <p:cNvPr id="8" name="对象 7">
            <a:extLst>
              <a:ext uri="{FF2B5EF4-FFF2-40B4-BE49-F238E27FC236}">
                <a16:creationId xmlns:a16="http://schemas.microsoft.com/office/drawing/2014/main" id="{40FE3CCC-C495-0226-E522-3D776D942B0E}"/>
              </a:ext>
            </a:extLst>
          </p:cNvPr>
          <p:cNvGraphicFramePr>
            <a:graphicFrameLocks noChangeAspect="1"/>
          </p:cNvGraphicFramePr>
          <p:nvPr>
            <p:extLst>
              <p:ext uri="{D42A27DB-BD31-4B8C-83A1-F6EECF244321}">
                <p14:modId xmlns:p14="http://schemas.microsoft.com/office/powerpoint/2010/main" val="4189590460"/>
              </p:ext>
            </p:extLst>
          </p:nvPr>
        </p:nvGraphicFramePr>
        <p:xfrm>
          <a:off x="2818786" y="5954764"/>
          <a:ext cx="309563" cy="374650"/>
        </p:xfrm>
        <a:graphic>
          <a:graphicData uri="http://schemas.openxmlformats.org/presentationml/2006/ole">
            <mc:AlternateContent xmlns:mc="http://schemas.openxmlformats.org/markup-compatibility/2006">
              <mc:Choice xmlns:v="urn:schemas-microsoft-com:vml" Requires="v">
                <p:oleObj name="AxMath" r:id="rId7" imgW="309623" imgH="375133" progId="Equation.AxMath">
                  <p:embed/>
                </p:oleObj>
              </mc:Choice>
              <mc:Fallback>
                <p:oleObj name="AxMath" r:id="rId7" imgW="309623" imgH="375133" progId="Equation.AxMath">
                  <p:embed/>
                  <p:pic>
                    <p:nvPicPr>
                      <p:cNvPr id="0" name=""/>
                      <p:cNvPicPr/>
                      <p:nvPr/>
                    </p:nvPicPr>
                    <p:blipFill>
                      <a:blip r:embed="rId8"/>
                      <a:stretch>
                        <a:fillRect/>
                      </a:stretch>
                    </p:blipFill>
                    <p:spPr>
                      <a:xfrm>
                        <a:off x="2818786" y="5954764"/>
                        <a:ext cx="309563" cy="374650"/>
                      </a:xfrm>
                      <a:prstGeom prst="rect">
                        <a:avLst/>
                      </a:prstGeom>
                    </p:spPr>
                  </p:pic>
                </p:oleObj>
              </mc:Fallback>
            </mc:AlternateContent>
          </a:graphicData>
        </a:graphic>
      </p:graphicFrame>
      <p:graphicFrame>
        <p:nvGraphicFramePr>
          <p:cNvPr id="9" name="对象 8">
            <a:extLst>
              <a:ext uri="{FF2B5EF4-FFF2-40B4-BE49-F238E27FC236}">
                <a16:creationId xmlns:a16="http://schemas.microsoft.com/office/drawing/2014/main" id="{33A20D0C-9B51-2F9F-7E8B-D21CD7E5E2C9}"/>
              </a:ext>
            </a:extLst>
          </p:cNvPr>
          <p:cNvGraphicFramePr>
            <a:graphicFrameLocks noChangeAspect="1"/>
          </p:cNvGraphicFramePr>
          <p:nvPr>
            <p:extLst>
              <p:ext uri="{D42A27DB-BD31-4B8C-83A1-F6EECF244321}">
                <p14:modId xmlns:p14="http://schemas.microsoft.com/office/powerpoint/2010/main" val="4213063351"/>
              </p:ext>
            </p:extLst>
          </p:nvPr>
        </p:nvGraphicFramePr>
        <p:xfrm>
          <a:off x="2838451" y="5468875"/>
          <a:ext cx="289898" cy="485889"/>
        </p:xfrm>
        <a:graphic>
          <a:graphicData uri="http://schemas.openxmlformats.org/presentationml/2006/ole">
            <mc:AlternateContent xmlns:mc="http://schemas.openxmlformats.org/markup-compatibility/2006">
              <mc:Choice xmlns:v="urn:schemas-microsoft-com:vml" Requires="v">
                <p:oleObj name="AxMath" r:id="rId9" imgW="112680" imgH="189000" progId="Equation.AxMath">
                  <p:embed/>
                </p:oleObj>
              </mc:Choice>
              <mc:Fallback>
                <p:oleObj name="AxMath" r:id="rId9" imgW="112680" imgH="189000" progId="Equation.AxMath">
                  <p:embed/>
                  <p:pic>
                    <p:nvPicPr>
                      <p:cNvPr id="0" name=""/>
                      <p:cNvPicPr/>
                      <p:nvPr/>
                    </p:nvPicPr>
                    <p:blipFill>
                      <a:blip r:embed="rId10"/>
                      <a:stretch>
                        <a:fillRect/>
                      </a:stretch>
                    </p:blipFill>
                    <p:spPr>
                      <a:xfrm>
                        <a:off x="2838451" y="5468875"/>
                        <a:ext cx="289898" cy="485889"/>
                      </a:xfrm>
                      <a:prstGeom prst="rect">
                        <a:avLst/>
                      </a:prstGeom>
                    </p:spPr>
                  </p:pic>
                </p:oleObj>
              </mc:Fallback>
            </mc:AlternateContent>
          </a:graphicData>
        </a:graphic>
      </p:graphicFrame>
      <p:graphicFrame>
        <p:nvGraphicFramePr>
          <p:cNvPr id="10" name="对象 9">
            <a:extLst>
              <a:ext uri="{FF2B5EF4-FFF2-40B4-BE49-F238E27FC236}">
                <a16:creationId xmlns:a16="http://schemas.microsoft.com/office/drawing/2014/main" id="{CA29B41E-94A8-E566-F828-2179F98594F8}"/>
              </a:ext>
            </a:extLst>
          </p:cNvPr>
          <p:cNvGraphicFramePr>
            <a:graphicFrameLocks noChangeAspect="1"/>
          </p:cNvGraphicFramePr>
          <p:nvPr>
            <p:extLst>
              <p:ext uri="{D42A27DB-BD31-4B8C-83A1-F6EECF244321}">
                <p14:modId xmlns:p14="http://schemas.microsoft.com/office/powerpoint/2010/main" val="2539319030"/>
              </p:ext>
            </p:extLst>
          </p:nvPr>
        </p:nvGraphicFramePr>
        <p:xfrm>
          <a:off x="2806775" y="5009582"/>
          <a:ext cx="416002" cy="484663"/>
        </p:xfrm>
        <a:graphic>
          <a:graphicData uri="http://schemas.openxmlformats.org/presentationml/2006/ole">
            <mc:AlternateContent xmlns:mc="http://schemas.openxmlformats.org/markup-compatibility/2006">
              <mc:Choice xmlns:v="urn:schemas-microsoft-com:vml" Requires="v">
                <p:oleObj name="AxMath" r:id="rId11" imgW="163800" imgH="189720" progId="Equation.AxMath">
                  <p:embed/>
                </p:oleObj>
              </mc:Choice>
              <mc:Fallback>
                <p:oleObj name="AxMath" r:id="rId11" imgW="163800" imgH="189720" progId="Equation.AxMath">
                  <p:embed/>
                  <p:pic>
                    <p:nvPicPr>
                      <p:cNvPr id="0" name=""/>
                      <p:cNvPicPr/>
                      <p:nvPr/>
                    </p:nvPicPr>
                    <p:blipFill>
                      <a:blip r:embed="rId12"/>
                      <a:stretch>
                        <a:fillRect/>
                      </a:stretch>
                    </p:blipFill>
                    <p:spPr>
                      <a:xfrm>
                        <a:off x="2806775" y="5009582"/>
                        <a:ext cx="416002" cy="484663"/>
                      </a:xfrm>
                      <a:prstGeom prst="rect">
                        <a:avLst/>
                      </a:prstGeom>
                    </p:spPr>
                  </p:pic>
                </p:oleObj>
              </mc:Fallback>
            </mc:AlternateContent>
          </a:graphicData>
        </a:graphic>
      </p:graphicFrame>
      <p:graphicFrame>
        <p:nvGraphicFramePr>
          <p:cNvPr id="12" name="对象 11">
            <a:extLst>
              <a:ext uri="{FF2B5EF4-FFF2-40B4-BE49-F238E27FC236}">
                <a16:creationId xmlns:a16="http://schemas.microsoft.com/office/drawing/2014/main" id="{BCC270E1-157E-2CFE-1989-6D211BA23B7F}"/>
              </a:ext>
            </a:extLst>
          </p:cNvPr>
          <p:cNvGraphicFramePr>
            <a:graphicFrameLocks noChangeAspect="1"/>
          </p:cNvGraphicFramePr>
          <p:nvPr>
            <p:extLst>
              <p:ext uri="{D42A27DB-BD31-4B8C-83A1-F6EECF244321}">
                <p14:modId xmlns:p14="http://schemas.microsoft.com/office/powerpoint/2010/main" val="4252383002"/>
              </p:ext>
            </p:extLst>
          </p:nvPr>
        </p:nvGraphicFramePr>
        <p:xfrm>
          <a:off x="8286750" y="2013070"/>
          <a:ext cx="326922" cy="380880"/>
        </p:xfrm>
        <a:graphic>
          <a:graphicData uri="http://schemas.openxmlformats.org/presentationml/2006/ole">
            <mc:AlternateContent xmlns:mc="http://schemas.openxmlformats.org/markup-compatibility/2006">
              <mc:Choice xmlns:v="urn:schemas-microsoft-com:vml" Requires="v">
                <p:oleObj name="AxMath" r:id="rId11" imgW="163800" imgH="189720" progId="Equation.AxMath">
                  <p:embed/>
                </p:oleObj>
              </mc:Choice>
              <mc:Fallback>
                <p:oleObj name="AxMath" r:id="rId11" imgW="163800" imgH="189720" progId="Equation.AxMath">
                  <p:embed/>
                  <p:pic>
                    <p:nvPicPr>
                      <p:cNvPr id="10" name="对象 9">
                        <a:extLst>
                          <a:ext uri="{FF2B5EF4-FFF2-40B4-BE49-F238E27FC236}">
                            <a16:creationId xmlns:a16="http://schemas.microsoft.com/office/drawing/2014/main" id="{CA29B41E-94A8-E566-F828-2179F98594F8}"/>
                          </a:ext>
                        </a:extLst>
                      </p:cNvPr>
                      <p:cNvPicPr/>
                      <p:nvPr/>
                    </p:nvPicPr>
                    <p:blipFill>
                      <a:blip r:embed="rId12"/>
                      <a:stretch>
                        <a:fillRect/>
                      </a:stretch>
                    </p:blipFill>
                    <p:spPr>
                      <a:xfrm>
                        <a:off x="8286750" y="2013070"/>
                        <a:ext cx="326922" cy="380880"/>
                      </a:xfrm>
                      <a:prstGeom prst="rect">
                        <a:avLst/>
                      </a:prstGeom>
                    </p:spPr>
                  </p:pic>
                </p:oleObj>
              </mc:Fallback>
            </mc:AlternateContent>
          </a:graphicData>
        </a:graphic>
      </p:graphicFrame>
      <p:sp>
        <p:nvSpPr>
          <p:cNvPr id="11" name="Well depth heading">
            <a:extLst>
              <a:ext uri="{FF2B5EF4-FFF2-40B4-BE49-F238E27FC236}">
                <a16:creationId xmlns:a16="http://schemas.microsoft.com/office/drawing/2014/main" id="{3EEF3EE4-5DBF-F042-7BC6-A7E2832721B4}"/>
              </a:ext>
            </a:extLst>
          </p:cNvPr>
          <p:cNvSpPr>
            <a:spLocks noGrp="1"/>
          </p:cNvSpPr>
          <p:nvPr/>
        </p:nvSpPr>
        <p:spPr>
          <a:xfrm>
            <a:off x="8286750" y="1524000"/>
            <a:ext cx="3238500" cy="342900"/>
          </a:xfrm>
          <a:prstGeom prst="rect">
            <a:avLst/>
          </a:prstGeom>
          <a:noFill/>
          <a:ln w="0">
            <a:noFill/>
          </a:ln>
        </p:spPr>
        <p:txBody>
          <a:bodyPr wrap="square" anchor="t">
            <a:noAutofit/>
          </a:bodyPr>
          <a:lstStyle/>
          <a:p>
            <a:pPr algn="l">
              <a:defRPr sz="2100" b="1">
                <a:solidFill>
                  <a:srgbClr val="0067B1"/>
                </a:solidFill>
                <a:latin typeface="Times New Roman"/>
                <a:ea typeface="Times New Roman"/>
                <a:cs typeface="Times New Roman"/>
              </a:defRPr>
            </a:pPr>
            <a:r>
              <a:rPr sz="2100" b="1">
                <a:solidFill>
                  <a:srgbClr val="0067B1"/>
                </a:solidFill>
                <a:latin typeface="Times New Roman"/>
                <a:ea typeface="Times New Roman"/>
                <a:cs typeface="Times New Roman"/>
              </a:rPr>
              <a:t>Well depth</a:t>
            </a:r>
          </a:p>
        </p:txBody>
      </p:sp>
      <p:sp>
        <p:nvSpPr>
          <p:cNvPr id="14" name="Well depth description">
            <a:extLst>
              <a:ext uri="{FF2B5EF4-FFF2-40B4-BE49-F238E27FC236}">
                <a16:creationId xmlns:a16="http://schemas.microsoft.com/office/drawing/2014/main" id="{6B87CEA5-8CBC-EFE7-6117-4FAEC2B52014}"/>
              </a:ext>
            </a:extLst>
          </p:cNvPr>
          <p:cNvSpPr>
            <a:spLocks noGrp="1"/>
          </p:cNvSpPr>
          <p:nvPr/>
        </p:nvSpPr>
        <p:spPr>
          <a:xfrm>
            <a:off x="8286750" y="1981200"/>
            <a:ext cx="3286125" cy="742950"/>
          </a:xfrm>
          <a:prstGeom prst="rect">
            <a:avLst/>
          </a:prstGeom>
          <a:noFill/>
          <a:ln w="0">
            <a:noFill/>
          </a:ln>
        </p:spPr>
        <p:txBody>
          <a:bodyPr wrap="square" anchor="t">
            <a:noAutofit/>
          </a:bodyPr>
          <a:lstStyle/>
          <a:p>
            <a:pPr algn="l">
              <a:defRPr sz="2100" b="0">
                <a:solidFill>
                  <a:srgbClr val="0A2540"/>
                </a:solidFill>
                <a:latin typeface="Times New Roman"/>
                <a:ea typeface="Times New Roman"/>
                <a:cs typeface="Times New Roman"/>
              </a:defRPr>
            </a:pPr>
            <a:r>
              <a:rPr lang="en-US" sz="2100" b="0" dirty="0">
                <a:solidFill>
                  <a:srgbClr val="0A2540"/>
                </a:solidFill>
                <a:latin typeface="Times New Roman"/>
                <a:ea typeface="Times New Roman"/>
                <a:cs typeface="Times New Roman"/>
              </a:rPr>
              <a:t>   </a:t>
            </a:r>
            <a:r>
              <a:rPr sz="2100" b="0" dirty="0">
                <a:solidFill>
                  <a:srgbClr val="0A2540"/>
                </a:solidFill>
                <a:latin typeface="Times New Roman"/>
                <a:ea typeface="Times New Roman"/>
                <a:cs typeface="Times New Roman"/>
              </a:rPr>
              <a:t> sets the adhesion energy per unit area.</a:t>
            </a:r>
          </a:p>
        </p:txBody>
      </p:sp>
      <p:sp>
        <p:nvSpPr>
          <p:cNvPr id="16" name="Equilibrium separation heading">
            <a:extLst>
              <a:ext uri="{FF2B5EF4-FFF2-40B4-BE49-F238E27FC236}">
                <a16:creationId xmlns:a16="http://schemas.microsoft.com/office/drawing/2014/main" id="{83A43502-7423-18FE-E938-B4A6180E71C9}"/>
              </a:ext>
            </a:extLst>
          </p:cNvPr>
          <p:cNvSpPr>
            <a:spLocks noGrp="1"/>
          </p:cNvSpPr>
          <p:nvPr/>
        </p:nvSpPr>
        <p:spPr>
          <a:xfrm>
            <a:off x="8286750" y="3038475"/>
            <a:ext cx="3276600" cy="342900"/>
          </a:xfrm>
          <a:prstGeom prst="rect">
            <a:avLst/>
          </a:prstGeom>
          <a:noFill/>
          <a:ln w="0">
            <a:noFill/>
          </a:ln>
        </p:spPr>
        <p:txBody>
          <a:bodyPr wrap="square" anchor="t">
            <a:noAutofit/>
          </a:bodyPr>
          <a:lstStyle/>
          <a:p>
            <a:pPr algn="l">
              <a:defRPr sz="2100" b="1">
                <a:solidFill>
                  <a:srgbClr val="0067B1"/>
                </a:solidFill>
                <a:latin typeface="Times New Roman"/>
                <a:ea typeface="Times New Roman"/>
                <a:cs typeface="Times New Roman"/>
              </a:defRPr>
            </a:pPr>
            <a:r>
              <a:rPr sz="2100" b="1">
                <a:solidFill>
                  <a:srgbClr val="0067B1"/>
                </a:solidFill>
                <a:latin typeface="Times New Roman"/>
                <a:ea typeface="Times New Roman"/>
                <a:cs typeface="Times New Roman"/>
              </a:rPr>
              <a:t>Equilibrium separation</a:t>
            </a:r>
          </a:p>
        </p:txBody>
      </p:sp>
      <p:sp>
        <p:nvSpPr>
          <p:cNvPr id="18" name="Equilibrium separation description">
            <a:extLst>
              <a:ext uri="{FF2B5EF4-FFF2-40B4-BE49-F238E27FC236}">
                <a16:creationId xmlns:a16="http://schemas.microsoft.com/office/drawing/2014/main" id="{408A7195-37C6-C663-DEA9-070FFBAD304D}"/>
              </a:ext>
            </a:extLst>
          </p:cNvPr>
          <p:cNvSpPr>
            <a:spLocks noGrp="1"/>
          </p:cNvSpPr>
          <p:nvPr/>
        </p:nvSpPr>
        <p:spPr>
          <a:xfrm>
            <a:off x="8286750" y="3486150"/>
            <a:ext cx="3286125" cy="742950"/>
          </a:xfrm>
          <a:prstGeom prst="rect">
            <a:avLst/>
          </a:prstGeom>
          <a:noFill/>
          <a:ln w="0">
            <a:noFill/>
          </a:ln>
        </p:spPr>
        <p:txBody>
          <a:bodyPr wrap="square" anchor="t">
            <a:noAutofit/>
          </a:bodyPr>
          <a:lstStyle/>
          <a:p>
            <a:pPr algn="l">
              <a:defRPr sz="2100" b="0">
                <a:solidFill>
                  <a:srgbClr val="0A2540"/>
                </a:solidFill>
                <a:latin typeface="Times New Roman"/>
                <a:ea typeface="Times New Roman"/>
                <a:cs typeface="Times New Roman"/>
              </a:defRPr>
            </a:pPr>
            <a:r>
              <a:rPr lang="en-US" sz="2100" dirty="0">
                <a:solidFill>
                  <a:srgbClr val="0A2540"/>
                </a:solidFill>
                <a:latin typeface="Times New Roman"/>
                <a:ea typeface="Times New Roman"/>
                <a:cs typeface="Times New Roman"/>
              </a:rPr>
              <a:t>    </a:t>
            </a:r>
            <a:r>
              <a:rPr sz="2100" b="0" dirty="0">
                <a:solidFill>
                  <a:srgbClr val="0A2540"/>
                </a:solidFill>
                <a:latin typeface="Times New Roman"/>
                <a:ea typeface="Times New Roman"/>
                <a:cs typeface="Times New Roman"/>
              </a:rPr>
              <a:t>is the gap at the energy minimum.</a:t>
            </a:r>
          </a:p>
        </p:txBody>
      </p:sp>
      <p:sp>
        <p:nvSpPr>
          <p:cNvPr id="20" name="Interaction range heading">
            <a:extLst>
              <a:ext uri="{FF2B5EF4-FFF2-40B4-BE49-F238E27FC236}">
                <a16:creationId xmlns:a16="http://schemas.microsoft.com/office/drawing/2014/main" id="{88163FDE-0727-E5B8-490D-DD1C2914290B}"/>
              </a:ext>
            </a:extLst>
          </p:cNvPr>
          <p:cNvSpPr>
            <a:spLocks noGrp="1"/>
          </p:cNvSpPr>
          <p:nvPr/>
        </p:nvSpPr>
        <p:spPr>
          <a:xfrm>
            <a:off x="8286750" y="4486275"/>
            <a:ext cx="3238500" cy="342900"/>
          </a:xfrm>
          <a:prstGeom prst="rect">
            <a:avLst/>
          </a:prstGeom>
          <a:noFill/>
          <a:ln w="0">
            <a:noFill/>
          </a:ln>
        </p:spPr>
        <p:txBody>
          <a:bodyPr wrap="square" anchor="t">
            <a:noAutofit/>
          </a:bodyPr>
          <a:lstStyle/>
          <a:p>
            <a:pPr algn="l">
              <a:defRPr sz="2100" b="1">
                <a:solidFill>
                  <a:srgbClr val="0067B1"/>
                </a:solidFill>
                <a:latin typeface="Times New Roman"/>
                <a:ea typeface="Times New Roman"/>
                <a:cs typeface="Times New Roman"/>
              </a:defRPr>
            </a:pPr>
            <a:r>
              <a:rPr sz="2100" b="1" dirty="0">
                <a:solidFill>
                  <a:srgbClr val="0067B1"/>
                </a:solidFill>
                <a:latin typeface="Times New Roman"/>
                <a:ea typeface="Times New Roman"/>
                <a:cs typeface="Times New Roman"/>
              </a:rPr>
              <a:t>Interaction range</a:t>
            </a:r>
          </a:p>
        </p:txBody>
      </p:sp>
      <p:sp>
        <p:nvSpPr>
          <p:cNvPr id="22" name="Interaction range description">
            <a:extLst>
              <a:ext uri="{FF2B5EF4-FFF2-40B4-BE49-F238E27FC236}">
                <a16:creationId xmlns:a16="http://schemas.microsoft.com/office/drawing/2014/main" id="{6EEA0D88-5076-BCC1-9C37-C30D1F4497CF}"/>
              </a:ext>
            </a:extLst>
          </p:cNvPr>
          <p:cNvSpPr>
            <a:spLocks noGrp="1"/>
          </p:cNvSpPr>
          <p:nvPr/>
        </p:nvSpPr>
        <p:spPr>
          <a:xfrm>
            <a:off x="8286750" y="4924425"/>
            <a:ext cx="3286125" cy="904875"/>
          </a:xfrm>
          <a:prstGeom prst="rect">
            <a:avLst/>
          </a:prstGeom>
          <a:noFill/>
          <a:ln w="0">
            <a:noFill/>
          </a:ln>
        </p:spPr>
        <p:txBody>
          <a:bodyPr wrap="square" anchor="t">
            <a:noAutofit/>
          </a:bodyPr>
          <a:lstStyle/>
          <a:p>
            <a:pPr algn="l">
              <a:defRPr sz="1950" b="0">
                <a:solidFill>
                  <a:srgbClr val="0A2540"/>
                </a:solidFill>
                <a:latin typeface="Times New Roman"/>
                <a:ea typeface="Times New Roman"/>
                <a:cs typeface="Times New Roman"/>
              </a:defRPr>
            </a:pPr>
            <a:r>
              <a:rPr lang="en-US" sz="1950" b="0" dirty="0">
                <a:solidFill>
                  <a:srgbClr val="0A2540"/>
                </a:solidFill>
                <a:latin typeface="Times New Roman"/>
                <a:ea typeface="Times New Roman"/>
                <a:cs typeface="Times New Roman"/>
              </a:rPr>
              <a:t>   </a:t>
            </a:r>
            <a:r>
              <a:rPr sz="1950" b="0" dirty="0">
                <a:solidFill>
                  <a:srgbClr val="0A2540"/>
                </a:solidFill>
                <a:latin typeface="Times New Roman"/>
                <a:ea typeface="Times New Roman"/>
                <a:cs typeface="Times New Roman"/>
              </a:rPr>
              <a:t>determines how quickly the force changes with separation.</a:t>
            </a:r>
          </a:p>
        </p:txBody>
      </p:sp>
      <p:graphicFrame>
        <p:nvGraphicFramePr>
          <p:cNvPr id="24" name="对象 23">
            <a:extLst>
              <a:ext uri="{FF2B5EF4-FFF2-40B4-BE49-F238E27FC236}">
                <a16:creationId xmlns:a16="http://schemas.microsoft.com/office/drawing/2014/main" id="{D1FEE2CF-D448-191D-2CD3-AC057EC73845}"/>
              </a:ext>
            </a:extLst>
          </p:cNvPr>
          <p:cNvGraphicFramePr>
            <a:graphicFrameLocks noChangeAspect="1"/>
          </p:cNvGraphicFramePr>
          <p:nvPr>
            <p:extLst>
              <p:ext uri="{D42A27DB-BD31-4B8C-83A1-F6EECF244321}">
                <p14:modId xmlns:p14="http://schemas.microsoft.com/office/powerpoint/2010/main" val="1732113202"/>
              </p:ext>
            </p:extLst>
          </p:nvPr>
        </p:nvGraphicFramePr>
        <p:xfrm>
          <a:off x="8326470" y="4924425"/>
          <a:ext cx="229644" cy="384899"/>
        </p:xfrm>
        <a:graphic>
          <a:graphicData uri="http://schemas.openxmlformats.org/presentationml/2006/ole">
            <mc:AlternateContent xmlns:mc="http://schemas.openxmlformats.org/markup-compatibility/2006">
              <mc:Choice xmlns:v="urn:schemas-microsoft-com:vml" Requires="v">
                <p:oleObj name="AxMath" r:id="rId9" imgW="112680" imgH="189000" progId="Equation.AxMath">
                  <p:embed/>
                </p:oleObj>
              </mc:Choice>
              <mc:Fallback>
                <p:oleObj name="AxMath" r:id="rId9" imgW="112680" imgH="189000" progId="Equation.AxMath">
                  <p:embed/>
                  <p:pic>
                    <p:nvPicPr>
                      <p:cNvPr id="9" name="对象 8">
                        <a:extLst>
                          <a:ext uri="{FF2B5EF4-FFF2-40B4-BE49-F238E27FC236}">
                            <a16:creationId xmlns:a16="http://schemas.microsoft.com/office/drawing/2014/main" id="{33A20D0C-9B51-2F9F-7E8B-D21CD7E5E2C9}"/>
                          </a:ext>
                        </a:extLst>
                      </p:cNvPr>
                      <p:cNvPicPr/>
                      <p:nvPr/>
                    </p:nvPicPr>
                    <p:blipFill>
                      <a:blip r:embed="rId10"/>
                      <a:stretch>
                        <a:fillRect/>
                      </a:stretch>
                    </p:blipFill>
                    <p:spPr>
                      <a:xfrm>
                        <a:off x="8326470" y="4924425"/>
                        <a:ext cx="229644" cy="384899"/>
                      </a:xfrm>
                      <a:prstGeom prst="rect">
                        <a:avLst/>
                      </a:prstGeom>
                    </p:spPr>
                  </p:pic>
                </p:oleObj>
              </mc:Fallback>
            </mc:AlternateContent>
          </a:graphicData>
        </a:graphic>
      </p:graphicFrame>
      <p:sp>
        <p:nvSpPr>
          <p:cNvPr id="13" name="Slide title">
            <a:extLst>
              <a:ext uri="{FF2B5EF4-FFF2-40B4-BE49-F238E27FC236}">
                <a16:creationId xmlns:a16="http://schemas.microsoft.com/office/drawing/2014/main" id="{2AD91DA6-E613-C565-47FD-188B02774605}"/>
              </a:ext>
            </a:extLst>
          </p:cNvPr>
          <p:cNvSpPr>
            <a:spLocks noGrp="1"/>
          </p:cNvSpPr>
          <p:nvPr/>
        </p:nvSpPr>
        <p:spPr>
          <a:xfrm>
            <a:off x="514350" y="285750"/>
            <a:ext cx="8810625" cy="514350"/>
          </a:xfrm>
          <a:prstGeom prst="rect">
            <a:avLst/>
          </a:prstGeom>
          <a:noFill/>
          <a:ln w="0">
            <a:noFill/>
          </a:ln>
        </p:spPr>
        <p:txBody>
          <a:bodyPr wrap="square" anchor="t">
            <a:noAutofit/>
          </a:bodyPr>
          <a:lstStyle/>
          <a:p>
            <a:pPr algn="l">
              <a:buNone/>
              <a:defRPr sz="3000" b="1">
                <a:solidFill>
                  <a:srgbClr val="0A2540"/>
                </a:solidFill>
                <a:latin typeface="Times New Roman"/>
                <a:ea typeface="Times New Roman"/>
                <a:cs typeface="Times New Roman"/>
              </a:defRPr>
            </a:pPr>
            <a:r>
              <a:rPr sz="3000" b="1" dirty="0">
                <a:solidFill>
                  <a:srgbClr val="0A2540"/>
                </a:solidFill>
                <a:latin typeface="Times New Roman"/>
                <a:ea typeface="Times New Roman"/>
                <a:cs typeface="Times New Roman"/>
              </a:rPr>
              <a:t>Model and input domain</a:t>
            </a:r>
          </a:p>
        </p:txBody>
      </p:sp>
      <p:sp>
        <p:nvSpPr>
          <p:cNvPr id="17" name="Slide subtitle">
            <a:extLst>
              <a:ext uri="{FF2B5EF4-FFF2-40B4-BE49-F238E27FC236}">
                <a16:creationId xmlns:a16="http://schemas.microsoft.com/office/drawing/2014/main" id="{9D218B41-5874-E58E-4718-76F37561D8C0}"/>
              </a:ext>
            </a:extLst>
          </p:cNvPr>
          <p:cNvSpPr>
            <a:spLocks noGrp="1"/>
          </p:cNvSpPr>
          <p:nvPr/>
        </p:nvSpPr>
        <p:spPr>
          <a:xfrm>
            <a:off x="514350" y="838200"/>
            <a:ext cx="11096625" cy="342900"/>
          </a:xfrm>
          <a:prstGeom prst="rect">
            <a:avLst/>
          </a:prstGeom>
          <a:noFill/>
          <a:ln w="0">
            <a:noFill/>
          </a:ln>
        </p:spPr>
        <p:txBody>
          <a:bodyPr wrap="square" anchor="t">
            <a:noAutofit/>
          </a:bodyPr>
          <a:lstStyle/>
          <a:p>
            <a:pPr algn="l">
              <a:buNone/>
              <a:defRPr sz="1800" b="0">
                <a:solidFill>
                  <a:srgbClr val="52677A"/>
                </a:solidFill>
                <a:latin typeface="Times New Roman"/>
                <a:ea typeface="Times New Roman"/>
                <a:cs typeface="Times New Roman"/>
              </a:defRPr>
            </a:pPr>
            <a:r>
              <a:rPr sz="1800" b="0" dirty="0">
                <a:solidFill>
                  <a:srgbClr val="52677A"/>
                </a:solidFill>
                <a:latin typeface="Times New Roman"/>
                <a:ea typeface="Times New Roman"/>
                <a:cs typeface="Times New Roman"/>
              </a:rPr>
              <a:t>Adhesion potential well</a:t>
            </a:r>
          </a:p>
        </p:txBody>
      </p:sp>
    </p:spTree>
    <p:extLst>
      <p:ext uri="{BB962C8B-B14F-4D97-AF65-F5344CB8AC3E}">
        <p14:creationId xmlns:p14="http://schemas.microsoft.com/office/powerpoint/2010/main" val="187401999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 name="Shape 1">
            <a:extLst>
              <a:ext uri="{FF2B5EF4-FFF2-40B4-BE49-F238E27FC236}">
                <a16:creationId xmlns:a16="http://schemas.microsoft.com/office/drawing/2014/main" id="{9A0F566A-FFAF-42CD-BFDE-BE927CF2CA8D}"/>
              </a:ext>
            </a:extLst>
          </p:cNvPr>
          <p:cNvSpPr>
            <a:spLocks noGrp="1"/>
          </p:cNvSpPr>
          <p:nvPr/>
        </p:nvSpPr>
        <p:spPr>
          <a:xfrm>
            <a:off x="0" y="0"/>
            <a:ext cx="100584" cy="6858000"/>
          </a:xfrm>
          <a:prstGeom prst="rect">
            <a:avLst/>
          </a:prstGeom>
          <a:solidFill>
            <a:srgbClr val="0067B1"/>
          </a:solidFill>
          <a:ln w="12700">
            <a:solidFill>
              <a:srgbClr val="0067B1">
                <a:alpha val="0"/>
              </a:srgbClr>
            </a:solidFill>
            <a:prstDash val="solid"/>
          </a:ln>
        </p:spPr>
      </p:sp>
      <p:sp>
        <p:nvSpPr>
          <p:cNvPr id="8" name="Text 5">
            <a:extLst>
              <a:ext uri="{FF2B5EF4-FFF2-40B4-BE49-F238E27FC236}">
                <a16:creationId xmlns:a16="http://schemas.microsoft.com/office/drawing/2014/main" id="{41F12D4E-DC20-4199-AF5B-12EF49FE337B}"/>
              </a:ext>
            </a:extLst>
          </p:cNvPr>
          <p:cNvSpPr>
            <a:spLocks noGrp="1"/>
          </p:cNvSpPr>
          <p:nvPr/>
        </p:nvSpPr>
        <p:spPr>
          <a:xfrm>
            <a:off x="502920" y="384048"/>
            <a:ext cx="8046720" cy="502920"/>
          </a:xfrm>
          <a:prstGeom prst="rect">
            <a:avLst/>
          </a:prstGeom>
          <a:noFill/>
        </p:spPr>
        <p:txBody>
          <a:bodyPr wrap="square" lIns="254" tIns="254" rIns="254" bIns="254" anchor="ctr">
            <a:normAutofit fontScale="79273" lnSpcReduction="10000"/>
          </a:bodyPr>
          <a:lstStyle/>
          <a:p>
            <a:pPr marL="0" indent="0">
              <a:buNone/>
              <a:defRPr sz="2500">
                <a:latin typeface="Times New Roman"/>
                <a:ea typeface="Times New Roman"/>
                <a:cs typeface="Times New Roman"/>
              </a:defRPr>
            </a:pPr>
            <a:r>
              <a:rPr sz="2500" b="1">
                <a:solidFill>
                  <a:srgbClr val="0A2540"/>
                </a:solidFill>
                <a:latin typeface="Times New Roman"/>
                <a:ea typeface="Times New Roman"/>
                <a:cs typeface="Times New Roman"/>
              </a:rPr>
              <a:t>Twelve material, interface and cavity inputs define the study domain</a:t>
            </a:r>
            <a:endParaRPr sz="2500"/>
          </a:p>
        </p:txBody>
      </p:sp>
      <p:sp>
        <p:nvSpPr>
          <p:cNvPr id="10" name="Shape 7">
            <a:extLst>
              <a:ext uri="{FF2B5EF4-FFF2-40B4-BE49-F238E27FC236}">
                <a16:creationId xmlns:a16="http://schemas.microsoft.com/office/drawing/2014/main" id="{C7250B1B-47E2-4936-BDA6-F5F3291FF1F4}"/>
              </a:ext>
            </a:extLst>
          </p:cNvPr>
          <p:cNvSpPr>
            <a:spLocks noGrp="1"/>
          </p:cNvSpPr>
          <p:nvPr/>
        </p:nvSpPr>
        <p:spPr>
          <a:xfrm>
            <a:off x="512064" y="1216152"/>
            <a:ext cx="10881360" cy="0"/>
          </a:xfrm>
          <a:prstGeom prst="line">
            <a:avLst/>
          </a:prstGeom>
          <a:noFill/>
          <a:ln w="12700">
            <a:solidFill>
              <a:srgbClr val="D8E1EA"/>
            </a:solidFill>
            <a:prstDash val="solid"/>
          </a:ln>
        </p:spPr>
        <p:txBody>
          <a:bodyPr/>
          <a:lstStyle/>
          <a:p>
            <a:endParaRPr/>
          </a:p>
        </p:txBody>
      </p:sp>
      <p:sp>
        <p:nvSpPr>
          <p:cNvPr id="11" name="Text 8">
            <a:extLst>
              <a:ext uri="{FF2B5EF4-FFF2-40B4-BE49-F238E27FC236}">
                <a16:creationId xmlns:a16="http://schemas.microsoft.com/office/drawing/2014/main" id="{C0C9AF9A-88B4-46FB-9DCE-D35E517953B2}"/>
              </a:ext>
            </a:extLst>
          </p:cNvPr>
          <p:cNvSpPr>
            <a:spLocks noGrp="1"/>
          </p:cNvSpPr>
          <p:nvPr/>
        </p:nvSpPr>
        <p:spPr>
          <a:xfrm>
            <a:off x="777240" y="1627632"/>
            <a:ext cx="3108960" cy="256032"/>
          </a:xfrm>
          <a:prstGeom prst="rect">
            <a:avLst/>
          </a:prstGeom>
          <a:noFill/>
        </p:spPr>
        <p:txBody>
          <a:bodyPr wrap="square" lIns="0" tIns="0" rIns="0" bIns="0" anchor="ctr">
            <a:normAutofit fontScale="85000" lnSpcReduction="20000"/>
          </a:bodyPr>
          <a:lstStyle/>
          <a:p>
            <a:pPr marL="0" indent="0">
              <a:buNone/>
              <a:defRPr sz="2400">
                <a:latin typeface="Times New Roman"/>
                <a:ea typeface="Times New Roman"/>
                <a:cs typeface="Times New Roman"/>
              </a:defRPr>
            </a:pPr>
            <a:r>
              <a:rPr sz="2400" b="1">
                <a:solidFill>
                  <a:srgbClr val="0067B1"/>
                </a:solidFill>
                <a:latin typeface="Times New Roman"/>
                <a:ea typeface="Times New Roman"/>
                <a:cs typeface="Times New Roman"/>
              </a:rPr>
              <a:t>Mechanics &amp; material</a:t>
            </a:r>
            <a:endParaRPr sz="2000"/>
          </a:p>
        </p:txBody>
      </p:sp>
      <p:sp>
        <p:nvSpPr>
          <p:cNvPr id="12" name="Shape 9">
            <a:extLst>
              <a:ext uri="{FF2B5EF4-FFF2-40B4-BE49-F238E27FC236}">
                <a16:creationId xmlns:a16="http://schemas.microsoft.com/office/drawing/2014/main" id="{4912465D-EA13-4A5F-9E59-E20F8675EB72}"/>
              </a:ext>
            </a:extLst>
          </p:cNvPr>
          <p:cNvSpPr>
            <a:spLocks noGrp="1"/>
          </p:cNvSpPr>
          <p:nvPr/>
        </p:nvSpPr>
        <p:spPr>
          <a:xfrm>
            <a:off x="483747" y="2084832"/>
            <a:ext cx="91440" cy="91440"/>
          </a:xfrm>
          <a:prstGeom prst="ellipse">
            <a:avLst/>
          </a:prstGeom>
          <a:solidFill>
            <a:srgbClr val="0067B1"/>
          </a:solidFill>
          <a:ln w="7620">
            <a:solidFill>
              <a:srgbClr val="FFFFFF"/>
            </a:solidFill>
            <a:prstDash val="solid"/>
          </a:ln>
        </p:spPr>
        <p:txBody>
          <a:bodyPr/>
          <a:lstStyle/>
          <a:p>
            <a:endParaRPr lang="en-US"/>
          </a:p>
        </p:txBody>
      </p:sp>
      <p:sp>
        <p:nvSpPr>
          <p:cNvPr id="14" name="Shape 11">
            <a:extLst>
              <a:ext uri="{FF2B5EF4-FFF2-40B4-BE49-F238E27FC236}">
                <a16:creationId xmlns:a16="http://schemas.microsoft.com/office/drawing/2014/main" id="{4AB3A2A5-AF8D-42F7-B4AF-AA1A8081BB8C}"/>
              </a:ext>
            </a:extLst>
          </p:cNvPr>
          <p:cNvSpPr>
            <a:spLocks noGrp="1"/>
          </p:cNvSpPr>
          <p:nvPr/>
        </p:nvSpPr>
        <p:spPr>
          <a:xfrm>
            <a:off x="473374" y="2801238"/>
            <a:ext cx="91440" cy="91440"/>
          </a:xfrm>
          <a:prstGeom prst="ellipse">
            <a:avLst/>
          </a:prstGeom>
          <a:solidFill>
            <a:srgbClr val="0067B1"/>
          </a:solidFill>
          <a:ln w="7620">
            <a:solidFill>
              <a:srgbClr val="FFFFFF"/>
            </a:solidFill>
            <a:prstDash val="solid"/>
          </a:ln>
        </p:spPr>
        <p:txBody>
          <a:bodyPr/>
          <a:lstStyle/>
          <a:p>
            <a:endParaRPr lang="en-US"/>
          </a:p>
        </p:txBody>
      </p:sp>
      <p:sp>
        <p:nvSpPr>
          <p:cNvPr id="16" name="Shape 13">
            <a:extLst>
              <a:ext uri="{FF2B5EF4-FFF2-40B4-BE49-F238E27FC236}">
                <a16:creationId xmlns:a16="http://schemas.microsoft.com/office/drawing/2014/main" id="{86FEB90B-8824-4DA3-8429-DB00B658683B}"/>
              </a:ext>
            </a:extLst>
          </p:cNvPr>
          <p:cNvSpPr>
            <a:spLocks noGrp="1"/>
          </p:cNvSpPr>
          <p:nvPr/>
        </p:nvSpPr>
        <p:spPr>
          <a:xfrm>
            <a:off x="502920" y="3527171"/>
            <a:ext cx="91440" cy="91440"/>
          </a:xfrm>
          <a:prstGeom prst="ellipse">
            <a:avLst/>
          </a:prstGeom>
          <a:solidFill>
            <a:srgbClr val="0067B1"/>
          </a:solidFill>
          <a:ln w="7620">
            <a:solidFill>
              <a:srgbClr val="FFFFFF"/>
            </a:solidFill>
            <a:prstDash val="solid"/>
          </a:ln>
        </p:spPr>
        <p:txBody>
          <a:bodyPr/>
          <a:lstStyle/>
          <a:p>
            <a:endParaRPr lang="en-US"/>
          </a:p>
        </p:txBody>
      </p:sp>
      <p:sp>
        <p:nvSpPr>
          <p:cNvPr id="18" name="Shape 15">
            <a:extLst>
              <a:ext uri="{FF2B5EF4-FFF2-40B4-BE49-F238E27FC236}">
                <a16:creationId xmlns:a16="http://schemas.microsoft.com/office/drawing/2014/main" id="{DA96F9AF-CFDD-41F0-B6E4-173F4E204B8A}"/>
              </a:ext>
            </a:extLst>
          </p:cNvPr>
          <p:cNvSpPr>
            <a:spLocks noGrp="1"/>
          </p:cNvSpPr>
          <p:nvPr/>
        </p:nvSpPr>
        <p:spPr>
          <a:xfrm>
            <a:off x="481826" y="4250056"/>
            <a:ext cx="91440" cy="91440"/>
          </a:xfrm>
          <a:prstGeom prst="ellipse">
            <a:avLst/>
          </a:prstGeom>
          <a:solidFill>
            <a:srgbClr val="0067B1"/>
          </a:solidFill>
          <a:ln w="7620">
            <a:solidFill>
              <a:srgbClr val="FFFFFF"/>
            </a:solidFill>
            <a:prstDash val="solid"/>
          </a:ln>
        </p:spPr>
        <p:txBody>
          <a:bodyPr/>
          <a:lstStyle/>
          <a:p>
            <a:endParaRPr lang="en-US"/>
          </a:p>
        </p:txBody>
      </p:sp>
      <p:sp>
        <p:nvSpPr>
          <p:cNvPr id="20" name="Text 17">
            <a:extLst>
              <a:ext uri="{FF2B5EF4-FFF2-40B4-BE49-F238E27FC236}">
                <a16:creationId xmlns:a16="http://schemas.microsoft.com/office/drawing/2014/main" id="{D919AD15-1485-44A6-922E-D13891D3B69F}"/>
              </a:ext>
            </a:extLst>
          </p:cNvPr>
          <p:cNvSpPr>
            <a:spLocks noGrp="1"/>
          </p:cNvSpPr>
          <p:nvPr/>
        </p:nvSpPr>
        <p:spPr>
          <a:xfrm>
            <a:off x="4480560" y="1627632"/>
            <a:ext cx="3108960" cy="256032"/>
          </a:xfrm>
          <a:prstGeom prst="rect">
            <a:avLst/>
          </a:prstGeom>
          <a:noFill/>
        </p:spPr>
        <p:txBody>
          <a:bodyPr wrap="square" lIns="0" tIns="0" rIns="0" bIns="0" anchor="ctr">
            <a:normAutofit fontScale="85000" lnSpcReduction="20000"/>
          </a:bodyPr>
          <a:lstStyle/>
          <a:p>
            <a:pPr marL="0" indent="0">
              <a:buNone/>
              <a:defRPr sz="2400">
                <a:latin typeface="Times New Roman"/>
                <a:ea typeface="Times New Roman"/>
                <a:cs typeface="Times New Roman"/>
              </a:defRPr>
            </a:pPr>
            <a:r>
              <a:rPr sz="2400" b="1">
                <a:solidFill>
                  <a:srgbClr val="00A69C"/>
                </a:solidFill>
                <a:latin typeface="Times New Roman"/>
                <a:ea typeface="Times New Roman"/>
                <a:cs typeface="Times New Roman"/>
              </a:rPr>
              <a:t>Interface &amp; gap</a:t>
            </a:r>
            <a:endParaRPr sz="2000"/>
          </a:p>
        </p:txBody>
      </p:sp>
      <p:sp>
        <p:nvSpPr>
          <p:cNvPr id="21" name="Shape 18">
            <a:extLst>
              <a:ext uri="{FF2B5EF4-FFF2-40B4-BE49-F238E27FC236}">
                <a16:creationId xmlns:a16="http://schemas.microsoft.com/office/drawing/2014/main" id="{E66C54EF-51EA-4E4D-A4F2-93ACF006B421}"/>
              </a:ext>
            </a:extLst>
          </p:cNvPr>
          <p:cNvSpPr>
            <a:spLocks noGrp="1"/>
          </p:cNvSpPr>
          <p:nvPr/>
        </p:nvSpPr>
        <p:spPr>
          <a:xfrm>
            <a:off x="4381746" y="2147887"/>
            <a:ext cx="91440" cy="91440"/>
          </a:xfrm>
          <a:prstGeom prst="ellipse">
            <a:avLst/>
          </a:prstGeom>
          <a:solidFill>
            <a:srgbClr val="00A69C"/>
          </a:solidFill>
          <a:ln w="7620">
            <a:solidFill>
              <a:srgbClr val="FFFFFF"/>
            </a:solidFill>
            <a:prstDash val="solid"/>
          </a:ln>
        </p:spPr>
        <p:txBody>
          <a:bodyPr/>
          <a:lstStyle/>
          <a:p>
            <a:endParaRPr lang="en-US"/>
          </a:p>
        </p:txBody>
      </p:sp>
      <p:sp>
        <p:nvSpPr>
          <p:cNvPr id="23" name="Shape 20">
            <a:extLst>
              <a:ext uri="{FF2B5EF4-FFF2-40B4-BE49-F238E27FC236}">
                <a16:creationId xmlns:a16="http://schemas.microsoft.com/office/drawing/2014/main" id="{62D0698A-9821-45EA-BFAD-44208046CC2A}"/>
              </a:ext>
            </a:extLst>
          </p:cNvPr>
          <p:cNvSpPr>
            <a:spLocks noGrp="1"/>
          </p:cNvSpPr>
          <p:nvPr/>
        </p:nvSpPr>
        <p:spPr>
          <a:xfrm>
            <a:off x="4373290" y="2813868"/>
            <a:ext cx="91440" cy="91440"/>
          </a:xfrm>
          <a:prstGeom prst="ellipse">
            <a:avLst/>
          </a:prstGeom>
          <a:solidFill>
            <a:srgbClr val="00A69C"/>
          </a:solidFill>
          <a:ln w="7620">
            <a:solidFill>
              <a:srgbClr val="FFFFFF"/>
            </a:solidFill>
            <a:prstDash val="solid"/>
          </a:ln>
        </p:spPr>
        <p:txBody>
          <a:bodyPr/>
          <a:lstStyle/>
          <a:p>
            <a:endParaRPr lang="en-US"/>
          </a:p>
        </p:txBody>
      </p:sp>
      <p:sp>
        <p:nvSpPr>
          <p:cNvPr id="25" name="Shape 22">
            <a:extLst>
              <a:ext uri="{FF2B5EF4-FFF2-40B4-BE49-F238E27FC236}">
                <a16:creationId xmlns:a16="http://schemas.microsoft.com/office/drawing/2014/main" id="{06344628-7D8C-4C89-B900-8E33F76227D1}"/>
              </a:ext>
            </a:extLst>
          </p:cNvPr>
          <p:cNvSpPr>
            <a:spLocks noGrp="1"/>
          </p:cNvSpPr>
          <p:nvPr/>
        </p:nvSpPr>
        <p:spPr>
          <a:xfrm>
            <a:off x="4370832" y="3527171"/>
            <a:ext cx="91440" cy="91440"/>
          </a:xfrm>
          <a:prstGeom prst="ellipse">
            <a:avLst/>
          </a:prstGeom>
          <a:solidFill>
            <a:srgbClr val="00A69C"/>
          </a:solidFill>
          <a:ln w="7620">
            <a:solidFill>
              <a:srgbClr val="FFFFFF"/>
            </a:solidFill>
            <a:prstDash val="solid"/>
          </a:ln>
        </p:spPr>
        <p:txBody>
          <a:bodyPr/>
          <a:lstStyle/>
          <a:p>
            <a:endParaRPr lang="en-US"/>
          </a:p>
        </p:txBody>
      </p:sp>
      <p:sp>
        <p:nvSpPr>
          <p:cNvPr id="27" name="Shape 24">
            <a:extLst>
              <a:ext uri="{FF2B5EF4-FFF2-40B4-BE49-F238E27FC236}">
                <a16:creationId xmlns:a16="http://schemas.microsoft.com/office/drawing/2014/main" id="{3AFF7D79-5ED1-4323-B768-01B65B1B8243}"/>
              </a:ext>
            </a:extLst>
          </p:cNvPr>
          <p:cNvSpPr>
            <a:spLocks noGrp="1"/>
          </p:cNvSpPr>
          <p:nvPr/>
        </p:nvSpPr>
        <p:spPr>
          <a:xfrm>
            <a:off x="4391083" y="4271010"/>
            <a:ext cx="91440" cy="91440"/>
          </a:xfrm>
          <a:prstGeom prst="ellipse">
            <a:avLst/>
          </a:prstGeom>
          <a:solidFill>
            <a:srgbClr val="00A69C"/>
          </a:solidFill>
          <a:ln w="7620">
            <a:solidFill>
              <a:srgbClr val="FFFFFF"/>
            </a:solidFill>
            <a:prstDash val="solid"/>
          </a:ln>
        </p:spPr>
        <p:txBody>
          <a:bodyPr/>
          <a:lstStyle/>
          <a:p>
            <a:endParaRPr lang="en-US"/>
          </a:p>
        </p:txBody>
      </p:sp>
      <p:sp>
        <p:nvSpPr>
          <p:cNvPr id="29" name="Text 26">
            <a:extLst>
              <a:ext uri="{FF2B5EF4-FFF2-40B4-BE49-F238E27FC236}">
                <a16:creationId xmlns:a16="http://schemas.microsoft.com/office/drawing/2014/main" id="{A484EACE-C454-4BFE-AFFA-CC95A19CCFC5}"/>
              </a:ext>
            </a:extLst>
          </p:cNvPr>
          <p:cNvSpPr>
            <a:spLocks noGrp="1"/>
          </p:cNvSpPr>
          <p:nvPr/>
        </p:nvSpPr>
        <p:spPr>
          <a:xfrm>
            <a:off x="8183880" y="1627632"/>
            <a:ext cx="3108960" cy="256032"/>
          </a:xfrm>
          <a:prstGeom prst="rect">
            <a:avLst/>
          </a:prstGeom>
          <a:noFill/>
        </p:spPr>
        <p:txBody>
          <a:bodyPr wrap="square" lIns="0" tIns="0" rIns="0" bIns="0" anchor="ctr">
            <a:normAutofit fontScale="85000" lnSpcReduction="20000"/>
          </a:bodyPr>
          <a:lstStyle/>
          <a:p>
            <a:pPr marL="0" indent="0">
              <a:buNone/>
              <a:defRPr sz="2400">
                <a:latin typeface="Times New Roman"/>
                <a:ea typeface="Times New Roman"/>
                <a:cs typeface="Times New Roman"/>
              </a:defRPr>
            </a:pPr>
            <a:r>
              <a:rPr sz="2400" b="1" dirty="0">
                <a:solidFill>
                  <a:srgbClr val="F28C28"/>
                </a:solidFill>
                <a:latin typeface="Times New Roman"/>
                <a:ea typeface="Times New Roman"/>
                <a:cs typeface="Times New Roman"/>
              </a:rPr>
              <a:t>Cavity design</a:t>
            </a:r>
            <a:endParaRPr sz="2000" dirty="0"/>
          </a:p>
        </p:txBody>
      </p:sp>
      <p:sp>
        <p:nvSpPr>
          <p:cNvPr id="30" name="Shape 27">
            <a:extLst>
              <a:ext uri="{FF2B5EF4-FFF2-40B4-BE49-F238E27FC236}">
                <a16:creationId xmlns:a16="http://schemas.microsoft.com/office/drawing/2014/main" id="{35C53CC8-7A82-4F4F-8AC7-4EB92D6797F6}"/>
              </a:ext>
            </a:extLst>
          </p:cNvPr>
          <p:cNvSpPr>
            <a:spLocks noGrp="1"/>
          </p:cNvSpPr>
          <p:nvPr/>
        </p:nvSpPr>
        <p:spPr>
          <a:xfrm>
            <a:off x="8183880" y="2130552"/>
            <a:ext cx="91440" cy="91440"/>
          </a:xfrm>
          <a:prstGeom prst="ellipse">
            <a:avLst/>
          </a:prstGeom>
          <a:solidFill>
            <a:srgbClr val="F28C28"/>
          </a:solidFill>
          <a:ln w="7620">
            <a:solidFill>
              <a:srgbClr val="FFFFFF"/>
            </a:solidFill>
            <a:prstDash val="solid"/>
          </a:ln>
        </p:spPr>
      </p:sp>
      <p:sp>
        <p:nvSpPr>
          <p:cNvPr id="32" name="Shape 29">
            <a:extLst>
              <a:ext uri="{FF2B5EF4-FFF2-40B4-BE49-F238E27FC236}">
                <a16:creationId xmlns:a16="http://schemas.microsoft.com/office/drawing/2014/main" id="{DD84D71C-6359-4B30-8B19-45955AA0CE4C}"/>
              </a:ext>
            </a:extLst>
          </p:cNvPr>
          <p:cNvSpPr>
            <a:spLocks noGrp="1"/>
          </p:cNvSpPr>
          <p:nvPr/>
        </p:nvSpPr>
        <p:spPr>
          <a:xfrm>
            <a:off x="8204728" y="2853124"/>
            <a:ext cx="91440" cy="91440"/>
          </a:xfrm>
          <a:prstGeom prst="ellipse">
            <a:avLst/>
          </a:prstGeom>
          <a:solidFill>
            <a:srgbClr val="F28C28"/>
          </a:solidFill>
          <a:ln w="7620">
            <a:solidFill>
              <a:srgbClr val="FFFFFF"/>
            </a:solidFill>
            <a:prstDash val="solid"/>
          </a:ln>
        </p:spPr>
        <p:txBody>
          <a:bodyPr/>
          <a:lstStyle/>
          <a:p>
            <a:endParaRPr lang="en-US"/>
          </a:p>
        </p:txBody>
      </p:sp>
      <p:sp>
        <p:nvSpPr>
          <p:cNvPr id="34" name="Shape 31">
            <a:extLst>
              <a:ext uri="{FF2B5EF4-FFF2-40B4-BE49-F238E27FC236}">
                <a16:creationId xmlns:a16="http://schemas.microsoft.com/office/drawing/2014/main" id="{DEEF41E1-D01F-4AAE-B771-A3A58C2357F9}"/>
              </a:ext>
            </a:extLst>
          </p:cNvPr>
          <p:cNvSpPr>
            <a:spLocks noGrp="1"/>
          </p:cNvSpPr>
          <p:nvPr/>
        </p:nvSpPr>
        <p:spPr>
          <a:xfrm>
            <a:off x="8202168" y="3507581"/>
            <a:ext cx="91440" cy="91440"/>
          </a:xfrm>
          <a:prstGeom prst="ellipse">
            <a:avLst/>
          </a:prstGeom>
          <a:solidFill>
            <a:srgbClr val="F28C28"/>
          </a:solidFill>
          <a:ln w="7620">
            <a:solidFill>
              <a:srgbClr val="FFFFFF"/>
            </a:solidFill>
            <a:prstDash val="solid"/>
          </a:ln>
        </p:spPr>
        <p:txBody>
          <a:bodyPr/>
          <a:lstStyle/>
          <a:p>
            <a:endParaRPr lang="en-US"/>
          </a:p>
        </p:txBody>
      </p:sp>
      <p:sp>
        <p:nvSpPr>
          <p:cNvPr id="36" name="Shape 33">
            <a:extLst>
              <a:ext uri="{FF2B5EF4-FFF2-40B4-BE49-F238E27FC236}">
                <a16:creationId xmlns:a16="http://schemas.microsoft.com/office/drawing/2014/main" id="{0F7878F1-B0A3-4DA3-902E-177607519B83}"/>
              </a:ext>
            </a:extLst>
          </p:cNvPr>
          <p:cNvSpPr>
            <a:spLocks noGrp="1"/>
          </p:cNvSpPr>
          <p:nvPr/>
        </p:nvSpPr>
        <p:spPr>
          <a:xfrm>
            <a:off x="8183880" y="4230153"/>
            <a:ext cx="91440" cy="91440"/>
          </a:xfrm>
          <a:prstGeom prst="ellipse">
            <a:avLst/>
          </a:prstGeom>
          <a:solidFill>
            <a:srgbClr val="F28C28"/>
          </a:solidFill>
          <a:ln w="7620">
            <a:solidFill>
              <a:srgbClr val="FFFFFF"/>
            </a:solidFill>
            <a:prstDash val="solid"/>
          </a:ln>
        </p:spPr>
        <p:txBody>
          <a:bodyPr/>
          <a:lstStyle/>
          <a:p>
            <a:endParaRPr lang="en-US"/>
          </a:p>
        </p:txBody>
      </p:sp>
      <p:pic>
        <p:nvPicPr>
          <p:cNvPr id="128" name="Image 0"/>
          <p:cNvPicPr>
            <a:picLocks noChangeAspect="1"/>
          </p:cNvPicPr>
          <p:nvPr/>
        </p:nvPicPr>
        <p:blipFill>
          <a:blip r:embed="rId3"/>
          <a:stretch>
            <a:fillRect/>
          </a:stretch>
        </p:blipFill>
        <p:spPr>
          <a:xfrm>
            <a:off x="9528048" y="256032"/>
            <a:ext cx="2057400" cy="594360"/>
          </a:xfrm>
          <a:prstGeom prst="rect">
            <a:avLst/>
          </a:prstGeom>
        </p:spPr>
      </p:pic>
      <p:sp>
        <p:nvSpPr>
          <p:cNvPr id="47" name="灯片编号占位符 2">
            <a:extLst>
              <a:ext uri="{FF2B5EF4-FFF2-40B4-BE49-F238E27FC236}">
                <a16:creationId xmlns:a16="http://schemas.microsoft.com/office/drawing/2014/main" id="{9663E53A-9FB3-B5ED-DB8A-6124751B97CE}"/>
              </a:ext>
            </a:extLst>
          </p:cNvPr>
          <p:cNvSpPr>
            <a:spLocks noGrp="1"/>
          </p:cNvSpPr>
          <p:nvPr>
            <p:ph type="sldNum" idx="4"/>
          </p:nvPr>
        </p:nvSpPr>
        <p:spPr>
          <a:xfrm>
            <a:off x="8610600" y="6356350"/>
            <a:ext cx="2743200" cy="365125"/>
          </a:xfrm>
          <a:prstGeom prst="rect">
            <a:avLst/>
          </a:prstGeom>
        </p:spPr>
        <p:txBody>
          <a:bodyPr vert="horz" lIns="91440" tIns="45720" rIns="91440" bIns="45720" anchor="ctr"/>
          <a:lstStyle>
            <a:lvl1pPr algn="r">
              <a:buNone/>
              <a:defRPr sz="2000">
                <a:solidFill>
                  <a:schemeClr val="tx1">
                    <a:tint val="75000"/>
                  </a:schemeClr>
                </a:solidFill>
              </a:defRPr>
            </a:lvl1pPr>
          </a:lstStyle>
          <a:p>
            <a:pPr>
              <a:buNone/>
              <a:defRPr sz="2000">
                <a:latin typeface="Times New Roman"/>
                <a:ea typeface="Times New Roman"/>
                <a:cs typeface="Times New Roman"/>
              </a:defRPr>
            </a:pPr>
            <a:fld id="{8C630A04-5A25-9E0C-9436-126091DB86B3}" type="slidenum">
              <a:rPr sz="2000">
                <a:latin typeface="Times New Roman"/>
                <a:ea typeface="Times New Roman"/>
                <a:cs typeface="Times New Roman"/>
              </a:rPr>
              <a:t>9</a:t>
            </a:fld>
            <a:endParaRPr dirty="0"/>
          </a:p>
        </p:txBody>
      </p:sp>
      <p:sp>
        <p:nvSpPr>
          <p:cNvPr id="7" name="Shape 8">
            <a:extLst>
              <a:ext uri="{FF2B5EF4-FFF2-40B4-BE49-F238E27FC236}">
                <a16:creationId xmlns:a16="http://schemas.microsoft.com/office/drawing/2014/main" id="{30F8FA75-27AA-01B8-25F9-BAB08D8CCE65}"/>
              </a:ext>
            </a:extLst>
          </p:cNvPr>
          <p:cNvSpPr>
            <a:spLocks noGrp="1"/>
          </p:cNvSpPr>
          <p:nvPr/>
        </p:nvSpPr>
        <p:spPr>
          <a:xfrm>
            <a:off x="704088" y="4901946"/>
            <a:ext cx="713232" cy="713232"/>
          </a:xfrm>
          <a:prstGeom prst="ellipse">
            <a:avLst/>
          </a:prstGeom>
          <a:solidFill>
            <a:srgbClr val="0067B1"/>
          </a:solidFill>
          <a:ln w="12700">
            <a:solidFill>
              <a:srgbClr val="FFFFFF"/>
            </a:solidFill>
            <a:prstDash val="solid"/>
          </a:ln>
        </p:spPr>
      </p:sp>
      <p:sp>
        <p:nvSpPr>
          <p:cNvPr id="46" name="Text 9">
            <a:extLst>
              <a:ext uri="{FF2B5EF4-FFF2-40B4-BE49-F238E27FC236}">
                <a16:creationId xmlns:a16="http://schemas.microsoft.com/office/drawing/2014/main" id="{302B94D3-1EF0-E9F8-7E43-970A310D756F}"/>
              </a:ext>
            </a:extLst>
          </p:cNvPr>
          <p:cNvSpPr>
            <a:spLocks noGrp="1"/>
          </p:cNvSpPr>
          <p:nvPr/>
        </p:nvSpPr>
        <p:spPr>
          <a:xfrm>
            <a:off x="704088" y="5057394"/>
            <a:ext cx="713232" cy="256032"/>
          </a:xfrm>
          <a:prstGeom prst="rect">
            <a:avLst/>
          </a:prstGeom>
          <a:noFill/>
        </p:spPr>
        <p:txBody>
          <a:bodyPr wrap="square" lIns="0" tIns="0" rIns="0" bIns="0" anchor="ctr">
            <a:normAutofit fontScale="85000" lnSpcReduction="20000"/>
          </a:bodyPr>
          <a:lstStyle/>
          <a:p>
            <a:pPr marL="0" indent="0" algn="ctr">
              <a:buNone/>
              <a:defRPr sz="2400">
                <a:latin typeface="Times New Roman"/>
                <a:ea typeface="Times New Roman"/>
                <a:cs typeface="Times New Roman"/>
              </a:defRPr>
            </a:pPr>
            <a:r>
              <a:rPr sz="2400" b="1">
                <a:solidFill>
                  <a:srgbClr val="FFFFFF"/>
                </a:solidFill>
                <a:latin typeface="Times New Roman"/>
                <a:ea typeface="Times New Roman"/>
                <a:cs typeface="Times New Roman"/>
              </a:rPr>
              <a:t>1</a:t>
            </a:r>
            <a:endParaRPr sz="2000"/>
          </a:p>
        </p:txBody>
      </p:sp>
      <p:sp>
        <p:nvSpPr>
          <p:cNvPr id="49" name="Text 10">
            <a:extLst>
              <a:ext uri="{FF2B5EF4-FFF2-40B4-BE49-F238E27FC236}">
                <a16:creationId xmlns:a16="http://schemas.microsoft.com/office/drawing/2014/main" id="{3314BFF3-EEA6-7AEB-635F-63CCDD1E71B7}"/>
              </a:ext>
            </a:extLst>
          </p:cNvPr>
          <p:cNvSpPr>
            <a:spLocks noGrp="1"/>
          </p:cNvSpPr>
          <p:nvPr/>
        </p:nvSpPr>
        <p:spPr>
          <a:xfrm>
            <a:off x="320040" y="5733923"/>
            <a:ext cx="1554480" cy="384048"/>
          </a:xfrm>
          <a:prstGeom prst="rect">
            <a:avLst/>
          </a:prstGeom>
          <a:noFill/>
        </p:spPr>
        <p:txBody>
          <a:bodyPr wrap="square" lIns="127" tIns="127" rIns="127" bIns="127" anchor="ctr">
            <a:normAutofit fontScale="79467" lnSpcReduction="10000"/>
          </a:bodyPr>
          <a:lstStyle/>
          <a:p>
            <a:pPr marL="0" indent="0" algn="ctr">
              <a:buNone/>
              <a:defRPr sz="2400">
                <a:latin typeface="Times New Roman"/>
                <a:ea typeface="Times New Roman"/>
                <a:cs typeface="Times New Roman"/>
              </a:defRPr>
            </a:pPr>
            <a:r>
              <a:rPr sz="2400" b="1">
                <a:solidFill>
                  <a:srgbClr val="0A2540"/>
                </a:solidFill>
                <a:latin typeface="Times New Roman"/>
                <a:ea typeface="Times New Roman"/>
                <a:cs typeface="Times New Roman"/>
              </a:rPr>
              <a:t>Input domain</a:t>
            </a:r>
            <a:endParaRPr sz="2000"/>
          </a:p>
        </p:txBody>
      </p:sp>
      <p:sp>
        <p:nvSpPr>
          <p:cNvPr id="51" name="Text 11">
            <a:extLst>
              <a:ext uri="{FF2B5EF4-FFF2-40B4-BE49-F238E27FC236}">
                <a16:creationId xmlns:a16="http://schemas.microsoft.com/office/drawing/2014/main" id="{A7905CBE-98C8-C73E-B63D-9B21BA8C5872}"/>
              </a:ext>
            </a:extLst>
          </p:cNvPr>
          <p:cNvSpPr>
            <a:spLocks noGrp="1"/>
          </p:cNvSpPr>
          <p:nvPr/>
        </p:nvSpPr>
        <p:spPr>
          <a:xfrm>
            <a:off x="201168" y="6218555"/>
            <a:ext cx="1828800" cy="502920"/>
          </a:xfrm>
          <a:prstGeom prst="rect">
            <a:avLst/>
          </a:prstGeom>
          <a:noFill/>
        </p:spPr>
        <p:txBody>
          <a:bodyPr wrap="square" lIns="254" tIns="254" rIns="254" bIns="254" anchor="ctr">
            <a:normAutofit/>
          </a:bodyPr>
          <a:lstStyle/>
          <a:p>
            <a:pPr marL="0" indent="0" algn="ctr">
              <a:buNone/>
              <a:defRPr sz="2400">
                <a:latin typeface="Times New Roman"/>
                <a:ea typeface="Times New Roman"/>
                <a:cs typeface="Times New Roman"/>
              </a:defRPr>
            </a:pPr>
            <a:r>
              <a:rPr sz="2000" dirty="0">
                <a:solidFill>
                  <a:srgbClr val="6B7280"/>
                </a:solidFill>
                <a:latin typeface="Times New Roman"/>
                <a:ea typeface="Times New Roman"/>
                <a:cs typeface="Times New Roman"/>
              </a:rPr>
              <a:t>12 inputs</a:t>
            </a:r>
            <a:endParaRPr sz="2000" dirty="0"/>
          </a:p>
        </p:txBody>
      </p:sp>
      <p:sp>
        <p:nvSpPr>
          <p:cNvPr id="53" name="Shape 12">
            <a:extLst>
              <a:ext uri="{FF2B5EF4-FFF2-40B4-BE49-F238E27FC236}">
                <a16:creationId xmlns:a16="http://schemas.microsoft.com/office/drawing/2014/main" id="{D8289F9B-CA3A-B07B-6B32-C6613EA846D8}"/>
              </a:ext>
            </a:extLst>
          </p:cNvPr>
          <p:cNvSpPr>
            <a:spLocks noGrp="1"/>
          </p:cNvSpPr>
          <p:nvPr/>
        </p:nvSpPr>
        <p:spPr>
          <a:xfrm>
            <a:off x="1527048" y="5267706"/>
            <a:ext cx="1234440" cy="0"/>
          </a:xfrm>
          <a:prstGeom prst="line">
            <a:avLst/>
          </a:prstGeom>
          <a:noFill/>
          <a:ln w="19050">
            <a:solidFill>
              <a:srgbClr val="A9B8C5"/>
            </a:solidFill>
            <a:prstDash val="solid"/>
            <a:headEnd type="none"/>
            <a:tailEnd type="triangle"/>
          </a:ln>
        </p:spPr>
      </p:sp>
      <p:sp>
        <p:nvSpPr>
          <p:cNvPr id="55" name="Shape 13">
            <a:extLst>
              <a:ext uri="{FF2B5EF4-FFF2-40B4-BE49-F238E27FC236}">
                <a16:creationId xmlns:a16="http://schemas.microsoft.com/office/drawing/2014/main" id="{B877ADE1-7FB6-7087-E999-B7F44ADF936D}"/>
              </a:ext>
            </a:extLst>
          </p:cNvPr>
          <p:cNvSpPr>
            <a:spLocks noGrp="1"/>
          </p:cNvSpPr>
          <p:nvPr/>
        </p:nvSpPr>
        <p:spPr>
          <a:xfrm>
            <a:off x="2944368" y="4901946"/>
            <a:ext cx="713232" cy="713232"/>
          </a:xfrm>
          <a:prstGeom prst="ellipse">
            <a:avLst/>
          </a:prstGeom>
          <a:solidFill>
            <a:srgbClr val="00A69C"/>
          </a:solidFill>
          <a:ln w="12700">
            <a:solidFill>
              <a:srgbClr val="FFFFFF"/>
            </a:solidFill>
            <a:prstDash val="solid"/>
          </a:ln>
        </p:spPr>
      </p:sp>
      <p:sp>
        <p:nvSpPr>
          <p:cNvPr id="57" name="Text 14">
            <a:extLst>
              <a:ext uri="{FF2B5EF4-FFF2-40B4-BE49-F238E27FC236}">
                <a16:creationId xmlns:a16="http://schemas.microsoft.com/office/drawing/2014/main" id="{4A6E4FFE-4D51-E2FB-B492-12A1802FDE24}"/>
              </a:ext>
            </a:extLst>
          </p:cNvPr>
          <p:cNvSpPr>
            <a:spLocks noGrp="1"/>
          </p:cNvSpPr>
          <p:nvPr/>
        </p:nvSpPr>
        <p:spPr>
          <a:xfrm>
            <a:off x="2944368" y="5057394"/>
            <a:ext cx="713232" cy="256032"/>
          </a:xfrm>
          <a:prstGeom prst="rect">
            <a:avLst/>
          </a:prstGeom>
          <a:noFill/>
        </p:spPr>
        <p:txBody>
          <a:bodyPr wrap="square" lIns="0" tIns="0" rIns="0" bIns="0" anchor="ctr">
            <a:normAutofit fontScale="85000" lnSpcReduction="20000"/>
          </a:bodyPr>
          <a:lstStyle/>
          <a:p>
            <a:pPr marL="0" indent="0" algn="ctr">
              <a:buNone/>
              <a:defRPr sz="2400">
                <a:latin typeface="Times New Roman"/>
                <a:ea typeface="Times New Roman"/>
                <a:cs typeface="Times New Roman"/>
              </a:defRPr>
            </a:pPr>
            <a:r>
              <a:rPr sz="2400" b="1">
                <a:solidFill>
                  <a:srgbClr val="FFFFFF"/>
                </a:solidFill>
                <a:latin typeface="Times New Roman"/>
                <a:ea typeface="Times New Roman"/>
                <a:cs typeface="Times New Roman"/>
              </a:rPr>
              <a:t>2</a:t>
            </a:r>
            <a:endParaRPr sz="2000"/>
          </a:p>
        </p:txBody>
      </p:sp>
      <p:sp>
        <p:nvSpPr>
          <p:cNvPr id="59" name="Text 15">
            <a:extLst>
              <a:ext uri="{FF2B5EF4-FFF2-40B4-BE49-F238E27FC236}">
                <a16:creationId xmlns:a16="http://schemas.microsoft.com/office/drawing/2014/main" id="{14646930-B389-327E-B9B1-55733D0D878D}"/>
              </a:ext>
            </a:extLst>
          </p:cNvPr>
          <p:cNvSpPr>
            <a:spLocks noGrp="1"/>
          </p:cNvSpPr>
          <p:nvPr/>
        </p:nvSpPr>
        <p:spPr>
          <a:xfrm>
            <a:off x="2560320" y="5733923"/>
            <a:ext cx="1554480" cy="384048"/>
          </a:xfrm>
          <a:prstGeom prst="rect">
            <a:avLst/>
          </a:prstGeom>
          <a:noFill/>
        </p:spPr>
        <p:txBody>
          <a:bodyPr wrap="square" lIns="127" tIns="127" rIns="127" bIns="127" anchor="ctr">
            <a:normAutofit fontScale="62292" lnSpcReduction="20000"/>
          </a:bodyPr>
          <a:lstStyle/>
          <a:p>
            <a:pPr marL="0" indent="0" algn="ctr">
              <a:buNone/>
              <a:defRPr sz="2400">
                <a:latin typeface="Times New Roman"/>
                <a:ea typeface="Times New Roman"/>
                <a:cs typeface="Times New Roman"/>
              </a:defRPr>
            </a:pPr>
            <a:r>
              <a:rPr sz="2400" b="1">
                <a:solidFill>
                  <a:srgbClr val="0A2540"/>
                </a:solidFill>
                <a:latin typeface="Times New Roman"/>
                <a:ea typeface="Times New Roman"/>
                <a:cs typeface="Times New Roman"/>
              </a:rPr>
              <a:t>MOAT screening</a:t>
            </a:r>
            <a:endParaRPr sz="2000"/>
          </a:p>
        </p:txBody>
      </p:sp>
      <p:sp>
        <p:nvSpPr>
          <p:cNvPr id="61" name="Text 16">
            <a:extLst>
              <a:ext uri="{FF2B5EF4-FFF2-40B4-BE49-F238E27FC236}">
                <a16:creationId xmlns:a16="http://schemas.microsoft.com/office/drawing/2014/main" id="{33323522-B0B3-8FB3-C340-E04E0B3478AE}"/>
              </a:ext>
            </a:extLst>
          </p:cNvPr>
          <p:cNvSpPr>
            <a:spLocks noGrp="1"/>
          </p:cNvSpPr>
          <p:nvPr/>
        </p:nvSpPr>
        <p:spPr>
          <a:xfrm>
            <a:off x="2441448" y="6218555"/>
            <a:ext cx="1828800" cy="502920"/>
          </a:xfrm>
          <a:prstGeom prst="rect">
            <a:avLst/>
          </a:prstGeom>
          <a:noFill/>
        </p:spPr>
        <p:txBody>
          <a:bodyPr wrap="square" lIns="254" tIns="254" rIns="254" bIns="254" anchor="ctr">
            <a:normAutofit/>
          </a:bodyPr>
          <a:lstStyle/>
          <a:p>
            <a:pPr marL="0" indent="0" algn="ctr">
              <a:buNone/>
              <a:defRPr sz="2400">
                <a:latin typeface="Times New Roman"/>
                <a:ea typeface="Times New Roman"/>
                <a:cs typeface="Times New Roman"/>
              </a:defRPr>
            </a:pPr>
            <a:r>
              <a:rPr sz="2000" dirty="0">
                <a:solidFill>
                  <a:srgbClr val="6B7280"/>
                </a:solidFill>
                <a:latin typeface="Times New Roman"/>
                <a:ea typeface="Times New Roman"/>
                <a:cs typeface="Times New Roman"/>
              </a:rPr>
              <a:t>Rank effects</a:t>
            </a:r>
            <a:endParaRPr sz="2000" dirty="0"/>
          </a:p>
        </p:txBody>
      </p:sp>
      <p:sp>
        <p:nvSpPr>
          <p:cNvPr id="63" name="Shape 17">
            <a:extLst>
              <a:ext uri="{FF2B5EF4-FFF2-40B4-BE49-F238E27FC236}">
                <a16:creationId xmlns:a16="http://schemas.microsoft.com/office/drawing/2014/main" id="{900AF7E3-0010-F056-130C-84A055C18CA1}"/>
              </a:ext>
            </a:extLst>
          </p:cNvPr>
          <p:cNvSpPr>
            <a:spLocks noGrp="1"/>
          </p:cNvSpPr>
          <p:nvPr/>
        </p:nvSpPr>
        <p:spPr>
          <a:xfrm>
            <a:off x="3767328" y="5267706"/>
            <a:ext cx="1234440" cy="0"/>
          </a:xfrm>
          <a:prstGeom prst="line">
            <a:avLst/>
          </a:prstGeom>
          <a:noFill/>
          <a:ln w="19050">
            <a:solidFill>
              <a:srgbClr val="A9B8C5"/>
            </a:solidFill>
            <a:prstDash val="solid"/>
            <a:headEnd type="none"/>
            <a:tailEnd type="triangle"/>
          </a:ln>
        </p:spPr>
      </p:sp>
      <p:sp>
        <p:nvSpPr>
          <p:cNvPr id="65" name="Shape 18">
            <a:extLst>
              <a:ext uri="{FF2B5EF4-FFF2-40B4-BE49-F238E27FC236}">
                <a16:creationId xmlns:a16="http://schemas.microsoft.com/office/drawing/2014/main" id="{2C199771-D075-EF11-F0BB-A3BDC40D24CF}"/>
              </a:ext>
            </a:extLst>
          </p:cNvPr>
          <p:cNvSpPr>
            <a:spLocks noGrp="1"/>
          </p:cNvSpPr>
          <p:nvPr/>
        </p:nvSpPr>
        <p:spPr>
          <a:xfrm>
            <a:off x="5184648" y="4901946"/>
            <a:ext cx="713232" cy="713232"/>
          </a:xfrm>
          <a:prstGeom prst="ellipse">
            <a:avLst/>
          </a:prstGeom>
          <a:solidFill>
            <a:srgbClr val="097A4A"/>
          </a:solidFill>
          <a:ln w="12700">
            <a:solidFill>
              <a:srgbClr val="FFFFFF"/>
            </a:solidFill>
            <a:prstDash val="solid"/>
          </a:ln>
        </p:spPr>
      </p:sp>
      <p:sp>
        <p:nvSpPr>
          <p:cNvPr id="67" name="Text 19">
            <a:extLst>
              <a:ext uri="{FF2B5EF4-FFF2-40B4-BE49-F238E27FC236}">
                <a16:creationId xmlns:a16="http://schemas.microsoft.com/office/drawing/2014/main" id="{6948609A-1654-CA1B-6F9F-73BE9EC6C5EB}"/>
              </a:ext>
            </a:extLst>
          </p:cNvPr>
          <p:cNvSpPr>
            <a:spLocks noGrp="1"/>
          </p:cNvSpPr>
          <p:nvPr/>
        </p:nvSpPr>
        <p:spPr>
          <a:xfrm>
            <a:off x="5184648" y="5057394"/>
            <a:ext cx="713232" cy="256032"/>
          </a:xfrm>
          <a:prstGeom prst="rect">
            <a:avLst/>
          </a:prstGeom>
          <a:noFill/>
        </p:spPr>
        <p:txBody>
          <a:bodyPr wrap="square" lIns="0" tIns="0" rIns="0" bIns="0" anchor="ctr">
            <a:normAutofit fontScale="85000" lnSpcReduction="20000"/>
          </a:bodyPr>
          <a:lstStyle/>
          <a:p>
            <a:pPr marL="0" indent="0" algn="ctr">
              <a:buNone/>
              <a:defRPr sz="2400">
                <a:latin typeface="Times New Roman"/>
                <a:ea typeface="Times New Roman"/>
                <a:cs typeface="Times New Roman"/>
              </a:defRPr>
            </a:pPr>
            <a:r>
              <a:rPr sz="2400" b="1">
                <a:solidFill>
                  <a:srgbClr val="FFFFFF"/>
                </a:solidFill>
                <a:latin typeface="Times New Roman"/>
                <a:ea typeface="Times New Roman"/>
                <a:cs typeface="Times New Roman"/>
              </a:rPr>
              <a:t>3</a:t>
            </a:r>
            <a:endParaRPr sz="2000"/>
          </a:p>
        </p:txBody>
      </p:sp>
      <p:sp>
        <p:nvSpPr>
          <p:cNvPr id="69" name="Text 20">
            <a:extLst>
              <a:ext uri="{FF2B5EF4-FFF2-40B4-BE49-F238E27FC236}">
                <a16:creationId xmlns:a16="http://schemas.microsoft.com/office/drawing/2014/main" id="{67A0395A-82CA-A6C7-B4F7-BB5B295D944E}"/>
              </a:ext>
            </a:extLst>
          </p:cNvPr>
          <p:cNvSpPr>
            <a:spLocks noGrp="1"/>
          </p:cNvSpPr>
          <p:nvPr/>
        </p:nvSpPr>
        <p:spPr>
          <a:xfrm>
            <a:off x="4800600" y="5733923"/>
            <a:ext cx="1554480" cy="384048"/>
          </a:xfrm>
          <a:prstGeom prst="rect">
            <a:avLst/>
          </a:prstGeom>
          <a:noFill/>
        </p:spPr>
        <p:txBody>
          <a:bodyPr wrap="square" lIns="127" tIns="127" rIns="127" bIns="127" anchor="ctr">
            <a:normAutofit fontScale="71161" lnSpcReduction="20000"/>
          </a:bodyPr>
          <a:lstStyle/>
          <a:p>
            <a:pPr marL="0" indent="0" algn="ctr">
              <a:buNone/>
              <a:defRPr sz="2400">
                <a:latin typeface="Times New Roman"/>
                <a:ea typeface="Times New Roman"/>
                <a:cs typeface="Times New Roman"/>
              </a:defRPr>
            </a:pPr>
            <a:r>
              <a:rPr sz="2400" b="1">
                <a:solidFill>
                  <a:srgbClr val="0A2540"/>
                </a:solidFill>
                <a:latin typeface="Times New Roman"/>
                <a:ea typeface="Times New Roman"/>
                <a:cs typeface="Times New Roman"/>
              </a:rPr>
              <a:t>Select key inputs</a:t>
            </a:r>
            <a:endParaRPr sz="2000"/>
          </a:p>
        </p:txBody>
      </p:sp>
      <p:sp>
        <p:nvSpPr>
          <p:cNvPr id="71" name="Text 21">
            <a:extLst>
              <a:ext uri="{FF2B5EF4-FFF2-40B4-BE49-F238E27FC236}">
                <a16:creationId xmlns:a16="http://schemas.microsoft.com/office/drawing/2014/main" id="{E1E60F16-B8AA-BBA3-519B-1ED5CD1E665A}"/>
              </a:ext>
            </a:extLst>
          </p:cNvPr>
          <p:cNvSpPr>
            <a:spLocks noGrp="1"/>
          </p:cNvSpPr>
          <p:nvPr/>
        </p:nvSpPr>
        <p:spPr>
          <a:xfrm>
            <a:off x="4681728" y="6218555"/>
            <a:ext cx="1828800" cy="502920"/>
          </a:xfrm>
          <a:prstGeom prst="rect">
            <a:avLst/>
          </a:prstGeom>
          <a:noFill/>
        </p:spPr>
        <p:txBody>
          <a:bodyPr wrap="square" lIns="254" tIns="254" rIns="254" bIns="254" anchor="ctr">
            <a:normAutofit fontScale="97577"/>
          </a:bodyPr>
          <a:lstStyle/>
          <a:p>
            <a:pPr marL="0" indent="0" algn="ctr">
              <a:buNone/>
              <a:defRPr sz="2400">
                <a:latin typeface="Times New Roman"/>
                <a:ea typeface="Times New Roman"/>
                <a:cs typeface="Times New Roman"/>
              </a:defRPr>
            </a:pPr>
            <a:r>
              <a:rPr sz="2000" dirty="0">
                <a:solidFill>
                  <a:srgbClr val="6B7280"/>
                </a:solidFill>
                <a:latin typeface="Times New Roman"/>
                <a:ea typeface="Times New Roman"/>
                <a:cs typeface="Times New Roman"/>
              </a:rPr>
              <a:t>Reduce input</a:t>
            </a:r>
            <a:endParaRPr sz="2000" dirty="0"/>
          </a:p>
        </p:txBody>
      </p:sp>
      <p:sp>
        <p:nvSpPr>
          <p:cNvPr id="73" name="Shape 22">
            <a:extLst>
              <a:ext uri="{FF2B5EF4-FFF2-40B4-BE49-F238E27FC236}">
                <a16:creationId xmlns:a16="http://schemas.microsoft.com/office/drawing/2014/main" id="{C1911E0C-CDA0-94AD-A875-B0AEA6ED59C8}"/>
              </a:ext>
            </a:extLst>
          </p:cNvPr>
          <p:cNvSpPr>
            <a:spLocks noGrp="1"/>
          </p:cNvSpPr>
          <p:nvPr/>
        </p:nvSpPr>
        <p:spPr>
          <a:xfrm>
            <a:off x="6007608" y="5267706"/>
            <a:ext cx="1234440" cy="0"/>
          </a:xfrm>
          <a:prstGeom prst="line">
            <a:avLst/>
          </a:prstGeom>
          <a:noFill/>
          <a:ln w="19050">
            <a:solidFill>
              <a:srgbClr val="A9B8C5"/>
            </a:solidFill>
            <a:prstDash val="solid"/>
            <a:headEnd type="none"/>
            <a:tailEnd type="triangle"/>
          </a:ln>
        </p:spPr>
      </p:sp>
      <p:sp>
        <p:nvSpPr>
          <p:cNvPr id="75" name="Shape 23">
            <a:extLst>
              <a:ext uri="{FF2B5EF4-FFF2-40B4-BE49-F238E27FC236}">
                <a16:creationId xmlns:a16="http://schemas.microsoft.com/office/drawing/2014/main" id="{9B580DF0-AF0B-269E-CB46-E6E953DBBF10}"/>
              </a:ext>
            </a:extLst>
          </p:cNvPr>
          <p:cNvSpPr>
            <a:spLocks noGrp="1"/>
          </p:cNvSpPr>
          <p:nvPr/>
        </p:nvSpPr>
        <p:spPr>
          <a:xfrm>
            <a:off x="7424928" y="4901946"/>
            <a:ext cx="713232" cy="713232"/>
          </a:xfrm>
          <a:prstGeom prst="ellipse">
            <a:avLst/>
          </a:prstGeom>
          <a:solidFill>
            <a:srgbClr val="F28C28"/>
          </a:solidFill>
          <a:ln w="12700">
            <a:solidFill>
              <a:srgbClr val="FFFFFF"/>
            </a:solidFill>
            <a:prstDash val="solid"/>
          </a:ln>
        </p:spPr>
      </p:sp>
      <p:sp>
        <p:nvSpPr>
          <p:cNvPr id="77" name="Text 24">
            <a:extLst>
              <a:ext uri="{FF2B5EF4-FFF2-40B4-BE49-F238E27FC236}">
                <a16:creationId xmlns:a16="http://schemas.microsoft.com/office/drawing/2014/main" id="{7BB34A49-6C00-FD19-A15A-1879B520A84F}"/>
              </a:ext>
            </a:extLst>
          </p:cNvPr>
          <p:cNvSpPr>
            <a:spLocks noGrp="1"/>
          </p:cNvSpPr>
          <p:nvPr/>
        </p:nvSpPr>
        <p:spPr>
          <a:xfrm>
            <a:off x="7424928" y="5057394"/>
            <a:ext cx="713232" cy="256032"/>
          </a:xfrm>
          <a:prstGeom prst="rect">
            <a:avLst/>
          </a:prstGeom>
          <a:noFill/>
        </p:spPr>
        <p:txBody>
          <a:bodyPr wrap="square" lIns="0" tIns="0" rIns="0" bIns="0" anchor="ctr">
            <a:normAutofit fontScale="85000" lnSpcReduction="20000"/>
          </a:bodyPr>
          <a:lstStyle/>
          <a:p>
            <a:pPr marL="0" indent="0" algn="ctr">
              <a:buNone/>
              <a:defRPr sz="2400">
                <a:latin typeface="Times New Roman"/>
                <a:ea typeface="Times New Roman"/>
                <a:cs typeface="Times New Roman"/>
              </a:defRPr>
            </a:pPr>
            <a:r>
              <a:rPr sz="2400" b="1">
                <a:solidFill>
                  <a:srgbClr val="FFFFFF"/>
                </a:solidFill>
                <a:latin typeface="Times New Roman"/>
                <a:ea typeface="Times New Roman"/>
                <a:cs typeface="Times New Roman"/>
              </a:rPr>
              <a:t>4</a:t>
            </a:r>
            <a:endParaRPr sz="2000"/>
          </a:p>
        </p:txBody>
      </p:sp>
      <p:sp>
        <p:nvSpPr>
          <p:cNvPr id="79" name="Text 25">
            <a:extLst>
              <a:ext uri="{FF2B5EF4-FFF2-40B4-BE49-F238E27FC236}">
                <a16:creationId xmlns:a16="http://schemas.microsoft.com/office/drawing/2014/main" id="{E6886EAF-31D4-7E76-4FF6-36E845C6D5F8}"/>
              </a:ext>
            </a:extLst>
          </p:cNvPr>
          <p:cNvSpPr>
            <a:spLocks noGrp="1"/>
          </p:cNvSpPr>
          <p:nvPr/>
        </p:nvSpPr>
        <p:spPr>
          <a:xfrm>
            <a:off x="7040880" y="5733923"/>
            <a:ext cx="1554480" cy="384048"/>
          </a:xfrm>
          <a:prstGeom prst="rect">
            <a:avLst/>
          </a:prstGeom>
          <a:noFill/>
        </p:spPr>
        <p:txBody>
          <a:bodyPr wrap="square" lIns="127" tIns="127" rIns="127" bIns="127" anchor="ctr">
            <a:normAutofit fontScale="75858" lnSpcReduction="20000"/>
          </a:bodyPr>
          <a:lstStyle/>
          <a:p>
            <a:pPr marL="0" indent="0" algn="ctr">
              <a:buNone/>
              <a:defRPr sz="2400">
                <a:latin typeface="Times New Roman"/>
                <a:ea typeface="Times New Roman"/>
                <a:cs typeface="Times New Roman"/>
              </a:defRPr>
            </a:pPr>
            <a:r>
              <a:rPr sz="2400" b="1">
                <a:solidFill>
                  <a:srgbClr val="0A2540"/>
                </a:solidFill>
                <a:latin typeface="Times New Roman"/>
                <a:ea typeface="Times New Roman"/>
                <a:cs typeface="Times New Roman"/>
              </a:rPr>
              <a:t>Train surrogate</a:t>
            </a:r>
            <a:endParaRPr sz="2000"/>
          </a:p>
        </p:txBody>
      </p:sp>
      <p:sp>
        <p:nvSpPr>
          <p:cNvPr id="81" name="Text 26">
            <a:extLst>
              <a:ext uri="{FF2B5EF4-FFF2-40B4-BE49-F238E27FC236}">
                <a16:creationId xmlns:a16="http://schemas.microsoft.com/office/drawing/2014/main" id="{30B4C8B9-50C0-F0D8-F050-F291BFBA7307}"/>
              </a:ext>
            </a:extLst>
          </p:cNvPr>
          <p:cNvSpPr>
            <a:spLocks noGrp="1"/>
          </p:cNvSpPr>
          <p:nvPr/>
        </p:nvSpPr>
        <p:spPr>
          <a:xfrm>
            <a:off x="6903425" y="6278037"/>
            <a:ext cx="1764792" cy="530259"/>
          </a:xfrm>
          <a:prstGeom prst="rect">
            <a:avLst/>
          </a:prstGeom>
          <a:noFill/>
        </p:spPr>
        <p:txBody>
          <a:bodyPr wrap="square" lIns="254" tIns="254" rIns="254" bIns="254" anchor="ctr">
            <a:normAutofit fontScale="83386" lnSpcReduction="20000"/>
          </a:bodyPr>
          <a:lstStyle/>
          <a:p>
            <a:pPr marL="0" indent="0" algn="ctr">
              <a:buNone/>
              <a:defRPr sz="2400">
                <a:latin typeface="Times New Roman"/>
                <a:ea typeface="Times New Roman"/>
                <a:cs typeface="Times New Roman"/>
              </a:defRPr>
            </a:pPr>
            <a:r>
              <a:rPr sz="2400" dirty="0">
                <a:solidFill>
                  <a:srgbClr val="6B7280"/>
                </a:solidFill>
                <a:latin typeface="Times New Roman"/>
                <a:ea typeface="Times New Roman"/>
                <a:cs typeface="Times New Roman"/>
              </a:rPr>
              <a:t>Selected surrogate</a:t>
            </a:r>
            <a:endParaRPr sz="2000" dirty="0"/>
          </a:p>
        </p:txBody>
      </p:sp>
      <p:sp>
        <p:nvSpPr>
          <p:cNvPr id="83" name="Shape 27">
            <a:extLst>
              <a:ext uri="{FF2B5EF4-FFF2-40B4-BE49-F238E27FC236}">
                <a16:creationId xmlns:a16="http://schemas.microsoft.com/office/drawing/2014/main" id="{0C10B4CC-EB4B-CCC3-88EA-43C70F5D1FF3}"/>
              </a:ext>
            </a:extLst>
          </p:cNvPr>
          <p:cNvSpPr>
            <a:spLocks noGrp="1"/>
          </p:cNvSpPr>
          <p:nvPr/>
        </p:nvSpPr>
        <p:spPr>
          <a:xfrm>
            <a:off x="8247888" y="5267706"/>
            <a:ext cx="1234440" cy="0"/>
          </a:xfrm>
          <a:prstGeom prst="line">
            <a:avLst/>
          </a:prstGeom>
          <a:noFill/>
          <a:ln w="19050">
            <a:solidFill>
              <a:srgbClr val="A9B8C5"/>
            </a:solidFill>
            <a:prstDash val="solid"/>
            <a:headEnd type="none"/>
            <a:tailEnd type="triangle"/>
          </a:ln>
        </p:spPr>
      </p:sp>
      <p:sp>
        <p:nvSpPr>
          <p:cNvPr id="85" name="Shape 28">
            <a:extLst>
              <a:ext uri="{FF2B5EF4-FFF2-40B4-BE49-F238E27FC236}">
                <a16:creationId xmlns:a16="http://schemas.microsoft.com/office/drawing/2014/main" id="{4508D2BF-2FF3-99BC-3CD5-E457BFCC16DD}"/>
              </a:ext>
            </a:extLst>
          </p:cNvPr>
          <p:cNvSpPr>
            <a:spLocks noGrp="1"/>
          </p:cNvSpPr>
          <p:nvPr/>
        </p:nvSpPr>
        <p:spPr>
          <a:xfrm>
            <a:off x="9665208" y="4901946"/>
            <a:ext cx="713232" cy="713232"/>
          </a:xfrm>
          <a:prstGeom prst="ellipse">
            <a:avLst/>
          </a:prstGeom>
          <a:solidFill>
            <a:srgbClr val="C83737"/>
          </a:solidFill>
          <a:ln w="12700">
            <a:solidFill>
              <a:srgbClr val="FFFFFF"/>
            </a:solidFill>
            <a:prstDash val="solid"/>
          </a:ln>
        </p:spPr>
      </p:sp>
      <p:sp>
        <p:nvSpPr>
          <p:cNvPr id="87" name="Text 29">
            <a:extLst>
              <a:ext uri="{FF2B5EF4-FFF2-40B4-BE49-F238E27FC236}">
                <a16:creationId xmlns:a16="http://schemas.microsoft.com/office/drawing/2014/main" id="{4A1C7E22-62F1-1DD4-E141-1481A39F1F68}"/>
              </a:ext>
            </a:extLst>
          </p:cNvPr>
          <p:cNvSpPr>
            <a:spLocks noGrp="1"/>
          </p:cNvSpPr>
          <p:nvPr/>
        </p:nvSpPr>
        <p:spPr>
          <a:xfrm>
            <a:off x="9665208" y="5057394"/>
            <a:ext cx="713232" cy="256032"/>
          </a:xfrm>
          <a:prstGeom prst="rect">
            <a:avLst/>
          </a:prstGeom>
          <a:noFill/>
        </p:spPr>
        <p:txBody>
          <a:bodyPr wrap="square" lIns="0" tIns="0" rIns="0" bIns="0" anchor="ctr">
            <a:normAutofit fontScale="85000" lnSpcReduction="20000"/>
          </a:bodyPr>
          <a:lstStyle/>
          <a:p>
            <a:pPr marL="0" indent="0" algn="ctr">
              <a:buNone/>
              <a:defRPr sz="2400">
                <a:latin typeface="Times New Roman"/>
                <a:ea typeface="Times New Roman"/>
                <a:cs typeface="Times New Roman"/>
              </a:defRPr>
            </a:pPr>
            <a:r>
              <a:rPr sz="2400" b="1">
                <a:solidFill>
                  <a:srgbClr val="FFFFFF"/>
                </a:solidFill>
                <a:latin typeface="Times New Roman"/>
                <a:ea typeface="Times New Roman"/>
                <a:cs typeface="Times New Roman"/>
              </a:rPr>
              <a:t>5</a:t>
            </a:r>
            <a:endParaRPr sz="2000"/>
          </a:p>
        </p:txBody>
      </p:sp>
      <p:sp>
        <p:nvSpPr>
          <p:cNvPr id="89" name="Text 30">
            <a:extLst>
              <a:ext uri="{FF2B5EF4-FFF2-40B4-BE49-F238E27FC236}">
                <a16:creationId xmlns:a16="http://schemas.microsoft.com/office/drawing/2014/main" id="{B038FCA4-9D11-7D48-6B36-799ADD9EACE9}"/>
              </a:ext>
            </a:extLst>
          </p:cNvPr>
          <p:cNvSpPr>
            <a:spLocks noGrp="1"/>
          </p:cNvSpPr>
          <p:nvPr/>
        </p:nvSpPr>
        <p:spPr>
          <a:xfrm>
            <a:off x="9281160" y="5733923"/>
            <a:ext cx="1554480" cy="384048"/>
          </a:xfrm>
          <a:prstGeom prst="rect">
            <a:avLst/>
          </a:prstGeom>
          <a:noFill/>
        </p:spPr>
        <p:txBody>
          <a:bodyPr wrap="square" lIns="127" tIns="127" rIns="127" bIns="127" anchor="ctr">
            <a:normAutofit fontScale="84764" lnSpcReduction="10000"/>
          </a:bodyPr>
          <a:lstStyle/>
          <a:p>
            <a:pPr marL="0" indent="0" algn="ctr">
              <a:buNone/>
              <a:defRPr sz="2400">
                <a:latin typeface="Times New Roman"/>
                <a:ea typeface="Times New Roman"/>
                <a:cs typeface="Times New Roman"/>
              </a:defRPr>
            </a:pPr>
            <a:r>
              <a:rPr sz="2400" b="1">
                <a:solidFill>
                  <a:srgbClr val="0A2540"/>
                </a:solidFill>
                <a:latin typeface="Times New Roman"/>
                <a:ea typeface="Times New Roman"/>
                <a:cs typeface="Times New Roman"/>
              </a:rPr>
              <a:t>Sobol analysis</a:t>
            </a:r>
            <a:endParaRPr sz="2000"/>
          </a:p>
        </p:txBody>
      </p:sp>
      <p:sp>
        <p:nvSpPr>
          <p:cNvPr id="48" name="文本框 47">
            <a:extLst>
              <a:ext uri="{FF2B5EF4-FFF2-40B4-BE49-F238E27FC236}">
                <a16:creationId xmlns:a16="http://schemas.microsoft.com/office/drawing/2014/main" id="{323E923C-D4E6-4B79-9B8F-F52AB80E169F}"/>
              </a:ext>
            </a:extLst>
          </p:cNvPr>
          <p:cNvSpPr txBox="1"/>
          <p:nvPr/>
        </p:nvSpPr>
        <p:spPr>
          <a:xfrm>
            <a:off x="9084023" y="6288165"/>
            <a:ext cx="2080801" cy="400110"/>
          </a:xfrm>
          <a:prstGeom prst="rect">
            <a:avLst/>
          </a:prstGeom>
          <a:noFill/>
        </p:spPr>
        <p:txBody>
          <a:bodyPr wrap="square">
            <a:spAutoFit/>
          </a:bodyPr>
          <a:lstStyle/>
          <a:p>
            <a:pPr marL="0" indent="0" algn="ctr">
              <a:buNone/>
              <a:defRPr sz="2400">
                <a:latin typeface="Times New Roman"/>
                <a:ea typeface="Times New Roman"/>
                <a:cs typeface="Times New Roman"/>
              </a:defRPr>
            </a:pPr>
            <a:r>
              <a:rPr lang="tr-TR" altLang="zh-CN" sz="2000" dirty="0">
                <a:solidFill>
                  <a:srgbClr val="6B7280"/>
                </a:solidFill>
                <a:latin typeface="Times New Roman"/>
                <a:ea typeface="Times New Roman"/>
                <a:cs typeface="Times New Roman"/>
              </a:rPr>
              <a:t>SI and ST effects</a:t>
            </a:r>
            <a:endParaRPr lang="tr-TR" altLang="zh-CN" sz="2000" dirty="0"/>
          </a:p>
        </p:txBody>
      </p:sp>
      <p:sp>
        <p:nvSpPr>
          <p:cNvPr id="233" name="Wafer thickness t_w label">
            <a:extLst>
              <a:ext uri="{FF2B5EF4-FFF2-40B4-BE49-F238E27FC236}">
                <a16:creationId xmlns:a16="http://schemas.microsoft.com/office/drawing/2014/main" id="{A32A3FB8-43DE-FADF-A25C-705D40A46654}"/>
              </a:ext>
            </a:extLst>
          </p:cNvPr>
          <p:cNvSpPr>
            <a:spLocks noGrp="1"/>
          </p:cNvSpPr>
          <p:nvPr/>
        </p:nvSpPr>
        <p:spPr>
          <a:xfrm>
            <a:off x="695325" y="1990725"/>
            <a:ext cx="625305" cy="314325"/>
          </a:xfrm>
          <a:prstGeom prst="rect">
            <a:avLst/>
          </a:prstGeom>
          <a:noFill/>
          <a:ln w="0">
            <a:noFill/>
          </a:ln>
        </p:spPr>
        <p:txBody>
          <a:bodyPr wrap="none" lIns="0" tIns="0" rIns="0" bIns="0" anchor="t">
            <a:noAutofit/>
          </a:bodyPr>
          <a:lstStyle/>
          <a:p>
            <a:pPr>
              <a:defRPr sz="1875" b="0">
                <a:solidFill>
                  <a:srgbClr val="52677A"/>
                </a:solidFill>
                <a:latin typeface="Times New Roman"/>
                <a:ea typeface="Times New Roman"/>
                <a:cs typeface="Times New Roman"/>
              </a:defRPr>
            </a:pPr>
            <a:r>
              <a:rPr sz="1875" b="0" dirty="0">
                <a:solidFill>
                  <a:srgbClr val="52677A"/>
                </a:solidFill>
                <a:latin typeface="Times New Roman"/>
                <a:ea typeface="Times New Roman"/>
                <a:cs typeface="Times New Roman"/>
              </a:rPr>
              <a:t>Wafer</a:t>
            </a:r>
          </a:p>
        </p:txBody>
      </p:sp>
      <p:sp>
        <p:nvSpPr>
          <p:cNvPr id="235" name="Wafer thickness t_w label run 1">
            <a:extLst>
              <a:ext uri="{FF2B5EF4-FFF2-40B4-BE49-F238E27FC236}">
                <a16:creationId xmlns:a16="http://schemas.microsoft.com/office/drawing/2014/main" id="{47A90E66-C5BE-2DCD-2CF2-074E4D658B6A}"/>
              </a:ext>
            </a:extLst>
          </p:cNvPr>
          <p:cNvSpPr>
            <a:spLocks noGrp="1"/>
          </p:cNvSpPr>
          <p:nvPr/>
        </p:nvSpPr>
        <p:spPr>
          <a:xfrm>
            <a:off x="1362302" y="1990725"/>
            <a:ext cx="942030" cy="314325"/>
          </a:xfrm>
          <a:prstGeom prst="rect">
            <a:avLst/>
          </a:prstGeom>
          <a:noFill/>
          <a:ln w="0">
            <a:noFill/>
          </a:ln>
        </p:spPr>
        <p:txBody>
          <a:bodyPr wrap="none" lIns="0" tIns="0" rIns="0" bIns="0" anchor="t">
            <a:noAutofit/>
          </a:bodyPr>
          <a:lstStyle/>
          <a:p>
            <a:pPr>
              <a:defRPr sz="1875" b="0">
                <a:solidFill>
                  <a:srgbClr val="52677A"/>
                </a:solidFill>
                <a:latin typeface="Times New Roman"/>
                <a:ea typeface="Times New Roman"/>
                <a:cs typeface="Times New Roman"/>
              </a:defRPr>
            </a:pPr>
            <a:r>
              <a:rPr sz="1875" b="0" dirty="0">
                <a:solidFill>
                  <a:srgbClr val="52677A"/>
                </a:solidFill>
                <a:latin typeface="Times New Roman"/>
                <a:ea typeface="Times New Roman"/>
                <a:cs typeface="Times New Roman"/>
              </a:rPr>
              <a:t>thickness</a:t>
            </a:r>
          </a:p>
        </p:txBody>
      </p:sp>
      <p:sp>
        <p:nvSpPr>
          <p:cNvPr id="237" name="Wafer thickness t_w label run 2">
            <a:extLst>
              <a:ext uri="{FF2B5EF4-FFF2-40B4-BE49-F238E27FC236}">
                <a16:creationId xmlns:a16="http://schemas.microsoft.com/office/drawing/2014/main" id="{AB08CF45-42AF-60FE-539E-0DA4A3D5EFB7}"/>
              </a:ext>
            </a:extLst>
          </p:cNvPr>
          <p:cNvSpPr>
            <a:spLocks noGrp="1"/>
          </p:cNvSpPr>
          <p:nvPr/>
        </p:nvSpPr>
        <p:spPr>
          <a:xfrm>
            <a:off x="2346004" y="1990725"/>
            <a:ext cx="105623" cy="314325"/>
          </a:xfrm>
          <a:prstGeom prst="rect">
            <a:avLst/>
          </a:prstGeom>
          <a:noFill/>
          <a:ln w="0">
            <a:noFill/>
          </a:ln>
        </p:spPr>
        <p:txBody>
          <a:bodyPr wrap="none" lIns="0" tIns="0" rIns="0" bIns="0" anchor="t">
            <a:noAutofit/>
          </a:bodyPr>
          <a:lstStyle/>
          <a:p>
            <a:pPr>
              <a:defRPr sz="1875" b="0">
                <a:solidFill>
                  <a:srgbClr val="52677A"/>
                </a:solidFill>
                <a:latin typeface="Times New Roman"/>
                <a:ea typeface="Times New Roman"/>
                <a:cs typeface="Times New Roman"/>
              </a:defRPr>
            </a:pPr>
            <a:r>
              <a:rPr sz="1875" b="0">
                <a:solidFill>
                  <a:srgbClr val="52677A"/>
                </a:solidFill>
                <a:latin typeface="Times New Roman"/>
                <a:ea typeface="Times New Roman"/>
                <a:cs typeface="Times New Roman"/>
              </a:rPr>
              <a:t>t</a:t>
            </a:r>
          </a:p>
        </p:txBody>
      </p:sp>
      <p:sp>
        <p:nvSpPr>
          <p:cNvPr id="239" name="Wafer thickness t_w label run 3">
            <a:extLst>
              <a:ext uri="{FF2B5EF4-FFF2-40B4-BE49-F238E27FC236}">
                <a16:creationId xmlns:a16="http://schemas.microsoft.com/office/drawing/2014/main" id="{935FD45A-5163-7139-4D1A-91D16CD2F70A}"/>
              </a:ext>
            </a:extLst>
          </p:cNvPr>
          <p:cNvSpPr>
            <a:spLocks noGrp="1"/>
          </p:cNvSpPr>
          <p:nvPr/>
        </p:nvSpPr>
        <p:spPr>
          <a:xfrm>
            <a:off x="2423051" y="2078831"/>
            <a:ext cx="235045" cy="301752"/>
          </a:xfrm>
          <a:prstGeom prst="rect">
            <a:avLst/>
          </a:prstGeom>
          <a:noFill/>
          <a:ln w="0">
            <a:noFill/>
          </a:ln>
        </p:spPr>
        <p:txBody>
          <a:bodyPr wrap="none" lIns="0" tIns="0" rIns="0" bIns="0" anchor="t">
            <a:noAutofit/>
          </a:bodyPr>
          <a:lstStyle/>
          <a:p>
            <a:pPr>
              <a:defRPr sz="1800" b="0">
                <a:solidFill>
                  <a:srgbClr val="52677A"/>
                </a:solidFill>
                <a:latin typeface="Times New Roman"/>
                <a:ea typeface="Times New Roman"/>
                <a:cs typeface="Times New Roman"/>
              </a:defRPr>
            </a:pPr>
            <a:r>
              <a:rPr sz="1800" b="0">
                <a:solidFill>
                  <a:srgbClr val="52677A"/>
                </a:solidFill>
                <a:latin typeface="Times New Roman"/>
                <a:ea typeface="Times New Roman"/>
                <a:cs typeface="Times New Roman"/>
              </a:rPr>
              <a:t>w</a:t>
            </a:r>
          </a:p>
        </p:txBody>
      </p:sp>
      <p:sp>
        <p:nvSpPr>
          <p:cNvPr id="241" name="Wafer thickness t_w bounds">
            <a:extLst>
              <a:ext uri="{FF2B5EF4-FFF2-40B4-BE49-F238E27FC236}">
                <a16:creationId xmlns:a16="http://schemas.microsoft.com/office/drawing/2014/main" id="{353B5706-FCC3-79CE-695D-91B6FAD1AF7C}"/>
              </a:ext>
            </a:extLst>
          </p:cNvPr>
          <p:cNvSpPr>
            <a:spLocks noGrp="1"/>
          </p:cNvSpPr>
          <p:nvPr/>
        </p:nvSpPr>
        <p:spPr>
          <a:xfrm>
            <a:off x="609600" y="2276475"/>
            <a:ext cx="3390900" cy="371475"/>
          </a:xfrm>
          <a:prstGeom prst="rect">
            <a:avLst/>
          </a:prstGeom>
          <a:noFill/>
          <a:ln w="0">
            <a:noFill/>
          </a:ln>
        </p:spPr>
        <p:txBody>
          <a:bodyPr wrap="square" anchor="t">
            <a:noAutofit/>
          </a:bodyPr>
          <a:lstStyle/>
          <a:p>
            <a:pPr algn="l">
              <a:defRPr sz="2025" b="0">
                <a:solidFill>
                  <a:srgbClr val="0A2540"/>
                </a:solidFill>
                <a:latin typeface="Times New Roman"/>
                <a:ea typeface="Times New Roman"/>
                <a:cs typeface="Times New Roman"/>
              </a:defRPr>
            </a:pPr>
            <a:r>
              <a:rPr sz="2025" b="0" dirty="0">
                <a:solidFill>
                  <a:srgbClr val="0A2540"/>
                </a:solidFill>
                <a:latin typeface="Times New Roman"/>
                <a:ea typeface="Times New Roman"/>
                <a:cs typeface="Times New Roman"/>
              </a:rPr>
              <a:t>200–775 µm</a:t>
            </a:r>
          </a:p>
        </p:txBody>
      </p:sp>
      <p:sp>
        <p:nvSpPr>
          <p:cNvPr id="243" name="Young’s modulus E label">
            <a:extLst>
              <a:ext uri="{FF2B5EF4-FFF2-40B4-BE49-F238E27FC236}">
                <a16:creationId xmlns:a16="http://schemas.microsoft.com/office/drawing/2014/main" id="{B63AF827-E9B2-46F2-14F3-B7D1F892915D}"/>
              </a:ext>
            </a:extLst>
          </p:cNvPr>
          <p:cNvSpPr>
            <a:spLocks noGrp="1"/>
          </p:cNvSpPr>
          <p:nvPr/>
        </p:nvSpPr>
        <p:spPr>
          <a:xfrm>
            <a:off x="609600" y="2657475"/>
            <a:ext cx="3390900" cy="371475"/>
          </a:xfrm>
          <a:prstGeom prst="rect">
            <a:avLst/>
          </a:prstGeom>
          <a:noFill/>
          <a:ln w="0">
            <a:noFill/>
          </a:ln>
        </p:spPr>
        <p:txBody>
          <a:bodyPr wrap="square" anchor="t">
            <a:noAutofit/>
          </a:bodyPr>
          <a:lstStyle/>
          <a:p>
            <a:pPr algn="l">
              <a:defRPr sz="1875" b="0">
                <a:solidFill>
                  <a:srgbClr val="52677A"/>
                </a:solidFill>
                <a:latin typeface="Times New Roman"/>
                <a:ea typeface="Times New Roman"/>
                <a:cs typeface="Times New Roman"/>
              </a:defRPr>
            </a:pPr>
            <a:r>
              <a:rPr sz="1875" b="0" dirty="0">
                <a:solidFill>
                  <a:srgbClr val="52677A"/>
                </a:solidFill>
                <a:latin typeface="Times New Roman"/>
                <a:ea typeface="Times New Roman"/>
                <a:cs typeface="Times New Roman"/>
              </a:rPr>
              <a:t>Young’s modulus E</a:t>
            </a:r>
          </a:p>
        </p:txBody>
      </p:sp>
      <p:sp>
        <p:nvSpPr>
          <p:cNvPr id="245" name="Young’s modulus E bounds">
            <a:extLst>
              <a:ext uri="{FF2B5EF4-FFF2-40B4-BE49-F238E27FC236}">
                <a16:creationId xmlns:a16="http://schemas.microsoft.com/office/drawing/2014/main" id="{F1C64B63-5BE8-93A4-E11E-9A48A0ACEE41}"/>
              </a:ext>
            </a:extLst>
          </p:cNvPr>
          <p:cNvSpPr>
            <a:spLocks noGrp="1"/>
          </p:cNvSpPr>
          <p:nvPr/>
        </p:nvSpPr>
        <p:spPr>
          <a:xfrm>
            <a:off x="609600" y="2990850"/>
            <a:ext cx="3390900" cy="371475"/>
          </a:xfrm>
          <a:prstGeom prst="rect">
            <a:avLst/>
          </a:prstGeom>
          <a:noFill/>
          <a:ln w="0">
            <a:noFill/>
          </a:ln>
        </p:spPr>
        <p:txBody>
          <a:bodyPr wrap="square" anchor="t">
            <a:noAutofit/>
          </a:bodyPr>
          <a:lstStyle/>
          <a:p>
            <a:pPr algn="l">
              <a:defRPr sz="2025" b="0">
                <a:solidFill>
                  <a:srgbClr val="0A2540"/>
                </a:solidFill>
                <a:latin typeface="Times New Roman"/>
                <a:ea typeface="Times New Roman"/>
                <a:cs typeface="Times New Roman"/>
              </a:defRPr>
            </a:pPr>
            <a:r>
              <a:rPr sz="2025" b="0" dirty="0">
                <a:solidFill>
                  <a:srgbClr val="0A2540"/>
                </a:solidFill>
                <a:latin typeface="Times New Roman"/>
                <a:ea typeface="Times New Roman"/>
                <a:cs typeface="Times New Roman"/>
              </a:rPr>
              <a:t>110–180 </a:t>
            </a:r>
            <a:r>
              <a:rPr sz="2025" b="0" dirty="0" err="1">
                <a:solidFill>
                  <a:srgbClr val="0A2540"/>
                </a:solidFill>
                <a:latin typeface="Times New Roman"/>
                <a:ea typeface="Times New Roman"/>
                <a:cs typeface="Times New Roman"/>
              </a:rPr>
              <a:t>GPa</a:t>
            </a:r>
            <a:endParaRPr sz="2025" b="0" dirty="0">
              <a:solidFill>
                <a:srgbClr val="0A2540"/>
              </a:solidFill>
              <a:latin typeface="Times New Roman"/>
              <a:ea typeface="Times New Roman"/>
              <a:cs typeface="Times New Roman"/>
            </a:endParaRPr>
          </a:p>
        </p:txBody>
      </p:sp>
      <p:sp>
        <p:nvSpPr>
          <p:cNvPr id="247" name="Poisson’s ratio ν label">
            <a:extLst>
              <a:ext uri="{FF2B5EF4-FFF2-40B4-BE49-F238E27FC236}">
                <a16:creationId xmlns:a16="http://schemas.microsoft.com/office/drawing/2014/main" id="{2CD91102-0260-C40A-86A5-28F9A167369D}"/>
              </a:ext>
            </a:extLst>
          </p:cNvPr>
          <p:cNvSpPr>
            <a:spLocks noGrp="1"/>
          </p:cNvSpPr>
          <p:nvPr/>
        </p:nvSpPr>
        <p:spPr>
          <a:xfrm>
            <a:off x="609600" y="3371850"/>
            <a:ext cx="3390900" cy="371475"/>
          </a:xfrm>
          <a:prstGeom prst="rect">
            <a:avLst/>
          </a:prstGeom>
          <a:noFill/>
          <a:ln w="0">
            <a:noFill/>
          </a:ln>
        </p:spPr>
        <p:txBody>
          <a:bodyPr wrap="square" anchor="t">
            <a:noAutofit/>
          </a:bodyPr>
          <a:lstStyle/>
          <a:p>
            <a:pPr algn="l">
              <a:defRPr sz="1875" b="0">
                <a:solidFill>
                  <a:srgbClr val="52677A"/>
                </a:solidFill>
                <a:latin typeface="Times New Roman"/>
                <a:ea typeface="Times New Roman"/>
                <a:cs typeface="Times New Roman"/>
              </a:defRPr>
            </a:pPr>
            <a:r>
              <a:rPr sz="1875" b="0" dirty="0">
                <a:solidFill>
                  <a:srgbClr val="52677A"/>
                </a:solidFill>
                <a:latin typeface="Times New Roman"/>
                <a:ea typeface="Times New Roman"/>
                <a:cs typeface="Times New Roman"/>
              </a:rPr>
              <a:t>Poisson’s ratio ν</a:t>
            </a:r>
          </a:p>
        </p:txBody>
      </p:sp>
      <p:sp>
        <p:nvSpPr>
          <p:cNvPr id="249" name="Poisson’s ratio ν bounds">
            <a:extLst>
              <a:ext uri="{FF2B5EF4-FFF2-40B4-BE49-F238E27FC236}">
                <a16:creationId xmlns:a16="http://schemas.microsoft.com/office/drawing/2014/main" id="{4D18C373-A9B2-BB02-A14F-BF6D69917D99}"/>
              </a:ext>
            </a:extLst>
          </p:cNvPr>
          <p:cNvSpPr>
            <a:spLocks noGrp="1"/>
          </p:cNvSpPr>
          <p:nvPr/>
        </p:nvSpPr>
        <p:spPr>
          <a:xfrm>
            <a:off x="609600" y="3705225"/>
            <a:ext cx="3390900" cy="371475"/>
          </a:xfrm>
          <a:prstGeom prst="rect">
            <a:avLst/>
          </a:prstGeom>
          <a:noFill/>
          <a:ln w="0">
            <a:noFill/>
          </a:ln>
        </p:spPr>
        <p:txBody>
          <a:bodyPr wrap="square" anchor="t">
            <a:noAutofit/>
          </a:bodyPr>
          <a:lstStyle/>
          <a:p>
            <a:pPr algn="l">
              <a:defRPr sz="2025" b="0">
                <a:solidFill>
                  <a:srgbClr val="0A2540"/>
                </a:solidFill>
                <a:latin typeface="Times New Roman"/>
                <a:ea typeface="Times New Roman"/>
                <a:cs typeface="Times New Roman"/>
              </a:defRPr>
            </a:pPr>
            <a:r>
              <a:rPr sz="2025" b="0">
                <a:solidFill>
                  <a:srgbClr val="0A2540"/>
                </a:solidFill>
                <a:latin typeface="Times New Roman"/>
                <a:ea typeface="Times New Roman"/>
                <a:cs typeface="Times New Roman"/>
              </a:rPr>
              <a:t>0.28–0.35</a:t>
            </a:r>
          </a:p>
        </p:txBody>
      </p:sp>
      <p:sp>
        <p:nvSpPr>
          <p:cNvPr id="251" name="Density ρ label">
            <a:extLst>
              <a:ext uri="{FF2B5EF4-FFF2-40B4-BE49-F238E27FC236}">
                <a16:creationId xmlns:a16="http://schemas.microsoft.com/office/drawing/2014/main" id="{D70942CC-88A8-8BA7-87C9-FCB83EC3CE2D}"/>
              </a:ext>
            </a:extLst>
          </p:cNvPr>
          <p:cNvSpPr>
            <a:spLocks noGrp="1"/>
          </p:cNvSpPr>
          <p:nvPr/>
        </p:nvSpPr>
        <p:spPr>
          <a:xfrm>
            <a:off x="609600" y="4086225"/>
            <a:ext cx="3390900" cy="371475"/>
          </a:xfrm>
          <a:prstGeom prst="rect">
            <a:avLst/>
          </a:prstGeom>
          <a:noFill/>
          <a:ln w="0">
            <a:noFill/>
          </a:ln>
        </p:spPr>
        <p:txBody>
          <a:bodyPr wrap="square" anchor="t">
            <a:noAutofit/>
          </a:bodyPr>
          <a:lstStyle/>
          <a:p>
            <a:pPr algn="l">
              <a:defRPr sz="1875" b="0">
                <a:solidFill>
                  <a:srgbClr val="52677A"/>
                </a:solidFill>
                <a:latin typeface="Times New Roman"/>
                <a:ea typeface="Times New Roman"/>
                <a:cs typeface="Times New Roman"/>
              </a:defRPr>
            </a:pPr>
            <a:r>
              <a:rPr sz="1875" b="0">
                <a:solidFill>
                  <a:srgbClr val="52677A"/>
                </a:solidFill>
                <a:latin typeface="Times New Roman"/>
                <a:ea typeface="Times New Roman"/>
                <a:cs typeface="Times New Roman"/>
              </a:rPr>
              <a:t>Density ρ</a:t>
            </a:r>
          </a:p>
        </p:txBody>
      </p:sp>
      <p:sp>
        <p:nvSpPr>
          <p:cNvPr id="253" name="Density ρ bounds">
            <a:extLst>
              <a:ext uri="{FF2B5EF4-FFF2-40B4-BE49-F238E27FC236}">
                <a16:creationId xmlns:a16="http://schemas.microsoft.com/office/drawing/2014/main" id="{2688176C-BCD9-39D4-AE2F-B556BACB0444}"/>
              </a:ext>
            </a:extLst>
          </p:cNvPr>
          <p:cNvSpPr>
            <a:spLocks noGrp="1"/>
          </p:cNvSpPr>
          <p:nvPr/>
        </p:nvSpPr>
        <p:spPr>
          <a:xfrm>
            <a:off x="609600" y="4419600"/>
            <a:ext cx="3390900" cy="371475"/>
          </a:xfrm>
          <a:prstGeom prst="rect">
            <a:avLst/>
          </a:prstGeom>
          <a:noFill/>
          <a:ln w="0">
            <a:noFill/>
          </a:ln>
        </p:spPr>
        <p:txBody>
          <a:bodyPr wrap="square" anchor="t">
            <a:noAutofit/>
          </a:bodyPr>
          <a:lstStyle/>
          <a:p>
            <a:pPr algn="l">
              <a:defRPr sz="2025" b="0">
                <a:solidFill>
                  <a:srgbClr val="0A2540"/>
                </a:solidFill>
                <a:latin typeface="Times New Roman"/>
                <a:ea typeface="Times New Roman"/>
                <a:cs typeface="Times New Roman"/>
              </a:defRPr>
            </a:pPr>
            <a:r>
              <a:rPr sz="2025" b="0">
                <a:solidFill>
                  <a:srgbClr val="0A2540"/>
                </a:solidFill>
                <a:latin typeface="Times New Roman"/>
                <a:ea typeface="Times New Roman"/>
                <a:cs typeface="Times New Roman"/>
              </a:rPr>
              <a:t>2330–3000 kg/m³</a:t>
            </a:r>
          </a:p>
        </p:txBody>
      </p:sp>
      <p:sp>
        <p:nvSpPr>
          <p:cNvPr id="257" name="Adhesion energy Eₐ label">
            <a:extLst>
              <a:ext uri="{FF2B5EF4-FFF2-40B4-BE49-F238E27FC236}">
                <a16:creationId xmlns:a16="http://schemas.microsoft.com/office/drawing/2014/main" id="{959E32D6-0A12-AFB9-CC65-E0B8997962D2}"/>
              </a:ext>
            </a:extLst>
          </p:cNvPr>
          <p:cNvSpPr>
            <a:spLocks noGrp="1"/>
          </p:cNvSpPr>
          <p:nvPr/>
        </p:nvSpPr>
        <p:spPr>
          <a:xfrm>
            <a:off x="4495800" y="1943100"/>
            <a:ext cx="3390900" cy="371475"/>
          </a:xfrm>
          <a:prstGeom prst="rect">
            <a:avLst/>
          </a:prstGeom>
          <a:noFill/>
          <a:ln w="0">
            <a:noFill/>
          </a:ln>
        </p:spPr>
        <p:txBody>
          <a:bodyPr wrap="square" anchor="t">
            <a:noAutofit/>
          </a:bodyPr>
          <a:lstStyle/>
          <a:p>
            <a:pPr algn="l">
              <a:defRPr sz="1875" b="0">
                <a:solidFill>
                  <a:srgbClr val="52677A"/>
                </a:solidFill>
                <a:latin typeface="Times New Roman"/>
                <a:ea typeface="Times New Roman"/>
                <a:cs typeface="Times New Roman"/>
              </a:defRPr>
            </a:pPr>
            <a:r>
              <a:rPr sz="1875" b="0">
                <a:solidFill>
                  <a:srgbClr val="52677A"/>
                </a:solidFill>
                <a:latin typeface="Times New Roman"/>
                <a:ea typeface="Times New Roman"/>
                <a:cs typeface="Times New Roman"/>
              </a:rPr>
              <a:t>Adhesion energy Eₐ</a:t>
            </a:r>
          </a:p>
        </p:txBody>
      </p:sp>
      <p:sp>
        <p:nvSpPr>
          <p:cNvPr id="259" name="Adhesion energy Eₐ bounds">
            <a:extLst>
              <a:ext uri="{FF2B5EF4-FFF2-40B4-BE49-F238E27FC236}">
                <a16:creationId xmlns:a16="http://schemas.microsoft.com/office/drawing/2014/main" id="{2097E96F-F784-8D9D-300F-EF69623235F9}"/>
              </a:ext>
            </a:extLst>
          </p:cNvPr>
          <p:cNvSpPr>
            <a:spLocks noGrp="1"/>
          </p:cNvSpPr>
          <p:nvPr/>
        </p:nvSpPr>
        <p:spPr>
          <a:xfrm>
            <a:off x="4495800" y="2276475"/>
            <a:ext cx="3390900" cy="371475"/>
          </a:xfrm>
          <a:prstGeom prst="rect">
            <a:avLst/>
          </a:prstGeom>
          <a:noFill/>
          <a:ln w="0">
            <a:noFill/>
          </a:ln>
        </p:spPr>
        <p:txBody>
          <a:bodyPr wrap="square" anchor="t">
            <a:noAutofit/>
          </a:bodyPr>
          <a:lstStyle/>
          <a:p>
            <a:pPr algn="l">
              <a:defRPr sz="2025" b="0">
                <a:solidFill>
                  <a:srgbClr val="0A2540"/>
                </a:solidFill>
                <a:latin typeface="Times New Roman"/>
                <a:ea typeface="Times New Roman"/>
                <a:cs typeface="Times New Roman"/>
              </a:defRPr>
            </a:pPr>
            <a:r>
              <a:rPr sz="2025" b="0">
                <a:solidFill>
                  <a:srgbClr val="0A2540"/>
                </a:solidFill>
                <a:latin typeface="Times New Roman"/>
                <a:ea typeface="Times New Roman"/>
                <a:cs typeface="Times New Roman"/>
              </a:rPr>
              <a:t>0.02–0.10 J/m²</a:t>
            </a:r>
          </a:p>
        </p:txBody>
      </p:sp>
      <p:sp>
        <p:nvSpPr>
          <p:cNvPr id="261" name="Interaction range β label">
            <a:extLst>
              <a:ext uri="{FF2B5EF4-FFF2-40B4-BE49-F238E27FC236}">
                <a16:creationId xmlns:a16="http://schemas.microsoft.com/office/drawing/2014/main" id="{8FE245DD-526D-610E-03AE-1FF7BEAF80C7}"/>
              </a:ext>
            </a:extLst>
          </p:cNvPr>
          <p:cNvSpPr>
            <a:spLocks noGrp="1"/>
          </p:cNvSpPr>
          <p:nvPr/>
        </p:nvSpPr>
        <p:spPr>
          <a:xfrm>
            <a:off x="4495800" y="2657475"/>
            <a:ext cx="3390900" cy="371475"/>
          </a:xfrm>
          <a:prstGeom prst="rect">
            <a:avLst/>
          </a:prstGeom>
          <a:noFill/>
          <a:ln w="0">
            <a:noFill/>
          </a:ln>
        </p:spPr>
        <p:txBody>
          <a:bodyPr wrap="square" anchor="t">
            <a:noAutofit/>
          </a:bodyPr>
          <a:lstStyle/>
          <a:p>
            <a:pPr algn="l">
              <a:defRPr sz="1875" b="0">
                <a:solidFill>
                  <a:srgbClr val="52677A"/>
                </a:solidFill>
                <a:latin typeface="Times New Roman"/>
                <a:ea typeface="Times New Roman"/>
                <a:cs typeface="Times New Roman"/>
              </a:defRPr>
            </a:pPr>
            <a:r>
              <a:rPr sz="1875" b="0">
                <a:solidFill>
                  <a:srgbClr val="52677A"/>
                </a:solidFill>
                <a:latin typeface="Times New Roman"/>
                <a:ea typeface="Times New Roman"/>
                <a:cs typeface="Times New Roman"/>
              </a:rPr>
              <a:t>Interaction range β</a:t>
            </a:r>
          </a:p>
        </p:txBody>
      </p:sp>
      <p:sp>
        <p:nvSpPr>
          <p:cNvPr id="263" name="Interaction range β bounds">
            <a:extLst>
              <a:ext uri="{FF2B5EF4-FFF2-40B4-BE49-F238E27FC236}">
                <a16:creationId xmlns:a16="http://schemas.microsoft.com/office/drawing/2014/main" id="{172771A8-87AB-52DD-89FD-E05A747DE394}"/>
              </a:ext>
            </a:extLst>
          </p:cNvPr>
          <p:cNvSpPr>
            <a:spLocks noGrp="1"/>
          </p:cNvSpPr>
          <p:nvPr/>
        </p:nvSpPr>
        <p:spPr>
          <a:xfrm>
            <a:off x="4495800" y="2990850"/>
            <a:ext cx="3390900" cy="371475"/>
          </a:xfrm>
          <a:prstGeom prst="rect">
            <a:avLst/>
          </a:prstGeom>
          <a:noFill/>
          <a:ln w="0">
            <a:noFill/>
          </a:ln>
        </p:spPr>
        <p:txBody>
          <a:bodyPr wrap="square" anchor="t">
            <a:noAutofit/>
          </a:bodyPr>
          <a:lstStyle/>
          <a:p>
            <a:pPr algn="l">
              <a:defRPr sz="2025" b="0">
                <a:solidFill>
                  <a:srgbClr val="0A2540"/>
                </a:solidFill>
                <a:latin typeface="Times New Roman"/>
                <a:ea typeface="Times New Roman"/>
                <a:cs typeface="Times New Roman"/>
              </a:defRPr>
            </a:pPr>
            <a:r>
              <a:rPr sz="2025" b="0">
                <a:solidFill>
                  <a:srgbClr val="0A2540"/>
                </a:solidFill>
                <a:latin typeface="Times New Roman"/>
                <a:ea typeface="Times New Roman"/>
                <a:cs typeface="Times New Roman"/>
              </a:rPr>
              <a:t>5–30 nm</a:t>
            </a:r>
          </a:p>
        </p:txBody>
      </p:sp>
      <p:sp>
        <p:nvSpPr>
          <p:cNvPr id="265" name="Gas viscosity μ label">
            <a:extLst>
              <a:ext uri="{FF2B5EF4-FFF2-40B4-BE49-F238E27FC236}">
                <a16:creationId xmlns:a16="http://schemas.microsoft.com/office/drawing/2014/main" id="{A39A1F67-6426-AB2B-0F2F-9C0EB486819D}"/>
              </a:ext>
            </a:extLst>
          </p:cNvPr>
          <p:cNvSpPr>
            <a:spLocks noGrp="1"/>
          </p:cNvSpPr>
          <p:nvPr/>
        </p:nvSpPr>
        <p:spPr>
          <a:xfrm>
            <a:off x="4495800" y="3371850"/>
            <a:ext cx="3390900" cy="371475"/>
          </a:xfrm>
          <a:prstGeom prst="rect">
            <a:avLst/>
          </a:prstGeom>
          <a:noFill/>
          <a:ln w="0">
            <a:noFill/>
          </a:ln>
        </p:spPr>
        <p:txBody>
          <a:bodyPr wrap="square" anchor="t">
            <a:noAutofit/>
          </a:bodyPr>
          <a:lstStyle/>
          <a:p>
            <a:pPr algn="l">
              <a:defRPr sz="1875" b="0">
                <a:solidFill>
                  <a:srgbClr val="52677A"/>
                </a:solidFill>
                <a:latin typeface="Times New Roman"/>
                <a:ea typeface="Times New Roman"/>
                <a:cs typeface="Times New Roman"/>
              </a:defRPr>
            </a:pPr>
            <a:r>
              <a:rPr sz="1875" b="0">
                <a:solidFill>
                  <a:srgbClr val="52677A"/>
                </a:solidFill>
                <a:latin typeface="Times New Roman"/>
                <a:ea typeface="Times New Roman"/>
                <a:cs typeface="Times New Roman"/>
              </a:rPr>
              <a:t>Gas viscosity μ</a:t>
            </a:r>
          </a:p>
        </p:txBody>
      </p:sp>
      <p:sp>
        <p:nvSpPr>
          <p:cNvPr id="267" name="Gas viscosity μ bounds">
            <a:extLst>
              <a:ext uri="{FF2B5EF4-FFF2-40B4-BE49-F238E27FC236}">
                <a16:creationId xmlns:a16="http://schemas.microsoft.com/office/drawing/2014/main" id="{C62B7DFF-ACE2-36AA-9292-4DCD43450215}"/>
              </a:ext>
            </a:extLst>
          </p:cNvPr>
          <p:cNvSpPr>
            <a:spLocks noGrp="1"/>
          </p:cNvSpPr>
          <p:nvPr/>
        </p:nvSpPr>
        <p:spPr>
          <a:xfrm>
            <a:off x="4495800" y="3705225"/>
            <a:ext cx="3390900" cy="371475"/>
          </a:xfrm>
          <a:prstGeom prst="rect">
            <a:avLst/>
          </a:prstGeom>
          <a:noFill/>
          <a:ln w="0">
            <a:noFill/>
          </a:ln>
        </p:spPr>
        <p:txBody>
          <a:bodyPr wrap="square" anchor="t">
            <a:noAutofit/>
          </a:bodyPr>
          <a:lstStyle/>
          <a:p>
            <a:pPr algn="l">
              <a:defRPr sz="2025" b="0">
                <a:solidFill>
                  <a:srgbClr val="0A2540"/>
                </a:solidFill>
                <a:latin typeface="Times New Roman"/>
                <a:ea typeface="Times New Roman"/>
                <a:cs typeface="Times New Roman"/>
              </a:defRPr>
            </a:pPr>
            <a:r>
              <a:rPr sz="2025" b="0">
                <a:solidFill>
                  <a:srgbClr val="0A2540"/>
                </a:solidFill>
                <a:latin typeface="Times New Roman"/>
                <a:ea typeface="Times New Roman"/>
                <a:cs typeface="Times New Roman"/>
              </a:rPr>
              <a:t>1.6–2.1 × 10⁻⁵ Pa·s</a:t>
            </a:r>
          </a:p>
        </p:txBody>
      </p:sp>
      <p:sp>
        <p:nvSpPr>
          <p:cNvPr id="269" name="Blade thickness t_b label">
            <a:extLst>
              <a:ext uri="{FF2B5EF4-FFF2-40B4-BE49-F238E27FC236}">
                <a16:creationId xmlns:a16="http://schemas.microsoft.com/office/drawing/2014/main" id="{E48C0120-3C31-3F48-2A7F-B0D2A123C8D4}"/>
              </a:ext>
            </a:extLst>
          </p:cNvPr>
          <p:cNvSpPr>
            <a:spLocks noGrp="1"/>
          </p:cNvSpPr>
          <p:nvPr/>
        </p:nvSpPr>
        <p:spPr>
          <a:xfrm>
            <a:off x="4581525" y="4133850"/>
            <a:ext cx="604611" cy="314325"/>
          </a:xfrm>
          <a:prstGeom prst="rect">
            <a:avLst/>
          </a:prstGeom>
          <a:noFill/>
          <a:ln w="0">
            <a:noFill/>
          </a:ln>
        </p:spPr>
        <p:txBody>
          <a:bodyPr wrap="none" lIns="0" tIns="0" rIns="0" bIns="0" anchor="t">
            <a:noAutofit/>
          </a:bodyPr>
          <a:lstStyle/>
          <a:p>
            <a:pPr>
              <a:defRPr sz="1875" b="0">
                <a:solidFill>
                  <a:srgbClr val="52677A"/>
                </a:solidFill>
                <a:latin typeface="Times New Roman"/>
                <a:ea typeface="Times New Roman"/>
                <a:cs typeface="Times New Roman"/>
              </a:defRPr>
            </a:pPr>
            <a:r>
              <a:rPr sz="1875" b="0">
                <a:solidFill>
                  <a:srgbClr val="52677A"/>
                </a:solidFill>
                <a:latin typeface="Times New Roman"/>
                <a:ea typeface="Times New Roman"/>
                <a:cs typeface="Times New Roman"/>
              </a:rPr>
              <a:t>Blade</a:t>
            </a:r>
          </a:p>
        </p:txBody>
      </p:sp>
      <p:sp>
        <p:nvSpPr>
          <p:cNvPr id="271" name="Blade thickness t_b label run 1">
            <a:extLst>
              <a:ext uri="{FF2B5EF4-FFF2-40B4-BE49-F238E27FC236}">
                <a16:creationId xmlns:a16="http://schemas.microsoft.com/office/drawing/2014/main" id="{F045F1AE-836C-16A6-6E02-E3FB17318B65}"/>
              </a:ext>
            </a:extLst>
          </p:cNvPr>
          <p:cNvSpPr>
            <a:spLocks noGrp="1"/>
          </p:cNvSpPr>
          <p:nvPr/>
        </p:nvSpPr>
        <p:spPr>
          <a:xfrm>
            <a:off x="5227808" y="4133850"/>
            <a:ext cx="942030" cy="314325"/>
          </a:xfrm>
          <a:prstGeom prst="rect">
            <a:avLst/>
          </a:prstGeom>
          <a:noFill/>
          <a:ln w="0">
            <a:noFill/>
          </a:ln>
        </p:spPr>
        <p:txBody>
          <a:bodyPr wrap="none" lIns="0" tIns="0" rIns="0" bIns="0" anchor="t">
            <a:noAutofit/>
          </a:bodyPr>
          <a:lstStyle/>
          <a:p>
            <a:pPr>
              <a:defRPr sz="1875" b="0">
                <a:solidFill>
                  <a:srgbClr val="52677A"/>
                </a:solidFill>
                <a:latin typeface="Times New Roman"/>
                <a:ea typeface="Times New Roman"/>
                <a:cs typeface="Times New Roman"/>
              </a:defRPr>
            </a:pPr>
            <a:r>
              <a:rPr sz="1875" b="0">
                <a:solidFill>
                  <a:srgbClr val="52677A"/>
                </a:solidFill>
                <a:latin typeface="Times New Roman"/>
                <a:ea typeface="Times New Roman"/>
                <a:cs typeface="Times New Roman"/>
              </a:rPr>
              <a:t>thickness</a:t>
            </a:r>
          </a:p>
        </p:txBody>
      </p:sp>
      <p:sp>
        <p:nvSpPr>
          <p:cNvPr id="273" name="Blade thickness t_b label run 2">
            <a:extLst>
              <a:ext uri="{FF2B5EF4-FFF2-40B4-BE49-F238E27FC236}">
                <a16:creationId xmlns:a16="http://schemas.microsoft.com/office/drawing/2014/main" id="{C82F38B0-3D60-11B3-E444-E231C7286054}"/>
              </a:ext>
            </a:extLst>
          </p:cNvPr>
          <p:cNvSpPr>
            <a:spLocks noGrp="1"/>
          </p:cNvSpPr>
          <p:nvPr/>
        </p:nvSpPr>
        <p:spPr>
          <a:xfrm>
            <a:off x="6211510" y="4133850"/>
            <a:ext cx="105623" cy="314325"/>
          </a:xfrm>
          <a:prstGeom prst="rect">
            <a:avLst/>
          </a:prstGeom>
          <a:noFill/>
          <a:ln w="0">
            <a:noFill/>
          </a:ln>
        </p:spPr>
        <p:txBody>
          <a:bodyPr wrap="none" lIns="0" tIns="0" rIns="0" bIns="0" anchor="t">
            <a:noAutofit/>
          </a:bodyPr>
          <a:lstStyle/>
          <a:p>
            <a:pPr>
              <a:defRPr sz="1875" b="0">
                <a:solidFill>
                  <a:srgbClr val="52677A"/>
                </a:solidFill>
                <a:latin typeface="Times New Roman"/>
                <a:ea typeface="Times New Roman"/>
                <a:cs typeface="Times New Roman"/>
              </a:defRPr>
            </a:pPr>
            <a:r>
              <a:rPr sz="1875" b="0">
                <a:solidFill>
                  <a:srgbClr val="52677A"/>
                </a:solidFill>
                <a:latin typeface="Times New Roman"/>
                <a:ea typeface="Times New Roman"/>
                <a:cs typeface="Times New Roman"/>
              </a:rPr>
              <a:t>t</a:t>
            </a:r>
          </a:p>
        </p:txBody>
      </p:sp>
      <p:sp>
        <p:nvSpPr>
          <p:cNvPr id="275" name="Blade thickness t_b label run 3">
            <a:extLst>
              <a:ext uri="{FF2B5EF4-FFF2-40B4-BE49-F238E27FC236}">
                <a16:creationId xmlns:a16="http://schemas.microsoft.com/office/drawing/2014/main" id="{F1509B50-D451-9DA6-5B0D-9C12A7722EFE}"/>
              </a:ext>
            </a:extLst>
          </p:cNvPr>
          <p:cNvSpPr>
            <a:spLocks noGrp="1"/>
          </p:cNvSpPr>
          <p:nvPr/>
        </p:nvSpPr>
        <p:spPr>
          <a:xfrm>
            <a:off x="6288557" y="4221956"/>
            <a:ext cx="183261" cy="301752"/>
          </a:xfrm>
          <a:prstGeom prst="rect">
            <a:avLst/>
          </a:prstGeom>
          <a:noFill/>
          <a:ln w="0">
            <a:noFill/>
          </a:ln>
        </p:spPr>
        <p:txBody>
          <a:bodyPr wrap="none" lIns="0" tIns="0" rIns="0" bIns="0" anchor="t">
            <a:noAutofit/>
          </a:bodyPr>
          <a:lstStyle/>
          <a:p>
            <a:pPr>
              <a:defRPr sz="1800" b="0">
                <a:solidFill>
                  <a:srgbClr val="52677A"/>
                </a:solidFill>
                <a:latin typeface="Times New Roman"/>
                <a:ea typeface="Times New Roman"/>
                <a:cs typeface="Times New Roman"/>
              </a:defRPr>
            </a:pPr>
            <a:r>
              <a:rPr sz="1800" b="0">
                <a:solidFill>
                  <a:srgbClr val="52677A"/>
                </a:solidFill>
                <a:latin typeface="Times New Roman"/>
                <a:ea typeface="Times New Roman"/>
                <a:cs typeface="Times New Roman"/>
              </a:rPr>
              <a:t>b</a:t>
            </a:r>
          </a:p>
        </p:txBody>
      </p:sp>
      <p:sp>
        <p:nvSpPr>
          <p:cNvPr id="277" name="Blade thickness t_b bounds">
            <a:extLst>
              <a:ext uri="{FF2B5EF4-FFF2-40B4-BE49-F238E27FC236}">
                <a16:creationId xmlns:a16="http://schemas.microsoft.com/office/drawing/2014/main" id="{E9C4205A-AD74-57EF-FF4B-9CF5FF4D7E8F}"/>
              </a:ext>
            </a:extLst>
          </p:cNvPr>
          <p:cNvSpPr>
            <a:spLocks noGrp="1"/>
          </p:cNvSpPr>
          <p:nvPr/>
        </p:nvSpPr>
        <p:spPr>
          <a:xfrm>
            <a:off x="4495800" y="4419600"/>
            <a:ext cx="3390900" cy="371475"/>
          </a:xfrm>
          <a:prstGeom prst="rect">
            <a:avLst/>
          </a:prstGeom>
          <a:noFill/>
          <a:ln w="0">
            <a:noFill/>
          </a:ln>
        </p:spPr>
        <p:txBody>
          <a:bodyPr wrap="square" anchor="t">
            <a:noAutofit/>
          </a:bodyPr>
          <a:lstStyle/>
          <a:p>
            <a:pPr algn="l">
              <a:defRPr sz="2025" b="0">
                <a:solidFill>
                  <a:srgbClr val="0A2540"/>
                </a:solidFill>
                <a:latin typeface="Times New Roman"/>
                <a:ea typeface="Times New Roman"/>
                <a:cs typeface="Times New Roman"/>
              </a:defRPr>
            </a:pPr>
            <a:r>
              <a:rPr sz="2025" b="0">
                <a:solidFill>
                  <a:srgbClr val="0A2540"/>
                </a:solidFill>
                <a:latin typeface="Times New Roman"/>
                <a:ea typeface="Times New Roman"/>
                <a:cs typeface="Times New Roman"/>
              </a:rPr>
              <a:t>50–300 µm</a:t>
            </a:r>
          </a:p>
        </p:txBody>
      </p:sp>
      <p:sp>
        <p:nvSpPr>
          <p:cNvPr id="279" name="Cavity depth d_c label">
            <a:extLst>
              <a:ext uri="{FF2B5EF4-FFF2-40B4-BE49-F238E27FC236}">
                <a16:creationId xmlns:a16="http://schemas.microsoft.com/office/drawing/2014/main" id="{0FDA3CA2-487E-8507-2469-10903B7862A9}"/>
              </a:ext>
            </a:extLst>
          </p:cNvPr>
          <p:cNvSpPr>
            <a:spLocks noGrp="1"/>
          </p:cNvSpPr>
          <p:nvPr/>
        </p:nvSpPr>
        <p:spPr>
          <a:xfrm>
            <a:off x="8505825" y="1990725"/>
            <a:ext cx="685735" cy="314325"/>
          </a:xfrm>
          <a:prstGeom prst="rect">
            <a:avLst/>
          </a:prstGeom>
          <a:noFill/>
          <a:ln w="0">
            <a:noFill/>
          </a:ln>
        </p:spPr>
        <p:txBody>
          <a:bodyPr wrap="none" lIns="0" tIns="0" rIns="0" bIns="0" anchor="t">
            <a:noAutofit/>
          </a:bodyPr>
          <a:lstStyle/>
          <a:p>
            <a:pPr>
              <a:defRPr sz="1875" b="0">
                <a:solidFill>
                  <a:srgbClr val="52677A"/>
                </a:solidFill>
                <a:latin typeface="Times New Roman"/>
                <a:ea typeface="Times New Roman"/>
                <a:cs typeface="Times New Roman"/>
              </a:defRPr>
            </a:pPr>
            <a:r>
              <a:rPr sz="1875" b="0">
                <a:solidFill>
                  <a:srgbClr val="52677A"/>
                </a:solidFill>
                <a:latin typeface="Times New Roman"/>
                <a:ea typeface="Times New Roman"/>
                <a:cs typeface="Times New Roman"/>
              </a:rPr>
              <a:t>Cavity</a:t>
            </a:r>
          </a:p>
        </p:txBody>
      </p:sp>
      <p:sp>
        <p:nvSpPr>
          <p:cNvPr id="281" name="Cavity depth d_c label run 1">
            <a:extLst>
              <a:ext uri="{FF2B5EF4-FFF2-40B4-BE49-F238E27FC236}">
                <a16:creationId xmlns:a16="http://schemas.microsoft.com/office/drawing/2014/main" id="{38040338-1D13-2404-0842-329B88EAE5F5}"/>
              </a:ext>
            </a:extLst>
          </p:cNvPr>
          <p:cNvSpPr>
            <a:spLocks noGrp="1"/>
          </p:cNvSpPr>
          <p:nvPr/>
        </p:nvSpPr>
        <p:spPr>
          <a:xfrm>
            <a:off x="9233232" y="1990725"/>
            <a:ext cx="577699" cy="314325"/>
          </a:xfrm>
          <a:prstGeom prst="rect">
            <a:avLst/>
          </a:prstGeom>
          <a:noFill/>
          <a:ln w="0">
            <a:noFill/>
          </a:ln>
        </p:spPr>
        <p:txBody>
          <a:bodyPr wrap="none" lIns="0" tIns="0" rIns="0" bIns="0" anchor="t">
            <a:noAutofit/>
          </a:bodyPr>
          <a:lstStyle/>
          <a:p>
            <a:pPr>
              <a:defRPr sz="1875" b="0">
                <a:solidFill>
                  <a:srgbClr val="52677A"/>
                </a:solidFill>
                <a:latin typeface="Times New Roman"/>
                <a:ea typeface="Times New Roman"/>
                <a:cs typeface="Times New Roman"/>
              </a:defRPr>
            </a:pPr>
            <a:r>
              <a:rPr sz="1875" b="0">
                <a:solidFill>
                  <a:srgbClr val="52677A"/>
                </a:solidFill>
                <a:latin typeface="Times New Roman"/>
                <a:ea typeface="Times New Roman"/>
                <a:cs typeface="Times New Roman"/>
              </a:rPr>
              <a:t>depth</a:t>
            </a:r>
          </a:p>
        </p:txBody>
      </p:sp>
      <p:sp>
        <p:nvSpPr>
          <p:cNvPr id="283" name="Cavity depth d_c label run 2">
            <a:extLst>
              <a:ext uri="{FF2B5EF4-FFF2-40B4-BE49-F238E27FC236}">
                <a16:creationId xmlns:a16="http://schemas.microsoft.com/office/drawing/2014/main" id="{2A96590A-2A2F-B13E-3817-C5B52A565FAA}"/>
              </a:ext>
            </a:extLst>
          </p:cNvPr>
          <p:cNvSpPr>
            <a:spLocks noGrp="1"/>
          </p:cNvSpPr>
          <p:nvPr/>
        </p:nvSpPr>
        <p:spPr>
          <a:xfrm>
            <a:off x="9852603" y="1990725"/>
            <a:ext cx="159544" cy="314325"/>
          </a:xfrm>
          <a:prstGeom prst="rect">
            <a:avLst/>
          </a:prstGeom>
          <a:noFill/>
          <a:ln w="0">
            <a:noFill/>
          </a:ln>
        </p:spPr>
        <p:txBody>
          <a:bodyPr wrap="none" lIns="0" tIns="0" rIns="0" bIns="0" anchor="t">
            <a:noAutofit/>
          </a:bodyPr>
          <a:lstStyle/>
          <a:p>
            <a:pPr>
              <a:defRPr sz="1875" b="0">
                <a:solidFill>
                  <a:srgbClr val="52677A"/>
                </a:solidFill>
                <a:latin typeface="Times New Roman"/>
                <a:ea typeface="Times New Roman"/>
                <a:cs typeface="Times New Roman"/>
              </a:defRPr>
            </a:pPr>
            <a:r>
              <a:rPr sz="1875" b="0">
                <a:solidFill>
                  <a:srgbClr val="52677A"/>
                </a:solidFill>
                <a:latin typeface="Times New Roman"/>
                <a:ea typeface="Times New Roman"/>
                <a:cs typeface="Times New Roman"/>
              </a:rPr>
              <a:t>d</a:t>
            </a:r>
          </a:p>
        </p:txBody>
      </p:sp>
      <p:sp>
        <p:nvSpPr>
          <p:cNvPr id="287" name="Inner radius r_in label">
            <a:extLst>
              <a:ext uri="{FF2B5EF4-FFF2-40B4-BE49-F238E27FC236}">
                <a16:creationId xmlns:a16="http://schemas.microsoft.com/office/drawing/2014/main" id="{7C59AA74-024C-AAB4-DA06-8315DFCC1602}"/>
              </a:ext>
            </a:extLst>
          </p:cNvPr>
          <p:cNvSpPr>
            <a:spLocks noGrp="1"/>
          </p:cNvSpPr>
          <p:nvPr/>
        </p:nvSpPr>
        <p:spPr>
          <a:xfrm>
            <a:off x="8505825" y="2705100"/>
            <a:ext cx="550593" cy="314325"/>
          </a:xfrm>
          <a:prstGeom prst="rect">
            <a:avLst/>
          </a:prstGeom>
          <a:noFill/>
          <a:ln w="0">
            <a:noFill/>
          </a:ln>
        </p:spPr>
        <p:txBody>
          <a:bodyPr wrap="none" lIns="0" tIns="0" rIns="0" bIns="0" anchor="t">
            <a:noAutofit/>
          </a:bodyPr>
          <a:lstStyle/>
          <a:p>
            <a:pPr>
              <a:defRPr sz="1875" b="0">
                <a:solidFill>
                  <a:srgbClr val="52677A"/>
                </a:solidFill>
                <a:latin typeface="Times New Roman"/>
                <a:ea typeface="Times New Roman"/>
                <a:cs typeface="Times New Roman"/>
              </a:defRPr>
            </a:pPr>
            <a:r>
              <a:rPr sz="1875" b="0">
                <a:solidFill>
                  <a:srgbClr val="52677A"/>
                </a:solidFill>
                <a:latin typeface="Times New Roman"/>
                <a:ea typeface="Times New Roman"/>
                <a:cs typeface="Times New Roman"/>
              </a:rPr>
              <a:t>Inner</a:t>
            </a:r>
          </a:p>
        </p:txBody>
      </p:sp>
      <p:sp>
        <p:nvSpPr>
          <p:cNvPr id="289" name="Inner radius r_in label run 1">
            <a:extLst>
              <a:ext uri="{FF2B5EF4-FFF2-40B4-BE49-F238E27FC236}">
                <a16:creationId xmlns:a16="http://schemas.microsoft.com/office/drawing/2014/main" id="{5FFB5201-BCB5-398F-F180-83BB9BC4276B}"/>
              </a:ext>
            </a:extLst>
          </p:cNvPr>
          <p:cNvSpPr>
            <a:spLocks noGrp="1"/>
          </p:cNvSpPr>
          <p:nvPr/>
        </p:nvSpPr>
        <p:spPr>
          <a:xfrm>
            <a:off x="9098090" y="2705100"/>
            <a:ext cx="631717" cy="314325"/>
          </a:xfrm>
          <a:prstGeom prst="rect">
            <a:avLst/>
          </a:prstGeom>
          <a:noFill/>
          <a:ln w="0">
            <a:noFill/>
          </a:ln>
        </p:spPr>
        <p:txBody>
          <a:bodyPr wrap="none" lIns="0" tIns="0" rIns="0" bIns="0" anchor="t">
            <a:noAutofit/>
          </a:bodyPr>
          <a:lstStyle/>
          <a:p>
            <a:pPr>
              <a:defRPr sz="1875" b="0">
                <a:solidFill>
                  <a:srgbClr val="52677A"/>
                </a:solidFill>
                <a:latin typeface="Times New Roman"/>
                <a:ea typeface="Times New Roman"/>
                <a:cs typeface="Times New Roman"/>
              </a:defRPr>
            </a:pPr>
            <a:r>
              <a:rPr sz="1875" b="0">
                <a:solidFill>
                  <a:srgbClr val="52677A"/>
                </a:solidFill>
                <a:latin typeface="Times New Roman"/>
                <a:ea typeface="Times New Roman"/>
                <a:cs typeface="Times New Roman"/>
              </a:rPr>
              <a:t>radius</a:t>
            </a:r>
          </a:p>
        </p:txBody>
      </p:sp>
      <p:sp>
        <p:nvSpPr>
          <p:cNvPr id="291" name="Inner radius r_in label run 2">
            <a:extLst>
              <a:ext uri="{FF2B5EF4-FFF2-40B4-BE49-F238E27FC236}">
                <a16:creationId xmlns:a16="http://schemas.microsoft.com/office/drawing/2014/main" id="{01C5A3D4-5C27-E137-BAA1-D56FDE5AC682}"/>
              </a:ext>
            </a:extLst>
          </p:cNvPr>
          <p:cNvSpPr>
            <a:spLocks noGrp="1"/>
          </p:cNvSpPr>
          <p:nvPr/>
        </p:nvSpPr>
        <p:spPr>
          <a:xfrm>
            <a:off x="9771478" y="2705100"/>
            <a:ext cx="119030" cy="314325"/>
          </a:xfrm>
          <a:prstGeom prst="rect">
            <a:avLst/>
          </a:prstGeom>
          <a:noFill/>
          <a:ln w="0">
            <a:noFill/>
          </a:ln>
        </p:spPr>
        <p:txBody>
          <a:bodyPr wrap="none" lIns="0" tIns="0" rIns="0" bIns="0" anchor="t">
            <a:noAutofit/>
          </a:bodyPr>
          <a:lstStyle/>
          <a:p>
            <a:pPr>
              <a:defRPr sz="1875" b="0">
                <a:solidFill>
                  <a:srgbClr val="52677A"/>
                </a:solidFill>
                <a:latin typeface="Times New Roman"/>
                <a:ea typeface="Times New Roman"/>
                <a:cs typeface="Times New Roman"/>
              </a:defRPr>
            </a:pPr>
            <a:r>
              <a:rPr sz="1875" b="0">
                <a:solidFill>
                  <a:srgbClr val="52677A"/>
                </a:solidFill>
                <a:latin typeface="Times New Roman"/>
                <a:ea typeface="Times New Roman"/>
                <a:cs typeface="Times New Roman"/>
              </a:rPr>
              <a:t>r</a:t>
            </a:r>
          </a:p>
        </p:txBody>
      </p:sp>
      <p:sp>
        <p:nvSpPr>
          <p:cNvPr id="293" name="Inner radius r_in label run 3">
            <a:extLst>
              <a:ext uri="{FF2B5EF4-FFF2-40B4-BE49-F238E27FC236}">
                <a16:creationId xmlns:a16="http://schemas.microsoft.com/office/drawing/2014/main" id="{D715AB14-0D44-F5CE-E1CB-8E48CE5E9DD9}"/>
              </a:ext>
            </a:extLst>
          </p:cNvPr>
          <p:cNvSpPr>
            <a:spLocks noGrp="1"/>
          </p:cNvSpPr>
          <p:nvPr/>
        </p:nvSpPr>
        <p:spPr>
          <a:xfrm>
            <a:off x="9861934" y="2793206"/>
            <a:ext cx="248063" cy="301752"/>
          </a:xfrm>
          <a:prstGeom prst="rect">
            <a:avLst/>
          </a:prstGeom>
          <a:noFill/>
          <a:ln w="0">
            <a:noFill/>
          </a:ln>
        </p:spPr>
        <p:txBody>
          <a:bodyPr wrap="none" lIns="0" tIns="0" rIns="0" bIns="0" anchor="t">
            <a:noAutofit/>
          </a:bodyPr>
          <a:lstStyle/>
          <a:p>
            <a:pPr>
              <a:defRPr sz="1800" b="0">
                <a:solidFill>
                  <a:srgbClr val="52677A"/>
                </a:solidFill>
                <a:latin typeface="Times New Roman"/>
                <a:ea typeface="Times New Roman"/>
                <a:cs typeface="Times New Roman"/>
              </a:defRPr>
            </a:pPr>
            <a:r>
              <a:rPr sz="1800" b="0">
                <a:solidFill>
                  <a:srgbClr val="52677A"/>
                </a:solidFill>
                <a:latin typeface="Times New Roman"/>
                <a:ea typeface="Times New Roman"/>
                <a:cs typeface="Times New Roman"/>
              </a:rPr>
              <a:t>in</a:t>
            </a:r>
          </a:p>
        </p:txBody>
      </p:sp>
      <p:sp>
        <p:nvSpPr>
          <p:cNvPr id="295" name="Outer radius r_out label">
            <a:extLst>
              <a:ext uri="{FF2B5EF4-FFF2-40B4-BE49-F238E27FC236}">
                <a16:creationId xmlns:a16="http://schemas.microsoft.com/office/drawing/2014/main" id="{4BA09197-862A-8715-2D81-0E8251EA42CF}"/>
              </a:ext>
            </a:extLst>
          </p:cNvPr>
          <p:cNvSpPr>
            <a:spLocks noGrp="1"/>
          </p:cNvSpPr>
          <p:nvPr/>
        </p:nvSpPr>
        <p:spPr>
          <a:xfrm>
            <a:off x="8505825" y="3419475"/>
            <a:ext cx="591106" cy="314325"/>
          </a:xfrm>
          <a:prstGeom prst="rect">
            <a:avLst/>
          </a:prstGeom>
          <a:noFill/>
          <a:ln w="0">
            <a:noFill/>
          </a:ln>
        </p:spPr>
        <p:txBody>
          <a:bodyPr wrap="none" lIns="0" tIns="0" rIns="0" bIns="0" anchor="t">
            <a:noAutofit/>
          </a:bodyPr>
          <a:lstStyle/>
          <a:p>
            <a:pPr>
              <a:defRPr sz="1875" b="0">
                <a:solidFill>
                  <a:srgbClr val="52677A"/>
                </a:solidFill>
                <a:latin typeface="Times New Roman"/>
                <a:ea typeface="Times New Roman"/>
                <a:cs typeface="Times New Roman"/>
              </a:defRPr>
            </a:pPr>
            <a:r>
              <a:rPr sz="1875" b="0">
                <a:solidFill>
                  <a:srgbClr val="52677A"/>
                </a:solidFill>
                <a:latin typeface="Times New Roman"/>
                <a:ea typeface="Times New Roman"/>
                <a:cs typeface="Times New Roman"/>
              </a:rPr>
              <a:t>Outer</a:t>
            </a:r>
          </a:p>
        </p:txBody>
      </p:sp>
      <p:sp>
        <p:nvSpPr>
          <p:cNvPr id="297" name="Outer radius r_out label run 1">
            <a:extLst>
              <a:ext uri="{FF2B5EF4-FFF2-40B4-BE49-F238E27FC236}">
                <a16:creationId xmlns:a16="http://schemas.microsoft.com/office/drawing/2014/main" id="{D44A4B9A-E18F-D8FF-757F-A7B72B51767A}"/>
              </a:ext>
            </a:extLst>
          </p:cNvPr>
          <p:cNvSpPr>
            <a:spLocks noGrp="1"/>
          </p:cNvSpPr>
          <p:nvPr/>
        </p:nvSpPr>
        <p:spPr>
          <a:xfrm>
            <a:off x="9138603" y="3419475"/>
            <a:ext cx="631717" cy="314325"/>
          </a:xfrm>
          <a:prstGeom prst="rect">
            <a:avLst/>
          </a:prstGeom>
          <a:noFill/>
          <a:ln w="0">
            <a:noFill/>
          </a:ln>
        </p:spPr>
        <p:txBody>
          <a:bodyPr wrap="none" lIns="0" tIns="0" rIns="0" bIns="0" anchor="t">
            <a:noAutofit/>
          </a:bodyPr>
          <a:lstStyle/>
          <a:p>
            <a:pPr>
              <a:defRPr sz="1875" b="0">
                <a:solidFill>
                  <a:srgbClr val="52677A"/>
                </a:solidFill>
                <a:latin typeface="Times New Roman"/>
                <a:ea typeface="Times New Roman"/>
                <a:cs typeface="Times New Roman"/>
              </a:defRPr>
            </a:pPr>
            <a:r>
              <a:rPr sz="1875" b="0">
                <a:solidFill>
                  <a:srgbClr val="52677A"/>
                </a:solidFill>
                <a:latin typeface="Times New Roman"/>
                <a:ea typeface="Times New Roman"/>
                <a:cs typeface="Times New Roman"/>
              </a:rPr>
              <a:t>radius</a:t>
            </a:r>
          </a:p>
        </p:txBody>
      </p:sp>
      <p:sp>
        <p:nvSpPr>
          <p:cNvPr id="299" name="Outer radius r_out label run 2">
            <a:extLst>
              <a:ext uri="{FF2B5EF4-FFF2-40B4-BE49-F238E27FC236}">
                <a16:creationId xmlns:a16="http://schemas.microsoft.com/office/drawing/2014/main" id="{6828DACF-4F2D-D988-52AB-C209DFBE7B5D}"/>
              </a:ext>
            </a:extLst>
          </p:cNvPr>
          <p:cNvSpPr>
            <a:spLocks noGrp="1"/>
          </p:cNvSpPr>
          <p:nvPr/>
        </p:nvSpPr>
        <p:spPr>
          <a:xfrm>
            <a:off x="9811992" y="3419475"/>
            <a:ext cx="119030" cy="314325"/>
          </a:xfrm>
          <a:prstGeom prst="rect">
            <a:avLst/>
          </a:prstGeom>
          <a:noFill/>
          <a:ln w="0">
            <a:noFill/>
          </a:ln>
        </p:spPr>
        <p:txBody>
          <a:bodyPr wrap="none" lIns="0" tIns="0" rIns="0" bIns="0" anchor="t">
            <a:noAutofit/>
          </a:bodyPr>
          <a:lstStyle/>
          <a:p>
            <a:pPr>
              <a:defRPr sz="1875" b="0">
                <a:solidFill>
                  <a:srgbClr val="52677A"/>
                </a:solidFill>
                <a:latin typeface="Times New Roman"/>
                <a:ea typeface="Times New Roman"/>
                <a:cs typeface="Times New Roman"/>
              </a:defRPr>
            </a:pPr>
            <a:r>
              <a:rPr sz="1875" b="0">
                <a:solidFill>
                  <a:srgbClr val="52677A"/>
                </a:solidFill>
                <a:latin typeface="Times New Roman"/>
                <a:ea typeface="Times New Roman"/>
                <a:cs typeface="Times New Roman"/>
              </a:rPr>
              <a:t>r</a:t>
            </a:r>
          </a:p>
        </p:txBody>
      </p:sp>
      <p:sp>
        <p:nvSpPr>
          <p:cNvPr id="301" name="Outer radius r_out label run 3">
            <a:extLst>
              <a:ext uri="{FF2B5EF4-FFF2-40B4-BE49-F238E27FC236}">
                <a16:creationId xmlns:a16="http://schemas.microsoft.com/office/drawing/2014/main" id="{D030D883-49EA-E358-A790-890A8601247F}"/>
              </a:ext>
            </a:extLst>
          </p:cNvPr>
          <p:cNvSpPr>
            <a:spLocks noGrp="1"/>
          </p:cNvSpPr>
          <p:nvPr/>
        </p:nvSpPr>
        <p:spPr>
          <a:xfrm>
            <a:off x="9902447" y="3507581"/>
            <a:ext cx="364649" cy="301752"/>
          </a:xfrm>
          <a:prstGeom prst="rect">
            <a:avLst/>
          </a:prstGeom>
          <a:noFill/>
          <a:ln w="0">
            <a:noFill/>
          </a:ln>
        </p:spPr>
        <p:txBody>
          <a:bodyPr wrap="none" lIns="0" tIns="0" rIns="0" bIns="0" anchor="t">
            <a:noAutofit/>
          </a:bodyPr>
          <a:lstStyle/>
          <a:p>
            <a:pPr>
              <a:defRPr sz="1800" b="0">
                <a:solidFill>
                  <a:srgbClr val="52677A"/>
                </a:solidFill>
                <a:latin typeface="Times New Roman"/>
                <a:ea typeface="Times New Roman"/>
                <a:cs typeface="Times New Roman"/>
              </a:defRPr>
            </a:pPr>
            <a:r>
              <a:rPr sz="1800" b="0">
                <a:solidFill>
                  <a:srgbClr val="52677A"/>
                </a:solidFill>
                <a:latin typeface="Times New Roman"/>
                <a:ea typeface="Times New Roman"/>
                <a:cs typeface="Times New Roman"/>
              </a:rPr>
              <a:t>out</a:t>
            </a:r>
          </a:p>
        </p:txBody>
      </p:sp>
      <p:sp>
        <p:nvSpPr>
          <p:cNvPr id="303" name="Groove angular width Δφ_g label">
            <a:extLst>
              <a:ext uri="{FF2B5EF4-FFF2-40B4-BE49-F238E27FC236}">
                <a16:creationId xmlns:a16="http://schemas.microsoft.com/office/drawing/2014/main" id="{E9A39204-9534-CF23-FD94-6830DA98642C}"/>
              </a:ext>
            </a:extLst>
          </p:cNvPr>
          <p:cNvSpPr>
            <a:spLocks noGrp="1"/>
          </p:cNvSpPr>
          <p:nvPr/>
        </p:nvSpPr>
        <p:spPr>
          <a:xfrm>
            <a:off x="8505825" y="4133850"/>
            <a:ext cx="766568" cy="314325"/>
          </a:xfrm>
          <a:prstGeom prst="rect">
            <a:avLst/>
          </a:prstGeom>
          <a:noFill/>
          <a:ln w="0">
            <a:noFill/>
          </a:ln>
        </p:spPr>
        <p:txBody>
          <a:bodyPr wrap="none" lIns="0" tIns="0" rIns="0" bIns="0" anchor="t">
            <a:noAutofit/>
          </a:bodyPr>
          <a:lstStyle/>
          <a:p>
            <a:pPr>
              <a:defRPr sz="1875" b="0">
                <a:solidFill>
                  <a:srgbClr val="52677A"/>
                </a:solidFill>
                <a:latin typeface="Times New Roman"/>
                <a:ea typeface="Times New Roman"/>
                <a:cs typeface="Times New Roman"/>
              </a:defRPr>
            </a:pPr>
            <a:r>
              <a:rPr lang="en-US" sz="1875" b="0" dirty="0">
                <a:solidFill>
                  <a:srgbClr val="52677A"/>
                </a:solidFill>
                <a:latin typeface="Times New Roman"/>
                <a:ea typeface="Times New Roman"/>
                <a:cs typeface="Times New Roman"/>
              </a:rPr>
              <a:t>Cavity</a:t>
            </a:r>
            <a:endParaRPr sz="1875" b="0" dirty="0">
              <a:solidFill>
                <a:srgbClr val="52677A"/>
              </a:solidFill>
              <a:latin typeface="Times New Roman"/>
              <a:ea typeface="Times New Roman"/>
              <a:cs typeface="Times New Roman"/>
            </a:endParaRPr>
          </a:p>
        </p:txBody>
      </p:sp>
      <p:sp>
        <p:nvSpPr>
          <p:cNvPr id="305" name="Groove angular width Δφ_g label run 1">
            <a:extLst>
              <a:ext uri="{FF2B5EF4-FFF2-40B4-BE49-F238E27FC236}">
                <a16:creationId xmlns:a16="http://schemas.microsoft.com/office/drawing/2014/main" id="{B3A21AE5-ED6F-934E-5184-786046B2E21D}"/>
              </a:ext>
            </a:extLst>
          </p:cNvPr>
          <p:cNvSpPr>
            <a:spLocks noGrp="1"/>
          </p:cNvSpPr>
          <p:nvPr/>
        </p:nvSpPr>
        <p:spPr>
          <a:xfrm>
            <a:off x="9228116" y="4133850"/>
            <a:ext cx="766374" cy="314325"/>
          </a:xfrm>
          <a:prstGeom prst="rect">
            <a:avLst/>
          </a:prstGeom>
          <a:noFill/>
          <a:ln w="0">
            <a:noFill/>
          </a:ln>
        </p:spPr>
        <p:txBody>
          <a:bodyPr wrap="none" lIns="0" tIns="0" rIns="0" bIns="0" anchor="t">
            <a:noAutofit/>
          </a:bodyPr>
          <a:lstStyle/>
          <a:p>
            <a:pPr>
              <a:defRPr sz="1875" b="0">
                <a:solidFill>
                  <a:srgbClr val="52677A"/>
                </a:solidFill>
                <a:latin typeface="Times New Roman"/>
                <a:ea typeface="Times New Roman"/>
                <a:cs typeface="Times New Roman"/>
              </a:defRPr>
            </a:pPr>
            <a:r>
              <a:rPr sz="1875" b="0" dirty="0">
                <a:solidFill>
                  <a:srgbClr val="52677A"/>
                </a:solidFill>
                <a:latin typeface="Times New Roman"/>
                <a:ea typeface="Times New Roman"/>
                <a:cs typeface="Times New Roman"/>
              </a:rPr>
              <a:t>angular</a:t>
            </a:r>
          </a:p>
        </p:txBody>
      </p:sp>
      <p:sp>
        <p:nvSpPr>
          <p:cNvPr id="307" name="Groove angular width Δφ_g label run 2">
            <a:extLst>
              <a:ext uri="{FF2B5EF4-FFF2-40B4-BE49-F238E27FC236}">
                <a16:creationId xmlns:a16="http://schemas.microsoft.com/office/drawing/2014/main" id="{9598E262-BA97-8712-F83F-E64C5DA50F50}"/>
              </a:ext>
            </a:extLst>
          </p:cNvPr>
          <p:cNvSpPr>
            <a:spLocks noGrp="1"/>
          </p:cNvSpPr>
          <p:nvPr/>
        </p:nvSpPr>
        <p:spPr>
          <a:xfrm>
            <a:off x="10021824" y="4133850"/>
            <a:ext cx="591398" cy="314325"/>
          </a:xfrm>
          <a:prstGeom prst="rect">
            <a:avLst/>
          </a:prstGeom>
          <a:noFill/>
          <a:ln w="0">
            <a:noFill/>
          </a:ln>
        </p:spPr>
        <p:txBody>
          <a:bodyPr wrap="none" lIns="0" tIns="0" rIns="0" bIns="0" anchor="t">
            <a:noAutofit/>
          </a:bodyPr>
          <a:lstStyle/>
          <a:p>
            <a:pPr>
              <a:defRPr sz="1875" b="0">
                <a:solidFill>
                  <a:srgbClr val="52677A"/>
                </a:solidFill>
                <a:latin typeface="Times New Roman"/>
                <a:ea typeface="Times New Roman"/>
                <a:cs typeface="Times New Roman"/>
              </a:defRPr>
            </a:pPr>
            <a:r>
              <a:rPr sz="1875" b="0" dirty="0">
                <a:solidFill>
                  <a:srgbClr val="52677A"/>
                </a:solidFill>
                <a:latin typeface="Times New Roman"/>
                <a:ea typeface="Times New Roman"/>
                <a:cs typeface="Times New Roman"/>
              </a:rPr>
              <a:t>width</a:t>
            </a:r>
          </a:p>
        </p:txBody>
      </p:sp>
      <p:sp>
        <p:nvSpPr>
          <p:cNvPr id="309" name="Groove angular width Δφ_g label run 3">
            <a:extLst>
              <a:ext uri="{FF2B5EF4-FFF2-40B4-BE49-F238E27FC236}">
                <a16:creationId xmlns:a16="http://schemas.microsoft.com/office/drawing/2014/main" id="{0D9905C7-AC8F-BDB7-BA60-9610DF60264E}"/>
              </a:ext>
            </a:extLst>
          </p:cNvPr>
          <p:cNvSpPr>
            <a:spLocks noGrp="1"/>
          </p:cNvSpPr>
          <p:nvPr/>
        </p:nvSpPr>
        <p:spPr>
          <a:xfrm>
            <a:off x="10645131" y="4133849"/>
            <a:ext cx="381017" cy="314325"/>
          </a:xfrm>
          <a:prstGeom prst="rect">
            <a:avLst/>
          </a:prstGeom>
          <a:noFill/>
          <a:ln w="0">
            <a:noFill/>
          </a:ln>
        </p:spPr>
        <p:txBody>
          <a:bodyPr wrap="none" lIns="0" tIns="0" rIns="0" bIns="0" anchor="t">
            <a:noAutofit/>
          </a:bodyPr>
          <a:lstStyle/>
          <a:p>
            <a:pPr>
              <a:defRPr sz="1875" b="0">
                <a:solidFill>
                  <a:srgbClr val="52677A"/>
                </a:solidFill>
                <a:latin typeface="Times New Roman"/>
                <a:ea typeface="Times New Roman"/>
                <a:cs typeface="Times New Roman"/>
              </a:defRPr>
            </a:pPr>
            <a:r>
              <a:rPr sz="1875" b="0" dirty="0" err="1">
                <a:solidFill>
                  <a:srgbClr val="52677A"/>
                </a:solidFill>
                <a:latin typeface="Times New Roman"/>
                <a:ea typeface="Times New Roman"/>
                <a:cs typeface="Times New Roman"/>
              </a:rPr>
              <a:t>Δφ</a:t>
            </a:r>
            <a:endParaRPr sz="1875" b="0" dirty="0">
              <a:solidFill>
                <a:srgbClr val="52677A"/>
              </a:solidFill>
              <a:latin typeface="Times New Roman"/>
              <a:ea typeface="Times New Roman"/>
              <a:cs typeface="Times New Roman"/>
            </a:endParaRPr>
          </a:p>
        </p:txBody>
      </p:sp>
      <p:sp>
        <p:nvSpPr>
          <p:cNvPr id="311" name="Groove angular width Δφ_g label run 4">
            <a:extLst>
              <a:ext uri="{FF2B5EF4-FFF2-40B4-BE49-F238E27FC236}">
                <a16:creationId xmlns:a16="http://schemas.microsoft.com/office/drawing/2014/main" id="{B807CE27-4FC1-7150-D187-2D50397D2E8E}"/>
              </a:ext>
            </a:extLst>
          </p:cNvPr>
          <p:cNvSpPr>
            <a:spLocks noGrp="1"/>
          </p:cNvSpPr>
          <p:nvPr/>
        </p:nvSpPr>
        <p:spPr>
          <a:xfrm>
            <a:off x="10967143" y="4211574"/>
            <a:ext cx="183261" cy="301752"/>
          </a:xfrm>
          <a:prstGeom prst="rect">
            <a:avLst/>
          </a:prstGeom>
          <a:noFill/>
          <a:ln w="0">
            <a:noFill/>
          </a:ln>
        </p:spPr>
        <p:txBody>
          <a:bodyPr wrap="none" lIns="0" tIns="0" rIns="0" bIns="0" anchor="t">
            <a:noAutofit/>
          </a:bodyPr>
          <a:lstStyle/>
          <a:p>
            <a:pPr>
              <a:defRPr sz="1800" b="0">
                <a:solidFill>
                  <a:srgbClr val="52677A"/>
                </a:solidFill>
                <a:latin typeface="Times New Roman"/>
                <a:ea typeface="Times New Roman"/>
                <a:cs typeface="Times New Roman"/>
              </a:defRPr>
            </a:pPr>
            <a:r>
              <a:rPr sz="1800" b="0" dirty="0">
                <a:solidFill>
                  <a:srgbClr val="52677A"/>
                </a:solidFill>
                <a:latin typeface="Times New Roman"/>
                <a:ea typeface="Times New Roman"/>
                <a:cs typeface="Times New Roman"/>
              </a:rPr>
              <a:t>g</a:t>
            </a:r>
          </a:p>
        </p:txBody>
      </p:sp>
      <p:sp>
        <p:nvSpPr>
          <p:cNvPr id="313" name="Groove angular width Δφ_g bounds">
            <a:extLst>
              <a:ext uri="{FF2B5EF4-FFF2-40B4-BE49-F238E27FC236}">
                <a16:creationId xmlns:a16="http://schemas.microsoft.com/office/drawing/2014/main" id="{0D2A22C4-B042-4C40-BEDA-BEC3508D1930}"/>
              </a:ext>
            </a:extLst>
          </p:cNvPr>
          <p:cNvSpPr>
            <a:spLocks noGrp="1"/>
          </p:cNvSpPr>
          <p:nvPr/>
        </p:nvSpPr>
        <p:spPr>
          <a:xfrm>
            <a:off x="8420100" y="4419600"/>
            <a:ext cx="3390900" cy="371475"/>
          </a:xfrm>
          <a:prstGeom prst="rect">
            <a:avLst/>
          </a:prstGeom>
          <a:noFill/>
          <a:ln w="0">
            <a:noFill/>
          </a:ln>
        </p:spPr>
        <p:txBody>
          <a:bodyPr wrap="square" anchor="t">
            <a:noAutofit/>
          </a:bodyPr>
          <a:lstStyle/>
          <a:p>
            <a:pPr algn="l">
              <a:defRPr sz="2025" b="0">
                <a:solidFill>
                  <a:srgbClr val="0A2540"/>
                </a:solidFill>
                <a:latin typeface="Times New Roman"/>
                <a:ea typeface="Times New Roman"/>
                <a:cs typeface="Times New Roman"/>
              </a:defRPr>
            </a:pPr>
            <a:r>
              <a:rPr sz="2025" b="0">
                <a:solidFill>
                  <a:srgbClr val="0A2540"/>
                </a:solidFill>
                <a:latin typeface="Times New Roman"/>
                <a:ea typeface="Times New Roman"/>
                <a:cs typeface="Times New Roman"/>
              </a:rPr>
              <a:t>2–15°</a:t>
            </a:r>
          </a:p>
        </p:txBody>
      </p:sp>
      <p:sp>
        <p:nvSpPr>
          <p:cNvPr id="315" name="Cavity depth d_c bounds">
            <a:extLst>
              <a:ext uri="{FF2B5EF4-FFF2-40B4-BE49-F238E27FC236}">
                <a16:creationId xmlns:a16="http://schemas.microsoft.com/office/drawing/2014/main" id="{D6C721BB-C92E-E8F3-E28E-8981FD3A0E79}"/>
              </a:ext>
            </a:extLst>
          </p:cNvPr>
          <p:cNvSpPr>
            <a:spLocks noGrp="1"/>
          </p:cNvSpPr>
          <p:nvPr/>
        </p:nvSpPr>
        <p:spPr>
          <a:xfrm>
            <a:off x="8420100" y="2276475"/>
            <a:ext cx="3390900" cy="371475"/>
          </a:xfrm>
          <a:prstGeom prst="rect">
            <a:avLst/>
          </a:prstGeom>
          <a:noFill/>
          <a:ln w="0">
            <a:noFill/>
          </a:ln>
        </p:spPr>
        <p:txBody>
          <a:bodyPr wrap="square" anchor="t">
            <a:noAutofit/>
          </a:bodyPr>
          <a:lstStyle/>
          <a:p>
            <a:pPr algn="l">
              <a:defRPr sz="2025" b="0">
                <a:solidFill>
                  <a:srgbClr val="0A2540"/>
                </a:solidFill>
                <a:latin typeface="Times New Roman"/>
                <a:ea typeface="Times New Roman"/>
                <a:cs typeface="Times New Roman"/>
              </a:defRPr>
            </a:pPr>
            <a:r>
              <a:rPr sz="2025" b="0">
                <a:solidFill>
                  <a:srgbClr val="0A2540"/>
                </a:solidFill>
                <a:latin typeface="Times New Roman"/>
                <a:ea typeface="Times New Roman"/>
                <a:cs typeface="Times New Roman"/>
              </a:rPr>
              <a:t>0.1–10 µm</a:t>
            </a:r>
          </a:p>
        </p:txBody>
      </p:sp>
      <p:sp>
        <p:nvSpPr>
          <p:cNvPr id="317" name="Inner radius r_in bounds">
            <a:extLst>
              <a:ext uri="{FF2B5EF4-FFF2-40B4-BE49-F238E27FC236}">
                <a16:creationId xmlns:a16="http://schemas.microsoft.com/office/drawing/2014/main" id="{2FB8C1F7-8719-EBBB-5CA4-0F5005D8DFAA}"/>
              </a:ext>
            </a:extLst>
          </p:cNvPr>
          <p:cNvSpPr>
            <a:spLocks noGrp="1"/>
          </p:cNvSpPr>
          <p:nvPr/>
        </p:nvSpPr>
        <p:spPr>
          <a:xfrm>
            <a:off x="8420100" y="2990850"/>
            <a:ext cx="3390900" cy="371475"/>
          </a:xfrm>
          <a:prstGeom prst="rect">
            <a:avLst/>
          </a:prstGeom>
          <a:noFill/>
          <a:ln w="0">
            <a:noFill/>
          </a:ln>
        </p:spPr>
        <p:txBody>
          <a:bodyPr wrap="square" anchor="t">
            <a:noAutofit/>
          </a:bodyPr>
          <a:lstStyle/>
          <a:p>
            <a:pPr algn="l">
              <a:defRPr sz="2025" b="0">
                <a:solidFill>
                  <a:srgbClr val="0A2540"/>
                </a:solidFill>
                <a:latin typeface="Times New Roman"/>
                <a:ea typeface="Times New Roman"/>
                <a:cs typeface="Times New Roman"/>
              </a:defRPr>
            </a:pPr>
            <a:r>
              <a:rPr sz="2025" b="0">
                <a:solidFill>
                  <a:srgbClr val="0A2540"/>
                </a:solidFill>
                <a:latin typeface="Times New Roman"/>
                <a:ea typeface="Times New Roman"/>
                <a:cs typeface="Times New Roman"/>
              </a:rPr>
              <a:t>0–20 mm</a:t>
            </a:r>
          </a:p>
        </p:txBody>
      </p:sp>
      <p:sp>
        <p:nvSpPr>
          <p:cNvPr id="319" name="Outer radius r_out bounds">
            <a:extLst>
              <a:ext uri="{FF2B5EF4-FFF2-40B4-BE49-F238E27FC236}">
                <a16:creationId xmlns:a16="http://schemas.microsoft.com/office/drawing/2014/main" id="{78765697-B277-3C78-D435-F0A6B3D54D3C}"/>
              </a:ext>
            </a:extLst>
          </p:cNvPr>
          <p:cNvSpPr>
            <a:spLocks noGrp="1"/>
          </p:cNvSpPr>
          <p:nvPr/>
        </p:nvSpPr>
        <p:spPr>
          <a:xfrm>
            <a:off x="8420100" y="3705225"/>
            <a:ext cx="3390900" cy="371475"/>
          </a:xfrm>
          <a:prstGeom prst="rect">
            <a:avLst/>
          </a:prstGeom>
          <a:noFill/>
          <a:ln w="0">
            <a:noFill/>
          </a:ln>
        </p:spPr>
        <p:txBody>
          <a:bodyPr wrap="square" anchor="t">
            <a:noAutofit/>
          </a:bodyPr>
          <a:lstStyle/>
          <a:p>
            <a:pPr algn="l">
              <a:defRPr sz="2025" b="0">
                <a:solidFill>
                  <a:srgbClr val="0A2540"/>
                </a:solidFill>
                <a:latin typeface="Times New Roman"/>
                <a:ea typeface="Times New Roman"/>
                <a:cs typeface="Times New Roman"/>
              </a:defRPr>
            </a:pPr>
            <a:r>
              <a:rPr sz="2025" b="0">
                <a:solidFill>
                  <a:srgbClr val="0A2540"/>
                </a:solidFill>
                <a:latin typeface="Times New Roman"/>
                <a:ea typeface="Times New Roman"/>
                <a:cs typeface="Times New Roman"/>
              </a:rPr>
              <a:t>80–100 mm</a:t>
            </a:r>
          </a:p>
        </p:txBody>
      </p:sp>
      <p:sp>
        <p:nvSpPr>
          <p:cNvPr id="4" name="Slide subtitle">
            <a:extLst>
              <a:ext uri="{FF2B5EF4-FFF2-40B4-BE49-F238E27FC236}">
                <a16:creationId xmlns:a16="http://schemas.microsoft.com/office/drawing/2014/main" id="{F5B13F5A-3869-3B50-F42D-7F4C39DA095E}"/>
              </a:ext>
            </a:extLst>
          </p:cNvPr>
          <p:cNvSpPr>
            <a:spLocks noGrp="1"/>
          </p:cNvSpPr>
          <p:nvPr/>
        </p:nvSpPr>
        <p:spPr>
          <a:xfrm>
            <a:off x="514350" y="838200"/>
            <a:ext cx="11096625" cy="342900"/>
          </a:xfrm>
          <a:prstGeom prst="rect">
            <a:avLst/>
          </a:prstGeom>
          <a:noFill/>
          <a:ln w="0">
            <a:noFill/>
          </a:ln>
        </p:spPr>
        <p:txBody>
          <a:bodyPr wrap="square" anchor="t">
            <a:noAutofit/>
          </a:bodyPr>
          <a:lstStyle/>
          <a:p>
            <a:pPr algn="l">
              <a:buNone/>
              <a:defRPr sz="1800" b="0">
                <a:solidFill>
                  <a:srgbClr val="52677A"/>
                </a:solidFill>
                <a:latin typeface="Times New Roman"/>
                <a:ea typeface="Times New Roman"/>
                <a:cs typeface="Times New Roman"/>
              </a:defRPr>
            </a:pPr>
            <a:r>
              <a:rPr sz="1800" b="0" dirty="0">
                <a:solidFill>
                  <a:srgbClr val="52677A"/>
                </a:solidFill>
                <a:latin typeface="Times New Roman"/>
                <a:ea typeface="Times New Roman"/>
                <a:cs typeface="Times New Roman"/>
              </a:rPr>
              <a:t>Input domain and uncertainty workflow</a:t>
            </a:r>
          </a:p>
        </p:txBody>
      </p:sp>
    </p:spTree>
    <p:extLst>
      <p:ext uri="{BB962C8B-B14F-4D97-AF65-F5344CB8AC3E}">
        <p14:creationId xmlns:p14="http://schemas.microsoft.com/office/powerpoint/2010/main" val="9243971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B34F54-716E-EEAA-22B9-90C6A9EBE66C}"/>
            </a:ext>
          </a:extLst>
        </p:cNvPr>
        <p:cNvGrpSpPr/>
        <p:nvPr/>
      </p:nvGrpSpPr>
      <p:grpSpPr>
        <a:xfrm>
          <a:off x="0" y="0"/>
          <a:ext cx="0" cy="0"/>
          <a:chOff x="0" y="0"/>
          <a:chExt cx="0" cy="0"/>
        </a:xfrm>
      </p:grpSpPr>
      <p:sp>
        <p:nvSpPr>
          <p:cNvPr id="25" name="Template blue edge">
            <a:extLst>
              <a:ext uri="{FF2B5EF4-FFF2-40B4-BE49-F238E27FC236}">
                <a16:creationId xmlns:a16="http://schemas.microsoft.com/office/drawing/2014/main" id="{AE3AA534-46F5-8BCF-382E-3F4431071FBD}"/>
              </a:ext>
            </a:extLst>
          </p:cNvPr>
          <p:cNvSpPr>
            <a:spLocks noGrp="1"/>
          </p:cNvSpPr>
          <p:nvPr/>
        </p:nvSpPr>
        <p:spPr>
          <a:xfrm>
            <a:off x="0" y="0"/>
            <a:ext cx="133350" cy="6858000"/>
          </a:xfrm>
          <a:prstGeom prst="rect">
            <a:avLst/>
          </a:prstGeom>
          <a:solidFill>
            <a:srgbClr val="0067B1"/>
          </a:solidFill>
          <a:ln w="0">
            <a:noFill/>
          </a:ln>
        </p:spPr>
      </p:sp>
      <p:pic>
        <p:nvPicPr>
          <p:cNvPr id="26" name="图片 25">
            <a:extLst>
              <a:ext uri="{FF2B5EF4-FFF2-40B4-BE49-F238E27FC236}">
                <a16:creationId xmlns:a16="http://schemas.microsoft.com/office/drawing/2014/main" id="{783D2D91-41C1-8BBB-9A60-2C2D834E9350}"/>
              </a:ext>
            </a:extLst>
          </p:cNvPr>
          <p:cNvPicPr>
            <a:picLocks noChangeAspect="1"/>
          </p:cNvPicPr>
          <p:nvPr/>
        </p:nvPicPr>
        <p:blipFill>
          <a:blip r:embed="rId3"/>
          <a:stretch/>
        </p:blipFill>
        <p:spPr>
          <a:xfrm>
            <a:off x="9529330" y="247650"/>
            <a:ext cx="2048741" cy="594360"/>
          </a:xfrm>
          <a:prstGeom prst="rect">
            <a:avLst/>
          </a:prstGeom>
        </p:spPr>
      </p:pic>
      <p:sp>
        <p:nvSpPr>
          <p:cNvPr id="3" name="Slide title">
            <a:extLst>
              <a:ext uri="{FF2B5EF4-FFF2-40B4-BE49-F238E27FC236}">
                <a16:creationId xmlns:a16="http://schemas.microsoft.com/office/drawing/2014/main" id="{24D6BFD4-CAAF-575D-5776-B8005E101074}"/>
              </a:ext>
            </a:extLst>
          </p:cNvPr>
          <p:cNvSpPr>
            <a:spLocks noGrp="1"/>
          </p:cNvSpPr>
          <p:nvPr/>
        </p:nvSpPr>
        <p:spPr>
          <a:xfrm>
            <a:off x="514350" y="285750"/>
            <a:ext cx="8810625" cy="514350"/>
          </a:xfrm>
          <a:prstGeom prst="rect">
            <a:avLst/>
          </a:prstGeom>
          <a:noFill/>
          <a:ln w="0">
            <a:noFill/>
          </a:ln>
        </p:spPr>
        <p:txBody>
          <a:bodyPr wrap="square" anchor="t">
            <a:noAutofit/>
          </a:bodyPr>
          <a:lstStyle/>
          <a:p>
            <a:pPr algn="l">
              <a:defRPr sz="3000" b="1">
                <a:solidFill>
                  <a:srgbClr val="0A2540"/>
                </a:solidFill>
                <a:latin typeface="Times New Roman"/>
                <a:ea typeface="Times New Roman"/>
                <a:cs typeface="Times New Roman"/>
              </a:defRPr>
            </a:pPr>
            <a:r>
              <a:rPr sz="3000" b="1">
                <a:solidFill>
                  <a:srgbClr val="0A2540"/>
                </a:solidFill>
                <a:latin typeface="Times New Roman"/>
                <a:ea typeface="Times New Roman"/>
                <a:cs typeface="Times New Roman"/>
              </a:rPr>
              <a:t>Presentation roadmap</a:t>
            </a:r>
          </a:p>
        </p:txBody>
      </p:sp>
      <p:sp>
        <p:nvSpPr>
          <p:cNvPr id="4" name="Header rule">
            <a:extLst>
              <a:ext uri="{FF2B5EF4-FFF2-40B4-BE49-F238E27FC236}">
                <a16:creationId xmlns:a16="http://schemas.microsoft.com/office/drawing/2014/main" id="{AF6647AA-12F4-8A5A-9390-471DA337999D}"/>
              </a:ext>
            </a:extLst>
          </p:cNvPr>
          <p:cNvSpPr>
            <a:spLocks noGrp="1"/>
          </p:cNvSpPr>
          <p:nvPr/>
        </p:nvSpPr>
        <p:spPr>
          <a:xfrm>
            <a:off x="514350" y="1257300"/>
            <a:ext cx="11144250" cy="14288"/>
          </a:xfrm>
          <a:prstGeom prst="rect">
            <a:avLst/>
          </a:prstGeom>
          <a:solidFill>
            <a:srgbClr val="D5E0EA"/>
          </a:solidFill>
          <a:ln w="0">
            <a:noFill/>
          </a:ln>
        </p:spPr>
      </p:sp>
      <p:sp>
        <p:nvSpPr>
          <p:cNvPr id="5" name="Roadmap 0">
            <a:extLst>
              <a:ext uri="{FF2B5EF4-FFF2-40B4-BE49-F238E27FC236}">
                <a16:creationId xmlns:a16="http://schemas.microsoft.com/office/drawing/2014/main" id="{957B9689-1EA9-DB75-3937-C7040B234B89}"/>
              </a:ext>
            </a:extLst>
          </p:cNvPr>
          <p:cNvSpPr>
            <a:spLocks noGrp="1"/>
          </p:cNvSpPr>
          <p:nvPr/>
        </p:nvSpPr>
        <p:spPr>
          <a:xfrm>
            <a:off x="609600" y="1562100"/>
            <a:ext cx="4095750" cy="400050"/>
          </a:xfrm>
          <a:prstGeom prst="rect">
            <a:avLst/>
          </a:prstGeom>
          <a:noFill/>
          <a:ln w="0">
            <a:noFill/>
          </a:ln>
        </p:spPr>
        <p:txBody>
          <a:bodyPr wrap="square" anchor="t">
            <a:noAutofit/>
          </a:bodyPr>
          <a:lstStyle/>
          <a:p>
            <a:pPr algn="l">
              <a:defRPr sz="2400" b="1">
                <a:solidFill>
                  <a:srgbClr val="0A2540"/>
                </a:solidFill>
                <a:latin typeface="Times New Roman"/>
                <a:ea typeface="Times New Roman"/>
                <a:cs typeface="Times New Roman"/>
              </a:defRPr>
            </a:pPr>
            <a:r>
              <a:rPr sz="2400" b="1" dirty="0">
                <a:solidFill>
                  <a:schemeClr val="bg1">
                    <a:lumMod val="65000"/>
                  </a:schemeClr>
                </a:solidFill>
                <a:latin typeface="Times New Roman"/>
                <a:ea typeface="Times New Roman"/>
                <a:cs typeface="Times New Roman"/>
              </a:rPr>
              <a:t>Background</a:t>
            </a:r>
          </a:p>
        </p:txBody>
      </p:sp>
      <p:sp>
        <p:nvSpPr>
          <p:cNvPr id="6" name="Roadmap detail 0">
            <a:extLst>
              <a:ext uri="{FF2B5EF4-FFF2-40B4-BE49-F238E27FC236}">
                <a16:creationId xmlns:a16="http://schemas.microsoft.com/office/drawing/2014/main" id="{F853B1ED-617E-BBDF-31F8-5C8DBE0CF22E}"/>
              </a:ext>
            </a:extLst>
          </p:cNvPr>
          <p:cNvSpPr>
            <a:spLocks noGrp="1"/>
          </p:cNvSpPr>
          <p:nvPr/>
        </p:nvSpPr>
        <p:spPr>
          <a:xfrm>
            <a:off x="4714875" y="1581150"/>
            <a:ext cx="5715000" cy="628650"/>
          </a:xfrm>
          <a:prstGeom prst="rect">
            <a:avLst/>
          </a:prstGeom>
          <a:noFill/>
          <a:ln w="0">
            <a:noFill/>
          </a:ln>
        </p:spPr>
        <p:txBody>
          <a:bodyPr wrap="square" anchor="t">
            <a:noAutofit/>
          </a:bodyPr>
          <a:lstStyle/>
          <a:p>
            <a:pPr algn="l">
              <a:defRPr sz="1950" b="0">
                <a:solidFill>
                  <a:srgbClr val="52677A"/>
                </a:solidFill>
                <a:latin typeface="Times New Roman"/>
                <a:ea typeface="Times New Roman"/>
                <a:cs typeface="Times New Roman"/>
              </a:defRPr>
            </a:pPr>
            <a:r>
              <a:rPr sz="1950" b="0" dirty="0">
                <a:solidFill>
                  <a:schemeClr val="bg1">
                    <a:lumMod val="65000"/>
                  </a:schemeClr>
                </a:solidFill>
                <a:latin typeface="Times New Roman"/>
                <a:ea typeface="Times New Roman"/>
                <a:cs typeface="Times New Roman"/>
              </a:rPr>
              <a:t>Bonding experiment and a three-layer device</a:t>
            </a:r>
          </a:p>
        </p:txBody>
      </p:sp>
      <p:sp>
        <p:nvSpPr>
          <p:cNvPr id="7" name="Roadmap pages 0">
            <a:extLst>
              <a:ext uri="{FF2B5EF4-FFF2-40B4-BE49-F238E27FC236}">
                <a16:creationId xmlns:a16="http://schemas.microsoft.com/office/drawing/2014/main" id="{D40011D3-EA3D-5450-FCFC-616C74DE6F80}"/>
              </a:ext>
            </a:extLst>
          </p:cNvPr>
          <p:cNvSpPr>
            <a:spLocks noGrp="1"/>
          </p:cNvSpPr>
          <p:nvPr/>
        </p:nvSpPr>
        <p:spPr>
          <a:xfrm>
            <a:off x="10572750" y="1581150"/>
            <a:ext cx="990600" cy="400050"/>
          </a:xfrm>
          <a:prstGeom prst="rect">
            <a:avLst/>
          </a:prstGeom>
          <a:noFill/>
          <a:ln w="0">
            <a:noFill/>
          </a:ln>
        </p:spPr>
        <p:txBody>
          <a:bodyPr wrap="square" anchor="t">
            <a:noAutofit/>
          </a:bodyPr>
          <a:lstStyle/>
          <a:p>
            <a:pPr algn="l">
              <a:defRPr sz="1950" b="0">
                <a:solidFill>
                  <a:srgbClr val="0067B1"/>
                </a:solidFill>
                <a:latin typeface="Times New Roman"/>
                <a:ea typeface="Times New Roman"/>
                <a:cs typeface="Times New Roman"/>
              </a:defRPr>
            </a:pPr>
            <a:r>
              <a:rPr sz="1950" b="0" dirty="0">
                <a:solidFill>
                  <a:srgbClr val="0067B1"/>
                </a:solidFill>
                <a:latin typeface="Times New Roman"/>
                <a:ea typeface="Times New Roman"/>
                <a:cs typeface="Times New Roman"/>
              </a:rPr>
              <a:t>0</a:t>
            </a:r>
            <a:r>
              <a:rPr lang="en-US" sz="1950" b="0" dirty="0">
                <a:solidFill>
                  <a:srgbClr val="0067B1"/>
                </a:solidFill>
                <a:latin typeface="Times New Roman"/>
                <a:ea typeface="Times New Roman"/>
                <a:cs typeface="Times New Roman"/>
              </a:rPr>
              <a:t>4</a:t>
            </a:r>
            <a:r>
              <a:rPr sz="1950" b="0" dirty="0">
                <a:solidFill>
                  <a:srgbClr val="0067B1"/>
                </a:solidFill>
                <a:latin typeface="Times New Roman"/>
                <a:ea typeface="Times New Roman"/>
                <a:cs typeface="Times New Roman"/>
              </a:rPr>
              <a:t>–0</a:t>
            </a:r>
            <a:r>
              <a:rPr lang="en-US" sz="1950" b="0" dirty="0">
                <a:solidFill>
                  <a:srgbClr val="0067B1"/>
                </a:solidFill>
                <a:latin typeface="Times New Roman"/>
                <a:ea typeface="Times New Roman"/>
                <a:cs typeface="Times New Roman"/>
              </a:rPr>
              <a:t>5</a:t>
            </a:r>
            <a:endParaRPr sz="1950" b="0" dirty="0">
              <a:solidFill>
                <a:srgbClr val="0067B1"/>
              </a:solidFill>
              <a:latin typeface="Times New Roman"/>
              <a:ea typeface="Times New Roman"/>
              <a:cs typeface="Times New Roman"/>
            </a:endParaRPr>
          </a:p>
        </p:txBody>
      </p:sp>
      <p:sp>
        <p:nvSpPr>
          <p:cNvPr id="8" name="Roadmap separator 0">
            <a:extLst>
              <a:ext uri="{FF2B5EF4-FFF2-40B4-BE49-F238E27FC236}">
                <a16:creationId xmlns:a16="http://schemas.microsoft.com/office/drawing/2014/main" id="{8E9F7017-0D32-4989-4FEE-8B1AB7903ECF}"/>
              </a:ext>
            </a:extLst>
          </p:cNvPr>
          <p:cNvSpPr>
            <a:spLocks noGrp="1"/>
          </p:cNvSpPr>
          <p:nvPr/>
        </p:nvSpPr>
        <p:spPr>
          <a:xfrm>
            <a:off x="609600" y="2286000"/>
            <a:ext cx="10953750" cy="14288"/>
          </a:xfrm>
          <a:prstGeom prst="rect">
            <a:avLst/>
          </a:prstGeom>
          <a:solidFill>
            <a:srgbClr val="D5E0EA"/>
          </a:solidFill>
          <a:ln w="0">
            <a:noFill/>
          </a:ln>
        </p:spPr>
      </p:sp>
      <p:sp>
        <p:nvSpPr>
          <p:cNvPr id="9" name="Roadmap 1">
            <a:extLst>
              <a:ext uri="{FF2B5EF4-FFF2-40B4-BE49-F238E27FC236}">
                <a16:creationId xmlns:a16="http://schemas.microsoft.com/office/drawing/2014/main" id="{2A993A20-998E-EF3B-6E02-3A9F2A9F58B0}"/>
              </a:ext>
            </a:extLst>
          </p:cNvPr>
          <p:cNvSpPr>
            <a:spLocks noGrp="1"/>
          </p:cNvSpPr>
          <p:nvPr/>
        </p:nvSpPr>
        <p:spPr>
          <a:xfrm>
            <a:off x="609600" y="2476500"/>
            <a:ext cx="4095750" cy="400050"/>
          </a:xfrm>
          <a:prstGeom prst="rect">
            <a:avLst/>
          </a:prstGeom>
          <a:noFill/>
          <a:ln w="0">
            <a:noFill/>
          </a:ln>
        </p:spPr>
        <p:txBody>
          <a:bodyPr wrap="square" anchor="t">
            <a:noAutofit/>
          </a:bodyPr>
          <a:lstStyle/>
          <a:p>
            <a:pPr algn="l">
              <a:defRPr sz="2400" b="1">
                <a:solidFill>
                  <a:srgbClr val="0A2540"/>
                </a:solidFill>
                <a:latin typeface="Times New Roman"/>
                <a:ea typeface="Times New Roman"/>
                <a:cs typeface="Times New Roman"/>
              </a:defRPr>
            </a:pPr>
            <a:r>
              <a:rPr sz="2400" b="1" dirty="0">
                <a:solidFill>
                  <a:schemeClr val="bg1">
                    <a:lumMod val="65000"/>
                  </a:schemeClr>
                </a:solidFill>
                <a:latin typeface="Times New Roman"/>
                <a:ea typeface="Times New Roman"/>
                <a:cs typeface="Times New Roman"/>
              </a:rPr>
              <a:t>Model and input domain</a:t>
            </a:r>
          </a:p>
        </p:txBody>
      </p:sp>
      <p:sp>
        <p:nvSpPr>
          <p:cNvPr id="10" name="Roadmap detail 1">
            <a:extLst>
              <a:ext uri="{FF2B5EF4-FFF2-40B4-BE49-F238E27FC236}">
                <a16:creationId xmlns:a16="http://schemas.microsoft.com/office/drawing/2014/main" id="{90CED314-900A-80DB-C0C6-58C9E8964072}"/>
              </a:ext>
            </a:extLst>
          </p:cNvPr>
          <p:cNvSpPr>
            <a:spLocks noGrp="1"/>
          </p:cNvSpPr>
          <p:nvPr/>
        </p:nvSpPr>
        <p:spPr>
          <a:xfrm>
            <a:off x="4714875" y="2495550"/>
            <a:ext cx="5715000" cy="628650"/>
          </a:xfrm>
          <a:prstGeom prst="rect">
            <a:avLst/>
          </a:prstGeom>
          <a:noFill/>
          <a:ln w="0">
            <a:noFill/>
          </a:ln>
        </p:spPr>
        <p:txBody>
          <a:bodyPr wrap="square" anchor="t">
            <a:noAutofit/>
          </a:bodyPr>
          <a:lstStyle/>
          <a:p>
            <a:pPr algn="l">
              <a:defRPr sz="1950" b="0">
                <a:solidFill>
                  <a:srgbClr val="52677A"/>
                </a:solidFill>
                <a:latin typeface="Times New Roman"/>
                <a:ea typeface="Times New Roman"/>
                <a:cs typeface="Times New Roman"/>
              </a:defRPr>
            </a:pPr>
            <a:r>
              <a:rPr sz="1950" b="0" dirty="0">
                <a:solidFill>
                  <a:schemeClr val="bg1">
                    <a:lumMod val="65000"/>
                  </a:schemeClr>
                </a:solidFill>
                <a:latin typeface="Times New Roman"/>
                <a:ea typeface="Times New Roman"/>
                <a:cs typeface="Times New Roman"/>
              </a:rPr>
              <a:t>Coupled equations, adhesion and 12 inputs</a:t>
            </a:r>
          </a:p>
        </p:txBody>
      </p:sp>
      <p:sp>
        <p:nvSpPr>
          <p:cNvPr id="11" name="Roadmap pages 1">
            <a:extLst>
              <a:ext uri="{FF2B5EF4-FFF2-40B4-BE49-F238E27FC236}">
                <a16:creationId xmlns:a16="http://schemas.microsoft.com/office/drawing/2014/main" id="{06867443-F689-6CB3-BF06-CEA4B3FD6CD9}"/>
              </a:ext>
            </a:extLst>
          </p:cNvPr>
          <p:cNvSpPr>
            <a:spLocks noGrp="1"/>
          </p:cNvSpPr>
          <p:nvPr/>
        </p:nvSpPr>
        <p:spPr>
          <a:xfrm>
            <a:off x="10572750" y="2495550"/>
            <a:ext cx="990600" cy="400050"/>
          </a:xfrm>
          <a:prstGeom prst="rect">
            <a:avLst/>
          </a:prstGeom>
          <a:noFill/>
          <a:ln w="0">
            <a:noFill/>
          </a:ln>
        </p:spPr>
        <p:txBody>
          <a:bodyPr wrap="square" anchor="t">
            <a:noAutofit/>
          </a:bodyPr>
          <a:lstStyle/>
          <a:p>
            <a:pPr algn="l">
              <a:defRPr sz="1950" b="0">
                <a:solidFill>
                  <a:srgbClr val="0067B1"/>
                </a:solidFill>
                <a:latin typeface="Times New Roman"/>
                <a:ea typeface="Times New Roman"/>
                <a:cs typeface="Times New Roman"/>
              </a:defRPr>
            </a:pPr>
            <a:r>
              <a:rPr sz="1950" b="0" dirty="0">
                <a:solidFill>
                  <a:srgbClr val="0067B1"/>
                </a:solidFill>
                <a:latin typeface="Times New Roman"/>
                <a:ea typeface="Times New Roman"/>
                <a:cs typeface="Times New Roman"/>
              </a:rPr>
              <a:t>0</a:t>
            </a:r>
            <a:r>
              <a:rPr lang="en-US" sz="1950" b="0" dirty="0">
                <a:solidFill>
                  <a:srgbClr val="0067B1"/>
                </a:solidFill>
                <a:latin typeface="Times New Roman"/>
                <a:ea typeface="Times New Roman"/>
                <a:cs typeface="Times New Roman"/>
              </a:rPr>
              <a:t>7</a:t>
            </a:r>
            <a:r>
              <a:rPr sz="1950" b="0" dirty="0">
                <a:solidFill>
                  <a:srgbClr val="0067B1"/>
                </a:solidFill>
                <a:latin typeface="Times New Roman"/>
                <a:ea typeface="Times New Roman"/>
                <a:cs typeface="Times New Roman"/>
              </a:rPr>
              <a:t>–0</a:t>
            </a:r>
            <a:r>
              <a:rPr lang="en-US" sz="1950" dirty="0">
                <a:solidFill>
                  <a:srgbClr val="0067B1"/>
                </a:solidFill>
                <a:latin typeface="Times New Roman"/>
                <a:ea typeface="Times New Roman"/>
                <a:cs typeface="Times New Roman"/>
              </a:rPr>
              <a:t>9</a:t>
            </a:r>
            <a:endParaRPr sz="1950" b="0" dirty="0">
              <a:solidFill>
                <a:srgbClr val="0067B1"/>
              </a:solidFill>
              <a:latin typeface="Times New Roman"/>
              <a:ea typeface="Times New Roman"/>
              <a:cs typeface="Times New Roman"/>
            </a:endParaRPr>
          </a:p>
        </p:txBody>
      </p:sp>
      <p:sp>
        <p:nvSpPr>
          <p:cNvPr id="12" name="Roadmap separator 1">
            <a:extLst>
              <a:ext uri="{FF2B5EF4-FFF2-40B4-BE49-F238E27FC236}">
                <a16:creationId xmlns:a16="http://schemas.microsoft.com/office/drawing/2014/main" id="{F9753124-B6E8-2D47-CC24-7FBFC022F623}"/>
              </a:ext>
            </a:extLst>
          </p:cNvPr>
          <p:cNvSpPr>
            <a:spLocks noGrp="1"/>
          </p:cNvSpPr>
          <p:nvPr/>
        </p:nvSpPr>
        <p:spPr>
          <a:xfrm>
            <a:off x="609600" y="3200400"/>
            <a:ext cx="10953750" cy="14288"/>
          </a:xfrm>
          <a:prstGeom prst="rect">
            <a:avLst/>
          </a:prstGeom>
          <a:solidFill>
            <a:srgbClr val="D5E0EA"/>
          </a:solidFill>
          <a:ln w="0">
            <a:noFill/>
          </a:ln>
        </p:spPr>
      </p:sp>
      <p:sp>
        <p:nvSpPr>
          <p:cNvPr id="13" name="Roadmap 2">
            <a:extLst>
              <a:ext uri="{FF2B5EF4-FFF2-40B4-BE49-F238E27FC236}">
                <a16:creationId xmlns:a16="http://schemas.microsoft.com/office/drawing/2014/main" id="{1C0AC74C-3A1A-93ED-131A-4D1F70CFFF92}"/>
              </a:ext>
            </a:extLst>
          </p:cNvPr>
          <p:cNvSpPr>
            <a:spLocks noGrp="1"/>
          </p:cNvSpPr>
          <p:nvPr/>
        </p:nvSpPr>
        <p:spPr>
          <a:xfrm>
            <a:off x="609600" y="3390900"/>
            <a:ext cx="4095750" cy="400050"/>
          </a:xfrm>
          <a:prstGeom prst="rect">
            <a:avLst/>
          </a:prstGeom>
          <a:noFill/>
          <a:ln w="0">
            <a:noFill/>
          </a:ln>
        </p:spPr>
        <p:txBody>
          <a:bodyPr wrap="square" anchor="t">
            <a:noAutofit/>
          </a:bodyPr>
          <a:lstStyle/>
          <a:p>
            <a:pPr algn="l">
              <a:defRPr sz="2400" b="1">
                <a:solidFill>
                  <a:srgbClr val="0A2540"/>
                </a:solidFill>
                <a:latin typeface="Times New Roman"/>
                <a:ea typeface="Times New Roman"/>
                <a:cs typeface="Times New Roman"/>
              </a:defRPr>
            </a:pPr>
            <a:r>
              <a:rPr sz="2400" b="1" dirty="0">
                <a:latin typeface="Times New Roman"/>
                <a:ea typeface="Times New Roman"/>
                <a:cs typeface="Times New Roman"/>
              </a:rPr>
              <a:t>Transient results</a:t>
            </a:r>
          </a:p>
        </p:txBody>
      </p:sp>
      <p:sp>
        <p:nvSpPr>
          <p:cNvPr id="14" name="Roadmap detail 2">
            <a:extLst>
              <a:ext uri="{FF2B5EF4-FFF2-40B4-BE49-F238E27FC236}">
                <a16:creationId xmlns:a16="http://schemas.microsoft.com/office/drawing/2014/main" id="{9902E3FE-7312-DF2E-62E9-49275670BD8E}"/>
              </a:ext>
            </a:extLst>
          </p:cNvPr>
          <p:cNvSpPr>
            <a:spLocks noGrp="1"/>
          </p:cNvSpPr>
          <p:nvPr/>
        </p:nvSpPr>
        <p:spPr>
          <a:xfrm>
            <a:off x="4714875" y="3409950"/>
            <a:ext cx="5715000" cy="628650"/>
          </a:xfrm>
          <a:prstGeom prst="rect">
            <a:avLst/>
          </a:prstGeom>
          <a:noFill/>
          <a:ln w="0">
            <a:noFill/>
          </a:ln>
        </p:spPr>
        <p:txBody>
          <a:bodyPr wrap="square" anchor="t">
            <a:noAutofit/>
          </a:bodyPr>
          <a:lstStyle/>
          <a:p>
            <a:pPr algn="l">
              <a:defRPr sz="1950" b="0">
                <a:solidFill>
                  <a:srgbClr val="52677A"/>
                </a:solidFill>
                <a:latin typeface="Times New Roman"/>
                <a:ea typeface="Times New Roman"/>
                <a:cs typeface="Times New Roman"/>
              </a:defRPr>
            </a:pPr>
            <a:r>
              <a:rPr sz="1950" b="0" dirty="0">
                <a:latin typeface="Times New Roman"/>
                <a:ea typeface="Times New Roman"/>
                <a:cs typeface="Times New Roman"/>
              </a:rPr>
              <a:t>Mean front speed, height, displacement and pressure</a:t>
            </a:r>
          </a:p>
        </p:txBody>
      </p:sp>
      <p:sp>
        <p:nvSpPr>
          <p:cNvPr id="15" name="Roadmap pages 2">
            <a:extLst>
              <a:ext uri="{FF2B5EF4-FFF2-40B4-BE49-F238E27FC236}">
                <a16:creationId xmlns:a16="http://schemas.microsoft.com/office/drawing/2014/main" id="{B7A21891-F355-D43E-9C7C-48C8D62109B1}"/>
              </a:ext>
            </a:extLst>
          </p:cNvPr>
          <p:cNvSpPr>
            <a:spLocks noGrp="1"/>
          </p:cNvSpPr>
          <p:nvPr/>
        </p:nvSpPr>
        <p:spPr>
          <a:xfrm>
            <a:off x="10572750" y="3409950"/>
            <a:ext cx="990600" cy="400050"/>
          </a:xfrm>
          <a:prstGeom prst="rect">
            <a:avLst/>
          </a:prstGeom>
          <a:noFill/>
          <a:ln w="0">
            <a:noFill/>
          </a:ln>
        </p:spPr>
        <p:txBody>
          <a:bodyPr wrap="square" anchor="t">
            <a:noAutofit/>
          </a:bodyPr>
          <a:lstStyle/>
          <a:p>
            <a:pPr algn="l">
              <a:defRPr sz="1950" b="0">
                <a:solidFill>
                  <a:srgbClr val="0067B1"/>
                </a:solidFill>
                <a:latin typeface="Times New Roman"/>
                <a:ea typeface="Times New Roman"/>
                <a:cs typeface="Times New Roman"/>
              </a:defRPr>
            </a:pPr>
            <a:r>
              <a:rPr lang="en-US" sz="1950" dirty="0">
                <a:solidFill>
                  <a:srgbClr val="0067B1"/>
                </a:solidFill>
                <a:latin typeface="Times New Roman"/>
                <a:ea typeface="Times New Roman"/>
                <a:cs typeface="Times New Roman"/>
              </a:rPr>
              <a:t>11</a:t>
            </a:r>
            <a:r>
              <a:rPr sz="1950" b="0" dirty="0">
                <a:solidFill>
                  <a:srgbClr val="0067B1"/>
                </a:solidFill>
                <a:latin typeface="Times New Roman"/>
                <a:ea typeface="Times New Roman"/>
                <a:cs typeface="Times New Roman"/>
              </a:rPr>
              <a:t>–1</a:t>
            </a:r>
            <a:r>
              <a:rPr lang="en-US" sz="1950" dirty="0">
                <a:solidFill>
                  <a:srgbClr val="0067B1"/>
                </a:solidFill>
                <a:latin typeface="Times New Roman"/>
                <a:ea typeface="Times New Roman"/>
                <a:cs typeface="Times New Roman"/>
              </a:rPr>
              <a:t>3</a:t>
            </a:r>
            <a:endParaRPr sz="1950" b="0" dirty="0">
              <a:solidFill>
                <a:srgbClr val="0067B1"/>
              </a:solidFill>
              <a:latin typeface="Times New Roman"/>
              <a:ea typeface="Times New Roman"/>
              <a:cs typeface="Times New Roman"/>
            </a:endParaRPr>
          </a:p>
        </p:txBody>
      </p:sp>
      <p:sp>
        <p:nvSpPr>
          <p:cNvPr id="16" name="Roadmap separator 2">
            <a:extLst>
              <a:ext uri="{FF2B5EF4-FFF2-40B4-BE49-F238E27FC236}">
                <a16:creationId xmlns:a16="http://schemas.microsoft.com/office/drawing/2014/main" id="{E145E6CD-0F91-BA30-83E2-E3CBDCF6CBBF}"/>
              </a:ext>
            </a:extLst>
          </p:cNvPr>
          <p:cNvSpPr>
            <a:spLocks noGrp="1"/>
          </p:cNvSpPr>
          <p:nvPr/>
        </p:nvSpPr>
        <p:spPr>
          <a:xfrm>
            <a:off x="609600" y="4114800"/>
            <a:ext cx="10953750" cy="14288"/>
          </a:xfrm>
          <a:prstGeom prst="rect">
            <a:avLst/>
          </a:prstGeom>
          <a:solidFill>
            <a:srgbClr val="D5E0EA"/>
          </a:solidFill>
          <a:ln w="0">
            <a:noFill/>
          </a:ln>
        </p:spPr>
      </p:sp>
      <p:sp>
        <p:nvSpPr>
          <p:cNvPr id="17" name="Roadmap 3">
            <a:extLst>
              <a:ext uri="{FF2B5EF4-FFF2-40B4-BE49-F238E27FC236}">
                <a16:creationId xmlns:a16="http://schemas.microsoft.com/office/drawing/2014/main" id="{0D5DFF3A-7144-319C-670B-B21674D233C6}"/>
              </a:ext>
            </a:extLst>
          </p:cNvPr>
          <p:cNvSpPr>
            <a:spLocks noGrp="1"/>
          </p:cNvSpPr>
          <p:nvPr/>
        </p:nvSpPr>
        <p:spPr>
          <a:xfrm>
            <a:off x="609600" y="4305300"/>
            <a:ext cx="4095750" cy="400050"/>
          </a:xfrm>
          <a:prstGeom prst="rect">
            <a:avLst/>
          </a:prstGeom>
          <a:noFill/>
          <a:ln w="0">
            <a:noFill/>
          </a:ln>
        </p:spPr>
        <p:txBody>
          <a:bodyPr wrap="square" anchor="t">
            <a:noAutofit/>
          </a:bodyPr>
          <a:lstStyle/>
          <a:p>
            <a:pPr algn="l">
              <a:defRPr sz="2400" b="1">
                <a:solidFill>
                  <a:srgbClr val="0A2540"/>
                </a:solidFill>
                <a:latin typeface="Times New Roman"/>
                <a:ea typeface="Times New Roman"/>
                <a:cs typeface="Times New Roman"/>
              </a:defRPr>
            </a:pPr>
            <a:r>
              <a:rPr sz="2400" b="1" dirty="0">
                <a:solidFill>
                  <a:schemeClr val="bg1">
                    <a:lumMod val="65000"/>
                  </a:schemeClr>
                </a:solidFill>
                <a:latin typeface="Times New Roman"/>
                <a:ea typeface="Times New Roman"/>
                <a:cs typeface="Times New Roman"/>
              </a:rPr>
              <a:t>Sensitivity analysis</a:t>
            </a:r>
          </a:p>
        </p:txBody>
      </p:sp>
      <p:sp>
        <p:nvSpPr>
          <p:cNvPr id="18" name="Roadmap detail 3">
            <a:extLst>
              <a:ext uri="{FF2B5EF4-FFF2-40B4-BE49-F238E27FC236}">
                <a16:creationId xmlns:a16="http://schemas.microsoft.com/office/drawing/2014/main" id="{57FDD178-7B42-FECD-C7AE-380479E31F86}"/>
              </a:ext>
            </a:extLst>
          </p:cNvPr>
          <p:cNvSpPr>
            <a:spLocks noGrp="1"/>
          </p:cNvSpPr>
          <p:nvPr/>
        </p:nvSpPr>
        <p:spPr>
          <a:xfrm>
            <a:off x="4714875" y="4324350"/>
            <a:ext cx="5715000" cy="628650"/>
          </a:xfrm>
          <a:prstGeom prst="rect">
            <a:avLst/>
          </a:prstGeom>
          <a:noFill/>
          <a:ln w="0">
            <a:noFill/>
          </a:ln>
        </p:spPr>
        <p:txBody>
          <a:bodyPr wrap="square" anchor="t">
            <a:noAutofit/>
          </a:bodyPr>
          <a:lstStyle/>
          <a:p>
            <a:pPr algn="l">
              <a:defRPr sz="1950" b="0">
                <a:solidFill>
                  <a:srgbClr val="52677A"/>
                </a:solidFill>
                <a:latin typeface="Times New Roman"/>
                <a:ea typeface="Times New Roman"/>
                <a:cs typeface="Times New Roman"/>
              </a:defRPr>
            </a:pPr>
            <a:r>
              <a:rPr sz="1950" b="0" dirty="0">
                <a:solidFill>
                  <a:schemeClr val="bg1">
                    <a:lumMod val="65000"/>
                  </a:schemeClr>
                </a:solidFill>
                <a:latin typeface="Times New Roman"/>
                <a:ea typeface="Times New Roman"/>
                <a:cs typeface="Times New Roman"/>
              </a:rPr>
              <a:t>Morris screening, Sobol indices and priorities</a:t>
            </a:r>
          </a:p>
        </p:txBody>
      </p:sp>
      <p:sp>
        <p:nvSpPr>
          <p:cNvPr id="19" name="Roadmap pages 3">
            <a:extLst>
              <a:ext uri="{FF2B5EF4-FFF2-40B4-BE49-F238E27FC236}">
                <a16:creationId xmlns:a16="http://schemas.microsoft.com/office/drawing/2014/main" id="{75A75614-6718-605C-893A-03167044F681}"/>
              </a:ext>
            </a:extLst>
          </p:cNvPr>
          <p:cNvSpPr>
            <a:spLocks noGrp="1"/>
          </p:cNvSpPr>
          <p:nvPr/>
        </p:nvSpPr>
        <p:spPr>
          <a:xfrm>
            <a:off x="10572750" y="4324350"/>
            <a:ext cx="990600" cy="400050"/>
          </a:xfrm>
          <a:prstGeom prst="rect">
            <a:avLst/>
          </a:prstGeom>
          <a:noFill/>
          <a:ln w="0">
            <a:noFill/>
          </a:ln>
        </p:spPr>
        <p:txBody>
          <a:bodyPr wrap="square" anchor="t">
            <a:noAutofit/>
          </a:bodyPr>
          <a:lstStyle/>
          <a:p>
            <a:pPr algn="l">
              <a:defRPr sz="1950" b="0">
                <a:solidFill>
                  <a:srgbClr val="0067B1"/>
                </a:solidFill>
                <a:latin typeface="Times New Roman"/>
                <a:ea typeface="Times New Roman"/>
                <a:cs typeface="Times New Roman"/>
              </a:defRPr>
            </a:pPr>
            <a:r>
              <a:rPr sz="1950" b="0" dirty="0">
                <a:solidFill>
                  <a:srgbClr val="0067B1"/>
                </a:solidFill>
                <a:latin typeface="Times New Roman"/>
                <a:ea typeface="Times New Roman"/>
                <a:cs typeface="Times New Roman"/>
              </a:rPr>
              <a:t>1</a:t>
            </a:r>
            <a:r>
              <a:rPr lang="en-US" sz="1950" dirty="0">
                <a:solidFill>
                  <a:srgbClr val="0067B1"/>
                </a:solidFill>
                <a:latin typeface="Times New Roman"/>
                <a:ea typeface="Times New Roman"/>
                <a:cs typeface="Times New Roman"/>
              </a:rPr>
              <a:t>5</a:t>
            </a:r>
            <a:r>
              <a:rPr sz="1950" b="0" dirty="0">
                <a:solidFill>
                  <a:srgbClr val="0067B1"/>
                </a:solidFill>
                <a:latin typeface="Times New Roman"/>
                <a:ea typeface="Times New Roman"/>
                <a:cs typeface="Times New Roman"/>
              </a:rPr>
              <a:t>–1</a:t>
            </a:r>
            <a:r>
              <a:rPr lang="en-US" sz="1950" dirty="0">
                <a:solidFill>
                  <a:srgbClr val="0067B1"/>
                </a:solidFill>
                <a:latin typeface="Times New Roman"/>
                <a:ea typeface="Times New Roman"/>
                <a:cs typeface="Times New Roman"/>
              </a:rPr>
              <a:t>6</a:t>
            </a:r>
            <a:endParaRPr sz="1950" b="0" dirty="0">
              <a:solidFill>
                <a:srgbClr val="0067B1"/>
              </a:solidFill>
              <a:latin typeface="Times New Roman"/>
              <a:ea typeface="Times New Roman"/>
              <a:cs typeface="Times New Roman"/>
            </a:endParaRPr>
          </a:p>
        </p:txBody>
      </p:sp>
      <p:sp>
        <p:nvSpPr>
          <p:cNvPr id="20" name="Roadmap separator 3">
            <a:extLst>
              <a:ext uri="{FF2B5EF4-FFF2-40B4-BE49-F238E27FC236}">
                <a16:creationId xmlns:a16="http://schemas.microsoft.com/office/drawing/2014/main" id="{32F99451-2B02-6DEE-CC9C-C02A6BD8EDAA}"/>
              </a:ext>
            </a:extLst>
          </p:cNvPr>
          <p:cNvSpPr>
            <a:spLocks noGrp="1"/>
          </p:cNvSpPr>
          <p:nvPr/>
        </p:nvSpPr>
        <p:spPr>
          <a:xfrm>
            <a:off x="609600" y="5029200"/>
            <a:ext cx="10953750" cy="14288"/>
          </a:xfrm>
          <a:prstGeom prst="rect">
            <a:avLst/>
          </a:prstGeom>
          <a:solidFill>
            <a:srgbClr val="D5E0EA"/>
          </a:solidFill>
          <a:ln w="0">
            <a:noFill/>
          </a:ln>
        </p:spPr>
      </p:sp>
      <p:sp>
        <p:nvSpPr>
          <p:cNvPr id="21" name="Roadmap 4">
            <a:extLst>
              <a:ext uri="{FF2B5EF4-FFF2-40B4-BE49-F238E27FC236}">
                <a16:creationId xmlns:a16="http://schemas.microsoft.com/office/drawing/2014/main" id="{673BAF92-1AD0-39B4-73D6-8A437CCB1769}"/>
              </a:ext>
            </a:extLst>
          </p:cNvPr>
          <p:cNvSpPr>
            <a:spLocks noGrp="1"/>
          </p:cNvSpPr>
          <p:nvPr/>
        </p:nvSpPr>
        <p:spPr>
          <a:xfrm>
            <a:off x="609600" y="5219700"/>
            <a:ext cx="4095750" cy="400050"/>
          </a:xfrm>
          <a:prstGeom prst="rect">
            <a:avLst/>
          </a:prstGeom>
          <a:noFill/>
          <a:ln w="0">
            <a:noFill/>
          </a:ln>
        </p:spPr>
        <p:txBody>
          <a:bodyPr wrap="square" anchor="t">
            <a:noAutofit/>
          </a:bodyPr>
          <a:lstStyle/>
          <a:p>
            <a:pPr algn="l">
              <a:defRPr sz="2400" b="1">
                <a:solidFill>
                  <a:srgbClr val="0A2540"/>
                </a:solidFill>
                <a:latin typeface="Times New Roman"/>
                <a:ea typeface="Times New Roman"/>
                <a:cs typeface="Times New Roman"/>
              </a:defRPr>
            </a:pPr>
            <a:r>
              <a:rPr sz="2400" b="1" dirty="0">
                <a:solidFill>
                  <a:schemeClr val="bg1">
                    <a:lumMod val="65000"/>
                  </a:schemeClr>
                </a:solidFill>
                <a:latin typeface="Times New Roman"/>
                <a:ea typeface="Times New Roman"/>
                <a:cs typeface="Times New Roman"/>
              </a:rPr>
              <a:t>Conclusions</a:t>
            </a:r>
          </a:p>
        </p:txBody>
      </p:sp>
      <p:sp>
        <p:nvSpPr>
          <p:cNvPr id="22" name="Roadmap detail 4">
            <a:extLst>
              <a:ext uri="{FF2B5EF4-FFF2-40B4-BE49-F238E27FC236}">
                <a16:creationId xmlns:a16="http://schemas.microsoft.com/office/drawing/2014/main" id="{E74B8550-B462-52B1-B526-C7AD461A976C}"/>
              </a:ext>
            </a:extLst>
          </p:cNvPr>
          <p:cNvSpPr>
            <a:spLocks noGrp="1"/>
          </p:cNvSpPr>
          <p:nvPr/>
        </p:nvSpPr>
        <p:spPr>
          <a:xfrm>
            <a:off x="4714875" y="5238750"/>
            <a:ext cx="5715000" cy="628650"/>
          </a:xfrm>
          <a:prstGeom prst="rect">
            <a:avLst/>
          </a:prstGeom>
          <a:noFill/>
          <a:ln w="0">
            <a:noFill/>
          </a:ln>
        </p:spPr>
        <p:txBody>
          <a:bodyPr wrap="square" anchor="t">
            <a:noAutofit/>
          </a:bodyPr>
          <a:lstStyle/>
          <a:p>
            <a:pPr algn="l">
              <a:defRPr sz="1950" b="0">
                <a:solidFill>
                  <a:srgbClr val="52677A"/>
                </a:solidFill>
                <a:latin typeface="Times New Roman"/>
                <a:ea typeface="Times New Roman"/>
                <a:cs typeface="Times New Roman"/>
              </a:defRPr>
            </a:pPr>
            <a:r>
              <a:rPr sz="1950" b="0" dirty="0">
                <a:solidFill>
                  <a:schemeClr val="bg1">
                    <a:lumMod val="65000"/>
                  </a:schemeClr>
                </a:solidFill>
                <a:latin typeface="Times New Roman"/>
                <a:ea typeface="Times New Roman"/>
                <a:cs typeface="Times New Roman"/>
              </a:rPr>
              <a:t>Main findings and acknowledgements</a:t>
            </a:r>
          </a:p>
        </p:txBody>
      </p:sp>
      <p:sp>
        <p:nvSpPr>
          <p:cNvPr id="23" name="Roadmap pages 4">
            <a:extLst>
              <a:ext uri="{FF2B5EF4-FFF2-40B4-BE49-F238E27FC236}">
                <a16:creationId xmlns:a16="http://schemas.microsoft.com/office/drawing/2014/main" id="{B9F921EB-78F1-4CDE-275D-3D4B0F135935}"/>
              </a:ext>
            </a:extLst>
          </p:cNvPr>
          <p:cNvSpPr>
            <a:spLocks noGrp="1"/>
          </p:cNvSpPr>
          <p:nvPr/>
        </p:nvSpPr>
        <p:spPr>
          <a:xfrm>
            <a:off x="10572750" y="5238750"/>
            <a:ext cx="990600" cy="400050"/>
          </a:xfrm>
          <a:prstGeom prst="rect">
            <a:avLst/>
          </a:prstGeom>
          <a:noFill/>
          <a:ln w="0">
            <a:noFill/>
          </a:ln>
        </p:spPr>
        <p:txBody>
          <a:bodyPr wrap="square" anchor="t">
            <a:noAutofit/>
          </a:bodyPr>
          <a:lstStyle/>
          <a:p>
            <a:pPr algn="l">
              <a:defRPr sz="1950" b="0">
                <a:solidFill>
                  <a:srgbClr val="0067B1"/>
                </a:solidFill>
                <a:latin typeface="Times New Roman"/>
                <a:ea typeface="Times New Roman"/>
                <a:cs typeface="Times New Roman"/>
              </a:defRPr>
            </a:pPr>
            <a:r>
              <a:rPr sz="1950" b="0" dirty="0">
                <a:solidFill>
                  <a:srgbClr val="0067B1"/>
                </a:solidFill>
                <a:latin typeface="Times New Roman"/>
                <a:ea typeface="Times New Roman"/>
                <a:cs typeface="Times New Roman"/>
              </a:rPr>
              <a:t>1</a:t>
            </a:r>
            <a:r>
              <a:rPr lang="en-US" sz="1950" dirty="0">
                <a:solidFill>
                  <a:srgbClr val="0067B1"/>
                </a:solidFill>
                <a:latin typeface="Times New Roman"/>
                <a:ea typeface="Times New Roman"/>
                <a:cs typeface="Times New Roman"/>
              </a:rPr>
              <a:t>8</a:t>
            </a:r>
            <a:endParaRPr sz="1950" b="0" dirty="0">
              <a:solidFill>
                <a:srgbClr val="0067B1"/>
              </a:solidFill>
              <a:latin typeface="Times New Roman"/>
              <a:ea typeface="Times New Roman"/>
              <a:cs typeface="Times New Roman"/>
            </a:endParaRPr>
          </a:p>
        </p:txBody>
      </p:sp>
    </p:spTree>
    <p:extLst>
      <p:ext uri="{BB962C8B-B14F-4D97-AF65-F5344CB8AC3E}">
        <p14:creationId xmlns:p14="http://schemas.microsoft.com/office/powerpoint/2010/main" val="105056568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 name="Blue accent">
            <a:extLst>
              <a:ext uri="{FF2B5EF4-FFF2-40B4-BE49-F238E27FC236}">
                <a16:creationId xmlns:a16="http://schemas.microsoft.com/office/drawing/2014/main" id="{E2D22D5E-ADDF-40BF-93F8-6CB2B816B61E}"/>
              </a:ext>
            </a:extLst>
          </p:cNvPr>
          <p:cNvSpPr>
            <a:spLocks noGrp="1"/>
          </p:cNvSpPr>
          <p:nvPr/>
        </p:nvSpPr>
        <p:spPr>
          <a:xfrm>
            <a:off x="0" y="0"/>
            <a:ext cx="137160" cy="6858000"/>
          </a:xfrm>
          <a:prstGeom prst="rect">
            <a:avLst/>
          </a:prstGeom>
          <a:solidFill>
            <a:srgbClr val="0067B1"/>
          </a:solidFill>
          <a:ln w="0">
            <a:noFill/>
          </a:ln>
        </p:spPr>
      </p:sp>
      <p:sp>
        <p:nvSpPr>
          <p:cNvPr id="4" name="Header rule">
            <a:extLst>
              <a:ext uri="{FF2B5EF4-FFF2-40B4-BE49-F238E27FC236}">
                <a16:creationId xmlns:a16="http://schemas.microsoft.com/office/drawing/2014/main" id="{9487DCCC-74D0-4D11-A1F6-BFD34EFBAC1F}"/>
              </a:ext>
            </a:extLst>
          </p:cNvPr>
          <p:cNvSpPr>
            <a:spLocks noGrp="1"/>
          </p:cNvSpPr>
          <p:nvPr/>
        </p:nvSpPr>
        <p:spPr>
          <a:xfrm>
            <a:off x="514350" y="1181100"/>
            <a:ext cx="11144250" cy="19050"/>
          </a:xfrm>
          <a:prstGeom prst="rect">
            <a:avLst/>
          </a:prstGeom>
          <a:solidFill>
            <a:srgbClr val="D5E0EA"/>
          </a:solidFill>
          <a:ln w="0">
            <a:noFill/>
          </a:ln>
        </p:spPr>
      </p:sp>
      <p:pic>
        <p:nvPicPr>
          <p:cNvPr id="21" name="图片 3"/>
          <p:cNvPicPr>
            <a:picLocks noChangeAspect="1"/>
          </p:cNvPicPr>
          <p:nvPr/>
        </p:nvPicPr>
        <p:blipFill>
          <a:blip r:embed="rId3"/>
          <a:stretch>
            <a:fillRect/>
          </a:stretch>
        </p:blipFill>
        <p:spPr>
          <a:xfrm>
            <a:off x="294968" y="1376362"/>
            <a:ext cx="6286500" cy="4714875"/>
          </a:xfrm>
          <a:prstGeom prst="rect">
            <a:avLst/>
          </a:prstGeom>
        </p:spPr>
      </p:pic>
      <p:pic>
        <p:nvPicPr>
          <p:cNvPr id="22" name="图片 8"/>
          <p:cNvPicPr>
            <a:picLocks noChangeAspect="1"/>
          </p:cNvPicPr>
          <p:nvPr/>
        </p:nvPicPr>
        <p:blipFill>
          <a:blip r:embed="rId4"/>
          <a:stretch>
            <a:fillRect/>
          </a:stretch>
        </p:blipFill>
        <p:spPr>
          <a:xfrm>
            <a:off x="6739276" y="1790700"/>
            <a:ext cx="5181600" cy="3886200"/>
          </a:xfrm>
          <a:prstGeom prst="rect">
            <a:avLst/>
          </a:prstGeom>
        </p:spPr>
      </p:pic>
      <p:sp>
        <p:nvSpPr>
          <p:cNvPr id="15" name="灯片编号占位符 2">
            <a:extLst>
              <a:ext uri="{FF2B5EF4-FFF2-40B4-BE49-F238E27FC236}">
                <a16:creationId xmlns:a16="http://schemas.microsoft.com/office/drawing/2014/main" id="{77B643B3-EB0F-F02D-E603-8ECE0D289379}"/>
              </a:ext>
            </a:extLst>
          </p:cNvPr>
          <p:cNvSpPr>
            <a:spLocks noGrp="1"/>
          </p:cNvSpPr>
          <p:nvPr>
            <p:ph type="sldNum" idx="4"/>
          </p:nvPr>
        </p:nvSpPr>
        <p:spPr>
          <a:xfrm>
            <a:off x="8610600" y="6356350"/>
            <a:ext cx="2743200" cy="365125"/>
          </a:xfrm>
          <a:prstGeom prst="rect">
            <a:avLst/>
          </a:prstGeom>
        </p:spPr>
        <p:txBody>
          <a:bodyPr vert="horz" lIns="91440" tIns="45720" rIns="91440" bIns="45720" anchor="ctr"/>
          <a:lstStyle>
            <a:lvl1pPr algn="r">
              <a:buNone/>
              <a:defRPr sz="2000">
                <a:solidFill>
                  <a:schemeClr val="tx1">
                    <a:tint val="75000"/>
                  </a:schemeClr>
                </a:solidFill>
              </a:defRPr>
            </a:lvl1pPr>
          </a:lstStyle>
          <a:p>
            <a:pPr>
              <a:buNone/>
              <a:defRPr sz="2000">
                <a:latin typeface="Times New Roman"/>
                <a:ea typeface="Times New Roman"/>
                <a:cs typeface="Times New Roman"/>
              </a:defRPr>
            </a:pPr>
            <a:fld id="{EFD6AB9A-5F9E-5F59-51AB-3C8734130965}" type="slidenum">
              <a:rPr sz="2000">
                <a:latin typeface="Times New Roman"/>
                <a:ea typeface="Times New Roman"/>
                <a:cs typeface="Times New Roman"/>
              </a:rPr>
              <a:t>11</a:t>
            </a:fld>
            <a:endParaRPr/>
          </a:p>
        </p:txBody>
      </p:sp>
      <p:sp>
        <p:nvSpPr>
          <p:cNvPr id="3" name="文本框 2">
            <a:extLst>
              <a:ext uri="{FF2B5EF4-FFF2-40B4-BE49-F238E27FC236}">
                <a16:creationId xmlns:a16="http://schemas.microsoft.com/office/drawing/2014/main" id="{4BFB6BED-EF6E-C46A-6FF2-9037F5F0A719}"/>
              </a:ext>
            </a:extLst>
          </p:cNvPr>
          <p:cNvSpPr txBox="1"/>
          <p:nvPr/>
        </p:nvSpPr>
        <p:spPr>
          <a:xfrm>
            <a:off x="1789471" y="6283324"/>
            <a:ext cx="4070554" cy="400110"/>
          </a:xfrm>
          <a:prstGeom prst="rect">
            <a:avLst/>
          </a:prstGeom>
          <a:noFill/>
        </p:spPr>
        <p:txBody>
          <a:bodyPr wrap="square" rtlCol="0">
            <a:spAutoFit/>
          </a:bodyPr>
          <a:lstStyle/>
          <a:p>
            <a:r>
              <a:rPr lang="en-US" altLang="zh-CN" sz="2000" dirty="0">
                <a:latin typeface="Times New Roman" panose="02020603050405020304" pitchFamily="18" charset="0"/>
                <a:cs typeface="Times New Roman" panose="02020603050405020304" pitchFamily="18" charset="0"/>
              </a:rPr>
              <a:t>Bonding front propagation</a:t>
            </a:r>
            <a:endParaRPr lang="en-US" sz="2000" dirty="0">
              <a:latin typeface="Times New Roman" panose="02020603050405020304" pitchFamily="18" charset="0"/>
              <a:cs typeface="Times New Roman" panose="02020603050405020304" pitchFamily="18" charset="0"/>
            </a:endParaRPr>
          </a:p>
        </p:txBody>
      </p:sp>
      <p:sp>
        <p:nvSpPr>
          <p:cNvPr id="5" name="文本框 4">
            <a:extLst>
              <a:ext uri="{FF2B5EF4-FFF2-40B4-BE49-F238E27FC236}">
                <a16:creationId xmlns:a16="http://schemas.microsoft.com/office/drawing/2014/main" id="{ED0AFD57-DB45-131D-8C51-3931C76FEDEA}"/>
              </a:ext>
            </a:extLst>
          </p:cNvPr>
          <p:cNvSpPr txBox="1"/>
          <p:nvPr/>
        </p:nvSpPr>
        <p:spPr>
          <a:xfrm>
            <a:off x="7512336" y="6202918"/>
            <a:ext cx="3313471" cy="400110"/>
          </a:xfrm>
          <a:prstGeom prst="rect">
            <a:avLst/>
          </a:prstGeom>
          <a:noFill/>
        </p:spPr>
        <p:txBody>
          <a:bodyPr wrap="square" rtlCol="0">
            <a:spAutoFit/>
          </a:bodyPr>
          <a:lstStyle/>
          <a:p>
            <a:r>
              <a:rPr lang="en-US" sz="2000" dirty="0">
                <a:latin typeface="Times New Roman" panose="02020603050405020304" pitchFamily="18" charset="0"/>
                <a:cs typeface="Times New Roman" panose="02020603050405020304" pitchFamily="18" charset="0"/>
              </a:rPr>
              <a:t>Upper wafer deformation</a:t>
            </a:r>
          </a:p>
        </p:txBody>
      </p:sp>
      <p:sp>
        <p:nvSpPr>
          <p:cNvPr id="6" name="Slide title">
            <a:extLst>
              <a:ext uri="{FF2B5EF4-FFF2-40B4-BE49-F238E27FC236}">
                <a16:creationId xmlns:a16="http://schemas.microsoft.com/office/drawing/2014/main" id="{93302320-3D78-AA43-9030-E26A0E59930B}"/>
              </a:ext>
            </a:extLst>
          </p:cNvPr>
          <p:cNvSpPr>
            <a:spLocks noGrp="1"/>
          </p:cNvSpPr>
          <p:nvPr/>
        </p:nvSpPr>
        <p:spPr>
          <a:xfrm>
            <a:off x="514350" y="285750"/>
            <a:ext cx="8810625" cy="514350"/>
          </a:xfrm>
          <a:prstGeom prst="rect">
            <a:avLst/>
          </a:prstGeom>
          <a:noFill/>
          <a:ln w="0">
            <a:noFill/>
          </a:ln>
        </p:spPr>
        <p:txBody>
          <a:bodyPr wrap="square" anchor="t">
            <a:noAutofit/>
          </a:bodyPr>
          <a:lstStyle/>
          <a:p>
            <a:pPr algn="l">
              <a:buNone/>
              <a:defRPr sz="3000" b="1">
                <a:solidFill>
                  <a:srgbClr val="0A2540"/>
                </a:solidFill>
                <a:latin typeface="Times New Roman"/>
                <a:ea typeface="Times New Roman"/>
                <a:cs typeface="Times New Roman"/>
              </a:defRPr>
            </a:pPr>
            <a:r>
              <a:rPr sz="3000" b="1" dirty="0">
                <a:solidFill>
                  <a:srgbClr val="0A2540"/>
                </a:solidFill>
                <a:latin typeface="Times New Roman"/>
                <a:ea typeface="Times New Roman"/>
                <a:cs typeface="Times New Roman"/>
              </a:rPr>
              <a:t>Transient results</a:t>
            </a:r>
          </a:p>
        </p:txBody>
      </p:sp>
      <p:sp>
        <p:nvSpPr>
          <p:cNvPr id="9" name="Slide subtitle">
            <a:extLst>
              <a:ext uri="{FF2B5EF4-FFF2-40B4-BE49-F238E27FC236}">
                <a16:creationId xmlns:a16="http://schemas.microsoft.com/office/drawing/2014/main" id="{4B27F481-1BD3-7058-658B-A626A3282BEC}"/>
              </a:ext>
            </a:extLst>
          </p:cNvPr>
          <p:cNvSpPr>
            <a:spLocks noGrp="1"/>
          </p:cNvSpPr>
          <p:nvPr/>
        </p:nvSpPr>
        <p:spPr>
          <a:xfrm>
            <a:off x="514350" y="838200"/>
            <a:ext cx="11096625" cy="342900"/>
          </a:xfrm>
          <a:prstGeom prst="rect">
            <a:avLst/>
          </a:prstGeom>
          <a:noFill/>
          <a:ln w="0">
            <a:noFill/>
          </a:ln>
        </p:spPr>
        <p:txBody>
          <a:bodyPr wrap="square" anchor="t">
            <a:noAutofit/>
          </a:bodyPr>
          <a:lstStyle/>
          <a:p>
            <a:pPr algn="l">
              <a:buNone/>
              <a:defRPr sz="1800" b="0">
                <a:solidFill>
                  <a:srgbClr val="52677A"/>
                </a:solidFill>
                <a:latin typeface="Times New Roman"/>
                <a:ea typeface="Times New Roman"/>
                <a:cs typeface="Times New Roman"/>
              </a:defRPr>
            </a:pPr>
            <a:r>
              <a:rPr sz="1800" b="0" dirty="0">
                <a:solidFill>
                  <a:srgbClr val="52677A"/>
                </a:solidFill>
                <a:latin typeface="Times New Roman"/>
                <a:ea typeface="Times New Roman"/>
                <a:cs typeface="Times New Roman"/>
              </a:rPr>
              <a:t>Bonding dynamics and front speed</a:t>
            </a:r>
          </a:p>
        </p:txBody>
      </p:sp>
    </p:spTree>
    <p:extLst>
      <p:ext uri="{BB962C8B-B14F-4D97-AF65-F5344CB8AC3E}">
        <p14:creationId xmlns:p14="http://schemas.microsoft.com/office/powerpoint/2010/main" val="58133524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sult accent 3">
            <a:extLst>
              <a:ext uri="{FF2B5EF4-FFF2-40B4-BE49-F238E27FC236}">
                <a16:creationId xmlns:a16="http://schemas.microsoft.com/office/drawing/2014/main" id="{DDE3C95B-B1C2-4BA0-9289-5B82BA888AEF}"/>
              </a:ext>
            </a:extLst>
          </p:cNvPr>
          <p:cNvSpPr>
            <a:spLocks noGrp="1"/>
          </p:cNvSpPr>
          <p:nvPr/>
        </p:nvSpPr>
        <p:spPr>
          <a:xfrm>
            <a:off x="0" y="0"/>
            <a:ext cx="137160" cy="6858000"/>
          </a:xfrm>
          <a:prstGeom prst="rect">
            <a:avLst/>
          </a:prstGeom>
          <a:solidFill>
            <a:srgbClr val="0067B1"/>
          </a:solidFill>
          <a:ln w="0">
            <a:solidFill>
              <a:srgbClr val="0067B1"/>
            </a:solidFill>
          </a:ln>
        </p:spPr>
      </p:sp>
      <p:sp>
        <p:nvSpPr>
          <p:cNvPr id="5" name="Result header rule 3">
            <a:extLst>
              <a:ext uri="{FF2B5EF4-FFF2-40B4-BE49-F238E27FC236}">
                <a16:creationId xmlns:a16="http://schemas.microsoft.com/office/drawing/2014/main" id="{726633A2-C0DA-4C2D-B00D-A840344486AC}"/>
              </a:ext>
            </a:extLst>
          </p:cNvPr>
          <p:cNvSpPr>
            <a:spLocks noGrp="1"/>
          </p:cNvSpPr>
          <p:nvPr/>
        </p:nvSpPr>
        <p:spPr>
          <a:xfrm>
            <a:off x="514350" y="1181100"/>
            <a:ext cx="11144250" cy="19050"/>
          </a:xfrm>
          <a:prstGeom prst="rect">
            <a:avLst/>
          </a:prstGeom>
          <a:solidFill>
            <a:srgbClr val="D5E0EA"/>
          </a:solidFill>
          <a:ln w="0">
            <a:solidFill>
              <a:srgbClr val="D5E0EA"/>
            </a:solidFill>
          </a:ln>
        </p:spPr>
      </p:sp>
      <p:pic>
        <p:nvPicPr>
          <p:cNvPr id="27" name="Image 0"/>
          <p:cNvPicPr>
            <a:picLocks noChangeAspect="1"/>
          </p:cNvPicPr>
          <p:nvPr/>
        </p:nvPicPr>
        <p:blipFill>
          <a:blip r:embed="rId3"/>
          <a:stretch>
            <a:fillRect/>
          </a:stretch>
        </p:blipFill>
        <p:spPr>
          <a:xfrm>
            <a:off x="9528048" y="256032"/>
            <a:ext cx="2057400" cy="594360"/>
          </a:xfrm>
          <a:prstGeom prst="rect">
            <a:avLst/>
          </a:prstGeom>
        </p:spPr>
      </p:pic>
      <p:pic>
        <p:nvPicPr>
          <p:cNvPr id="28" name="图片 7"/>
          <p:cNvPicPr>
            <a:picLocks noChangeAspect="1"/>
          </p:cNvPicPr>
          <p:nvPr/>
        </p:nvPicPr>
        <p:blipFill>
          <a:blip r:embed="rId4"/>
          <a:stretch>
            <a:fillRect/>
          </a:stretch>
        </p:blipFill>
        <p:spPr>
          <a:xfrm>
            <a:off x="514350" y="1600200"/>
            <a:ext cx="6286500" cy="4794647"/>
          </a:xfrm>
          <a:prstGeom prst="rect">
            <a:avLst/>
          </a:prstGeom>
        </p:spPr>
      </p:pic>
      <p:sp>
        <p:nvSpPr>
          <p:cNvPr id="6" name="灯片编号占位符 2">
            <a:extLst>
              <a:ext uri="{FF2B5EF4-FFF2-40B4-BE49-F238E27FC236}">
                <a16:creationId xmlns:a16="http://schemas.microsoft.com/office/drawing/2014/main" id="{70C66E61-157E-3244-553E-F57B5D6421DF}"/>
              </a:ext>
            </a:extLst>
          </p:cNvPr>
          <p:cNvSpPr>
            <a:spLocks noGrp="1"/>
          </p:cNvSpPr>
          <p:nvPr>
            <p:ph type="sldNum" idx="4"/>
          </p:nvPr>
        </p:nvSpPr>
        <p:spPr>
          <a:xfrm>
            <a:off x="8610600" y="6356350"/>
            <a:ext cx="2743200" cy="365125"/>
          </a:xfrm>
          <a:prstGeom prst="rect">
            <a:avLst/>
          </a:prstGeom>
        </p:spPr>
        <p:txBody>
          <a:bodyPr vert="horz" lIns="91440" tIns="45720" rIns="91440" bIns="45720" anchor="ctr"/>
          <a:lstStyle>
            <a:lvl1pPr algn="r">
              <a:buNone/>
              <a:defRPr sz="2000">
                <a:solidFill>
                  <a:schemeClr val="tx1">
                    <a:tint val="75000"/>
                  </a:schemeClr>
                </a:solidFill>
              </a:defRPr>
            </a:lvl1pPr>
          </a:lstStyle>
          <a:p>
            <a:pPr>
              <a:buNone/>
              <a:defRPr sz="2000">
                <a:latin typeface="Times New Roman"/>
                <a:ea typeface="Times New Roman"/>
                <a:cs typeface="Times New Roman"/>
              </a:defRPr>
            </a:pPr>
            <a:fld id="{EFD6AB9A-5F9E-5F59-51AB-3C8734130965}" type="slidenum">
              <a:rPr sz="2000">
                <a:latin typeface="Times New Roman"/>
                <a:ea typeface="Times New Roman"/>
                <a:cs typeface="Times New Roman"/>
              </a:rPr>
              <a:t>12</a:t>
            </a:fld>
            <a:endParaRPr/>
          </a:p>
        </p:txBody>
      </p:sp>
      <p:sp>
        <p:nvSpPr>
          <p:cNvPr id="8" name="Height observation">
            <a:extLst>
              <a:ext uri="{FF2B5EF4-FFF2-40B4-BE49-F238E27FC236}">
                <a16:creationId xmlns:a16="http://schemas.microsoft.com/office/drawing/2014/main" id="{AE36F291-2748-104C-FE3F-8171360D4ADC}"/>
              </a:ext>
            </a:extLst>
          </p:cNvPr>
          <p:cNvSpPr>
            <a:spLocks noGrp="1"/>
          </p:cNvSpPr>
          <p:nvPr/>
        </p:nvSpPr>
        <p:spPr>
          <a:xfrm>
            <a:off x="7296150" y="2057400"/>
            <a:ext cx="4267200" cy="1238250"/>
          </a:xfrm>
          <a:prstGeom prst="rect">
            <a:avLst/>
          </a:prstGeom>
          <a:noFill/>
          <a:ln w="0">
            <a:noFill/>
          </a:ln>
        </p:spPr>
        <p:txBody>
          <a:bodyPr wrap="square" anchor="t">
            <a:noAutofit/>
          </a:bodyPr>
          <a:lstStyle/>
          <a:p>
            <a:pPr algn="l">
              <a:defRPr sz="2100" b="0">
                <a:solidFill>
                  <a:srgbClr val="0A2540"/>
                </a:solidFill>
                <a:latin typeface="Times New Roman"/>
                <a:ea typeface="Times New Roman"/>
                <a:cs typeface="Times New Roman"/>
              </a:defRPr>
            </a:pPr>
            <a:r>
              <a:rPr sz="2100" b="0" dirty="0">
                <a:solidFill>
                  <a:srgbClr val="0A2540"/>
                </a:solidFill>
                <a:latin typeface="Times New Roman"/>
                <a:ea typeface="Times New Roman"/>
                <a:cs typeface="Times New Roman"/>
              </a:rPr>
              <a:t>Fast initial decrease, a small rebound near 1.5–2 s, then a near-zero tail by about 8.5 s.</a:t>
            </a:r>
          </a:p>
        </p:txBody>
      </p:sp>
      <p:sp>
        <p:nvSpPr>
          <p:cNvPr id="10" name="Observed evolution heading">
            <a:extLst>
              <a:ext uri="{FF2B5EF4-FFF2-40B4-BE49-F238E27FC236}">
                <a16:creationId xmlns:a16="http://schemas.microsoft.com/office/drawing/2014/main" id="{3AD31AAF-9F0F-D6FF-DE3F-EB57A7F8D984}"/>
              </a:ext>
            </a:extLst>
          </p:cNvPr>
          <p:cNvSpPr>
            <a:spLocks noGrp="1"/>
          </p:cNvSpPr>
          <p:nvPr/>
        </p:nvSpPr>
        <p:spPr>
          <a:xfrm>
            <a:off x="7296150" y="1600200"/>
            <a:ext cx="4286250" cy="342900"/>
          </a:xfrm>
          <a:prstGeom prst="rect">
            <a:avLst/>
          </a:prstGeom>
          <a:noFill/>
          <a:ln w="0">
            <a:noFill/>
          </a:ln>
        </p:spPr>
        <p:txBody>
          <a:bodyPr wrap="square" anchor="t">
            <a:noAutofit/>
          </a:bodyPr>
          <a:lstStyle/>
          <a:p>
            <a:pPr algn="l">
              <a:defRPr sz="2100" b="1">
                <a:solidFill>
                  <a:srgbClr val="0067B1"/>
                </a:solidFill>
                <a:latin typeface="Times New Roman"/>
                <a:ea typeface="Times New Roman"/>
                <a:cs typeface="Times New Roman"/>
              </a:defRPr>
            </a:pPr>
            <a:r>
              <a:rPr sz="2100" b="1">
                <a:solidFill>
                  <a:srgbClr val="0067B1"/>
                </a:solidFill>
                <a:latin typeface="Times New Roman"/>
                <a:ea typeface="Times New Roman"/>
                <a:cs typeface="Times New Roman"/>
              </a:rPr>
              <a:t>Observed evolution</a:t>
            </a:r>
          </a:p>
        </p:txBody>
      </p:sp>
      <p:sp>
        <p:nvSpPr>
          <p:cNvPr id="12" name="Height observation">
            <a:extLst>
              <a:ext uri="{FF2B5EF4-FFF2-40B4-BE49-F238E27FC236}">
                <a16:creationId xmlns:a16="http://schemas.microsoft.com/office/drawing/2014/main" id="{BCF6F91E-6245-6E91-BBC9-74F76E540FAC}"/>
              </a:ext>
            </a:extLst>
          </p:cNvPr>
          <p:cNvSpPr>
            <a:spLocks noGrp="1"/>
          </p:cNvSpPr>
          <p:nvPr/>
        </p:nvSpPr>
        <p:spPr>
          <a:xfrm>
            <a:off x="7296150" y="2057400"/>
            <a:ext cx="4267200" cy="1238250"/>
          </a:xfrm>
          <a:prstGeom prst="rect">
            <a:avLst/>
          </a:prstGeom>
          <a:noFill/>
          <a:ln w="0">
            <a:noFill/>
          </a:ln>
        </p:spPr>
        <p:txBody>
          <a:bodyPr wrap="square" anchor="t">
            <a:noAutofit/>
          </a:bodyPr>
          <a:lstStyle/>
          <a:p>
            <a:pPr algn="l">
              <a:defRPr sz="2100" b="0">
                <a:solidFill>
                  <a:srgbClr val="0A2540"/>
                </a:solidFill>
                <a:latin typeface="Times New Roman"/>
                <a:ea typeface="Times New Roman"/>
                <a:cs typeface="Times New Roman"/>
              </a:defRPr>
            </a:pPr>
            <a:r>
              <a:rPr sz="2100" b="0" dirty="0">
                <a:solidFill>
                  <a:srgbClr val="0A2540"/>
                </a:solidFill>
                <a:latin typeface="Times New Roman"/>
                <a:ea typeface="Times New Roman"/>
                <a:cs typeface="Times New Roman"/>
              </a:rPr>
              <a:t>Fast initial decrease, a small rebound near 1.5–2 s, then a near-zero tail by about 8.5 s.</a:t>
            </a:r>
          </a:p>
        </p:txBody>
      </p:sp>
      <p:sp>
        <p:nvSpPr>
          <p:cNvPr id="14" name="Local closure velocity heading">
            <a:extLst>
              <a:ext uri="{FF2B5EF4-FFF2-40B4-BE49-F238E27FC236}">
                <a16:creationId xmlns:a16="http://schemas.microsoft.com/office/drawing/2014/main" id="{185B9D4D-D08B-F8BB-3E0A-1A7B528E7AE6}"/>
              </a:ext>
            </a:extLst>
          </p:cNvPr>
          <p:cNvSpPr>
            <a:spLocks noGrp="1"/>
          </p:cNvSpPr>
          <p:nvPr/>
        </p:nvSpPr>
        <p:spPr>
          <a:xfrm>
            <a:off x="7296150" y="3590925"/>
            <a:ext cx="4286250" cy="342900"/>
          </a:xfrm>
          <a:prstGeom prst="rect">
            <a:avLst/>
          </a:prstGeom>
          <a:noFill/>
          <a:ln w="0">
            <a:noFill/>
          </a:ln>
        </p:spPr>
        <p:txBody>
          <a:bodyPr wrap="square" anchor="t">
            <a:noAutofit/>
          </a:bodyPr>
          <a:lstStyle/>
          <a:p>
            <a:pPr algn="l">
              <a:defRPr sz="2100" b="1">
                <a:solidFill>
                  <a:srgbClr val="0067B1"/>
                </a:solidFill>
                <a:latin typeface="Times New Roman"/>
                <a:ea typeface="Times New Roman"/>
                <a:cs typeface="Times New Roman"/>
              </a:defRPr>
            </a:pPr>
            <a:r>
              <a:rPr sz="2100" b="1" dirty="0">
                <a:solidFill>
                  <a:srgbClr val="0067B1"/>
                </a:solidFill>
                <a:latin typeface="Times New Roman"/>
                <a:ea typeface="Times New Roman"/>
                <a:cs typeface="Times New Roman"/>
              </a:rPr>
              <a:t>Local </a:t>
            </a:r>
            <a:r>
              <a:rPr lang="en-US" sz="2100" b="1" dirty="0">
                <a:solidFill>
                  <a:srgbClr val="0067B1"/>
                </a:solidFill>
                <a:latin typeface="Times New Roman"/>
                <a:ea typeface="Times New Roman"/>
                <a:cs typeface="Times New Roman"/>
              </a:rPr>
              <a:t>bonding</a:t>
            </a:r>
            <a:r>
              <a:rPr sz="2100" b="1" dirty="0">
                <a:solidFill>
                  <a:srgbClr val="0067B1"/>
                </a:solidFill>
                <a:latin typeface="Times New Roman"/>
                <a:ea typeface="Times New Roman"/>
                <a:cs typeface="Times New Roman"/>
              </a:rPr>
              <a:t> velocity</a:t>
            </a:r>
          </a:p>
        </p:txBody>
      </p:sp>
      <p:sp>
        <p:nvSpPr>
          <p:cNvPr id="16" name="Local velocity equation">
            <a:extLst>
              <a:ext uri="{FF2B5EF4-FFF2-40B4-BE49-F238E27FC236}">
                <a16:creationId xmlns:a16="http://schemas.microsoft.com/office/drawing/2014/main" id="{3EBF933A-3334-B49F-4E07-0421713E4DDD}"/>
              </a:ext>
            </a:extLst>
          </p:cNvPr>
          <p:cNvSpPr>
            <a:spLocks noGrp="1"/>
          </p:cNvSpPr>
          <p:nvPr/>
        </p:nvSpPr>
        <p:spPr>
          <a:xfrm>
            <a:off x="7296150" y="4029075"/>
            <a:ext cx="4267200" cy="495300"/>
          </a:xfrm>
          <a:prstGeom prst="rect">
            <a:avLst/>
          </a:prstGeom>
          <a:noFill/>
          <a:ln w="0">
            <a:noFill/>
          </a:ln>
        </p:spPr>
        <p:txBody>
          <a:bodyPr wrap="square" anchor="t">
            <a:noAutofit/>
          </a:bodyPr>
          <a:lstStyle/>
          <a:p>
            <a:pPr algn="l">
              <a:defRPr sz="2250" b="0">
                <a:solidFill>
                  <a:srgbClr val="0A2540"/>
                </a:solidFill>
                <a:latin typeface="Times New Roman"/>
                <a:ea typeface="Times New Roman"/>
                <a:cs typeface="Times New Roman"/>
              </a:defRPr>
            </a:pPr>
            <a:r>
              <a:rPr sz="2250" b="0" dirty="0" err="1">
                <a:solidFill>
                  <a:srgbClr val="0A2540"/>
                </a:solidFill>
                <a:latin typeface="Times New Roman"/>
                <a:ea typeface="Times New Roman"/>
                <a:cs typeface="Times New Roman"/>
              </a:rPr>
              <a:t>v</a:t>
            </a:r>
            <a:r>
              <a:rPr lang="en-US" sz="2250" b="0" baseline="-20000" dirty="0" err="1">
                <a:solidFill>
                  <a:srgbClr val="0A2540"/>
                </a:solidFill>
                <a:latin typeface="Times New Roman"/>
                <a:ea typeface="Times New Roman"/>
                <a:cs typeface="Times New Roman"/>
              </a:rPr>
              <a:t>bonding</a:t>
            </a:r>
            <a:r>
              <a:rPr sz="2250" b="0" dirty="0">
                <a:solidFill>
                  <a:srgbClr val="0A2540"/>
                </a:solidFill>
                <a:latin typeface="Times New Roman"/>
                <a:ea typeface="Times New Roman"/>
                <a:cs typeface="Times New Roman"/>
              </a:rPr>
              <a:t>(t) = </a:t>
            </a:r>
            <a:r>
              <a:rPr sz="2250" b="0" dirty="0" err="1">
                <a:solidFill>
                  <a:srgbClr val="0A2540"/>
                </a:solidFill>
                <a:latin typeface="Times New Roman"/>
                <a:ea typeface="Times New Roman"/>
                <a:cs typeface="Times New Roman"/>
              </a:rPr>
              <a:t>d</a:t>
            </a:r>
            <a:r>
              <a:rPr lang="en-US" sz="2250" b="0" dirty="0" err="1">
                <a:solidFill>
                  <a:srgbClr val="0A2540"/>
                </a:solidFill>
                <a:latin typeface="Times New Roman"/>
                <a:ea typeface="Times New Roman"/>
                <a:cs typeface="Times New Roman"/>
              </a:rPr>
              <a:t>S</a:t>
            </a:r>
            <a:r>
              <a:rPr lang="en-US" sz="2250" baseline="-20000" dirty="0" err="1">
                <a:solidFill>
                  <a:srgbClr val="0A2540"/>
                </a:solidFill>
                <a:latin typeface="Times New Roman"/>
                <a:ea typeface="Times New Roman"/>
                <a:cs typeface="Times New Roman"/>
              </a:rPr>
              <a:t>f</a:t>
            </a:r>
            <a:r>
              <a:rPr sz="2250" b="0" dirty="0">
                <a:solidFill>
                  <a:srgbClr val="0A2540"/>
                </a:solidFill>
                <a:latin typeface="Times New Roman"/>
                <a:ea typeface="Times New Roman"/>
                <a:cs typeface="Times New Roman"/>
              </a:rPr>
              <a:t>/dt</a:t>
            </a:r>
          </a:p>
        </p:txBody>
      </p:sp>
      <p:sp>
        <p:nvSpPr>
          <p:cNvPr id="21" name="Probe variable definition">
            <a:extLst>
              <a:ext uri="{FF2B5EF4-FFF2-40B4-BE49-F238E27FC236}">
                <a16:creationId xmlns:a16="http://schemas.microsoft.com/office/drawing/2014/main" id="{2DC9A3A3-E9C0-4D9B-BE47-BD1946E4E196}"/>
              </a:ext>
            </a:extLst>
          </p:cNvPr>
          <p:cNvSpPr>
            <a:spLocks noGrp="1"/>
          </p:cNvSpPr>
          <p:nvPr/>
        </p:nvSpPr>
        <p:spPr>
          <a:xfrm>
            <a:off x="7296150" y="4610100"/>
            <a:ext cx="4267200" cy="1000125"/>
          </a:xfrm>
          <a:prstGeom prst="rect">
            <a:avLst/>
          </a:prstGeom>
          <a:noFill/>
          <a:ln w="0">
            <a:noFill/>
          </a:ln>
        </p:spPr>
        <p:txBody>
          <a:bodyPr wrap="square" anchor="t">
            <a:noAutofit/>
          </a:bodyPr>
          <a:lstStyle/>
          <a:p>
            <a:pPr algn="l">
              <a:defRPr sz="1950" b="0">
                <a:solidFill>
                  <a:srgbClr val="0A2540"/>
                </a:solidFill>
                <a:latin typeface="Times New Roman"/>
                <a:ea typeface="Times New Roman"/>
                <a:cs typeface="Times New Roman"/>
              </a:defRPr>
            </a:pPr>
            <a:r>
              <a:rPr lang="en-US" sz="1950" b="0" dirty="0">
                <a:solidFill>
                  <a:srgbClr val="0A2540"/>
                </a:solidFill>
                <a:latin typeface="Times New Roman"/>
                <a:ea typeface="Times New Roman"/>
                <a:cs typeface="Times New Roman"/>
              </a:rPr>
              <a:t>S</a:t>
            </a:r>
            <a:r>
              <a:rPr lang="en-US" sz="1950" baseline="-20000" dirty="0">
                <a:solidFill>
                  <a:srgbClr val="0A2540"/>
                </a:solidFill>
                <a:latin typeface="Times New Roman"/>
                <a:ea typeface="Times New Roman"/>
                <a:cs typeface="Times New Roman"/>
              </a:rPr>
              <a:t>f</a:t>
            </a:r>
            <a:r>
              <a:rPr sz="1950" b="0" dirty="0">
                <a:solidFill>
                  <a:srgbClr val="0A2540"/>
                </a:solidFill>
                <a:latin typeface="Times New Roman"/>
                <a:ea typeface="Times New Roman"/>
                <a:cs typeface="Times New Roman"/>
              </a:rPr>
              <a:t> is the </a:t>
            </a:r>
            <a:r>
              <a:rPr lang="en-US" sz="1950" b="0" dirty="0">
                <a:solidFill>
                  <a:srgbClr val="0A2540"/>
                </a:solidFill>
                <a:latin typeface="Times New Roman"/>
                <a:ea typeface="Times New Roman"/>
                <a:cs typeface="Times New Roman"/>
              </a:rPr>
              <a:t>moving front position</a:t>
            </a:r>
            <a:r>
              <a:rPr sz="1950" b="0" dirty="0">
                <a:solidFill>
                  <a:srgbClr val="0A2540"/>
                </a:solidFill>
                <a:latin typeface="Times New Roman"/>
                <a:ea typeface="Times New Roman"/>
                <a:cs typeface="Times New Roman"/>
              </a:rPr>
              <a:t>.</a:t>
            </a:r>
            <a:endParaRPr lang="en-US" sz="1950" b="0" dirty="0">
              <a:solidFill>
                <a:srgbClr val="0A2540"/>
              </a:solidFill>
              <a:latin typeface="Times New Roman"/>
              <a:ea typeface="Times New Roman"/>
              <a:cs typeface="Times New Roman"/>
            </a:endParaRPr>
          </a:p>
          <a:p>
            <a:pPr algn="l">
              <a:defRPr sz="1950" b="0">
                <a:solidFill>
                  <a:srgbClr val="0A2540"/>
                </a:solidFill>
                <a:latin typeface="Times New Roman"/>
                <a:ea typeface="Times New Roman"/>
                <a:cs typeface="Times New Roman"/>
              </a:defRPr>
            </a:pPr>
            <a:r>
              <a:rPr sz="1950" b="0" dirty="0">
                <a:solidFill>
                  <a:srgbClr val="0A2540"/>
                </a:solidFill>
                <a:latin typeface="Times New Roman"/>
                <a:ea typeface="Times New Roman"/>
                <a:cs typeface="Times New Roman"/>
              </a:rPr>
              <a:t> </a:t>
            </a:r>
          </a:p>
        </p:txBody>
      </p:sp>
      <p:sp>
        <p:nvSpPr>
          <p:cNvPr id="9" name="Slide title">
            <a:extLst>
              <a:ext uri="{FF2B5EF4-FFF2-40B4-BE49-F238E27FC236}">
                <a16:creationId xmlns:a16="http://schemas.microsoft.com/office/drawing/2014/main" id="{2275B738-6518-F3F2-51E1-0709B76804DF}"/>
              </a:ext>
            </a:extLst>
          </p:cNvPr>
          <p:cNvSpPr>
            <a:spLocks noGrp="1"/>
          </p:cNvSpPr>
          <p:nvPr/>
        </p:nvSpPr>
        <p:spPr>
          <a:xfrm>
            <a:off x="514350" y="285750"/>
            <a:ext cx="8810625" cy="514350"/>
          </a:xfrm>
          <a:prstGeom prst="rect">
            <a:avLst/>
          </a:prstGeom>
          <a:noFill/>
          <a:ln w="0">
            <a:noFill/>
          </a:ln>
        </p:spPr>
        <p:txBody>
          <a:bodyPr wrap="square" anchor="t">
            <a:noAutofit/>
          </a:bodyPr>
          <a:lstStyle/>
          <a:p>
            <a:pPr algn="l">
              <a:buNone/>
              <a:defRPr sz="3000" b="1">
                <a:solidFill>
                  <a:srgbClr val="0A2540"/>
                </a:solidFill>
                <a:latin typeface="Times New Roman"/>
                <a:ea typeface="Times New Roman"/>
                <a:cs typeface="Times New Roman"/>
              </a:defRPr>
            </a:pPr>
            <a:r>
              <a:rPr sz="3000" b="1">
                <a:solidFill>
                  <a:srgbClr val="0A2540"/>
                </a:solidFill>
                <a:latin typeface="Times New Roman"/>
                <a:ea typeface="Times New Roman"/>
                <a:cs typeface="Times New Roman"/>
              </a:rPr>
              <a:t>Transient results</a:t>
            </a:r>
          </a:p>
        </p:txBody>
      </p:sp>
      <p:sp>
        <p:nvSpPr>
          <p:cNvPr id="13" name="Slide subtitle">
            <a:extLst>
              <a:ext uri="{FF2B5EF4-FFF2-40B4-BE49-F238E27FC236}">
                <a16:creationId xmlns:a16="http://schemas.microsoft.com/office/drawing/2014/main" id="{208E1427-1B0A-8634-F672-D74F1B8D1A9B}"/>
              </a:ext>
            </a:extLst>
          </p:cNvPr>
          <p:cNvSpPr>
            <a:spLocks noGrp="1"/>
          </p:cNvSpPr>
          <p:nvPr/>
        </p:nvSpPr>
        <p:spPr>
          <a:xfrm>
            <a:off x="514350" y="838200"/>
            <a:ext cx="11096625" cy="342900"/>
          </a:xfrm>
          <a:prstGeom prst="rect">
            <a:avLst/>
          </a:prstGeom>
          <a:noFill/>
          <a:ln w="0">
            <a:noFill/>
          </a:ln>
        </p:spPr>
        <p:txBody>
          <a:bodyPr wrap="square" anchor="t">
            <a:noAutofit/>
          </a:bodyPr>
          <a:lstStyle/>
          <a:p>
            <a:pPr algn="l">
              <a:buNone/>
              <a:defRPr sz="1800" b="0">
                <a:solidFill>
                  <a:srgbClr val="52677A"/>
                </a:solidFill>
                <a:latin typeface="Times New Roman"/>
                <a:ea typeface="Times New Roman"/>
                <a:cs typeface="Times New Roman"/>
              </a:defRPr>
            </a:pPr>
            <a:r>
              <a:rPr sz="1800" b="0">
                <a:solidFill>
                  <a:srgbClr val="52677A"/>
                </a:solidFill>
                <a:latin typeface="Times New Roman"/>
                <a:ea typeface="Times New Roman"/>
                <a:cs typeface="Times New Roman"/>
              </a:rPr>
              <a:t>Upper-wafer closure dynamics</a:t>
            </a:r>
          </a:p>
        </p:txBody>
      </p:sp>
    </p:spTree>
    <p:extLst>
      <p:ext uri="{BB962C8B-B14F-4D97-AF65-F5344CB8AC3E}">
        <p14:creationId xmlns:p14="http://schemas.microsoft.com/office/powerpoint/2010/main" val="404356040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sult accent 4">
            <a:extLst>
              <a:ext uri="{FF2B5EF4-FFF2-40B4-BE49-F238E27FC236}">
                <a16:creationId xmlns:a16="http://schemas.microsoft.com/office/drawing/2014/main" id="{CFE65034-910A-43DF-BA84-F220129ACFB0}"/>
              </a:ext>
            </a:extLst>
          </p:cNvPr>
          <p:cNvSpPr>
            <a:spLocks noGrp="1"/>
          </p:cNvSpPr>
          <p:nvPr/>
        </p:nvSpPr>
        <p:spPr>
          <a:xfrm>
            <a:off x="0" y="0"/>
            <a:ext cx="137160" cy="6858000"/>
          </a:xfrm>
          <a:prstGeom prst="rect">
            <a:avLst/>
          </a:prstGeom>
          <a:solidFill>
            <a:srgbClr val="0067B1"/>
          </a:solidFill>
          <a:ln w="0">
            <a:solidFill>
              <a:srgbClr val="0067B1"/>
            </a:solidFill>
          </a:ln>
        </p:spPr>
      </p:sp>
      <p:sp>
        <p:nvSpPr>
          <p:cNvPr id="5" name="Result header rule 4">
            <a:extLst>
              <a:ext uri="{FF2B5EF4-FFF2-40B4-BE49-F238E27FC236}">
                <a16:creationId xmlns:a16="http://schemas.microsoft.com/office/drawing/2014/main" id="{D25FA21C-7F28-472B-A597-29CAE6E7BDAE}"/>
              </a:ext>
            </a:extLst>
          </p:cNvPr>
          <p:cNvSpPr>
            <a:spLocks noGrp="1"/>
          </p:cNvSpPr>
          <p:nvPr/>
        </p:nvSpPr>
        <p:spPr>
          <a:xfrm>
            <a:off x="514350" y="1181100"/>
            <a:ext cx="11144250" cy="19050"/>
          </a:xfrm>
          <a:prstGeom prst="rect">
            <a:avLst/>
          </a:prstGeom>
          <a:solidFill>
            <a:srgbClr val="D5E0EA"/>
          </a:solidFill>
          <a:ln w="0">
            <a:solidFill>
              <a:srgbClr val="D5E0EA"/>
            </a:solidFill>
          </a:ln>
        </p:spPr>
      </p:sp>
      <p:pic>
        <p:nvPicPr>
          <p:cNvPr id="27" name="Image 0"/>
          <p:cNvPicPr>
            <a:picLocks noChangeAspect="1"/>
          </p:cNvPicPr>
          <p:nvPr/>
        </p:nvPicPr>
        <p:blipFill>
          <a:blip r:embed="rId3"/>
          <a:stretch>
            <a:fillRect/>
          </a:stretch>
        </p:blipFill>
        <p:spPr>
          <a:xfrm>
            <a:off x="9528048" y="256032"/>
            <a:ext cx="2057400" cy="594360"/>
          </a:xfrm>
          <a:prstGeom prst="rect">
            <a:avLst/>
          </a:prstGeom>
        </p:spPr>
      </p:pic>
      <p:pic>
        <p:nvPicPr>
          <p:cNvPr id="28" name="图片 5"/>
          <p:cNvPicPr>
            <a:picLocks noChangeAspect="1"/>
          </p:cNvPicPr>
          <p:nvPr/>
        </p:nvPicPr>
        <p:blipFill>
          <a:blip r:embed="rId4"/>
          <a:stretch>
            <a:fillRect/>
          </a:stretch>
        </p:blipFill>
        <p:spPr>
          <a:xfrm>
            <a:off x="514350" y="1600200"/>
            <a:ext cx="6286500" cy="4794648"/>
          </a:xfrm>
          <a:prstGeom prst="rect">
            <a:avLst/>
          </a:prstGeom>
        </p:spPr>
      </p:pic>
      <p:sp>
        <p:nvSpPr>
          <p:cNvPr id="4" name="灯片编号占位符 2">
            <a:extLst>
              <a:ext uri="{FF2B5EF4-FFF2-40B4-BE49-F238E27FC236}">
                <a16:creationId xmlns:a16="http://schemas.microsoft.com/office/drawing/2014/main" id="{481B59B2-0021-F301-B24A-431E19E7E4D1}"/>
              </a:ext>
            </a:extLst>
          </p:cNvPr>
          <p:cNvSpPr>
            <a:spLocks noGrp="1"/>
          </p:cNvSpPr>
          <p:nvPr>
            <p:ph type="sldNum" idx="4"/>
          </p:nvPr>
        </p:nvSpPr>
        <p:spPr>
          <a:xfrm>
            <a:off x="8610600" y="6356350"/>
            <a:ext cx="2743200" cy="365125"/>
          </a:xfrm>
          <a:prstGeom prst="rect">
            <a:avLst/>
          </a:prstGeom>
        </p:spPr>
        <p:txBody>
          <a:bodyPr vert="horz" lIns="91440" tIns="45720" rIns="91440" bIns="45720" anchor="ctr"/>
          <a:lstStyle>
            <a:lvl1pPr algn="r">
              <a:buNone/>
              <a:defRPr sz="2000">
                <a:solidFill>
                  <a:schemeClr val="tx1">
                    <a:tint val="75000"/>
                  </a:schemeClr>
                </a:solidFill>
              </a:defRPr>
            </a:lvl1pPr>
          </a:lstStyle>
          <a:p>
            <a:pPr>
              <a:buNone/>
              <a:defRPr sz="2000">
                <a:latin typeface="Times New Roman"/>
                <a:ea typeface="Times New Roman"/>
                <a:cs typeface="Times New Roman"/>
              </a:defRPr>
            </a:pPr>
            <a:fld id="{EFD6AB9A-5F9E-5F59-51AB-3C8734130965}" type="slidenum">
              <a:rPr sz="2000">
                <a:latin typeface="Times New Roman"/>
                <a:ea typeface="Times New Roman"/>
                <a:cs typeface="Times New Roman"/>
              </a:rPr>
              <a:t>13</a:t>
            </a:fld>
            <a:endParaRPr dirty="0"/>
          </a:p>
        </p:txBody>
      </p:sp>
      <p:sp>
        <p:nvSpPr>
          <p:cNvPr id="7" name="Bonding-face displacement heading">
            <a:extLst>
              <a:ext uri="{FF2B5EF4-FFF2-40B4-BE49-F238E27FC236}">
                <a16:creationId xmlns:a16="http://schemas.microsoft.com/office/drawing/2014/main" id="{6D9A32F4-5416-FB09-D706-3E4D7B32E107}"/>
              </a:ext>
            </a:extLst>
          </p:cNvPr>
          <p:cNvSpPr>
            <a:spLocks noGrp="1"/>
          </p:cNvSpPr>
          <p:nvPr/>
        </p:nvSpPr>
        <p:spPr>
          <a:xfrm>
            <a:off x="7296150" y="1619250"/>
            <a:ext cx="4286250" cy="342900"/>
          </a:xfrm>
          <a:prstGeom prst="rect">
            <a:avLst/>
          </a:prstGeom>
          <a:noFill/>
          <a:ln w="0">
            <a:noFill/>
          </a:ln>
        </p:spPr>
        <p:txBody>
          <a:bodyPr wrap="square" anchor="t">
            <a:noAutofit/>
          </a:bodyPr>
          <a:lstStyle/>
          <a:p>
            <a:pPr algn="l">
              <a:defRPr sz="2100" b="1">
                <a:solidFill>
                  <a:srgbClr val="0067B1"/>
                </a:solidFill>
                <a:latin typeface="Times New Roman"/>
                <a:ea typeface="Times New Roman"/>
                <a:cs typeface="Times New Roman"/>
              </a:defRPr>
            </a:pPr>
            <a:r>
              <a:rPr sz="2100" b="1">
                <a:solidFill>
                  <a:srgbClr val="0067B1"/>
                </a:solidFill>
                <a:latin typeface="Times New Roman"/>
                <a:ea typeface="Times New Roman"/>
                <a:cs typeface="Times New Roman"/>
              </a:rPr>
              <a:t>Bonding-face displacement</a:t>
            </a:r>
          </a:p>
        </p:txBody>
      </p:sp>
      <p:sp>
        <p:nvSpPr>
          <p:cNvPr id="9" name="Displacement observation">
            <a:extLst>
              <a:ext uri="{FF2B5EF4-FFF2-40B4-BE49-F238E27FC236}">
                <a16:creationId xmlns:a16="http://schemas.microsoft.com/office/drawing/2014/main" id="{372AC2A4-3FAF-7CA5-9C8E-E6A0B4831305}"/>
              </a:ext>
            </a:extLst>
          </p:cNvPr>
          <p:cNvSpPr>
            <a:spLocks noGrp="1"/>
          </p:cNvSpPr>
          <p:nvPr/>
        </p:nvSpPr>
        <p:spPr>
          <a:xfrm>
            <a:off x="7296150" y="2076450"/>
            <a:ext cx="4267200" cy="1066800"/>
          </a:xfrm>
          <a:prstGeom prst="rect">
            <a:avLst/>
          </a:prstGeom>
          <a:noFill/>
          <a:ln w="0">
            <a:noFill/>
          </a:ln>
        </p:spPr>
        <p:txBody>
          <a:bodyPr wrap="square" anchor="t">
            <a:noAutofit/>
          </a:bodyPr>
          <a:lstStyle/>
          <a:p>
            <a:pPr algn="l">
              <a:defRPr sz="2100" b="0">
                <a:solidFill>
                  <a:srgbClr val="0A2540"/>
                </a:solidFill>
                <a:latin typeface="Times New Roman"/>
                <a:ea typeface="Times New Roman"/>
                <a:cs typeface="Times New Roman"/>
              </a:defRPr>
            </a:pPr>
            <a:r>
              <a:rPr sz="2100" b="0">
                <a:solidFill>
                  <a:srgbClr val="0A2540"/>
                </a:solidFill>
                <a:latin typeface="Times New Roman"/>
                <a:ea typeface="Times New Roman"/>
                <a:cs typeface="Times New Roman"/>
              </a:rPr>
              <a:t>The bright radial lobes mark regions with larger displacement of the upper bonding face.</a:t>
            </a:r>
          </a:p>
        </p:txBody>
      </p:sp>
      <p:sp>
        <p:nvSpPr>
          <p:cNvPr id="11" name="Physical meaning heading">
            <a:extLst>
              <a:ext uri="{FF2B5EF4-FFF2-40B4-BE49-F238E27FC236}">
                <a16:creationId xmlns:a16="http://schemas.microsoft.com/office/drawing/2014/main" id="{EAAED43D-0781-7872-AC5A-1AAA323F525C}"/>
              </a:ext>
            </a:extLst>
          </p:cNvPr>
          <p:cNvSpPr>
            <a:spLocks noGrp="1"/>
          </p:cNvSpPr>
          <p:nvPr/>
        </p:nvSpPr>
        <p:spPr>
          <a:xfrm>
            <a:off x="7296150" y="3467100"/>
            <a:ext cx="4286250" cy="342900"/>
          </a:xfrm>
          <a:prstGeom prst="rect">
            <a:avLst/>
          </a:prstGeom>
          <a:noFill/>
          <a:ln w="0">
            <a:noFill/>
          </a:ln>
        </p:spPr>
        <p:txBody>
          <a:bodyPr wrap="square" anchor="t">
            <a:noAutofit/>
          </a:bodyPr>
          <a:lstStyle/>
          <a:p>
            <a:pPr algn="l">
              <a:defRPr sz="2100" b="1">
                <a:solidFill>
                  <a:srgbClr val="0067B1"/>
                </a:solidFill>
                <a:latin typeface="Times New Roman"/>
                <a:ea typeface="Times New Roman"/>
                <a:cs typeface="Times New Roman"/>
              </a:defRPr>
            </a:pPr>
            <a:r>
              <a:rPr sz="2100" b="1">
                <a:solidFill>
                  <a:srgbClr val="0067B1"/>
                </a:solidFill>
                <a:latin typeface="Times New Roman"/>
                <a:ea typeface="Times New Roman"/>
                <a:cs typeface="Times New Roman"/>
              </a:rPr>
              <a:t>Physical meaning</a:t>
            </a:r>
          </a:p>
        </p:txBody>
      </p:sp>
      <p:sp>
        <p:nvSpPr>
          <p:cNvPr id="13" name="Displacement interpretation">
            <a:extLst>
              <a:ext uri="{FF2B5EF4-FFF2-40B4-BE49-F238E27FC236}">
                <a16:creationId xmlns:a16="http://schemas.microsoft.com/office/drawing/2014/main" id="{CBD9786D-DC84-55A8-1261-929F9749EBF1}"/>
              </a:ext>
            </a:extLst>
          </p:cNvPr>
          <p:cNvSpPr>
            <a:spLocks noGrp="1"/>
          </p:cNvSpPr>
          <p:nvPr/>
        </p:nvSpPr>
        <p:spPr>
          <a:xfrm>
            <a:off x="7296150" y="3943350"/>
            <a:ext cx="4267200" cy="1066800"/>
          </a:xfrm>
          <a:prstGeom prst="rect">
            <a:avLst/>
          </a:prstGeom>
          <a:noFill/>
          <a:ln w="0">
            <a:noFill/>
          </a:ln>
        </p:spPr>
        <p:txBody>
          <a:bodyPr wrap="square" anchor="t">
            <a:noAutofit/>
          </a:bodyPr>
          <a:lstStyle/>
          <a:p>
            <a:pPr algn="l">
              <a:defRPr sz="2100" b="0">
                <a:solidFill>
                  <a:srgbClr val="0A2540"/>
                </a:solidFill>
                <a:latin typeface="Times New Roman"/>
                <a:ea typeface="Times New Roman"/>
                <a:cs typeface="Times New Roman"/>
              </a:defRPr>
            </a:pPr>
            <a:r>
              <a:rPr sz="2100" b="0" dirty="0">
                <a:solidFill>
                  <a:srgbClr val="0A2540"/>
                </a:solidFill>
                <a:latin typeface="Times New Roman"/>
                <a:ea typeface="Times New Roman"/>
                <a:cs typeface="Times New Roman"/>
              </a:rPr>
              <a:t>Localized vertical deformation changes wafer separation and affects gas drainage.</a:t>
            </a:r>
          </a:p>
        </p:txBody>
      </p:sp>
      <p:sp>
        <p:nvSpPr>
          <p:cNvPr id="8" name="Slide title">
            <a:extLst>
              <a:ext uri="{FF2B5EF4-FFF2-40B4-BE49-F238E27FC236}">
                <a16:creationId xmlns:a16="http://schemas.microsoft.com/office/drawing/2014/main" id="{628CB71C-2E65-F6A9-43A4-83DF24F6701C}"/>
              </a:ext>
            </a:extLst>
          </p:cNvPr>
          <p:cNvSpPr>
            <a:spLocks noGrp="1"/>
          </p:cNvSpPr>
          <p:nvPr/>
        </p:nvSpPr>
        <p:spPr>
          <a:xfrm>
            <a:off x="514350" y="285750"/>
            <a:ext cx="8810625" cy="514350"/>
          </a:xfrm>
          <a:prstGeom prst="rect">
            <a:avLst/>
          </a:prstGeom>
          <a:noFill/>
          <a:ln w="0">
            <a:noFill/>
          </a:ln>
        </p:spPr>
        <p:txBody>
          <a:bodyPr wrap="square" anchor="t">
            <a:noAutofit/>
          </a:bodyPr>
          <a:lstStyle/>
          <a:p>
            <a:pPr algn="l">
              <a:buNone/>
              <a:defRPr sz="3000" b="1">
                <a:solidFill>
                  <a:srgbClr val="0A2540"/>
                </a:solidFill>
                <a:latin typeface="Times New Roman"/>
                <a:ea typeface="Times New Roman"/>
                <a:cs typeface="Times New Roman"/>
              </a:defRPr>
            </a:pPr>
            <a:r>
              <a:rPr sz="3000" b="1">
                <a:solidFill>
                  <a:srgbClr val="0A2540"/>
                </a:solidFill>
                <a:latin typeface="Times New Roman"/>
                <a:ea typeface="Times New Roman"/>
                <a:cs typeface="Times New Roman"/>
              </a:rPr>
              <a:t>Transient results</a:t>
            </a:r>
          </a:p>
        </p:txBody>
      </p:sp>
      <p:sp>
        <p:nvSpPr>
          <p:cNvPr id="12" name="Slide subtitle">
            <a:extLst>
              <a:ext uri="{FF2B5EF4-FFF2-40B4-BE49-F238E27FC236}">
                <a16:creationId xmlns:a16="http://schemas.microsoft.com/office/drawing/2014/main" id="{99100816-5317-4E54-7FC7-3C1FEA56269B}"/>
              </a:ext>
            </a:extLst>
          </p:cNvPr>
          <p:cNvSpPr>
            <a:spLocks noGrp="1"/>
          </p:cNvSpPr>
          <p:nvPr/>
        </p:nvSpPr>
        <p:spPr>
          <a:xfrm>
            <a:off x="514350" y="838200"/>
            <a:ext cx="11096625" cy="342900"/>
          </a:xfrm>
          <a:prstGeom prst="rect">
            <a:avLst/>
          </a:prstGeom>
          <a:noFill/>
          <a:ln w="0">
            <a:noFill/>
          </a:ln>
        </p:spPr>
        <p:txBody>
          <a:bodyPr wrap="square" anchor="t">
            <a:noAutofit/>
          </a:bodyPr>
          <a:lstStyle/>
          <a:p>
            <a:pPr algn="l">
              <a:buNone/>
              <a:defRPr sz="1800" b="0">
                <a:solidFill>
                  <a:srgbClr val="52677A"/>
                </a:solidFill>
                <a:latin typeface="Times New Roman"/>
                <a:ea typeface="Times New Roman"/>
                <a:cs typeface="Times New Roman"/>
              </a:defRPr>
            </a:pPr>
            <a:r>
              <a:rPr sz="1800" b="0" dirty="0">
                <a:solidFill>
                  <a:srgbClr val="52677A"/>
                </a:solidFill>
                <a:latin typeface="Times New Roman"/>
                <a:ea typeface="Times New Roman"/>
                <a:cs typeface="Times New Roman"/>
              </a:rPr>
              <a:t>Deformation of the </a:t>
            </a:r>
            <a:r>
              <a:rPr lang="en-US" altLang="zh-CN" sz="1800" b="0" dirty="0">
                <a:solidFill>
                  <a:srgbClr val="52677A"/>
                </a:solidFill>
                <a:latin typeface="Times New Roman"/>
                <a:ea typeface="Times New Roman"/>
                <a:cs typeface="Times New Roman"/>
              </a:rPr>
              <a:t>caviti</a:t>
            </a:r>
            <a:r>
              <a:rPr sz="1800" b="0" dirty="0">
                <a:solidFill>
                  <a:srgbClr val="52677A"/>
                </a:solidFill>
                <a:latin typeface="Times New Roman"/>
                <a:ea typeface="Times New Roman"/>
                <a:cs typeface="Times New Roman"/>
              </a:rPr>
              <a:t>ed wafer</a:t>
            </a:r>
          </a:p>
        </p:txBody>
      </p:sp>
    </p:spTree>
    <p:extLst>
      <p:ext uri="{BB962C8B-B14F-4D97-AF65-F5344CB8AC3E}">
        <p14:creationId xmlns:p14="http://schemas.microsoft.com/office/powerpoint/2010/main" val="405704380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B34F54-716E-EEAA-22B9-90C6A9EBE66C}"/>
            </a:ext>
          </a:extLst>
        </p:cNvPr>
        <p:cNvGrpSpPr/>
        <p:nvPr/>
      </p:nvGrpSpPr>
      <p:grpSpPr>
        <a:xfrm>
          <a:off x="0" y="0"/>
          <a:ext cx="0" cy="0"/>
          <a:chOff x="0" y="0"/>
          <a:chExt cx="0" cy="0"/>
        </a:xfrm>
      </p:grpSpPr>
      <p:sp>
        <p:nvSpPr>
          <p:cNvPr id="25" name="Template blue edge">
            <a:extLst>
              <a:ext uri="{FF2B5EF4-FFF2-40B4-BE49-F238E27FC236}">
                <a16:creationId xmlns:a16="http://schemas.microsoft.com/office/drawing/2014/main" id="{AE3AA534-46F5-8BCF-382E-3F4431071FBD}"/>
              </a:ext>
            </a:extLst>
          </p:cNvPr>
          <p:cNvSpPr>
            <a:spLocks noGrp="1"/>
          </p:cNvSpPr>
          <p:nvPr/>
        </p:nvSpPr>
        <p:spPr>
          <a:xfrm>
            <a:off x="0" y="0"/>
            <a:ext cx="133350" cy="6858000"/>
          </a:xfrm>
          <a:prstGeom prst="rect">
            <a:avLst/>
          </a:prstGeom>
          <a:solidFill>
            <a:srgbClr val="0067B1"/>
          </a:solidFill>
          <a:ln w="0">
            <a:noFill/>
          </a:ln>
        </p:spPr>
      </p:sp>
      <p:pic>
        <p:nvPicPr>
          <p:cNvPr id="26" name="图片 25">
            <a:extLst>
              <a:ext uri="{FF2B5EF4-FFF2-40B4-BE49-F238E27FC236}">
                <a16:creationId xmlns:a16="http://schemas.microsoft.com/office/drawing/2014/main" id="{783D2D91-41C1-8BBB-9A60-2C2D834E9350}"/>
              </a:ext>
            </a:extLst>
          </p:cNvPr>
          <p:cNvPicPr>
            <a:picLocks noChangeAspect="1"/>
          </p:cNvPicPr>
          <p:nvPr/>
        </p:nvPicPr>
        <p:blipFill>
          <a:blip r:embed="rId3"/>
          <a:stretch/>
        </p:blipFill>
        <p:spPr>
          <a:xfrm>
            <a:off x="9529330" y="247650"/>
            <a:ext cx="2048741" cy="594360"/>
          </a:xfrm>
          <a:prstGeom prst="rect">
            <a:avLst/>
          </a:prstGeom>
        </p:spPr>
      </p:pic>
      <p:sp>
        <p:nvSpPr>
          <p:cNvPr id="3" name="Slide title">
            <a:extLst>
              <a:ext uri="{FF2B5EF4-FFF2-40B4-BE49-F238E27FC236}">
                <a16:creationId xmlns:a16="http://schemas.microsoft.com/office/drawing/2014/main" id="{24D6BFD4-CAAF-575D-5776-B8005E101074}"/>
              </a:ext>
            </a:extLst>
          </p:cNvPr>
          <p:cNvSpPr>
            <a:spLocks noGrp="1"/>
          </p:cNvSpPr>
          <p:nvPr/>
        </p:nvSpPr>
        <p:spPr>
          <a:xfrm>
            <a:off x="514350" y="285750"/>
            <a:ext cx="8810625" cy="514350"/>
          </a:xfrm>
          <a:prstGeom prst="rect">
            <a:avLst/>
          </a:prstGeom>
          <a:noFill/>
          <a:ln w="0">
            <a:noFill/>
          </a:ln>
        </p:spPr>
        <p:txBody>
          <a:bodyPr wrap="square" anchor="t">
            <a:noAutofit/>
          </a:bodyPr>
          <a:lstStyle/>
          <a:p>
            <a:pPr algn="l">
              <a:defRPr sz="3000" b="1">
                <a:solidFill>
                  <a:srgbClr val="0A2540"/>
                </a:solidFill>
                <a:latin typeface="Times New Roman"/>
                <a:ea typeface="Times New Roman"/>
                <a:cs typeface="Times New Roman"/>
              </a:defRPr>
            </a:pPr>
            <a:r>
              <a:rPr sz="3000" b="1">
                <a:solidFill>
                  <a:srgbClr val="0A2540"/>
                </a:solidFill>
                <a:latin typeface="Times New Roman"/>
                <a:ea typeface="Times New Roman"/>
                <a:cs typeface="Times New Roman"/>
              </a:rPr>
              <a:t>Presentation roadmap</a:t>
            </a:r>
          </a:p>
        </p:txBody>
      </p:sp>
      <p:sp>
        <p:nvSpPr>
          <p:cNvPr id="4" name="Header rule">
            <a:extLst>
              <a:ext uri="{FF2B5EF4-FFF2-40B4-BE49-F238E27FC236}">
                <a16:creationId xmlns:a16="http://schemas.microsoft.com/office/drawing/2014/main" id="{AF6647AA-12F4-8A5A-9390-471DA337999D}"/>
              </a:ext>
            </a:extLst>
          </p:cNvPr>
          <p:cNvSpPr>
            <a:spLocks noGrp="1"/>
          </p:cNvSpPr>
          <p:nvPr/>
        </p:nvSpPr>
        <p:spPr>
          <a:xfrm>
            <a:off x="514350" y="1257300"/>
            <a:ext cx="11144250" cy="14288"/>
          </a:xfrm>
          <a:prstGeom prst="rect">
            <a:avLst/>
          </a:prstGeom>
          <a:solidFill>
            <a:srgbClr val="D5E0EA"/>
          </a:solidFill>
          <a:ln w="0">
            <a:noFill/>
          </a:ln>
        </p:spPr>
      </p:sp>
      <p:sp>
        <p:nvSpPr>
          <p:cNvPr id="5" name="Roadmap 0">
            <a:extLst>
              <a:ext uri="{FF2B5EF4-FFF2-40B4-BE49-F238E27FC236}">
                <a16:creationId xmlns:a16="http://schemas.microsoft.com/office/drawing/2014/main" id="{957B9689-1EA9-DB75-3937-C7040B234B89}"/>
              </a:ext>
            </a:extLst>
          </p:cNvPr>
          <p:cNvSpPr>
            <a:spLocks noGrp="1"/>
          </p:cNvSpPr>
          <p:nvPr/>
        </p:nvSpPr>
        <p:spPr>
          <a:xfrm>
            <a:off x="609600" y="1562100"/>
            <a:ext cx="4095750" cy="400050"/>
          </a:xfrm>
          <a:prstGeom prst="rect">
            <a:avLst/>
          </a:prstGeom>
          <a:noFill/>
          <a:ln w="0">
            <a:noFill/>
          </a:ln>
        </p:spPr>
        <p:txBody>
          <a:bodyPr wrap="square" anchor="t">
            <a:noAutofit/>
          </a:bodyPr>
          <a:lstStyle/>
          <a:p>
            <a:pPr algn="l">
              <a:defRPr sz="2400" b="1">
                <a:solidFill>
                  <a:srgbClr val="0A2540"/>
                </a:solidFill>
                <a:latin typeface="Times New Roman"/>
                <a:ea typeface="Times New Roman"/>
                <a:cs typeface="Times New Roman"/>
              </a:defRPr>
            </a:pPr>
            <a:r>
              <a:rPr sz="2400" b="1" dirty="0">
                <a:solidFill>
                  <a:schemeClr val="bg1">
                    <a:lumMod val="65000"/>
                  </a:schemeClr>
                </a:solidFill>
                <a:latin typeface="Times New Roman"/>
                <a:ea typeface="Times New Roman"/>
                <a:cs typeface="Times New Roman"/>
              </a:rPr>
              <a:t>Background</a:t>
            </a:r>
          </a:p>
        </p:txBody>
      </p:sp>
      <p:sp>
        <p:nvSpPr>
          <p:cNvPr id="6" name="Roadmap detail 0">
            <a:extLst>
              <a:ext uri="{FF2B5EF4-FFF2-40B4-BE49-F238E27FC236}">
                <a16:creationId xmlns:a16="http://schemas.microsoft.com/office/drawing/2014/main" id="{F853B1ED-617E-BBDF-31F8-5C8DBE0CF22E}"/>
              </a:ext>
            </a:extLst>
          </p:cNvPr>
          <p:cNvSpPr>
            <a:spLocks noGrp="1"/>
          </p:cNvSpPr>
          <p:nvPr/>
        </p:nvSpPr>
        <p:spPr>
          <a:xfrm>
            <a:off x="4714875" y="1581150"/>
            <a:ext cx="5715000" cy="628650"/>
          </a:xfrm>
          <a:prstGeom prst="rect">
            <a:avLst/>
          </a:prstGeom>
          <a:noFill/>
          <a:ln w="0">
            <a:noFill/>
          </a:ln>
        </p:spPr>
        <p:txBody>
          <a:bodyPr wrap="square" anchor="t">
            <a:noAutofit/>
          </a:bodyPr>
          <a:lstStyle/>
          <a:p>
            <a:pPr algn="l">
              <a:defRPr sz="1950" b="0">
                <a:solidFill>
                  <a:srgbClr val="52677A"/>
                </a:solidFill>
                <a:latin typeface="Times New Roman"/>
                <a:ea typeface="Times New Roman"/>
                <a:cs typeface="Times New Roman"/>
              </a:defRPr>
            </a:pPr>
            <a:r>
              <a:rPr sz="1950" b="0" dirty="0">
                <a:solidFill>
                  <a:schemeClr val="bg1">
                    <a:lumMod val="65000"/>
                  </a:schemeClr>
                </a:solidFill>
                <a:latin typeface="Times New Roman"/>
                <a:ea typeface="Times New Roman"/>
                <a:cs typeface="Times New Roman"/>
              </a:rPr>
              <a:t>Bonding experiment and a three-layer device</a:t>
            </a:r>
          </a:p>
        </p:txBody>
      </p:sp>
      <p:sp>
        <p:nvSpPr>
          <p:cNvPr id="7" name="Roadmap pages 0">
            <a:extLst>
              <a:ext uri="{FF2B5EF4-FFF2-40B4-BE49-F238E27FC236}">
                <a16:creationId xmlns:a16="http://schemas.microsoft.com/office/drawing/2014/main" id="{D40011D3-EA3D-5450-FCFC-616C74DE6F80}"/>
              </a:ext>
            </a:extLst>
          </p:cNvPr>
          <p:cNvSpPr>
            <a:spLocks noGrp="1"/>
          </p:cNvSpPr>
          <p:nvPr/>
        </p:nvSpPr>
        <p:spPr>
          <a:xfrm>
            <a:off x="10572750" y="1581150"/>
            <a:ext cx="990600" cy="400050"/>
          </a:xfrm>
          <a:prstGeom prst="rect">
            <a:avLst/>
          </a:prstGeom>
          <a:noFill/>
          <a:ln w="0">
            <a:noFill/>
          </a:ln>
        </p:spPr>
        <p:txBody>
          <a:bodyPr wrap="square" anchor="t">
            <a:noAutofit/>
          </a:bodyPr>
          <a:lstStyle/>
          <a:p>
            <a:pPr algn="l">
              <a:defRPr sz="1950" b="0">
                <a:solidFill>
                  <a:srgbClr val="0067B1"/>
                </a:solidFill>
                <a:latin typeface="Times New Roman"/>
                <a:ea typeface="Times New Roman"/>
                <a:cs typeface="Times New Roman"/>
              </a:defRPr>
            </a:pPr>
            <a:r>
              <a:rPr sz="1950" b="0" dirty="0">
                <a:solidFill>
                  <a:srgbClr val="0067B1"/>
                </a:solidFill>
                <a:latin typeface="Times New Roman"/>
                <a:ea typeface="Times New Roman"/>
                <a:cs typeface="Times New Roman"/>
              </a:rPr>
              <a:t>0</a:t>
            </a:r>
            <a:r>
              <a:rPr lang="en-US" sz="1950" b="0" dirty="0">
                <a:solidFill>
                  <a:srgbClr val="0067B1"/>
                </a:solidFill>
                <a:latin typeface="Times New Roman"/>
                <a:ea typeface="Times New Roman"/>
                <a:cs typeface="Times New Roman"/>
              </a:rPr>
              <a:t>4</a:t>
            </a:r>
            <a:r>
              <a:rPr sz="1950" b="0" dirty="0">
                <a:solidFill>
                  <a:srgbClr val="0067B1"/>
                </a:solidFill>
                <a:latin typeface="Times New Roman"/>
                <a:ea typeface="Times New Roman"/>
                <a:cs typeface="Times New Roman"/>
              </a:rPr>
              <a:t>–0</a:t>
            </a:r>
            <a:r>
              <a:rPr lang="en-US" sz="1950" b="0" dirty="0">
                <a:solidFill>
                  <a:srgbClr val="0067B1"/>
                </a:solidFill>
                <a:latin typeface="Times New Roman"/>
                <a:ea typeface="Times New Roman"/>
                <a:cs typeface="Times New Roman"/>
              </a:rPr>
              <a:t>5</a:t>
            </a:r>
            <a:endParaRPr sz="1950" b="0" dirty="0">
              <a:solidFill>
                <a:srgbClr val="0067B1"/>
              </a:solidFill>
              <a:latin typeface="Times New Roman"/>
              <a:ea typeface="Times New Roman"/>
              <a:cs typeface="Times New Roman"/>
            </a:endParaRPr>
          </a:p>
        </p:txBody>
      </p:sp>
      <p:sp>
        <p:nvSpPr>
          <p:cNvPr id="8" name="Roadmap separator 0">
            <a:extLst>
              <a:ext uri="{FF2B5EF4-FFF2-40B4-BE49-F238E27FC236}">
                <a16:creationId xmlns:a16="http://schemas.microsoft.com/office/drawing/2014/main" id="{8E9F7017-0D32-4989-4FEE-8B1AB7903ECF}"/>
              </a:ext>
            </a:extLst>
          </p:cNvPr>
          <p:cNvSpPr>
            <a:spLocks noGrp="1"/>
          </p:cNvSpPr>
          <p:nvPr/>
        </p:nvSpPr>
        <p:spPr>
          <a:xfrm>
            <a:off x="609600" y="2286000"/>
            <a:ext cx="10953750" cy="14288"/>
          </a:xfrm>
          <a:prstGeom prst="rect">
            <a:avLst/>
          </a:prstGeom>
          <a:solidFill>
            <a:srgbClr val="D5E0EA"/>
          </a:solidFill>
          <a:ln w="0">
            <a:noFill/>
          </a:ln>
        </p:spPr>
      </p:sp>
      <p:sp>
        <p:nvSpPr>
          <p:cNvPr id="9" name="Roadmap 1">
            <a:extLst>
              <a:ext uri="{FF2B5EF4-FFF2-40B4-BE49-F238E27FC236}">
                <a16:creationId xmlns:a16="http://schemas.microsoft.com/office/drawing/2014/main" id="{2A993A20-998E-EF3B-6E02-3A9F2A9F58B0}"/>
              </a:ext>
            </a:extLst>
          </p:cNvPr>
          <p:cNvSpPr>
            <a:spLocks noGrp="1"/>
          </p:cNvSpPr>
          <p:nvPr/>
        </p:nvSpPr>
        <p:spPr>
          <a:xfrm>
            <a:off x="609600" y="2476500"/>
            <a:ext cx="4095750" cy="400050"/>
          </a:xfrm>
          <a:prstGeom prst="rect">
            <a:avLst/>
          </a:prstGeom>
          <a:noFill/>
          <a:ln w="0">
            <a:noFill/>
          </a:ln>
        </p:spPr>
        <p:txBody>
          <a:bodyPr wrap="square" anchor="t">
            <a:noAutofit/>
          </a:bodyPr>
          <a:lstStyle/>
          <a:p>
            <a:pPr algn="l">
              <a:defRPr sz="2400" b="1">
                <a:solidFill>
                  <a:srgbClr val="0A2540"/>
                </a:solidFill>
                <a:latin typeface="Times New Roman"/>
                <a:ea typeface="Times New Roman"/>
                <a:cs typeface="Times New Roman"/>
              </a:defRPr>
            </a:pPr>
            <a:r>
              <a:rPr sz="2400" b="1" dirty="0">
                <a:solidFill>
                  <a:schemeClr val="bg1">
                    <a:lumMod val="65000"/>
                  </a:schemeClr>
                </a:solidFill>
                <a:latin typeface="Times New Roman"/>
                <a:ea typeface="Times New Roman"/>
                <a:cs typeface="Times New Roman"/>
              </a:rPr>
              <a:t>Model and input domain</a:t>
            </a:r>
          </a:p>
        </p:txBody>
      </p:sp>
      <p:sp>
        <p:nvSpPr>
          <p:cNvPr id="10" name="Roadmap detail 1">
            <a:extLst>
              <a:ext uri="{FF2B5EF4-FFF2-40B4-BE49-F238E27FC236}">
                <a16:creationId xmlns:a16="http://schemas.microsoft.com/office/drawing/2014/main" id="{90CED314-900A-80DB-C0C6-58C9E8964072}"/>
              </a:ext>
            </a:extLst>
          </p:cNvPr>
          <p:cNvSpPr>
            <a:spLocks noGrp="1"/>
          </p:cNvSpPr>
          <p:nvPr/>
        </p:nvSpPr>
        <p:spPr>
          <a:xfrm>
            <a:off x="4714875" y="2495550"/>
            <a:ext cx="5715000" cy="628650"/>
          </a:xfrm>
          <a:prstGeom prst="rect">
            <a:avLst/>
          </a:prstGeom>
          <a:noFill/>
          <a:ln w="0">
            <a:noFill/>
          </a:ln>
        </p:spPr>
        <p:txBody>
          <a:bodyPr wrap="square" anchor="t">
            <a:noAutofit/>
          </a:bodyPr>
          <a:lstStyle/>
          <a:p>
            <a:pPr algn="l">
              <a:defRPr sz="1950" b="0">
                <a:solidFill>
                  <a:srgbClr val="52677A"/>
                </a:solidFill>
                <a:latin typeface="Times New Roman"/>
                <a:ea typeface="Times New Roman"/>
                <a:cs typeface="Times New Roman"/>
              </a:defRPr>
            </a:pPr>
            <a:r>
              <a:rPr sz="1950" b="0" dirty="0">
                <a:solidFill>
                  <a:schemeClr val="bg1">
                    <a:lumMod val="65000"/>
                  </a:schemeClr>
                </a:solidFill>
                <a:latin typeface="Times New Roman"/>
                <a:ea typeface="Times New Roman"/>
                <a:cs typeface="Times New Roman"/>
              </a:rPr>
              <a:t>Coupled equations, adhesion and 12 inputs</a:t>
            </a:r>
          </a:p>
        </p:txBody>
      </p:sp>
      <p:sp>
        <p:nvSpPr>
          <p:cNvPr id="11" name="Roadmap pages 1">
            <a:extLst>
              <a:ext uri="{FF2B5EF4-FFF2-40B4-BE49-F238E27FC236}">
                <a16:creationId xmlns:a16="http://schemas.microsoft.com/office/drawing/2014/main" id="{06867443-F689-6CB3-BF06-CEA4B3FD6CD9}"/>
              </a:ext>
            </a:extLst>
          </p:cNvPr>
          <p:cNvSpPr>
            <a:spLocks noGrp="1"/>
          </p:cNvSpPr>
          <p:nvPr/>
        </p:nvSpPr>
        <p:spPr>
          <a:xfrm>
            <a:off x="10572750" y="2495550"/>
            <a:ext cx="990600" cy="400050"/>
          </a:xfrm>
          <a:prstGeom prst="rect">
            <a:avLst/>
          </a:prstGeom>
          <a:noFill/>
          <a:ln w="0">
            <a:noFill/>
          </a:ln>
        </p:spPr>
        <p:txBody>
          <a:bodyPr wrap="square" anchor="t">
            <a:noAutofit/>
          </a:bodyPr>
          <a:lstStyle/>
          <a:p>
            <a:pPr algn="l">
              <a:defRPr sz="1950" b="0">
                <a:solidFill>
                  <a:srgbClr val="0067B1"/>
                </a:solidFill>
                <a:latin typeface="Times New Roman"/>
                <a:ea typeface="Times New Roman"/>
                <a:cs typeface="Times New Roman"/>
              </a:defRPr>
            </a:pPr>
            <a:r>
              <a:rPr sz="1950" b="0" dirty="0">
                <a:solidFill>
                  <a:srgbClr val="0067B1"/>
                </a:solidFill>
                <a:latin typeface="Times New Roman"/>
                <a:ea typeface="Times New Roman"/>
                <a:cs typeface="Times New Roman"/>
              </a:rPr>
              <a:t>0</a:t>
            </a:r>
            <a:r>
              <a:rPr lang="en-US" sz="1950" b="0" dirty="0">
                <a:solidFill>
                  <a:srgbClr val="0067B1"/>
                </a:solidFill>
                <a:latin typeface="Times New Roman"/>
                <a:ea typeface="Times New Roman"/>
                <a:cs typeface="Times New Roman"/>
              </a:rPr>
              <a:t>7</a:t>
            </a:r>
            <a:r>
              <a:rPr sz="1950" b="0" dirty="0">
                <a:solidFill>
                  <a:srgbClr val="0067B1"/>
                </a:solidFill>
                <a:latin typeface="Times New Roman"/>
                <a:ea typeface="Times New Roman"/>
                <a:cs typeface="Times New Roman"/>
              </a:rPr>
              <a:t>–0</a:t>
            </a:r>
            <a:r>
              <a:rPr lang="en-US" sz="1950" dirty="0">
                <a:solidFill>
                  <a:srgbClr val="0067B1"/>
                </a:solidFill>
                <a:latin typeface="Times New Roman"/>
                <a:ea typeface="Times New Roman"/>
                <a:cs typeface="Times New Roman"/>
              </a:rPr>
              <a:t>9</a:t>
            </a:r>
            <a:endParaRPr sz="1950" b="0" dirty="0">
              <a:solidFill>
                <a:srgbClr val="0067B1"/>
              </a:solidFill>
              <a:latin typeface="Times New Roman"/>
              <a:ea typeface="Times New Roman"/>
              <a:cs typeface="Times New Roman"/>
            </a:endParaRPr>
          </a:p>
        </p:txBody>
      </p:sp>
      <p:sp>
        <p:nvSpPr>
          <p:cNvPr id="12" name="Roadmap separator 1">
            <a:extLst>
              <a:ext uri="{FF2B5EF4-FFF2-40B4-BE49-F238E27FC236}">
                <a16:creationId xmlns:a16="http://schemas.microsoft.com/office/drawing/2014/main" id="{F9753124-B6E8-2D47-CC24-7FBFC022F623}"/>
              </a:ext>
            </a:extLst>
          </p:cNvPr>
          <p:cNvSpPr>
            <a:spLocks noGrp="1"/>
          </p:cNvSpPr>
          <p:nvPr/>
        </p:nvSpPr>
        <p:spPr>
          <a:xfrm>
            <a:off x="609600" y="3200400"/>
            <a:ext cx="10953750" cy="14288"/>
          </a:xfrm>
          <a:prstGeom prst="rect">
            <a:avLst/>
          </a:prstGeom>
          <a:solidFill>
            <a:srgbClr val="D5E0EA"/>
          </a:solidFill>
          <a:ln w="0">
            <a:noFill/>
          </a:ln>
        </p:spPr>
      </p:sp>
      <p:sp>
        <p:nvSpPr>
          <p:cNvPr id="13" name="Roadmap 2">
            <a:extLst>
              <a:ext uri="{FF2B5EF4-FFF2-40B4-BE49-F238E27FC236}">
                <a16:creationId xmlns:a16="http://schemas.microsoft.com/office/drawing/2014/main" id="{1C0AC74C-3A1A-93ED-131A-4D1F70CFFF92}"/>
              </a:ext>
            </a:extLst>
          </p:cNvPr>
          <p:cNvSpPr>
            <a:spLocks noGrp="1"/>
          </p:cNvSpPr>
          <p:nvPr/>
        </p:nvSpPr>
        <p:spPr>
          <a:xfrm>
            <a:off x="609600" y="3390900"/>
            <a:ext cx="4095750" cy="400050"/>
          </a:xfrm>
          <a:prstGeom prst="rect">
            <a:avLst/>
          </a:prstGeom>
          <a:noFill/>
          <a:ln w="0">
            <a:noFill/>
          </a:ln>
        </p:spPr>
        <p:txBody>
          <a:bodyPr wrap="square" anchor="t">
            <a:noAutofit/>
          </a:bodyPr>
          <a:lstStyle/>
          <a:p>
            <a:pPr algn="l">
              <a:defRPr sz="2400" b="1">
                <a:solidFill>
                  <a:srgbClr val="0A2540"/>
                </a:solidFill>
                <a:latin typeface="Times New Roman"/>
                <a:ea typeface="Times New Roman"/>
                <a:cs typeface="Times New Roman"/>
              </a:defRPr>
            </a:pPr>
            <a:r>
              <a:rPr sz="2400" b="1" dirty="0">
                <a:solidFill>
                  <a:schemeClr val="bg1">
                    <a:lumMod val="65000"/>
                  </a:schemeClr>
                </a:solidFill>
                <a:latin typeface="Times New Roman"/>
                <a:ea typeface="Times New Roman"/>
                <a:cs typeface="Times New Roman"/>
              </a:rPr>
              <a:t>Transient results</a:t>
            </a:r>
          </a:p>
        </p:txBody>
      </p:sp>
      <p:sp>
        <p:nvSpPr>
          <p:cNvPr id="14" name="Roadmap detail 2">
            <a:extLst>
              <a:ext uri="{FF2B5EF4-FFF2-40B4-BE49-F238E27FC236}">
                <a16:creationId xmlns:a16="http://schemas.microsoft.com/office/drawing/2014/main" id="{9902E3FE-7312-DF2E-62E9-49275670BD8E}"/>
              </a:ext>
            </a:extLst>
          </p:cNvPr>
          <p:cNvSpPr>
            <a:spLocks noGrp="1"/>
          </p:cNvSpPr>
          <p:nvPr/>
        </p:nvSpPr>
        <p:spPr>
          <a:xfrm>
            <a:off x="4714875" y="3409950"/>
            <a:ext cx="5715000" cy="628650"/>
          </a:xfrm>
          <a:prstGeom prst="rect">
            <a:avLst/>
          </a:prstGeom>
          <a:noFill/>
          <a:ln w="0">
            <a:noFill/>
          </a:ln>
        </p:spPr>
        <p:txBody>
          <a:bodyPr wrap="square" anchor="t">
            <a:noAutofit/>
          </a:bodyPr>
          <a:lstStyle/>
          <a:p>
            <a:pPr algn="l">
              <a:defRPr sz="1950" b="0">
                <a:solidFill>
                  <a:srgbClr val="52677A"/>
                </a:solidFill>
                <a:latin typeface="Times New Roman"/>
                <a:ea typeface="Times New Roman"/>
                <a:cs typeface="Times New Roman"/>
              </a:defRPr>
            </a:pPr>
            <a:r>
              <a:rPr sz="1950" b="0" dirty="0">
                <a:solidFill>
                  <a:schemeClr val="bg1">
                    <a:lumMod val="65000"/>
                  </a:schemeClr>
                </a:solidFill>
                <a:latin typeface="Times New Roman"/>
                <a:ea typeface="Times New Roman"/>
                <a:cs typeface="Times New Roman"/>
              </a:rPr>
              <a:t>Mean front speed, height, displacement and pressure</a:t>
            </a:r>
          </a:p>
        </p:txBody>
      </p:sp>
      <p:sp>
        <p:nvSpPr>
          <p:cNvPr id="15" name="Roadmap pages 2">
            <a:extLst>
              <a:ext uri="{FF2B5EF4-FFF2-40B4-BE49-F238E27FC236}">
                <a16:creationId xmlns:a16="http://schemas.microsoft.com/office/drawing/2014/main" id="{B7A21891-F355-D43E-9C7C-48C8D62109B1}"/>
              </a:ext>
            </a:extLst>
          </p:cNvPr>
          <p:cNvSpPr>
            <a:spLocks noGrp="1"/>
          </p:cNvSpPr>
          <p:nvPr/>
        </p:nvSpPr>
        <p:spPr>
          <a:xfrm>
            <a:off x="10572750" y="3409950"/>
            <a:ext cx="990600" cy="400050"/>
          </a:xfrm>
          <a:prstGeom prst="rect">
            <a:avLst/>
          </a:prstGeom>
          <a:noFill/>
          <a:ln w="0">
            <a:noFill/>
          </a:ln>
        </p:spPr>
        <p:txBody>
          <a:bodyPr wrap="square" anchor="t">
            <a:noAutofit/>
          </a:bodyPr>
          <a:lstStyle/>
          <a:p>
            <a:pPr algn="l">
              <a:defRPr sz="1950" b="0">
                <a:solidFill>
                  <a:srgbClr val="0067B1"/>
                </a:solidFill>
                <a:latin typeface="Times New Roman"/>
                <a:ea typeface="Times New Roman"/>
                <a:cs typeface="Times New Roman"/>
              </a:defRPr>
            </a:pPr>
            <a:r>
              <a:rPr lang="en-US" sz="1950" dirty="0">
                <a:solidFill>
                  <a:srgbClr val="0067B1"/>
                </a:solidFill>
                <a:latin typeface="Times New Roman"/>
                <a:ea typeface="Times New Roman"/>
                <a:cs typeface="Times New Roman"/>
              </a:rPr>
              <a:t>11</a:t>
            </a:r>
            <a:r>
              <a:rPr sz="1950" b="0" dirty="0">
                <a:solidFill>
                  <a:srgbClr val="0067B1"/>
                </a:solidFill>
                <a:latin typeface="Times New Roman"/>
                <a:ea typeface="Times New Roman"/>
                <a:cs typeface="Times New Roman"/>
              </a:rPr>
              <a:t>–1</a:t>
            </a:r>
            <a:r>
              <a:rPr lang="en-US" sz="1950" dirty="0">
                <a:solidFill>
                  <a:srgbClr val="0067B1"/>
                </a:solidFill>
                <a:latin typeface="Times New Roman"/>
                <a:ea typeface="Times New Roman"/>
                <a:cs typeface="Times New Roman"/>
              </a:rPr>
              <a:t>3</a:t>
            </a:r>
            <a:endParaRPr sz="1950" b="0" dirty="0">
              <a:solidFill>
                <a:srgbClr val="0067B1"/>
              </a:solidFill>
              <a:latin typeface="Times New Roman"/>
              <a:ea typeface="Times New Roman"/>
              <a:cs typeface="Times New Roman"/>
            </a:endParaRPr>
          </a:p>
        </p:txBody>
      </p:sp>
      <p:sp>
        <p:nvSpPr>
          <p:cNvPr id="16" name="Roadmap separator 2">
            <a:extLst>
              <a:ext uri="{FF2B5EF4-FFF2-40B4-BE49-F238E27FC236}">
                <a16:creationId xmlns:a16="http://schemas.microsoft.com/office/drawing/2014/main" id="{E145E6CD-0F91-BA30-83E2-E3CBDCF6CBBF}"/>
              </a:ext>
            </a:extLst>
          </p:cNvPr>
          <p:cNvSpPr>
            <a:spLocks noGrp="1"/>
          </p:cNvSpPr>
          <p:nvPr/>
        </p:nvSpPr>
        <p:spPr>
          <a:xfrm>
            <a:off x="609600" y="4114800"/>
            <a:ext cx="10953750" cy="14288"/>
          </a:xfrm>
          <a:prstGeom prst="rect">
            <a:avLst/>
          </a:prstGeom>
          <a:solidFill>
            <a:srgbClr val="D5E0EA"/>
          </a:solidFill>
          <a:ln w="0">
            <a:noFill/>
          </a:ln>
        </p:spPr>
      </p:sp>
      <p:sp>
        <p:nvSpPr>
          <p:cNvPr id="17" name="Roadmap 3">
            <a:extLst>
              <a:ext uri="{FF2B5EF4-FFF2-40B4-BE49-F238E27FC236}">
                <a16:creationId xmlns:a16="http://schemas.microsoft.com/office/drawing/2014/main" id="{0D5DFF3A-7144-319C-670B-B21674D233C6}"/>
              </a:ext>
            </a:extLst>
          </p:cNvPr>
          <p:cNvSpPr>
            <a:spLocks noGrp="1"/>
          </p:cNvSpPr>
          <p:nvPr/>
        </p:nvSpPr>
        <p:spPr>
          <a:xfrm>
            <a:off x="609600" y="4305300"/>
            <a:ext cx="4095750" cy="400050"/>
          </a:xfrm>
          <a:prstGeom prst="rect">
            <a:avLst/>
          </a:prstGeom>
          <a:noFill/>
          <a:ln w="0">
            <a:noFill/>
          </a:ln>
        </p:spPr>
        <p:txBody>
          <a:bodyPr wrap="square" anchor="t">
            <a:noAutofit/>
          </a:bodyPr>
          <a:lstStyle/>
          <a:p>
            <a:pPr algn="l">
              <a:defRPr sz="2400" b="1">
                <a:solidFill>
                  <a:srgbClr val="0A2540"/>
                </a:solidFill>
                <a:latin typeface="Times New Roman"/>
                <a:ea typeface="Times New Roman"/>
                <a:cs typeface="Times New Roman"/>
              </a:defRPr>
            </a:pPr>
            <a:r>
              <a:rPr sz="2400" b="1" dirty="0">
                <a:latin typeface="Times New Roman"/>
                <a:ea typeface="Times New Roman"/>
                <a:cs typeface="Times New Roman"/>
              </a:rPr>
              <a:t>Sensitivity analysis</a:t>
            </a:r>
          </a:p>
        </p:txBody>
      </p:sp>
      <p:sp>
        <p:nvSpPr>
          <p:cNvPr id="18" name="Roadmap detail 3">
            <a:extLst>
              <a:ext uri="{FF2B5EF4-FFF2-40B4-BE49-F238E27FC236}">
                <a16:creationId xmlns:a16="http://schemas.microsoft.com/office/drawing/2014/main" id="{57FDD178-7B42-FECD-C7AE-380479E31F86}"/>
              </a:ext>
            </a:extLst>
          </p:cNvPr>
          <p:cNvSpPr>
            <a:spLocks noGrp="1"/>
          </p:cNvSpPr>
          <p:nvPr/>
        </p:nvSpPr>
        <p:spPr>
          <a:xfrm>
            <a:off x="4714875" y="4324350"/>
            <a:ext cx="5715000" cy="628650"/>
          </a:xfrm>
          <a:prstGeom prst="rect">
            <a:avLst/>
          </a:prstGeom>
          <a:noFill/>
          <a:ln w="0">
            <a:noFill/>
          </a:ln>
        </p:spPr>
        <p:txBody>
          <a:bodyPr wrap="square" anchor="t">
            <a:noAutofit/>
          </a:bodyPr>
          <a:lstStyle/>
          <a:p>
            <a:pPr algn="l">
              <a:defRPr sz="1950" b="0">
                <a:solidFill>
                  <a:srgbClr val="52677A"/>
                </a:solidFill>
                <a:latin typeface="Times New Roman"/>
                <a:ea typeface="Times New Roman"/>
                <a:cs typeface="Times New Roman"/>
              </a:defRPr>
            </a:pPr>
            <a:r>
              <a:rPr sz="1950" b="0" dirty="0">
                <a:latin typeface="Times New Roman"/>
                <a:ea typeface="Times New Roman"/>
                <a:cs typeface="Times New Roman"/>
              </a:rPr>
              <a:t>Morris screening, Sobol indices and priorities</a:t>
            </a:r>
          </a:p>
        </p:txBody>
      </p:sp>
      <p:sp>
        <p:nvSpPr>
          <p:cNvPr id="19" name="Roadmap pages 3">
            <a:extLst>
              <a:ext uri="{FF2B5EF4-FFF2-40B4-BE49-F238E27FC236}">
                <a16:creationId xmlns:a16="http://schemas.microsoft.com/office/drawing/2014/main" id="{75A75614-6718-605C-893A-03167044F681}"/>
              </a:ext>
            </a:extLst>
          </p:cNvPr>
          <p:cNvSpPr>
            <a:spLocks noGrp="1"/>
          </p:cNvSpPr>
          <p:nvPr/>
        </p:nvSpPr>
        <p:spPr>
          <a:xfrm>
            <a:off x="10572750" y="4324350"/>
            <a:ext cx="990600" cy="400050"/>
          </a:xfrm>
          <a:prstGeom prst="rect">
            <a:avLst/>
          </a:prstGeom>
          <a:noFill/>
          <a:ln w="0">
            <a:noFill/>
          </a:ln>
        </p:spPr>
        <p:txBody>
          <a:bodyPr wrap="square" anchor="t">
            <a:noAutofit/>
          </a:bodyPr>
          <a:lstStyle/>
          <a:p>
            <a:pPr algn="l">
              <a:defRPr sz="1950" b="0">
                <a:solidFill>
                  <a:srgbClr val="0067B1"/>
                </a:solidFill>
                <a:latin typeface="Times New Roman"/>
                <a:ea typeface="Times New Roman"/>
                <a:cs typeface="Times New Roman"/>
              </a:defRPr>
            </a:pPr>
            <a:r>
              <a:rPr sz="1950" b="0" dirty="0">
                <a:solidFill>
                  <a:srgbClr val="0067B1"/>
                </a:solidFill>
                <a:latin typeface="Times New Roman"/>
                <a:ea typeface="Times New Roman"/>
                <a:cs typeface="Times New Roman"/>
              </a:rPr>
              <a:t>1</a:t>
            </a:r>
            <a:r>
              <a:rPr lang="en-US" sz="1950" dirty="0">
                <a:solidFill>
                  <a:srgbClr val="0067B1"/>
                </a:solidFill>
                <a:latin typeface="Times New Roman"/>
                <a:ea typeface="Times New Roman"/>
                <a:cs typeface="Times New Roman"/>
              </a:rPr>
              <a:t>5</a:t>
            </a:r>
            <a:r>
              <a:rPr sz="1950" b="0" dirty="0">
                <a:solidFill>
                  <a:srgbClr val="0067B1"/>
                </a:solidFill>
                <a:latin typeface="Times New Roman"/>
                <a:ea typeface="Times New Roman"/>
                <a:cs typeface="Times New Roman"/>
              </a:rPr>
              <a:t>–1</a:t>
            </a:r>
            <a:r>
              <a:rPr lang="en-US" sz="1950" dirty="0">
                <a:solidFill>
                  <a:srgbClr val="0067B1"/>
                </a:solidFill>
                <a:latin typeface="Times New Roman"/>
                <a:ea typeface="Times New Roman"/>
                <a:cs typeface="Times New Roman"/>
              </a:rPr>
              <a:t>6</a:t>
            </a:r>
            <a:endParaRPr sz="1950" b="0" dirty="0">
              <a:solidFill>
                <a:srgbClr val="0067B1"/>
              </a:solidFill>
              <a:latin typeface="Times New Roman"/>
              <a:ea typeface="Times New Roman"/>
              <a:cs typeface="Times New Roman"/>
            </a:endParaRPr>
          </a:p>
        </p:txBody>
      </p:sp>
      <p:sp>
        <p:nvSpPr>
          <p:cNvPr id="20" name="Roadmap separator 3">
            <a:extLst>
              <a:ext uri="{FF2B5EF4-FFF2-40B4-BE49-F238E27FC236}">
                <a16:creationId xmlns:a16="http://schemas.microsoft.com/office/drawing/2014/main" id="{32F99451-2B02-6DEE-CC9C-C02A6BD8EDAA}"/>
              </a:ext>
            </a:extLst>
          </p:cNvPr>
          <p:cNvSpPr>
            <a:spLocks noGrp="1"/>
          </p:cNvSpPr>
          <p:nvPr/>
        </p:nvSpPr>
        <p:spPr>
          <a:xfrm>
            <a:off x="609600" y="5029200"/>
            <a:ext cx="10953750" cy="14288"/>
          </a:xfrm>
          <a:prstGeom prst="rect">
            <a:avLst/>
          </a:prstGeom>
          <a:solidFill>
            <a:srgbClr val="D5E0EA"/>
          </a:solidFill>
          <a:ln w="0">
            <a:noFill/>
          </a:ln>
        </p:spPr>
      </p:sp>
      <p:sp>
        <p:nvSpPr>
          <p:cNvPr id="21" name="Roadmap 4">
            <a:extLst>
              <a:ext uri="{FF2B5EF4-FFF2-40B4-BE49-F238E27FC236}">
                <a16:creationId xmlns:a16="http://schemas.microsoft.com/office/drawing/2014/main" id="{673BAF92-1AD0-39B4-73D6-8A437CCB1769}"/>
              </a:ext>
            </a:extLst>
          </p:cNvPr>
          <p:cNvSpPr>
            <a:spLocks noGrp="1"/>
          </p:cNvSpPr>
          <p:nvPr/>
        </p:nvSpPr>
        <p:spPr>
          <a:xfrm>
            <a:off x="609600" y="5219700"/>
            <a:ext cx="4095750" cy="400050"/>
          </a:xfrm>
          <a:prstGeom prst="rect">
            <a:avLst/>
          </a:prstGeom>
          <a:noFill/>
          <a:ln w="0">
            <a:noFill/>
          </a:ln>
        </p:spPr>
        <p:txBody>
          <a:bodyPr wrap="square" anchor="t">
            <a:noAutofit/>
          </a:bodyPr>
          <a:lstStyle/>
          <a:p>
            <a:pPr algn="l">
              <a:defRPr sz="2400" b="1">
                <a:solidFill>
                  <a:srgbClr val="0A2540"/>
                </a:solidFill>
                <a:latin typeface="Times New Roman"/>
                <a:ea typeface="Times New Roman"/>
                <a:cs typeface="Times New Roman"/>
              </a:defRPr>
            </a:pPr>
            <a:r>
              <a:rPr sz="2400" b="1" dirty="0">
                <a:solidFill>
                  <a:schemeClr val="bg1">
                    <a:lumMod val="65000"/>
                  </a:schemeClr>
                </a:solidFill>
                <a:latin typeface="Times New Roman"/>
                <a:ea typeface="Times New Roman"/>
                <a:cs typeface="Times New Roman"/>
              </a:rPr>
              <a:t>Conclusions</a:t>
            </a:r>
          </a:p>
        </p:txBody>
      </p:sp>
      <p:sp>
        <p:nvSpPr>
          <p:cNvPr id="22" name="Roadmap detail 4">
            <a:extLst>
              <a:ext uri="{FF2B5EF4-FFF2-40B4-BE49-F238E27FC236}">
                <a16:creationId xmlns:a16="http://schemas.microsoft.com/office/drawing/2014/main" id="{E74B8550-B462-52B1-B526-C7AD461A976C}"/>
              </a:ext>
            </a:extLst>
          </p:cNvPr>
          <p:cNvSpPr>
            <a:spLocks noGrp="1"/>
          </p:cNvSpPr>
          <p:nvPr/>
        </p:nvSpPr>
        <p:spPr>
          <a:xfrm>
            <a:off x="4714875" y="5238750"/>
            <a:ext cx="5715000" cy="628650"/>
          </a:xfrm>
          <a:prstGeom prst="rect">
            <a:avLst/>
          </a:prstGeom>
          <a:noFill/>
          <a:ln w="0">
            <a:noFill/>
          </a:ln>
        </p:spPr>
        <p:txBody>
          <a:bodyPr wrap="square" anchor="t">
            <a:noAutofit/>
          </a:bodyPr>
          <a:lstStyle/>
          <a:p>
            <a:pPr algn="l">
              <a:defRPr sz="1950" b="0">
                <a:solidFill>
                  <a:srgbClr val="52677A"/>
                </a:solidFill>
                <a:latin typeface="Times New Roman"/>
                <a:ea typeface="Times New Roman"/>
                <a:cs typeface="Times New Roman"/>
              </a:defRPr>
            </a:pPr>
            <a:r>
              <a:rPr sz="1950" b="0" dirty="0">
                <a:solidFill>
                  <a:schemeClr val="bg1">
                    <a:lumMod val="65000"/>
                  </a:schemeClr>
                </a:solidFill>
                <a:latin typeface="Times New Roman"/>
                <a:ea typeface="Times New Roman"/>
                <a:cs typeface="Times New Roman"/>
              </a:rPr>
              <a:t>Main findings and acknowledgements</a:t>
            </a:r>
          </a:p>
        </p:txBody>
      </p:sp>
      <p:sp>
        <p:nvSpPr>
          <p:cNvPr id="23" name="Roadmap pages 4">
            <a:extLst>
              <a:ext uri="{FF2B5EF4-FFF2-40B4-BE49-F238E27FC236}">
                <a16:creationId xmlns:a16="http://schemas.microsoft.com/office/drawing/2014/main" id="{B9F921EB-78F1-4CDE-275D-3D4B0F135935}"/>
              </a:ext>
            </a:extLst>
          </p:cNvPr>
          <p:cNvSpPr>
            <a:spLocks noGrp="1"/>
          </p:cNvSpPr>
          <p:nvPr/>
        </p:nvSpPr>
        <p:spPr>
          <a:xfrm>
            <a:off x="10572750" y="5238750"/>
            <a:ext cx="990600" cy="400050"/>
          </a:xfrm>
          <a:prstGeom prst="rect">
            <a:avLst/>
          </a:prstGeom>
          <a:noFill/>
          <a:ln w="0">
            <a:noFill/>
          </a:ln>
        </p:spPr>
        <p:txBody>
          <a:bodyPr wrap="square" anchor="t">
            <a:noAutofit/>
          </a:bodyPr>
          <a:lstStyle/>
          <a:p>
            <a:pPr algn="l">
              <a:defRPr sz="1950" b="0">
                <a:solidFill>
                  <a:srgbClr val="0067B1"/>
                </a:solidFill>
                <a:latin typeface="Times New Roman"/>
                <a:ea typeface="Times New Roman"/>
                <a:cs typeface="Times New Roman"/>
              </a:defRPr>
            </a:pPr>
            <a:r>
              <a:rPr sz="1950" b="0" dirty="0">
                <a:solidFill>
                  <a:srgbClr val="0067B1"/>
                </a:solidFill>
                <a:latin typeface="Times New Roman"/>
                <a:ea typeface="Times New Roman"/>
                <a:cs typeface="Times New Roman"/>
              </a:rPr>
              <a:t>1</a:t>
            </a:r>
            <a:r>
              <a:rPr lang="en-US" sz="1950" dirty="0">
                <a:solidFill>
                  <a:srgbClr val="0067B1"/>
                </a:solidFill>
                <a:latin typeface="Times New Roman"/>
                <a:ea typeface="Times New Roman"/>
                <a:cs typeface="Times New Roman"/>
              </a:rPr>
              <a:t>8</a:t>
            </a:r>
            <a:endParaRPr sz="1950" b="0" dirty="0">
              <a:solidFill>
                <a:srgbClr val="0067B1"/>
              </a:solidFill>
              <a:latin typeface="Times New Roman"/>
              <a:ea typeface="Times New Roman"/>
              <a:cs typeface="Times New Roman"/>
            </a:endParaRPr>
          </a:p>
        </p:txBody>
      </p:sp>
    </p:spTree>
    <p:extLst>
      <p:ext uri="{BB962C8B-B14F-4D97-AF65-F5344CB8AC3E}">
        <p14:creationId xmlns:p14="http://schemas.microsoft.com/office/powerpoint/2010/main" val="94959333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 name="Shape 1">
            <a:extLst>
              <a:ext uri="{FF2B5EF4-FFF2-40B4-BE49-F238E27FC236}">
                <a16:creationId xmlns:a16="http://schemas.microsoft.com/office/drawing/2014/main" id="{6B967380-05F4-4BB9-88AC-76FF2E5D1873}"/>
              </a:ext>
            </a:extLst>
          </p:cNvPr>
          <p:cNvSpPr>
            <a:spLocks noGrp="1"/>
          </p:cNvSpPr>
          <p:nvPr/>
        </p:nvSpPr>
        <p:spPr>
          <a:xfrm>
            <a:off x="0" y="0"/>
            <a:ext cx="100584" cy="6858000"/>
          </a:xfrm>
          <a:prstGeom prst="rect">
            <a:avLst/>
          </a:prstGeom>
          <a:solidFill>
            <a:srgbClr val="0067B1"/>
          </a:solidFill>
          <a:ln w="12700">
            <a:solidFill>
              <a:srgbClr val="0067B1">
                <a:alpha val="0"/>
              </a:srgbClr>
            </a:solidFill>
            <a:prstDash val="solid"/>
          </a:ln>
        </p:spPr>
      </p:sp>
      <p:sp>
        <p:nvSpPr>
          <p:cNvPr id="4" name="Shape 2">
            <a:extLst>
              <a:ext uri="{FF2B5EF4-FFF2-40B4-BE49-F238E27FC236}">
                <a16:creationId xmlns:a16="http://schemas.microsoft.com/office/drawing/2014/main" id="{6D14E054-F0F8-4545-BE7E-555DCA3633DB}"/>
              </a:ext>
            </a:extLst>
          </p:cNvPr>
          <p:cNvSpPr>
            <a:spLocks noGrp="1"/>
          </p:cNvSpPr>
          <p:nvPr/>
        </p:nvSpPr>
        <p:spPr>
          <a:xfrm>
            <a:off x="100584" y="0"/>
            <a:ext cx="32004" cy="6858000"/>
          </a:xfrm>
          <a:prstGeom prst="rect">
            <a:avLst/>
          </a:prstGeom>
          <a:solidFill>
            <a:srgbClr val="00A69C"/>
          </a:solidFill>
          <a:ln w="12700">
            <a:solidFill>
              <a:srgbClr val="00A69C">
                <a:alpha val="0"/>
              </a:srgbClr>
            </a:solidFill>
            <a:prstDash val="solid"/>
          </a:ln>
        </p:spPr>
      </p:sp>
      <p:sp>
        <p:nvSpPr>
          <p:cNvPr id="6" name="Text 4">
            <a:extLst>
              <a:ext uri="{FF2B5EF4-FFF2-40B4-BE49-F238E27FC236}">
                <a16:creationId xmlns:a16="http://schemas.microsoft.com/office/drawing/2014/main" id="{B319C3F4-BFFF-4CEF-A60E-8B6D7576EDA5}"/>
              </a:ext>
            </a:extLst>
          </p:cNvPr>
          <p:cNvSpPr>
            <a:spLocks noGrp="1"/>
          </p:cNvSpPr>
          <p:nvPr/>
        </p:nvSpPr>
        <p:spPr>
          <a:xfrm>
            <a:off x="7680960" y="6355080"/>
            <a:ext cx="2926080" cy="228600"/>
          </a:xfrm>
          <a:prstGeom prst="rect">
            <a:avLst/>
          </a:prstGeom>
          <a:noFill/>
        </p:spPr>
        <p:txBody>
          <a:bodyPr wrap="square" lIns="0" tIns="0" rIns="0" bIns="0" anchor="ctr"/>
          <a:lstStyle/>
          <a:p>
            <a:pPr marL="0" indent="0" algn="r">
              <a:buNone/>
              <a:defRPr sz="2000">
                <a:latin typeface="Times New Roman"/>
                <a:ea typeface="Times New Roman"/>
                <a:cs typeface="Times New Roman"/>
              </a:defRPr>
            </a:pPr>
            <a:endParaRPr sz="2000"/>
          </a:p>
        </p:txBody>
      </p:sp>
      <p:sp>
        <p:nvSpPr>
          <p:cNvPr id="10" name="Shape 7">
            <a:extLst>
              <a:ext uri="{FF2B5EF4-FFF2-40B4-BE49-F238E27FC236}">
                <a16:creationId xmlns:a16="http://schemas.microsoft.com/office/drawing/2014/main" id="{487A0B98-D841-42E3-A902-0D7CBC5F2C2C}"/>
              </a:ext>
            </a:extLst>
          </p:cNvPr>
          <p:cNvSpPr>
            <a:spLocks noGrp="1"/>
          </p:cNvSpPr>
          <p:nvPr/>
        </p:nvSpPr>
        <p:spPr>
          <a:xfrm>
            <a:off x="512064" y="1216152"/>
            <a:ext cx="10881360" cy="0"/>
          </a:xfrm>
          <a:prstGeom prst="line">
            <a:avLst/>
          </a:prstGeom>
          <a:noFill/>
          <a:ln w="12700">
            <a:solidFill>
              <a:srgbClr val="D8E1EA"/>
            </a:solidFill>
            <a:prstDash val="solid"/>
          </a:ln>
        </p:spPr>
        <p:txBody>
          <a:bodyPr/>
          <a:lstStyle/>
          <a:p>
            <a:endParaRPr lang="en-US"/>
          </a:p>
        </p:txBody>
      </p:sp>
      <p:pic>
        <p:nvPicPr>
          <p:cNvPr id="74" name="Image 0"/>
          <p:cNvPicPr>
            <a:picLocks noChangeAspect="1"/>
          </p:cNvPicPr>
          <p:nvPr/>
        </p:nvPicPr>
        <p:blipFill>
          <a:blip r:embed="rId3"/>
          <a:stretch>
            <a:fillRect/>
          </a:stretch>
        </p:blipFill>
        <p:spPr>
          <a:xfrm>
            <a:off x="9528048" y="256032"/>
            <a:ext cx="2057400" cy="594360"/>
          </a:xfrm>
          <a:prstGeom prst="rect">
            <a:avLst/>
          </a:prstGeom>
        </p:spPr>
      </p:pic>
      <p:sp>
        <p:nvSpPr>
          <p:cNvPr id="58" name="灯片编号占位符 2">
            <a:extLst>
              <a:ext uri="{FF2B5EF4-FFF2-40B4-BE49-F238E27FC236}">
                <a16:creationId xmlns:a16="http://schemas.microsoft.com/office/drawing/2014/main" id="{A0D1F02B-C332-22F1-E3BC-23490BB0925E}"/>
              </a:ext>
            </a:extLst>
          </p:cNvPr>
          <p:cNvSpPr>
            <a:spLocks noGrp="1"/>
          </p:cNvSpPr>
          <p:nvPr>
            <p:ph type="sldNum" idx="4"/>
          </p:nvPr>
        </p:nvSpPr>
        <p:spPr>
          <a:xfrm>
            <a:off x="8610600" y="6356350"/>
            <a:ext cx="2743200" cy="365125"/>
          </a:xfrm>
          <a:prstGeom prst="rect">
            <a:avLst/>
          </a:prstGeom>
        </p:spPr>
        <p:txBody>
          <a:bodyPr vert="horz" lIns="91440" tIns="45720" rIns="91440" bIns="45720" anchor="ctr"/>
          <a:lstStyle>
            <a:lvl1pPr algn="r">
              <a:buNone/>
              <a:defRPr sz="2000">
                <a:solidFill>
                  <a:schemeClr val="tx1">
                    <a:tint val="75000"/>
                  </a:schemeClr>
                </a:solidFill>
              </a:defRPr>
            </a:lvl1pPr>
          </a:lstStyle>
          <a:p>
            <a:pPr>
              <a:buNone/>
              <a:defRPr sz="2000">
                <a:latin typeface="Times New Roman"/>
                <a:ea typeface="Times New Roman"/>
                <a:cs typeface="Times New Roman"/>
              </a:defRPr>
            </a:pPr>
            <a:fld id="{327921A4-25C4-3DB4-06B1-32693CEE2241}" type="slidenum">
              <a:rPr sz="2000">
                <a:latin typeface="Times New Roman"/>
                <a:ea typeface="Times New Roman"/>
                <a:cs typeface="Times New Roman"/>
              </a:rPr>
              <a:t>15</a:t>
            </a:fld>
            <a:endParaRPr/>
          </a:p>
        </p:txBody>
      </p:sp>
      <p:pic>
        <p:nvPicPr>
          <p:cNvPr id="76" name="图片 4"/>
          <p:cNvPicPr>
            <a:picLocks noChangeAspect="1"/>
          </p:cNvPicPr>
          <p:nvPr/>
        </p:nvPicPr>
        <p:blipFill>
          <a:blip r:embed="rId4"/>
          <a:stretch>
            <a:fillRect/>
          </a:stretch>
        </p:blipFill>
        <p:spPr>
          <a:xfrm>
            <a:off x="886588" y="1434534"/>
            <a:ext cx="5389626" cy="5067923"/>
          </a:xfrm>
          <a:prstGeom prst="rect">
            <a:avLst/>
          </a:prstGeom>
        </p:spPr>
      </p:pic>
      <p:sp>
        <p:nvSpPr>
          <p:cNvPr id="16" name="Morris medium effects">
            <a:extLst>
              <a:ext uri="{FF2B5EF4-FFF2-40B4-BE49-F238E27FC236}">
                <a16:creationId xmlns:a16="http://schemas.microsoft.com/office/drawing/2014/main" id="{706E983E-7F90-E2B0-0488-02E886A3AF77}"/>
              </a:ext>
            </a:extLst>
          </p:cNvPr>
          <p:cNvSpPr>
            <a:spLocks noGrp="1"/>
          </p:cNvSpPr>
          <p:nvPr/>
        </p:nvSpPr>
        <p:spPr>
          <a:xfrm>
            <a:off x="7219950" y="3838575"/>
            <a:ext cx="4324350" cy="1047750"/>
          </a:xfrm>
          <a:prstGeom prst="rect">
            <a:avLst/>
          </a:prstGeom>
          <a:noFill/>
          <a:ln w="0">
            <a:noFill/>
          </a:ln>
        </p:spPr>
        <p:txBody>
          <a:bodyPr wrap="square" anchor="t">
            <a:noAutofit/>
          </a:bodyPr>
          <a:lstStyle/>
          <a:p>
            <a:pPr algn="l">
              <a:defRPr sz="2100" b="0">
                <a:solidFill>
                  <a:srgbClr val="0A2540"/>
                </a:solidFill>
                <a:latin typeface="Times New Roman"/>
                <a:ea typeface="Times New Roman"/>
                <a:cs typeface="Times New Roman"/>
              </a:defRPr>
            </a:pPr>
            <a:r>
              <a:rPr sz="2100" b="0">
                <a:solidFill>
                  <a:srgbClr val="0A2540"/>
                </a:solidFill>
                <a:latin typeface="Times New Roman"/>
                <a:ea typeface="Times New Roman"/>
                <a:cs typeface="Times New Roman"/>
              </a:rPr>
              <a:t>Cavity depth, outer radius, wafer thickness and groove angle show moderate effects.</a:t>
            </a:r>
          </a:p>
        </p:txBody>
      </p:sp>
      <p:sp>
        <p:nvSpPr>
          <p:cNvPr id="18" name="Smaller effects heading">
            <a:extLst>
              <a:ext uri="{FF2B5EF4-FFF2-40B4-BE49-F238E27FC236}">
                <a16:creationId xmlns:a16="http://schemas.microsoft.com/office/drawing/2014/main" id="{8784F65C-9230-8013-DE07-5E3E5A3CB110}"/>
              </a:ext>
            </a:extLst>
          </p:cNvPr>
          <p:cNvSpPr>
            <a:spLocks noGrp="1"/>
          </p:cNvSpPr>
          <p:nvPr/>
        </p:nvSpPr>
        <p:spPr>
          <a:xfrm>
            <a:off x="7219950" y="5219700"/>
            <a:ext cx="4286250" cy="342900"/>
          </a:xfrm>
          <a:prstGeom prst="rect">
            <a:avLst/>
          </a:prstGeom>
          <a:noFill/>
          <a:ln w="0">
            <a:noFill/>
          </a:ln>
        </p:spPr>
        <p:txBody>
          <a:bodyPr wrap="square" anchor="t">
            <a:noAutofit/>
          </a:bodyPr>
          <a:lstStyle/>
          <a:p>
            <a:pPr algn="l">
              <a:defRPr sz="2100" b="1">
                <a:solidFill>
                  <a:srgbClr val="0067B1"/>
                </a:solidFill>
                <a:latin typeface="Times New Roman"/>
                <a:ea typeface="Times New Roman"/>
                <a:cs typeface="Times New Roman"/>
              </a:defRPr>
            </a:pPr>
            <a:r>
              <a:rPr sz="2100" b="1">
                <a:solidFill>
                  <a:srgbClr val="0067B1"/>
                </a:solidFill>
                <a:latin typeface="Times New Roman"/>
                <a:ea typeface="Times New Roman"/>
                <a:cs typeface="Times New Roman"/>
              </a:rPr>
              <a:t>Smaller effects</a:t>
            </a:r>
          </a:p>
        </p:txBody>
      </p:sp>
      <p:sp>
        <p:nvSpPr>
          <p:cNvPr id="20" name="Morris low effects">
            <a:extLst>
              <a:ext uri="{FF2B5EF4-FFF2-40B4-BE49-F238E27FC236}">
                <a16:creationId xmlns:a16="http://schemas.microsoft.com/office/drawing/2014/main" id="{9FD24F0B-151D-10B8-1D3A-AEBF2C8EE8B9}"/>
              </a:ext>
            </a:extLst>
          </p:cNvPr>
          <p:cNvSpPr>
            <a:spLocks noGrp="1"/>
          </p:cNvSpPr>
          <p:nvPr/>
        </p:nvSpPr>
        <p:spPr>
          <a:xfrm>
            <a:off x="7219950" y="5648325"/>
            <a:ext cx="4324350" cy="847725"/>
          </a:xfrm>
          <a:prstGeom prst="rect">
            <a:avLst/>
          </a:prstGeom>
          <a:noFill/>
          <a:ln w="0">
            <a:noFill/>
          </a:ln>
        </p:spPr>
        <p:txBody>
          <a:bodyPr wrap="square" anchor="t">
            <a:noAutofit/>
          </a:bodyPr>
          <a:lstStyle/>
          <a:p>
            <a:pPr algn="l">
              <a:defRPr sz="1950" b="0">
                <a:solidFill>
                  <a:srgbClr val="0A2540"/>
                </a:solidFill>
                <a:latin typeface="Times New Roman"/>
                <a:ea typeface="Times New Roman"/>
                <a:cs typeface="Times New Roman"/>
              </a:defRPr>
            </a:pPr>
            <a:r>
              <a:rPr sz="1950" b="0">
                <a:solidFill>
                  <a:srgbClr val="0A2540"/>
                </a:solidFill>
                <a:latin typeface="Times New Roman"/>
                <a:ea typeface="Times New Roman"/>
                <a:cs typeface="Times New Roman"/>
              </a:rPr>
              <a:t>The remaining inputs have smaller elementary effects within this input domain.</a:t>
            </a:r>
          </a:p>
        </p:txBody>
      </p:sp>
      <p:sp>
        <p:nvSpPr>
          <p:cNvPr id="22" name="Largest effects heading">
            <a:extLst>
              <a:ext uri="{FF2B5EF4-FFF2-40B4-BE49-F238E27FC236}">
                <a16:creationId xmlns:a16="http://schemas.microsoft.com/office/drawing/2014/main" id="{F6E82F93-EA91-49A6-3595-D58D5B08A0C0}"/>
              </a:ext>
            </a:extLst>
          </p:cNvPr>
          <p:cNvSpPr>
            <a:spLocks noGrp="1"/>
          </p:cNvSpPr>
          <p:nvPr/>
        </p:nvSpPr>
        <p:spPr>
          <a:xfrm>
            <a:off x="7219950" y="1590675"/>
            <a:ext cx="4286250" cy="342900"/>
          </a:xfrm>
          <a:prstGeom prst="rect">
            <a:avLst/>
          </a:prstGeom>
          <a:noFill/>
          <a:ln w="0">
            <a:noFill/>
          </a:ln>
        </p:spPr>
        <p:txBody>
          <a:bodyPr wrap="square" anchor="t">
            <a:noAutofit/>
          </a:bodyPr>
          <a:lstStyle/>
          <a:p>
            <a:pPr algn="l">
              <a:defRPr sz="2100" b="1">
                <a:solidFill>
                  <a:srgbClr val="0067B1"/>
                </a:solidFill>
                <a:latin typeface="Times New Roman"/>
                <a:ea typeface="Times New Roman"/>
                <a:cs typeface="Times New Roman"/>
              </a:defRPr>
            </a:pPr>
            <a:r>
              <a:rPr sz="2100" b="1">
                <a:solidFill>
                  <a:srgbClr val="0067B1"/>
                </a:solidFill>
                <a:latin typeface="Times New Roman"/>
                <a:ea typeface="Times New Roman"/>
                <a:cs typeface="Times New Roman"/>
              </a:rPr>
              <a:t>Largest effects</a:t>
            </a:r>
          </a:p>
        </p:txBody>
      </p:sp>
      <p:sp>
        <p:nvSpPr>
          <p:cNvPr id="24" name="Intermediate effects heading">
            <a:extLst>
              <a:ext uri="{FF2B5EF4-FFF2-40B4-BE49-F238E27FC236}">
                <a16:creationId xmlns:a16="http://schemas.microsoft.com/office/drawing/2014/main" id="{69FD37B9-773F-A9E5-8803-C69E4E8AA7EE}"/>
              </a:ext>
            </a:extLst>
          </p:cNvPr>
          <p:cNvSpPr>
            <a:spLocks noGrp="1"/>
          </p:cNvSpPr>
          <p:nvPr/>
        </p:nvSpPr>
        <p:spPr>
          <a:xfrm>
            <a:off x="7219950" y="3381375"/>
            <a:ext cx="4286250" cy="342900"/>
          </a:xfrm>
          <a:prstGeom prst="rect">
            <a:avLst/>
          </a:prstGeom>
          <a:noFill/>
          <a:ln w="0">
            <a:noFill/>
          </a:ln>
        </p:spPr>
        <p:txBody>
          <a:bodyPr wrap="square" anchor="t">
            <a:noAutofit/>
          </a:bodyPr>
          <a:lstStyle/>
          <a:p>
            <a:pPr algn="l">
              <a:defRPr sz="2100" b="1">
                <a:solidFill>
                  <a:srgbClr val="0067B1"/>
                </a:solidFill>
                <a:latin typeface="Times New Roman"/>
                <a:ea typeface="Times New Roman"/>
                <a:cs typeface="Times New Roman"/>
              </a:defRPr>
            </a:pPr>
            <a:r>
              <a:rPr sz="2100" b="1" dirty="0">
                <a:solidFill>
                  <a:srgbClr val="0067B1"/>
                </a:solidFill>
                <a:latin typeface="Times New Roman"/>
                <a:ea typeface="Times New Roman"/>
                <a:cs typeface="Times New Roman"/>
              </a:rPr>
              <a:t>Intermediate effects</a:t>
            </a:r>
          </a:p>
        </p:txBody>
      </p:sp>
      <p:sp>
        <p:nvSpPr>
          <p:cNvPr id="26" name="Morris high effects">
            <a:extLst>
              <a:ext uri="{FF2B5EF4-FFF2-40B4-BE49-F238E27FC236}">
                <a16:creationId xmlns:a16="http://schemas.microsoft.com/office/drawing/2014/main" id="{C21707AB-C136-59AA-3EE0-3DBB6AFC12C6}"/>
              </a:ext>
            </a:extLst>
          </p:cNvPr>
          <p:cNvSpPr>
            <a:spLocks noGrp="1"/>
          </p:cNvSpPr>
          <p:nvPr/>
        </p:nvSpPr>
        <p:spPr>
          <a:xfrm>
            <a:off x="7219950" y="2028825"/>
            <a:ext cx="4324350" cy="990600"/>
          </a:xfrm>
          <a:prstGeom prst="rect">
            <a:avLst/>
          </a:prstGeom>
          <a:noFill/>
          <a:ln w="0">
            <a:noFill/>
          </a:ln>
        </p:spPr>
        <p:txBody>
          <a:bodyPr wrap="square" anchor="t">
            <a:noAutofit/>
          </a:bodyPr>
          <a:lstStyle/>
          <a:p>
            <a:pPr algn="l">
              <a:defRPr sz="2100" b="0">
                <a:solidFill>
                  <a:srgbClr val="0A2540"/>
                </a:solidFill>
                <a:latin typeface="Times New Roman"/>
                <a:ea typeface="Times New Roman"/>
                <a:cs typeface="Times New Roman"/>
              </a:defRPr>
            </a:pPr>
            <a:r>
              <a:rPr sz="2100" b="0" dirty="0">
                <a:solidFill>
                  <a:srgbClr val="0A2540"/>
                </a:solidFill>
                <a:latin typeface="Times New Roman"/>
                <a:ea typeface="Times New Roman"/>
                <a:cs typeface="Times New Roman"/>
              </a:rPr>
              <a:t>Adhesion energy Eₐ and interaction range β lie in the upper-right part of the plot.</a:t>
            </a:r>
          </a:p>
        </p:txBody>
      </p:sp>
      <p:sp>
        <p:nvSpPr>
          <p:cNvPr id="5" name="Slide title">
            <a:extLst>
              <a:ext uri="{FF2B5EF4-FFF2-40B4-BE49-F238E27FC236}">
                <a16:creationId xmlns:a16="http://schemas.microsoft.com/office/drawing/2014/main" id="{DCA2C131-CCF2-47C9-C24D-63D2A0A374CA}"/>
              </a:ext>
            </a:extLst>
          </p:cNvPr>
          <p:cNvSpPr>
            <a:spLocks noGrp="1"/>
          </p:cNvSpPr>
          <p:nvPr/>
        </p:nvSpPr>
        <p:spPr>
          <a:xfrm>
            <a:off x="514350" y="285750"/>
            <a:ext cx="8810625" cy="514350"/>
          </a:xfrm>
          <a:prstGeom prst="rect">
            <a:avLst/>
          </a:prstGeom>
          <a:noFill/>
          <a:ln w="0">
            <a:noFill/>
          </a:ln>
        </p:spPr>
        <p:txBody>
          <a:bodyPr wrap="square" anchor="t">
            <a:noAutofit/>
          </a:bodyPr>
          <a:lstStyle/>
          <a:p>
            <a:pPr algn="l">
              <a:buNone/>
              <a:defRPr sz="3000" b="1">
                <a:solidFill>
                  <a:srgbClr val="0A2540"/>
                </a:solidFill>
                <a:latin typeface="Times New Roman"/>
                <a:ea typeface="Times New Roman"/>
                <a:cs typeface="Times New Roman"/>
              </a:defRPr>
            </a:pPr>
            <a:r>
              <a:rPr sz="3000" b="1">
                <a:solidFill>
                  <a:srgbClr val="0A2540"/>
                </a:solidFill>
                <a:latin typeface="Times New Roman"/>
                <a:ea typeface="Times New Roman"/>
                <a:cs typeface="Times New Roman"/>
              </a:rPr>
              <a:t>Sensitivity analysis</a:t>
            </a:r>
          </a:p>
        </p:txBody>
      </p:sp>
      <p:sp>
        <p:nvSpPr>
          <p:cNvPr id="11" name="Slide subtitle">
            <a:extLst>
              <a:ext uri="{FF2B5EF4-FFF2-40B4-BE49-F238E27FC236}">
                <a16:creationId xmlns:a16="http://schemas.microsoft.com/office/drawing/2014/main" id="{1B9CB3AA-B584-68DA-2F32-800346D2AA02}"/>
              </a:ext>
            </a:extLst>
          </p:cNvPr>
          <p:cNvSpPr>
            <a:spLocks noGrp="1"/>
          </p:cNvSpPr>
          <p:nvPr/>
        </p:nvSpPr>
        <p:spPr>
          <a:xfrm>
            <a:off x="514350" y="838200"/>
            <a:ext cx="11096625" cy="342900"/>
          </a:xfrm>
          <a:prstGeom prst="rect">
            <a:avLst/>
          </a:prstGeom>
          <a:noFill/>
          <a:ln w="0">
            <a:noFill/>
          </a:ln>
        </p:spPr>
        <p:txBody>
          <a:bodyPr wrap="square" anchor="t">
            <a:noAutofit/>
          </a:bodyPr>
          <a:lstStyle/>
          <a:p>
            <a:pPr algn="l">
              <a:buNone/>
              <a:defRPr sz="1800" b="0">
                <a:solidFill>
                  <a:srgbClr val="52677A"/>
                </a:solidFill>
                <a:latin typeface="Times New Roman"/>
                <a:ea typeface="Times New Roman"/>
                <a:cs typeface="Times New Roman"/>
              </a:defRPr>
            </a:pPr>
            <a:r>
              <a:rPr sz="1800" b="0">
                <a:solidFill>
                  <a:srgbClr val="52677A"/>
                </a:solidFill>
                <a:latin typeface="Times New Roman"/>
                <a:ea typeface="Times New Roman"/>
                <a:cs typeface="Times New Roman"/>
              </a:rPr>
              <a:t>Morris sensitivity screening</a:t>
            </a:r>
          </a:p>
        </p:txBody>
      </p:sp>
    </p:spTree>
    <p:extLst>
      <p:ext uri="{BB962C8B-B14F-4D97-AF65-F5344CB8AC3E}">
        <p14:creationId xmlns:p14="http://schemas.microsoft.com/office/powerpoint/2010/main" val="76712810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 name="Shape 1">
            <a:extLst>
              <a:ext uri="{FF2B5EF4-FFF2-40B4-BE49-F238E27FC236}">
                <a16:creationId xmlns:a16="http://schemas.microsoft.com/office/drawing/2014/main" id="{D74EAC3A-3A05-45FE-A066-B72055553F51}"/>
              </a:ext>
            </a:extLst>
          </p:cNvPr>
          <p:cNvSpPr>
            <a:spLocks noGrp="1"/>
          </p:cNvSpPr>
          <p:nvPr/>
        </p:nvSpPr>
        <p:spPr>
          <a:xfrm>
            <a:off x="0" y="0"/>
            <a:ext cx="100584" cy="6858000"/>
          </a:xfrm>
          <a:prstGeom prst="rect">
            <a:avLst/>
          </a:prstGeom>
          <a:solidFill>
            <a:srgbClr val="0067B1"/>
          </a:solidFill>
          <a:ln w="12700">
            <a:solidFill>
              <a:srgbClr val="0067B1">
                <a:alpha val="0"/>
              </a:srgbClr>
            </a:solidFill>
            <a:prstDash val="solid"/>
          </a:ln>
        </p:spPr>
      </p:sp>
      <p:sp>
        <p:nvSpPr>
          <p:cNvPr id="4" name="Shape 2">
            <a:extLst>
              <a:ext uri="{FF2B5EF4-FFF2-40B4-BE49-F238E27FC236}">
                <a16:creationId xmlns:a16="http://schemas.microsoft.com/office/drawing/2014/main" id="{70D99BCA-BA62-4A97-ACC6-68F348CD101E}"/>
              </a:ext>
            </a:extLst>
          </p:cNvPr>
          <p:cNvSpPr>
            <a:spLocks noGrp="1"/>
          </p:cNvSpPr>
          <p:nvPr/>
        </p:nvSpPr>
        <p:spPr>
          <a:xfrm>
            <a:off x="100584" y="0"/>
            <a:ext cx="32004" cy="6858000"/>
          </a:xfrm>
          <a:prstGeom prst="rect">
            <a:avLst/>
          </a:prstGeom>
          <a:solidFill>
            <a:srgbClr val="00A69C"/>
          </a:solidFill>
          <a:ln w="12700">
            <a:solidFill>
              <a:srgbClr val="00A69C">
                <a:alpha val="0"/>
              </a:srgbClr>
            </a:solidFill>
            <a:prstDash val="solid"/>
          </a:ln>
        </p:spPr>
      </p:sp>
      <p:sp>
        <p:nvSpPr>
          <p:cNvPr id="5" name="Text 3">
            <a:extLst>
              <a:ext uri="{FF2B5EF4-FFF2-40B4-BE49-F238E27FC236}">
                <a16:creationId xmlns:a16="http://schemas.microsoft.com/office/drawing/2014/main" id="{84FC22B9-5DF1-4620-BFAB-88FE125326B0}"/>
              </a:ext>
            </a:extLst>
          </p:cNvPr>
          <p:cNvSpPr>
            <a:spLocks noGrp="1"/>
          </p:cNvSpPr>
          <p:nvPr/>
        </p:nvSpPr>
        <p:spPr>
          <a:xfrm>
            <a:off x="502920" y="6382512"/>
            <a:ext cx="5029200" cy="228600"/>
          </a:xfrm>
          <a:prstGeom prst="rect">
            <a:avLst/>
          </a:prstGeom>
          <a:noFill/>
        </p:spPr>
        <p:txBody>
          <a:bodyPr wrap="square" lIns="0" tIns="0" rIns="0" bIns="0" anchor="ctr"/>
          <a:lstStyle/>
          <a:p>
            <a:pPr marL="0" indent="0">
              <a:buNone/>
              <a:defRPr sz="2000">
                <a:latin typeface="Times New Roman"/>
                <a:ea typeface="Times New Roman"/>
                <a:cs typeface="Times New Roman"/>
              </a:defRPr>
            </a:pPr>
            <a:endParaRPr sz="2000"/>
          </a:p>
        </p:txBody>
      </p:sp>
      <p:sp>
        <p:nvSpPr>
          <p:cNvPr id="6" name="Text 4">
            <a:extLst>
              <a:ext uri="{FF2B5EF4-FFF2-40B4-BE49-F238E27FC236}">
                <a16:creationId xmlns:a16="http://schemas.microsoft.com/office/drawing/2014/main" id="{6D6BEB48-E3EF-49C3-AC11-0AA32390CBBB}"/>
              </a:ext>
            </a:extLst>
          </p:cNvPr>
          <p:cNvSpPr>
            <a:spLocks noGrp="1"/>
          </p:cNvSpPr>
          <p:nvPr/>
        </p:nvSpPr>
        <p:spPr>
          <a:xfrm>
            <a:off x="7680960" y="6355080"/>
            <a:ext cx="2926080" cy="228600"/>
          </a:xfrm>
          <a:prstGeom prst="rect">
            <a:avLst/>
          </a:prstGeom>
          <a:noFill/>
        </p:spPr>
        <p:txBody>
          <a:bodyPr wrap="square" lIns="0" tIns="0" rIns="0" bIns="0" anchor="ctr"/>
          <a:lstStyle/>
          <a:p>
            <a:pPr marL="0" indent="0" algn="r">
              <a:buNone/>
              <a:defRPr sz="2000">
                <a:latin typeface="Times New Roman"/>
                <a:ea typeface="Times New Roman"/>
                <a:cs typeface="Times New Roman"/>
              </a:defRPr>
            </a:pPr>
            <a:endParaRPr sz="2000"/>
          </a:p>
        </p:txBody>
      </p:sp>
      <p:sp>
        <p:nvSpPr>
          <p:cNvPr id="43" name="Text 40">
            <a:extLst>
              <a:ext uri="{FF2B5EF4-FFF2-40B4-BE49-F238E27FC236}">
                <a16:creationId xmlns:a16="http://schemas.microsoft.com/office/drawing/2014/main" id="{44A23B1D-C315-41BC-A944-7523A0CC04AF}"/>
              </a:ext>
            </a:extLst>
          </p:cNvPr>
          <p:cNvSpPr>
            <a:spLocks noGrp="1"/>
          </p:cNvSpPr>
          <p:nvPr/>
        </p:nvSpPr>
        <p:spPr>
          <a:xfrm>
            <a:off x="8001000" y="1600200"/>
            <a:ext cx="2468880" cy="502920"/>
          </a:xfrm>
          <a:prstGeom prst="rect">
            <a:avLst/>
          </a:prstGeom>
          <a:noFill/>
        </p:spPr>
        <p:txBody>
          <a:bodyPr wrap="square" lIns="0" tIns="0" rIns="0" bIns="0" anchor="ctr">
            <a:normAutofit/>
          </a:bodyPr>
          <a:lstStyle/>
          <a:p>
            <a:pPr marL="0" indent="0" algn="ctr">
              <a:buNone/>
              <a:defRPr sz="3000">
                <a:latin typeface="Times New Roman"/>
                <a:ea typeface="Times New Roman"/>
                <a:cs typeface="Times New Roman"/>
              </a:defRPr>
            </a:pPr>
            <a:r>
              <a:rPr sz="3000" b="1">
                <a:solidFill>
                  <a:srgbClr val="F28C28"/>
                </a:solidFill>
                <a:latin typeface="Times New Roman"/>
                <a:ea typeface="Times New Roman"/>
                <a:cs typeface="Times New Roman"/>
              </a:rPr>
              <a:t>0.63</a:t>
            </a:r>
            <a:endParaRPr sz="3000"/>
          </a:p>
        </p:txBody>
      </p:sp>
      <p:sp>
        <p:nvSpPr>
          <p:cNvPr id="44" name="Text 41">
            <a:extLst>
              <a:ext uri="{FF2B5EF4-FFF2-40B4-BE49-F238E27FC236}">
                <a16:creationId xmlns:a16="http://schemas.microsoft.com/office/drawing/2014/main" id="{4AFFB6FD-ADAE-43A8-9A50-ABFEC5A957CA}"/>
              </a:ext>
            </a:extLst>
          </p:cNvPr>
          <p:cNvSpPr>
            <a:spLocks noGrp="1"/>
          </p:cNvSpPr>
          <p:nvPr/>
        </p:nvSpPr>
        <p:spPr>
          <a:xfrm>
            <a:off x="8001000" y="2167128"/>
            <a:ext cx="2468880" cy="411480"/>
          </a:xfrm>
          <a:prstGeom prst="rect">
            <a:avLst/>
          </a:prstGeom>
          <a:noFill/>
        </p:spPr>
        <p:txBody>
          <a:bodyPr wrap="square" lIns="254" tIns="254" rIns="254" bIns="254" anchor="ctr">
            <a:normAutofit fontScale="93020"/>
          </a:bodyPr>
          <a:lstStyle/>
          <a:p>
            <a:pPr marL="0" indent="0" algn="ctr">
              <a:buNone/>
              <a:defRPr sz="2400">
                <a:latin typeface="Times New Roman"/>
                <a:ea typeface="Times New Roman"/>
                <a:cs typeface="Times New Roman"/>
              </a:defRPr>
            </a:pPr>
            <a:r>
              <a:rPr sz="2400">
                <a:solidFill>
                  <a:srgbClr val="6B7280"/>
                </a:solidFill>
                <a:latin typeface="Times New Roman"/>
                <a:ea typeface="Times New Roman"/>
                <a:cs typeface="Times New Roman"/>
              </a:rPr>
              <a:t>ST for cavity depth</a:t>
            </a:r>
            <a:endParaRPr sz="2000"/>
          </a:p>
        </p:txBody>
      </p:sp>
      <p:sp>
        <p:nvSpPr>
          <p:cNvPr id="45" name="Text 42">
            <a:extLst>
              <a:ext uri="{FF2B5EF4-FFF2-40B4-BE49-F238E27FC236}">
                <a16:creationId xmlns:a16="http://schemas.microsoft.com/office/drawing/2014/main" id="{9C1767F8-5A5C-4A1A-9E71-E1929F763A9E}"/>
              </a:ext>
            </a:extLst>
          </p:cNvPr>
          <p:cNvSpPr>
            <a:spLocks noGrp="1"/>
          </p:cNvSpPr>
          <p:nvPr/>
        </p:nvSpPr>
        <p:spPr>
          <a:xfrm>
            <a:off x="8001000" y="2834640"/>
            <a:ext cx="2468880" cy="502920"/>
          </a:xfrm>
          <a:prstGeom prst="rect">
            <a:avLst/>
          </a:prstGeom>
          <a:noFill/>
        </p:spPr>
        <p:txBody>
          <a:bodyPr wrap="square" lIns="0" tIns="0" rIns="0" bIns="0" anchor="ctr">
            <a:normAutofit/>
          </a:bodyPr>
          <a:lstStyle/>
          <a:p>
            <a:pPr marL="0" indent="0" algn="ctr">
              <a:buNone/>
              <a:defRPr sz="3000">
                <a:latin typeface="Times New Roman"/>
                <a:ea typeface="Times New Roman"/>
                <a:cs typeface="Times New Roman"/>
              </a:defRPr>
            </a:pPr>
            <a:r>
              <a:rPr sz="3000" b="1">
                <a:solidFill>
                  <a:srgbClr val="0067B1"/>
                </a:solidFill>
                <a:latin typeface="Times New Roman"/>
                <a:ea typeface="Times New Roman"/>
                <a:cs typeface="Times New Roman"/>
              </a:rPr>
              <a:t>0.24</a:t>
            </a:r>
            <a:endParaRPr sz="3000"/>
          </a:p>
        </p:txBody>
      </p:sp>
      <p:sp>
        <p:nvSpPr>
          <p:cNvPr id="46" name="Text 43">
            <a:extLst>
              <a:ext uri="{FF2B5EF4-FFF2-40B4-BE49-F238E27FC236}">
                <a16:creationId xmlns:a16="http://schemas.microsoft.com/office/drawing/2014/main" id="{57CB2B76-0334-4D17-A15F-95A997C58C58}"/>
              </a:ext>
            </a:extLst>
          </p:cNvPr>
          <p:cNvSpPr>
            <a:spLocks noGrp="1"/>
          </p:cNvSpPr>
          <p:nvPr/>
        </p:nvSpPr>
        <p:spPr>
          <a:xfrm>
            <a:off x="8001000" y="3401568"/>
            <a:ext cx="2468880" cy="411480"/>
          </a:xfrm>
          <a:prstGeom prst="rect">
            <a:avLst/>
          </a:prstGeom>
          <a:noFill/>
        </p:spPr>
        <p:txBody>
          <a:bodyPr wrap="square" lIns="254" tIns="254" rIns="254" bIns="254" anchor="ctr">
            <a:normAutofit fontScale="79923" lnSpcReduction="10000"/>
          </a:bodyPr>
          <a:lstStyle/>
          <a:p>
            <a:pPr marL="0" indent="0" algn="ctr">
              <a:buNone/>
              <a:defRPr sz="2400">
                <a:latin typeface="Times New Roman"/>
                <a:ea typeface="Times New Roman"/>
                <a:cs typeface="Times New Roman"/>
              </a:defRPr>
            </a:pPr>
            <a:r>
              <a:rPr sz="2400">
                <a:solidFill>
                  <a:srgbClr val="6B7280"/>
                </a:solidFill>
                <a:latin typeface="Times New Roman"/>
                <a:ea typeface="Times New Roman"/>
                <a:cs typeface="Times New Roman"/>
              </a:rPr>
              <a:t>ST for adhesion energy</a:t>
            </a:r>
            <a:endParaRPr sz="2000"/>
          </a:p>
        </p:txBody>
      </p:sp>
      <p:sp>
        <p:nvSpPr>
          <p:cNvPr id="47" name="Text 44">
            <a:extLst>
              <a:ext uri="{FF2B5EF4-FFF2-40B4-BE49-F238E27FC236}">
                <a16:creationId xmlns:a16="http://schemas.microsoft.com/office/drawing/2014/main" id="{4D6D22F5-9256-437A-A780-913989BE169C}"/>
              </a:ext>
            </a:extLst>
          </p:cNvPr>
          <p:cNvSpPr>
            <a:spLocks noGrp="1"/>
          </p:cNvSpPr>
          <p:nvPr/>
        </p:nvSpPr>
        <p:spPr>
          <a:xfrm>
            <a:off x="8001000" y="4069080"/>
            <a:ext cx="2468880" cy="502920"/>
          </a:xfrm>
          <a:prstGeom prst="rect">
            <a:avLst/>
          </a:prstGeom>
          <a:noFill/>
        </p:spPr>
        <p:txBody>
          <a:bodyPr wrap="square" lIns="0" tIns="0" rIns="0" bIns="0" anchor="ctr">
            <a:normAutofit/>
          </a:bodyPr>
          <a:lstStyle/>
          <a:p>
            <a:pPr marL="0" indent="0" algn="ctr">
              <a:buNone/>
              <a:defRPr sz="3000">
                <a:latin typeface="Times New Roman"/>
                <a:ea typeface="Times New Roman"/>
                <a:cs typeface="Times New Roman"/>
              </a:defRPr>
            </a:pPr>
            <a:r>
              <a:rPr sz="3000" b="1">
                <a:solidFill>
                  <a:srgbClr val="00A69C"/>
                </a:solidFill>
                <a:latin typeface="Times New Roman"/>
                <a:ea typeface="Times New Roman"/>
                <a:cs typeface="Times New Roman"/>
              </a:rPr>
              <a:t>0.21</a:t>
            </a:r>
            <a:endParaRPr sz="3000"/>
          </a:p>
        </p:txBody>
      </p:sp>
      <p:sp>
        <p:nvSpPr>
          <p:cNvPr id="48" name="Text 45">
            <a:extLst>
              <a:ext uri="{FF2B5EF4-FFF2-40B4-BE49-F238E27FC236}">
                <a16:creationId xmlns:a16="http://schemas.microsoft.com/office/drawing/2014/main" id="{4A8417C1-2E55-4507-B166-652BE446CC8A}"/>
              </a:ext>
            </a:extLst>
          </p:cNvPr>
          <p:cNvSpPr>
            <a:spLocks noGrp="1"/>
          </p:cNvSpPr>
          <p:nvPr/>
        </p:nvSpPr>
        <p:spPr>
          <a:xfrm>
            <a:off x="8001000" y="4636008"/>
            <a:ext cx="2468880" cy="411480"/>
          </a:xfrm>
          <a:prstGeom prst="rect">
            <a:avLst/>
          </a:prstGeom>
          <a:noFill/>
        </p:spPr>
        <p:txBody>
          <a:bodyPr wrap="square" lIns="254" tIns="254" rIns="254" bIns="254" anchor="ctr">
            <a:normAutofit fontScale="96986"/>
          </a:bodyPr>
          <a:lstStyle/>
          <a:p>
            <a:pPr marL="0" indent="0" algn="ctr">
              <a:buNone/>
              <a:defRPr sz="2400">
                <a:latin typeface="Times New Roman"/>
                <a:ea typeface="Times New Roman"/>
                <a:cs typeface="Times New Roman"/>
              </a:defRPr>
            </a:pPr>
            <a:r>
              <a:rPr sz="2400">
                <a:solidFill>
                  <a:srgbClr val="6B7280"/>
                </a:solidFill>
                <a:latin typeface="Times New Roman"/>
                <a:ea typeface="Times New Roman"/>
                <a:cs typeface="Times New Roman"/>
              </a:rPr>
              <a:t>ST for angular width</a:t>
            </a:r>
            <a:endParaRPr sz="2000"/>
          </a:p>
        </p:txBody>
      </p:sp>
      <p:pic>
        <p:nvPicPr>
          <p:cNvPr id="70" name="Image 0"/>
          <p:cNvPicPr>
            <a:picLocks noChangeAspect="1"/>
          </p:cNvPicPr>
          <p:nvPr/>
        </p:nvPicPr>
        <p:blipFill>
          <a:blip r:embed="rId3"/>
          <a:stretch>
            <a:fillRect/>
          </a:stretch>
        </p:blipFill>
        <p:spPr>
          <a:xfrm>
            <a:off x="9528048" y="256032"/>
            <a:ext cx="2057400" cy="594360"/>
          </a:xfrm>
          <a:prstGeom prst="rect">
            <a:avLst/>
          </a:prstGeom>
        </p:spPr>
      </p:pic>
      <p:sp>
        <p:nvSpPr>
          <p:cNvPr id="53" name="灯片编号占位符 2">
            <a:extLst>
              <a:ext uri="{FF2B5EF4-FFF2-40B4-BE49-F238E27FC236}">
                <a16:creationId xmlns:a16="http://schemas.microsoft.com/office/drawing/2014/main" id="{EF87BEF0-5E0B-F593-616C-D96DCB4B0242}"/>
              </a:ext>
            </a:extLst>
          </p:cNvPr>
          <p:cNvSpPr>
            <a:spLocks noGrp="1"/>
          </p:cNvSpPr>
          <p:nvPr>
            <p:ph type="sldNum" idx="4"/>
          </p:nvPr>
        </p:nvSpPr>
        <p:spPr>
          <a:xfrm>
            <a:off x="8610600" y="6356350"/>
            <a:ext cx="2743200" cy="365125"/>
          </a:xfrm>
          <a:prstGeom prst="rect">
            <a:avLst/>
          </a:prstGeom>
        </p:spPr>
        <p:txBody>
          <a:bodyPr vert="horz" lIns="91440" tIns="45720" rIns="91440" bIns="45720" anchor="ctr"/>
          <a:lstStyle>
            <a:lvl1pPr algn="r">
              <a:buNone/>
              <a:defRPr sz="2000">
                <a:solidFill>
                  <a:schemeClr val="tx1">
                    <a:tint val="75000"/>
                  </a:schemeClr>
                </a:solidFill>
              </a:defRPr>
            </a:lvl1pPr>
          </a:lstStyle>
          <a:p>
            <a:pPr>
              <a:buNone/>
              <a:defRPr sz="2000">
                <a:latin typeface="Times New Roman"/>
                <a:ea typeface="Times New Roman"/>
                <a:cs typeface="Times New Roman"/>
              </a:defRPr>
            </a:pPr>
            <a:fld id="{EA83FA91-883A-0168-8075-96CEB9DCA3C2}" type="slidenum">
              <a:rPr sz="2000">
                <a:latin typeface="Times New Roman"/>
                <a:ea typeface="Times New Roman"/>
                <a:cs typeface="Times New Roman"/>
              </a:rPr>
              <a:t>16</a:t>
            </a:fld>
            <a:endParaRPr/>
          </a:p>
        </p:txBody>
      </p:sp>
      <p:pic>
        <p:nvPicPr>
          <p:cNvPr id="72" name="图片 6"/>
          <p:cNvPicPr>
            <a:picLocks noChangeAspect="1"/>
          </p:cNvPicPr>
          <p:nvPr/>
        </p:nvPicPr>
        <p:blipFill>
          <a:blip r:embed="rId4"/>
          <a:stretch>
            <a:fillRect/>
          </a:stretch>
        </p:blipFill>
        <p:spPr>
          <a:xfrm>
            <a:off x="572664" y="1382268"/>
            <a:ext cx="5329788" cy="5011657"/>
          </a:xfrm>
          <a:prstGeom prst="rect">
            <a:avLst/>
          </a:prstGeom>
        </p:spPr>
      </p:pic>
      <p:sp>
        <p:nvSpPr>
          <p:cNvPr id="7" name="Slide title">
            <a:extLst>
              <a:ext uri="{FF2B5EF4-FFF2-40B4-BE49-F238E27FC236}">
                <a16:creationId xmlns:a16="http://schemas.microsoft.com/office/drawing/2014/main" id="{0143BC5B-9CA6-EF9A-91C8-3012F52A539A}"/>
              </a:ext>
            </a:extLst>
          </p:cNvPr>
          <p:cNvSpPr>
            <a:spLocks noGrp="1"/>
          </p:cNvSpPr>
          <p:nvPr/>
        </p:nvSpPr>
        <p:spPr>
          <a:xfrm>
            <a:off x="514350" y="285750"/>
            <a:ext cx="8810625" cy="514350"/>
          </a:xfrm>
          <a:prstGeom prst="rect">
            <a:avLst/>
          </a:prstGeom>
          <a:noFill/>
          <a:ln w="0">
            <a:noFill/>
          </a:ln>
        </p:spPr>
        <p:txBody>
          <a:bodyPr wrap="square" anchor="t">
            <a:noAutofit/>
          </a:bodyPr>
          <a:lstStyle/>
          <a:p>
            <a:pPr algn="l">
              <a:buNone/>
              <a:defRPr sz="3000" b="1">
                <a:solidFill>
                  <a:srgbClr val="0A2540"/>
                </a:solidFill>
                <a:latin typeface="Times New Roman"/>
                <a:ea typeface="Times New Roman"/>
                <a:cs typeface="Times New Roman"/>
              </a:defRPr>
            </a:pPr>
            <a:r>
              <a:rPr sz="3000" b="1">
                <a:solidFill>
                  <a:srgbClr val="0A2540"/>
                </a:solidFill>
                <a:latin typeface="Times New Roman"/>
                <a:ea typeface="Times New Roman"/>
                <a:cs typeface="Times New Roman"/>
              </a:rPr>
              <a:t>Sensitivity analysis</a:t>
            </a:r>
          </a:p>
        </p:txBody>
      </p:sp>
      <p:sp>
        <p:nvSpPr>
          <p:cNvPr id="11" name="Slide subtitle">
            <a:extLst>
              <a:ext uri="{FF2B5EF4-FFF2-40B4-BE49-F238E27FC236}">
                <a16:creationId xmlns:a16="http://schemas.microsoft.com/office/drawing/2014/main" id="{52583434-E7BA-6A11-FB50-0BE58917B190}"/>
              </a:ext>
            </a:extLst>
          </p:cNvPr>
          <p:cNvSpPr>
            <a:spLocks noGrp="1"/>
          </p:cNvSpPr>
          <p:nvPr/>
        </p:nvSpPr>
        <p:spPr>
          <a:xfrm>
            <a:off x="514350" y="838200"/>
            <a:ext cx="11096625" cy="342900"/>
          </a:xfrm>
          <a:prstGeom prst="rect">
            <a:avLst/>
          </a:prstGeom>
          <a:noFill/>
          <a:ln w="0">
            <a:noFill/>
          </a:ln>
        </p:spPr>
        <p:txBody>
          <a:bodyPr wrap="square" anchor="t">
            <a:noAutofit/>
          </a:bodyPr>
          <a:lstStyle/>
          <a:p>
            <a:pPr algn="l">
              <a:buNone/>
              <a:defRPr sz="1800" b="0">
                <a:solidFill>
                  <a:srgbClr val="52677A"/>
                </a:solidFill>
                <a:latin typeface="Times New Roman"/>
                <a:ea typeface="Times New Roman"/>
                <a:cs typeface="Times New Roman"/>
              </a:defRPr>
            </a:pPr>
            <a:r>
              <a:rPr sz="1800" b="0">
                <a:solidFill>
                  <a:srgbClr val="52677A"/>
                </a:solidFill>
                <a:latin typeface="Times New Roman"/>
                <a:ea typeface="Times New Roman"/>
                <a:cs typeface="Times New Roman"/>
              </a:rPr>
              <a:t>Sobol sensitivity results</a:t>
            </a:r>
          </a:p>
        </p:txBody>
      </p:sp>
      <p:sp>
        <p:nvSpPr>
          <p:cNvPr id="13" name="Header rule">
            <a:extLst>
              <a:ext uri="{FF2B5EF4-FFF2-40B4-BE49-F238E27FC236}">
                <a16:creationId xmlns:a16="http://schemas.microsoft.com/office/drawing/2014/main" id="{0F7ED93E-FA8C-E890-A497-A799724091CF}"/>
              </a:ext>
            </a:extLst>
          </p:cNvPr>
          <p:cNvSpPr>
            <a:spLocks noGrp="1"/>
          </p:cNvSpPr>
          <p:nvPr/>
        </p:nvSpPr>
        <p:spPr>
          <a:xfrm>
            <a:off x="514350" y="1257300"/>
            <a:ext cx="11144250" cy="14288"/>
          </a:xfrm>
          <a:prstGeom prst="rect">
            <a:avLst/>
          </a:prstGeom>
          <a:solidFill>
            <a:srgbClr val="D5E0EA"/>
          </a:solidFill>
          <a:ln w="0">
            <a:noFill/>
          </a:ln>
        </p:spPr>
        <p:txBody>
          <a:bodyPr/>
          <a:lstStyle/>
          <a:p>
            <a:endParaRPr lang="en-US"/>
          </a:p>
        </p:txBody>
      </p:sp>
    </p:spTree>
    <p:extLst>
      <p:ext uri="{BB962C8B-B14F-4D97-AF65-F5344CB8AC3E}">
        <p14:creationId xmlns:p14="http://schemas.microsoft.com/office/powerpoint/2010/main" val="109759117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B34F54-716E-EEAA-22B9-90C6A9EBE66C}"/>
            </a:ext>
          </a:extLst>
        </p:cNvPr>
        <p:cNvGrpSpPr/>
        <p:nvPr/>
      </p:nvGrpSpPr>
      <p:grpSpPr>
        <a:xfrm>
          <a:off x="0" y="0"/>
          <a:ext cx="0" cy="0"/>
          <a:chOff x="0" y="0"/>
          <a:chExt cx="0" cy="0"/>
        </a:xfrm>
      </p:grpSpPr>
      <p:sp>
        <p:nvSpPr>
          <p:cNvPr id="25" name="Template blue edge">
            <a:extLst>
              <a:ext uri="{FF2B5EF4-FFF2-40B4-BE49-F238E27FC236}">
                <a16:creationId xmlns:a16="http://schemas.microsoft.com/office/drawing/2014/main" id="{AE3AA534-46F5-8BCF-382E-3F4431071FBD}"/>
              </a:ext>
            </a:extLst>
          </p:cNvPr>
          <p:cNvSpPr>
            <a:spLocks noGrp="1"/>
          </p:cNvSpPr>
          <p:nvPr/>
        </p:nvSpPr>
        <p:spPr>
          <a:xfrm>
            <a:off x="0" y="0"/>
            <a:ext cx="133350" cy="6858000"/>
          </a:xfrm>
          <a:prstGeom prst="rect">
            <a:avLst/>
          </a:prstGeom>
          <a:solidFill>
            <a:srgbClr val="0067B1"/>
          </a:solidFill>
          <a:ln w="0">
            <a:noFill/>
          </a:ln>
        </p:spPr>
      </p:sp>
      <p:pic>
        <p:nvPicPr>
          <p:cNvPr id="26" name="图片 25">
            <a:extLst>
              <a:ext uri="{FF2B5EF4-FFF2-40B4-BE49-F238E27FC236}">
                <a16:creationId xmlns:a16="http://schemas.microsoft.com/office/drawing/2014/main" id="{783D2D91-41C1-8BBB-9A60-2C2D834E9350}"/>
              </a:ext>
            </a:extLst>
          </p:cNvPr>
          <p:cNvPicPr>
            <a:picLocks noChangeAspect="1"/>
          </p:cNvPicPr>
          <p:nvPr/>
        </p:nvPicPr>
        <p:blipFill>
          <a:blip r:embed="rId3"/>
          <a:stretch/>
        </p:blipFill>
        <p:spPr>
          <a:xfrm>
            <a:off x="9529330" y="247650"/>
            <a:ext cx="2048741" cy="594360"/>
          </a:xfrm>
          <a:prstGeom prst="rect">
            <a:avLst/>
          </a:prstGeom>
        </p:spPr>
      </p:pic>
      <p:sp>
        <p:nvSpPr>
          <p:cNvPr id="3" name="Slide title">
            <a:extLst>
              <a:ext uri="{FF2B5EF4-FFF2-40B4-BE49-F238E27FC236}">
                <a16:creationId xmlns:a16="http://schemas.microsoft.com/office/drawing/2014/main" id="{24D6BFD4-CAAF-575D-5776-B8005E101074}"/>
              </a:ext>
            </a:extLst>
          </p:cNvPr>
          <p:cNvSpPr>
            <a:spLocks noGrp="1"/>
          </p:cNvSpPr>
          <p:nvPr/>
        </p:nvSpPr>
        <p:spPr>
          <a:xfrm>
            <a:off x="514350" y="285750"/>
            <a:ext cx="8810625" cy="514350"/>
          </a:xfrm>
          <a:prstGeom prst="rect">
            <a:avLst/>
          </a:prstGeom>
          <a:noFill/>
          <a:ln w="0">
            <a:noFill/>
          </a:ln>
        </p:spPr>
        <p:txBody>
          <a:bodyPr wrap="square" anchor="t">
            <a:noAutofit/>
          </a:bodyPr>
          <a:lstStyle/>
          <a:p>
            <a:pPr algn="l">
              <a:defRPr sz="3000" b="1">
                <a:solidFill>
                  <a:srgbClr val="0A2540"/>
                </a:solidFill>
                <a:latin typeface="Times New Roman"/>
                <a:ea typeface="Times New Roman"/>
                <a:cs typeface="Times New Roman"/>
              </a:defRPr>
            </a:pPr>
            <a:r>
              <a:rPr sz="3000" b="1">
                <a:solidFill>
                  <a:srgbClr val="0A2540"/>
                </a:solidFill>
                <a:latin typeface="Times New Roman"/>
                <a:ea typeface="Times New Roman"/>
                <a:cs typeface="Times New Roman"/>
              </a:rPr>
              <a:t>Presentation roadmap</a:t>
            </a:r>
          </a:p>
        </p:txBody>
      </p:sp>
      <p:sp>
        <p:nvSpPr>
          <p:cNvPr id="4" name="Header rule">
            <a:extLst>
              <a:ext uri="{FF2B5EF4-FFF2-40B4-BE49-F238E27FC236}">
                <a16:creationId xmlns:a16="http://schemas.microsoft.com/office/drawing/2014/main" id="{AF6647AA-12F4-8A5A-9390-471DA337999D}"/>
              </a:ext>
            </a:extLst>
          </p:cNvPr>
          <p:cNvSpPr>
            <a:spLocks noGrp="1"/>
          </p:cNvSpPr>
          <p:nvPr/>
        </p:nvSpPr>
        <p:spPr>
          <a:xfrm>
            <a:off x="514350" y="1257300"/>
            <a:ext cx="11144250" cy="14288"/>
          </a:xfrm>
          <a:prstGeom prst="rect">
            <a:avLst/>
          </a:prstGeom>
          <a:solidFill>
            <a:srgbClr val="D5E0EA"/>
          </a:solidFill>
          <a:ln w="0">
            <a:noFill/>
          </a:ln>
        </p:spPr>
      </p:sp>
      <p:sp>
        <p:nvSpPr>
          <p:cNvPr id="5" name="Roadmap 0">
            <a:extLst>
              <a:ext uri="{FF2B5EF4-FFF2-40B4-BE49-F238E27FC236}">
                <a16:creationId xmlns:a16="http://schemas.microsoft.com/office/drawing/2014/main" id="{957B9689-1EA9-DB75-3937-C7040B234B89}"/>
              </a:ext>
            </a:extLst>
          </p:cNvPr>
          <p:cNvSpPr>
            <a:spLocks noGrp="1"/>
          </p:cNvSpPr>
          <p:nvPr/>
        </p:nvSpPr>
        <p:spPr>
          <a:xfrm>
            <a:off x="609600" y="1562100"/>
            <a:ext cx="4095750" cy="400050"/>
          </a:xfrm>
          <a:prstGeom prst="rect">
            <a:avLst/>
          </a:prstGeom>
          <a:noFill/>
          <a:ln w="0">
            <a:noFill/>
          </a:ln>
        </p:spPr>
        <p:txBody>
          <a:bodyPr wrap="square" anchor="t">
            <a:noAutofit/>
          </a:bodyPr>
          <a:lstStyle/>
          <a:p>
            <a:pPr algn="l">
              <a:defRPr sz="2400" b="1">
                <a:solidFill>
                  <a:srgbClr val="0A2540"/>
                </a:solidFill>
                <a:latin typeface="Times New Roman"/>
                <a:ea typeface="Times New Roman"/>
                <a:cs typeface="Times New Roman"/>
              </a:defRPr>
            </a:pPr>
            <a:r>
              <a:rPr sz="2400" b="1" dirty="0">
                <a:solidFill>
                  <a:schemeClr val="bg1">
                    <a:lumMod val="65000"/>
                  </a:schemeClr>
                </a:solidFill>
                <a:latin typeface="Times New Roman"/>
                <a:ea typeface="Times New Roman"/>
                <a:cs typeface="Times New Roman"/>
              </a:rPr>
              <a:t>Background</a:t>
            </a:r>
          </a:p>
        </p:txBody>
      </p:sp>
      <p:sp>
        <p:nvSpPr>
          <p:cNvPr id="6" name="Roadmap detail 0">
            <a:extLst>
              <a:ext uri="{FF2B5EF4-FFF2-40B4-BE49-F238E27FC236}">
                <a16:creationId xmlns:a16="http://schemas.microsoft.com/office/drawing/2014/main" id="{F853B1ED-617E-BBDF-31F8-5C8DBE0CF22E}"/>
              </a:ext>
            </a:extLst>
          </p:cNvPr>
          <p:cNvSpPr>
            <a:spLocks noGrp="1"/>
          </p:cNvSpPr>
          <p:nvPr/>
        </p:nvSpPr>
        <p:spPr>
          <a:xfrm>
            <a:off x="4714875" y="1581150"/>
            <a:ext cx="5715000" cy="628650"/>
          </a:xfrm>
          <a:prstGeom prst="rect">
            <a:avLst/>
          </a:prstGeom>
          <a:noFill/>
          <a:ln w="0">
            <a:noFill/>
          </a:ln>
        </p:spPr>
        <p:txBody>
          <a:bodyPr wrap="square" anchor="t">
            <a:noAutofit/>
          </a:bodyPr>
          <a:lstStyle/>
          <a:p>
            <a:pPr algn="l">
              <a:defRPr sz="1950" b="0">
                <a:solidFill>
                  <a:srgbClr val="52677A"/>
                </a:solidFill>
                <a:latin typeface="Times New Roman"/>
                <a:ea typeface="Times New Roman"/>
                <a:cs typeface="Times New Roman"/>
              </a:defRPr>
            </a:pPr>
            <a:r>
              <a:rPr sz="1950" b="0" dirty="0">
                <a:solidFill>
                  <a:schemeClr val="bg1">
                    <a:lumMod val="65000"/>
                  </a:schemeClr>
                </a:solidFill>
                <a:latin typeface="Times New Roman"/>
                <a:ea typeface="Times New Roman"/>
                <a:cs typeface="Times New Roman"/>
              </a:rPr>
              <a:t>Bonding experiment and a three-layer device</a:t>
            </a:r>
          </a:p>
        </p:txBody>
      </p:sp>
      <p:sp>
        <p:nvSpPr>
          <p:cNvPr id="7" name="Roadmap pages 0">
            <a:extLst>
              <a:ext uri="{FF2B5EF4-FFF2-40B4-BE49-F238E27FC236}">
                <a16:creationId xmlns:a16="http://schemas.microsoft.com/office/drawing/2014/main" id="{D40011D3-EA3D-5450-FCFC-616C74DE6F80}"/>
              </a:ext>
            </a:extLst>
          </p:cNvPr>
          <p:cNvSpPr>
            <a:spLocks noGrp="1"/>
          </p:cNvSpPr>
          <p:nvPr/>
        </p:nvSpPr>
        <p:spPr>
          <a:xfrm>
            <a:off x="10572750" y="1581150"/>
            <a:ext cx="990600" cy="400050"/>
          </a:xfrm>
          <a:prstGeom prst="rect">
            <a:avLst/>
          </a:prstGeom>
          <a:noFill/>
          <a:ln w="0">
            <a:noFill/>
          </a:ln>
        </p:spPr>
        <p:txBody>
          <a:bodyPr wrap="square" anchor="t">
            <a:noAutofit/>
          </a:bodyPr>
          <a:lstStyle/>
          <a:p>
            <a:pPr algn="l">
              <a:defRPr sz="1950" b="0">
                <a:solidFill>
                  <a:srgbClr val="0067B1"/>
                </a:solidFill>
                <a:latin typeface="Times New Roman"/>
                <a:ea typeface="Times New Roman"/>
                <a:cs typeface="Times New Roman"/>
              </a:defRPr>
            </a:pPr>
            <a:r>
              <a:rPr sz="1950" b="0" dirty="0">
                <a:solidFill>
                  <a:srgbClr val="0067B1"/>
                </a:solidFill>
                <a:latin typeface="Times New Roman"/>
                <a:ea typeface="Times New Roman"/>
                <a:cs typeface="Times New Roman"/>
              </a:rPr>
              <a:t>0</a:t>
            </a:r>
            <a:r>
              <a:rPr lang="en-US" sz="1950" b="0" dirty="0">
                <a:solidFill>
                  <a:srgbClr val="0067B1"/>
                </a:solidFill>
                <a:latin typeface="Times New Roman"/>
                <a:ea typeface="Times New Roman"/>
                <a:cs typeface="Times New Roman"/>
              </a:rPr>
              <a:t>4</a:t>
            </a:r>
            <a:r>
              <a:rPr sz="1950" b="0" dirty="0">
                <a:solidFill>
                  <a:srgbClr val="0067B1"/>
                </a:solidFill>
                <a:latin typeface="Times New Roman"/>
                <a:ea typeface="Times New Roman"/>
                <a:cs typeface="Times New Roman"/>
              </a:rPr>
              <a:t>–0</a:t>
            </a:r>
            <a:r>
              <a:rPr lang="en-US" sz="1950" b="0" dirty="0">
                <a:solidFill>
                  <a:srgbClr val="0067B1"/>
                </a:solidFill>
                <a:latin typeface="Times New Roman"/>
                <a:ea typeface="Times New Roman"/>
                <a:cs typeface="Times New Roman"/>
              </a:rPr>
              <a:t>5</a:t>
            </a:r>
            <a:endParaRPr sz="1950" b="0" dirty="0">
              <a:solidFill>
                <a:srgbClr val="0067B1"/>
              </a:solidFill>
              <a:latin typeface="Times New Roman"/>
              <a:ea typeface="Times New Roman"/>
              <a:cs typeface="Times New Roman"/>
            </a:endParaRPr>
          </a:p>
        </p:txBody>
      </p:sp>
      <p:sp>
        <p:nvSpPr>
          <p:cNvPr id="8" name="Roadmap separator 0">
            <a:extLst>
              <a:ext uri="{FF2B5EF4-FFF2-40B4-BE49-F238E27FC236}">
                <a16:creationId xmlns:a16="http://schemas.microsoft.com/office/drawing/2014/main" id="{8E9F7017-0D32-4989-4FEE-8B1AB7903ECF}"/>
              </a:ext>
            </a:extLst>
          </p:cNvPr>
          <p:cNvSpPr>
            <a:spLocks noGrp="1"/>
          </p:cNvSpPr>
          <p:nvPr/>
        </p:nvSpPr>
        <p:spPr>
          <a:xfrm>
            <a:off x="609600" y="2286000"/>
            <a:ext cx="10953750" cy="14288"/>
          </a:xfrm>
          <a:prstGeom prst="rect">
            <a:avLst/>
          </a:prstGeom>
          <a:solidFill>
            <a:srgbClr val="D5E0EA"/>
          </a:solidFill>
          <a:ln w="0">
            <a:noFill/>
          </a:ln>
        </p:spPr>
      </p:sp>
      <p:sp>
        <p:nvSpPr>
          <p:cNvPr id="9" name="Roadmap 1">
            <a:extLst>
              <a:ext uri="{FF2B5EF4-FFF2-40B4-BE49-F238E27FC236}">
                <a16:creationId xmlns:a16="http://schemas.microsoft.com/office/drawing/2014/main" id="{2A993A20-998E-EF3B-6E02-3A9F2A9F58B0}"/>
              </a:ext>
            </a:extLst>
          </p:cNvPr>
          <p:cNvSpPr>
            <a:spLocks noGrp="1"/>
          </p:cNvSpPr>
          <p:nvPr/>
        </p:nvSpPr>
        <p:spPr>
          <a:xfrm>
            <a:off x="609600" y="2476500"/>
            <a:ext cx="4095750" cy="400050"/>
          </a:xfrm>
          <a:prstGeom prst="rect">
            <a:avLst/>
          </a:prstGeom>
          <a:noFill/>
          <a:ln w="0">
            <a:noFill/>
          </a:ln>
        </p:spPr>
        <p:txBody>
          <a:bodyPr wrap="square" anchor="t">
            <a:noAutofit/>
          </a:bodyPr>
          <a:lstStyle/>
          <a:p>
            <a:pPr algn="l">
              <a:defRPr sz="2400" b="1">
                <a:solidFill>
                  <a:srgbClr val="0A2540"/>
                </a:solidFill>
                <a:latin typeface="Times New Roman"/>
                <a:ea typeface="Times New Roman"/>
                <a:cs typeface="Times New Roman"/>
              </a:defRPr>
            </a:pPr>
            <a:r>
              <a:rPr sz="2400" b="1" dirty="0">
                <a:solidFill>
                  <a:schemeClr val="bg1">
                    <a:lumMod val="65000"/>
                  </a:schemeClr>
                </a:solidFill>
                <a:latin typeface="Times New Roman"/>
                <a:ea typeface="Times New Roman"/>
                <a:cs typeface="Times New Roman"/>
              </a:rPr>
              <a:t>Model and input domain</a:t>
            </a:r>
          </a:p>
        </p:txBody>
      </p:sp>
      <p:sp>
        <p:nvSpPr>
          <p:cNvPr id="10" name="Roadmap detail 1">
            <a:extLst>
              <a:ext uri="{FF2B5EF4-FFF2-40B4-BE49-F238E27FC236}">
                <a16:creationId xmlns:a16="http://schemas.microsoft.com/office/drawing/2014/main" id="{90CED314-900A-80DB-C0C6-58C9E8964072}"/>
              </a:ext>
            </a:extLst>
          </p:cNvPr>
          <p:cNvSpPr>
            <a:spLocks noGrp="1"/>
          </p:cNvSpPr>
          <p:nvPr/>
        </p:nvSpPr>
        <p:spPr>
          <a:xfrm>
            <a:off x="4714875" y="2495550"/>
            <a:ext cx="5715000" cy="628650"/>
          </a:xfrm>
          <a:prstGeom prst="rect">
            <a:avLst/>
          </a:prstGeom>
          <a:noFill/>
          <a:ln w="0">
            <a:noFill/>
          </a:ln>
        </p:spPr>
        <p:txBody>
          <a:bodyPr wrap="square" anchor="t">
            <a:noAutofit/>
          </a:bodyPr>
          <a:lstStyle/>
          <a:p>
            <a:pPr algn="l">
              <a:defRPr sz="1950" b="0">
                <a:solidFill>
                  <a:srgbClr val="52677A"/>
                </a:solidFill>
                <a:latin typeface="Times New Roman"/>
                <a:ea typeface="Times New Roman"/>
                <a:cs typeface="Times New Roman"/>
              </a:defRPr>
            </a:pPr>
            <a:r>
              <a:rPr sz="1950" b="0" dirty="0">
                <a:solidFill>
                  <a:schemeClr val="bg1">
                    <a:lumMod val="65000"/>
                  </a:schemeClr>
                </a:solidFill>
                <a:latin typeface="Times New Roman"/>
                <a:ea typeface="Times New Roman"/>
                <a:cs typeface="Times New Roman"/>
              </a:rPr>
              <a:t>Coupled equations, adhesion and 12 inputs</a:t>
            </a:r>
          </a:p>
        </p:txBody>
      </p:sp>
      <p:sp>
        <p:nvSpPr>
          <p:cNvPr id="11" name="Roadmap pages 1">
            <a:extLst>
              <a:ext uri="{FF2B5EF4-FFF2-40B4-BE49-F238E27FC236}">
                <a16:creationId xmlns:a16="http://schemas.microsoft.com/office/drawing/2014/main" id="{06867443-F689-6CB3-BF06-CEA4B3FD6CD9}"/>
              </a:ext>
            </a:extLst>
          </p:cNvPr>
          <p:cNvSpPr>
            <a:spLocks noGrp="1"/>
          </p:cNvSpPr>
          <p:nvPr/>
        </p:nvSpPr>
        <p:spPr>
          <a:xfrm>
            <a:off x="10572750" y="2495550"/>
            <a:ext cx="990600" cy="400050"/>
          </a:xfrm>
          <a:prstGeom prst="rect">
            <a:avLst/>
          </a:prstGeom>
          <a:noFill/>
          <a:ln w="0">
            <a:noFill/>
          </a:ln>
        </p:spPr>
        <p:txBody>
          <a:bodyPr wrap="square" anchor="t">
            <a:noAutofit/>
          </a:bodyPr>
          <a:lstStyle/>
          <a:p>
            <a:pPr algn="l">
              <a:defRPr sz="1950" b="0">
                <a:solidFill>
                  <a:srgbClr val="0067B1"/>
                </a:solidFill>
                <a:latin typeface="Times New Roman"/>
                <a:ea typeface="Times New Roman"/>
                <a:cs typeface="Times New Roman"/>
              </a:defRPr>
            </a:pPr>
            <a:r>
              <a:rPr sz="1950" b="0" dirty="0">
                <a:solidFill>
                  <a:srgbClr val="0067B1"/>
                </a:solidFill>
                <a:latin typeface="Times New Roman"/>
                <a:ea typeface="Times New Roman"/>
                <a:cs typeface="Times New Roman"/>
              </a:rPr>
              <a:t>0</a:t>
            </a:r>
            <a:r>
              <a:rPr lang="en-US" sz="1950" b="0" dirty="0">
                <a:solidFill>
                  <a:srgbClr val="0067B1"/>
                </a:solidFill>
                <a:latin typeface="Times New Roman"/>
                <a:ea typeface="Times New Roman"/>
                <a:cs typeface="Times New Roman"/>
              </a:rPr>
              <a:t>7</a:t>
            </a:r>
            <a:r>
              <a:rPr sz="1950" b="0" dirty="0">
                <a:solidFill>
                  <a:srgbClr val="0067B1"/>
                </a:solidFill>
                <a:latin typeface="Times New Roman"/>
                <a:ea typeface="Times New Roman"/>
                <a:cs typeface="Times New Roman"/>
              </a:rPr>
              <a:t>–0</a:t>
            </a:r>
            <a:r>
              <a:rPr lang="en-US" sz="1950" dirty="0">
                <a:solidFill>
                  <a:srgbClr val="0067B1"/>
                </a:solidFill>
                <a:latin typeface="Times New Roman"/>
                <a:ea typeface="Times New Roman"/>
                <a:cs typeface="Times New Roman"/>
              </a:rPr>
              <a:t>9</a:t>
            </a:r>
            <a:endParaRPr sz="1950" b="0" dirty="0">
              <a:solidFill>
                <a:srgbClr val="0067B1"/>
              </a:solidFill>
              <a:latin typeface="Times New Roman"/>
              <a:ea typeface="Times New Roman"/>
              <a:cs typeface="Times New Roman"/>
            </a:endParaRPr>
          </a:p>
        </p:txBody>
      </p:sp>
      <p:sp>
        <p:nvSpPr>
          <p:cNvPr id="12" name="Roadmap separator 1">
            <a:extLst>
              <a:ext uri="{FF2B5EF4-FFF2-40B4-BE49-F238E27FC236}">
                <a16:creationId xmlns:a16="http://schemas.microsoft.com/office/drawing/2014/main" id="{F9753124-B6E8-2D47-CC24-7FBFC022F623}"/>
              </a:ext>
            </a:extLst>
          </p:cNvPr>
          <p:cNvSpPr>
            <a:spLocks noGrp="1"/>
          </p:cNvSpPr>
          <p:nvPr/>
        </p:nvSpPr>
        <p:spPr>
          <a:xfrm>
            <a:off x="609600" y="3200400"/>
            <a:ext cx="10953750" cy="14288"/>
          </a:xfrm>
          <a:prstGeom prst="rect">
            <a:avLst/>
          </a:prstGeom>
          <a:solidFill>
            <a:srgbClr val="D5E0EA"/>
          </a:solidFill>
          <a:ln w="0">
            <a:noFill/>
          </a:ln>
        </p:spPr>
      </p:sp>
      <p:sp>
        <p:nvSpPr>
          <p:cNvPr id="13" name="Roadmap 2">
            <a:extLst>
              <a:ext uri="{FF2B5EF4-FFF2-40B4-BE49-F238E27FC236}">
                <a16:creationId xmlns:a16="http://schemas.microsoft.com/office/drawing/2014/main" id="{1C0AC74C-3A1A-93ED-131A-4D1F70CFFF92}"/>
              </a:ext>
            </a:extLst>
          </p:cNvPr>
          <p:cNvSpPr>
            <a:spLocks noGrp="1"/>
          </p:cNvSpPr>
          <p:nvPr/>
        </p:nvSpPr>
        <p:spPr>
          <a:xfrm>
            <a:off x="609600" y="3390900"/>
            <a:ext cx="4095750" cy="400050"/>
          </a:xfrm>
          <a:prstGeom prst="rect">
            <a:avLst/>
          </a:prstGeom>
          <a:noFill/>
          <a:ln w="0">
            <a:noFill/>
          </a:ln>
        </p:spPr>
        <p:txBody>
          <a:bodyPr wrap="square" anchor="t">
            <a:noAutofit/>
          </a:bodyPr>
          <a:lstStyle/>
          <a:p>
            <a:pPr algn="l">
              <a:defRPr sz="2400" b="1">
                <a:solidFill>
                  <a:srgbClr val="0A2540"/>
                </a:solidFill>
                <a:latin typeface="Times New Roman"/>
                <a:ea typeface="Times New Roman"/>
                <a:cs typeface="Times New Roman"/>
              </a:defRPr>
            </a:pPr>
            <a:r>
              <a:rPr sz="2400" b="1" dirty="0">
                <a:solidFill>
                  <a:schemeClr val="bg1">
                    <a:lumMod val="65000"/>
                  </a:schemeClr>
                </a:solidFill>
                <a:latin typeface="Times New Roman"/>
                <a:ea typeface="Times New Roman"/>
                <a:cs typeface="Times New Roman"/>
              </a:rPr>
              <a:t>Transient results</a:t>
            </a:r>
          </a:p>
        </p:txBody>
      </p:sp>
      <p:sp>
        <p:nvSpPr>
          <p:cNvPr id="14" name="Roadmap detail 2">
            <a:extLst>
              <a:ext uri="{FF2B5EF4-FFF2-40B4-BE49-F238E27FC236}">
                <a16:creationId xmlns:a16="http://schemas.microsoft.com/office/drawing/2014/main" id="{9902E3FE-7312-DF2E-62E9-49275670BD8E}"/>
              </a:ext>
            </a:extLst>
          </p:cNvPr>
          <p:cNvSpPr>
            <a:spLocks noGrp="1"/>
          </p:cNvSpPr>
          <p:nvPr/>
        </p:nvSpPr>
        <p:spPr>
          <a:xfrm>
            <a:off x="4714875" y="3409950"/>
            <a:ext cx="5715000" cy="628650"/>
          </a:xfrm>
          <a:prstGeom prst="rect">
            <a:avLst/>
          </a:prstGeom>
          <a:noFill/>
          <a:ln w="0">
            <a:noFill/>
          </a:ln>
        </p:spPr>
        <p:txBody>
          <a:bodyPr wrap="square" anchor="t">
            <a:noAutofit/>
          </a:bodyPr>
          <a:lstStyle/>
          <a:p>
            <a:pPr algn="l">
              <a:defRPr sz="1950" b="0">
                <a:solidFill>
                  <a:srgbClr val="52677A"/>
                </a:solidFill>
                <a:latin typeface="Times New Roman"/>
                <a:ea typeface="Times New Roman"/>
                <a:cs typeface="Times New Roman"/>
              </a:defRPr>
            </a:pPr>
            <a:r>
              <a:rPr sz="1950" b="0" dirty="0">
                <a:solidFill>
                  <a:schemeClr val="bg1">
                    <a:lumMod val="65000"/>
                  </a:schemeClr>
                </a:solidFill>
                <a:latin typeface="Times New Roman"/>
                <a:ea typeface="Times New Roman"/>
                <a:cs typeface="Times New Roman"/>
              </a:rPr>
              <a:t>Mean front speed, height, displacement and pressure</a:t>
            </a:r>
          </a:p>
        </p:txBody>
      </p:sp>
      <p:sp>
        <p:nvSpPr>
          <p:cNvPr id="15" name="Roadmap pages 2">
            <a:extLst>
              <a:ext uri="{FF2B5EF4-FFF2-40B4-BE49-F238E27FC236}">
                <a16:creationId xmlns:a16="http://schemas.microsoft.com/office/drawing/2014/main" id="{B7A21891-F355-D43E-9C7C-48C8D62109B1}"/>
              </a:ext>
            </a:extLst>
          </p:cNvPr>
          <p:cNvSpPr>
            <a:spLocks noGrp="1"/>
          </p:cNvSpPr>
          <p:nvPr/>
        </p:nvSpPr>
        <p:spPr>
          <a:xfrm>
            <a:off x="10572750" y="3409950"/>
            <a:ext cx="990600" cy="400050"/>
          </a:xfrm>
          <a:prstGeom prst="rect">
            <a:avLst/>
          </a:prstGeom>
          <a:noFill/>
          <a:ln w="0">
            <a:noFill/>
          </a:ln>
        </p:spPr>
        <p:txBody>
          <a:bodyPr wrap="square" anchor="t">
            <a:noAutofit/>
          </a:bodyPr>
          <a:lstStyle/>
          <a:p>
            <a:pPr algn="l">
              <a:defRPr sz="1950" b="0">
                <a:solidFill>
                  <a:srgbClr val="0067B1"/>
                </a:solidFill>
                <a:latin typeface="Times New Roman"/>
                <a:ea typeface="Times New Roman"/>
                <a:cs typeface="Times New Roman"/>
              </a:defRPr>
            </a:pPr>
            <a:r>
              <a:rPr lang="en-US" sz="1950" dirty="0">
                <a:solidFill>
                  <a:srgbClr val="0067B1"/>
                </a:solidFill>
                <a:latin typeface="Times New Roman"/>
                <a:ea typeface="Times New Roman"/>
                <a:cs typeface="Times New Roman"/>
              </a:rPr>
              <a:t>11</a:t>
            </a:r>
            <a:r>
              <a:rPr sz="1950" b="0" dirty="0">
                <a:solidFill>
                  <a:srgbClr val="0067B1"/>
                </a:solidFill>
                <a:latin typeface="Times New Roman"/>
                <a:ea typeface="Times New Roman"/>
                <a:cs typeface="Times New Roman"/>
              </a:rPr>
              <a:t>–1</a:t>
            </a:r>
            <a:r>
              <a:rPr lang="en-US" sz="1950" dirty="0">
                <a:solidFill>
                  <a:srgbClr val="0067B1"/>
                </a:solidFill>
                <a:latin typeface="Times New Roman"/>
                <a:ea typeface="Times New Roman"/>
                <a:cs typeface="Times New Roman"/>
              </a:rPr>
              <a:t>3</a:t>
            </a:r>
            <a:endParaRPr sz="1950" b="0" dirty="0">
              <a:solidFill>
                <a:srgbClr val="0067B1"/>
              </a:solidFill>
              <a:latin typeface="Times New Roman"/>
              <a:ea typeface="Times New Roman"/>
              <a:cs typeface="Times New Roman"/>
            </a:endParaRPr>
          </a:p>
        </p:txBody>
      </p:sp>
      <p:sp>
        <p:nvSpPr>
          <p:cNvPr id="16" name="Roadmap separator 2">
            <a:extLst>
              <a:ext uri="{FF2B5EF4-FFF2-40B4-BE49-F238E27FC236}">
                <a16:creationId xmlns:a16="http://schemas.microsoft.com/office/drawing/2014/main" id="{E145E6CD-0F91-BA30-83E2-E3CBDCF6CBBF}"/>
              </a:ext>
            </a:extLst>
          </p:cNvPr>
          <p:cNvSpPr>
            <a:spLocks noGrp="1"/>
          </p:cNvSpPr>
          <p:nvPr/>
        </p:nvSpPr>
        <p:spPr>
          <a:xfrm>
            <a:off x="609600" y="4114800"/>
            <a:ext cx="10953750" cy="14288"/>
          </a:xfrm>
          <a:prstGeom prst="rect">
            <a:avLst/>
          </a:prstGeom>
          <a:solidFill>
            <a:srgbClr val="D5E0EA"/>
          </a:solidFill>
          <a:ln w="0">
            <a:noFill/>
          </a:ln>
        </p:spPr>
      </p:sp>
      <p:sp>
        <p:nvSpPr>
          <p:cNvPr id="17" name="Roadmap 3">
            <a:extLst>
              <a:ext uri="{FF2B5EF4-FFF2-40B4-BE49-F238E27FC236}">
                <a16:creationId xmlns:a16="http://schemas.microsoft.com/office/drawing/2014/main" id="{0D5DFF3A-7144-319C-670B-B21674D233C6}"/>
              </a:ext>
            </a:extLst>
          </p:cNvPr>
          <p:cNvSpPr>
            <a:spLocks noGrp="1"/>
          </p:cNvSpPr>
          <p:nvPr/>
        </p:nvSpPr>
        <p:spPr>
          <a:xfrm>
            <a:off x="609600" y="4305300"/>
            <a:ext cx="4095750" cy="400050"/>
          </a:xfrm>
          <a:prstGeom prst="rect">
            <a:avLst/>
          </a:prstGeom>
          <a:noFill/>
          <a:ln w="0">
            <a:noFill/>
          </a:ln>
        </p:spPr>
        <p:txBody>
          <a:bodyPr wrap="square" anchor="t">
            <a:noAutofit/>
          </a:bodyPr>
          <a:lstStyle/>
          <a:p>
            <a:pPr algn="l">
              <a:defRPr sz="2400" b="1">
                <a:solidFill>
                  <a:srgbClr val="0A2540"/>
                </a:solidFill>
                <a:latin typeface="Times New Roman"/>
                <a:ea typeface="Times New Roman"/>
                <a:cs typeface="Times New Roman"/>
              </a:defRPr>
            </a:pPr>
            <a:r>
              <a:rPr sz="2400" b="1" dirty="0">
                <a:solidFill>
                  <a:schemeClr val="bg1">
                    <a:lumMod val="65000"/>
                  </a:schemeClr>
                </a:solidFill>
                <a:latin typeface="Times New Roman"/>
                <a:ea typeface="Times New Roman"/>
                <a:cs typeface="Times New Roman"/>
              </a:rPr>
              <a:t>Sensitivity analysis</a:t>
            </a:r>
          </a:p>
        </p:txBody>
      </p:sp>
      <p:sp>
        <p:nvSpPr>
          <p:cNvPr id="18" name="Roadmap detail 3">
            <a:extLst>
              <a:ext uri="{FF2B5EF4-FFF2-40B4-BE49-F238E27FC236}">
                <a16:creationId xmlns:a16="http://schemas.microsoft.com/office/drawing/2014/main" id="{57FDD178-7B42-FECD-C7AE-380479E31F86}"/>
              </a:ext>
            </a:extLst>
          </p:cNvPr>
          <p:cNvSpPr>
            <a:spLocks noGrp="1"/>
          </p:cNvSpPr>
          <p:nvPr/>
        </p:nvSpPr>
        <p:spPr>
          <a:xfrm>
            <a:off x="4714875" y="4324350"/>
            <a:ext cx="5715000" cy="628650"/>
          </a:xfrm>
          <a:prstGeom prst="rect">
            <a:avLst/>
          </a:prstGeom>
          <a:noFill/>
          <a:ln w="0">
            <a:noFill/>
          </a:ln>
        </p:spPr>
        <p:txBody>
          <a:bodyPr wrap="square" anchor="t">
            <a:noAutofit/>
          </a:bodyPr>
          <a:lstStyle/>
          <a:p>
            <a:pPr algn="l">
              <a:defRPr sz="1950" b="0">
                <a:solidFill>
                  <a:srgbClr val="52677A"/>
                </a:solidFill>
                <a:latin typeface="Times New Roman"/>
                <a:ea typeface="Times New Roman"/>
                <a:cs typeface="Times New Roman"/>
              </a:defRPr>
            </a:pPr>
            <a:r>
              <a:rPr sz="1950" b="0" dirty="0">
                <a:solidFill>
                  <a:schemeClr val="bg1">
                    <a:lumMod val="65000"/>
                  </a:schemeClr>
                </a:solidFill>
                <a:latin typeface="Times New Roman"/>
                <a:ea typeface="Times New Roman"/>
                <a:cs typeface="Times New Roman"/>
              </a:rPr>
              <a:t>Morris screening, Sobol indices and priorities</a:t>
            </a:r>
          </a:p>
        </p:txBody>
      </p:sp>
      <p:sp>
        <p:nvSpPr>
          <p:cNvPr id="19" name="Roadmap pages 3">
            <a:extLst>
              <a:ext uri="{FF2B5EF4-FFF2-40B4-BE49-F238E27FC236}">
                <a16:creationId xmlns:a16="http://schemas.microsoft.com/office/drawing/2014/main" id="{75A75614-6718-605C-893A-03167044F681}"/>
              </a:ext>
            </a:extLst>
          </p:cNvPr>
          <p:cNvSpPr>
            <a:spLocks noGrp="1"/>
          </p:cNvSpPr>
          <p:nvPr/>
        </p:nvSpPr>
        <p:spPr>
          <a:xfrm>
            <a:off x="10572750" y="4324350"/>
            <a:ext cx="990600" cy="400050"/>
          </a:xfrm>
          <a:prstGeom prst="rect">
            <a:avLst/>
          </a:prstGeom>
          <a:noFill/>
          <a:ln w="0">
            <a:noFill/>
          </a:ln>
        </p:spPr>
        <p:txBody>
          <a:bodyPr wrap="square" anchor="t">
            <a:noAutofit/>
          </a:bodyPr>
          <a:lstStyle/>
          <a:p>
            <a:pPr algn="l">
              <a:defRPr sz="1950" b="0">
                <a:solidFill>
                  <a:srgbClr val="0067B1"/>
                </a:solidFill>
                <a:latin typeface="Times New Roman"/>
                <a:ea typeface="Times New Roman"/>
                <a:cs typeface="Times New Roman"/>
              </a:defRPr>
            </a:pPr>
            <a:r>
              <a:rPr sz="1950" b="0" dirty="0">
                <a:solidFill>
                  <a:srgbClr val="0067B1"/>
                </a:solidFill>
                <a:latin typeface="Times New Roman"/>
                <a:ea typeface="Times New Roman"/>
                <a:cs typeface="Times New Roman"/>
              </a:rPr>
              <a:t>1</a:t>
            </a:r>
            <a:r>
              <a:rPr lang="en-US" sz="1950" dirty="0">
                <a:solidFill>
                  <a:srgbClr val="0067B1"/>
                </a:solidFill>
                <a:latin typeface="Times New Roman"/>
                <a:ea typeface="Times New Roman"/>
                <a:cs typeface="Times New Roman"/>
              </a:rPr>
              <a:t>5</a:t>
            </a:r>
            <a:r>
              <a:rPr sz="1950" b="0" dirty="0">
                <a:solidFill>
                  <a:srgbClr val="0067B1"/>
                </a:solidFill>
                <a:latin typeface="Times New Roman"/>
                <a:ea typeface="Times New Roman"/>
                <a:cs typeface="Times New Roman"/>
              </a:rPr>
              <a:t>–1</a:t>
            </a:r>
            <a:r>
              <a:rPr lang="en-US" sz="1950" b="0" dirty="0">
                <a:solidFill>
                  <a:srgbClr val="0067B1"/>
                </a:solidFill>
                <a:latin typeface="Times New Roman"/>
                <a:ea typeface="Times New Roman"/>
                <a:cs typeface="Times New Roman"/>
              </a:rPr>
              <a:t>6</a:t>
            </a:r>
            <a:endParaRPr sz="1950" b="0" dirty="0">
              <a:solidFill>
                <a:srgbClr val="0067B1"/>
              </a:solidFill>
              <a:latin typeface="Times New Roman"/>
              <a:ea typeface="Times New Roman"/>
              <a:cs typeface="Times New Roman"/>
            </a:endParaRPr>
          </a:p>
        </p:txBody>
      </p:sp>
      <p:sp>
        <p:nvSpPr>
          <p:cNvPr id="20" name="Roadmap separator 3">
            <a:extLst>
              <a:ext uri="{FF2B5EF4-FFF2-40B4-BE49-F238E27FC236}">
                <a16:creationId xmlns:a16="http://schemas.microsoft.com/office/drawing/2014/main" id="{32F99451-2B02-6DEE-CC9C-C02A6BD8EDAA}"/>
              </a:ext>
            </a:extLst>
          </p:cNvPr>
          <p:cNvSpPr>
            <a:spLocks noGrp="1"/>
          </p:cNvSpPr>
          <p:nvPr/>
        </p:nvSpPr>
        <p:spPr>
          <a:xfrm>
            <a:off x="609600" y="5029200"/>
            <a:ext cx="10953750" cy="14288"/>
          </a:xfrm>
          <a:prstGeom prst="rect">
            <a:avLst/>
          </a:prstGeom>
          <a:solidFill>
            <a:srgbClr val="D5E0EA"/>
          </a:solidFill>
          <a:ln w="0">
            <a:noFill/>
          </a:ln>
        </p:spPr>
      </p:sp>
      <p:sp>
        <p:nvSpPr>
          <p:cNvPr id="21" name="Roadmap 4">
            <a:extLst>
              <a:ext uri="{FF2B5EF4-FFF2-40B4-BE49-F238E27FC236}">
                <a16:creationId xmlns:a16="http://schemas.microsoft.com/office/drawing/2014/main" id="{673BAF92-1AD0-39B4-73D6-8A437CCB1769}"/>
              </a:ext>
            </a:extLst>
          </p:cNvPr>
          <p:cNvSpPr>
            <a:spLocks noGrp="1"/>
          </p:cNvSpPr>
          <p:nvPr/>
        </p:nvSpPr>
        <p:spPr>
          <a:xfrm>
            <a:off x="609600" y="5219700"/>
            <a:ext cx="4095750" cy="400050"/>
          </a:xfrm>
          <a:prstGeom prst="rect">
            <a:avLst/>
          </a:prstGeom>
          <a:noFill/>
          <a:ln w="0">
            <a:noFill/>
          </a:ln>
        </p:spPr>
        <p:txBody>
          <a:bodyPr wrap="square" anchor="t">
            <a:noAutofit/>
          </a:bodyPr>
          <a:lstStyle/>
          <a:p>
            <a:pPr algn="l">
              <a:defRPr sz="2400" b="1">
                <a:solidFill>
                  <a:srgbClr val="0A2540"/>
                </a:solidFill>
                <a:latin typeface="Times New Roman"/>
                <a:ea typeface="Times New Roman"/>
                <a:cs typeface="Times New Roman"/>
              </a:defRPr>
            </a:pPr>
            <a:r>
              <a:rPr sz="2400" b="1" dirty="0">
                <a:latin typeface="Times New Roman"/>
                <a:ea typeface="Times New Roman"/>
                <a:cs typeface="Times New Roman"/>
              </a:rPr>
              <a:t>Conclusions</a:t>
            </a:r>
          </a:p>
        </p:txBody>
      </p:sp>
      <p:sp>
        <p:nvSpPr>
          <p:cNvPr id="22" name="Roadmap detail 4">
            <a:extLst>
              <a:ext uri="{FF2B5EF4-FFF2-40B4-BE49-F238E27FC236}">
                <a16:creationId xmlns:a16="http://schemas.microsoft.com/office/drawing/2014/main" id="{E74B8550-B462-52B1-B526-C7AD461A976C}"/>
              </a:ext>
            </a:extLst>
          </p:cNvPr>
          <p:cNvSpPr>
            <a:spLocks noGrp="1"/>
          </p:cNvSpPr>
          <p:nvPr/>
        </p:nvSpPr>
        <p:spPr>
          <a:xfrm>
            <a:off x="4714875" y="5238750"/>
            <a:ext cx="5715000" cy="628650"/>
          </a:xfrm>
          <a:prstGeom prst="rect">
            <a:avLst/>
          </a:prstGeom>
          <a:noFill/>
          <a:ln w="0">
            <a:noFill/>
          </a:ln>
        </p:spPr>
        <p:txBody>
          <a:bodyPr wrap="square" anchor="t">
            <a:noAutofit/>
          </a:bodyPr>
          <a:lstStyle/>
          <a:p>
            <a:pPr algn="l">
              <a:defRPr sz="1950" b="0">
                <a:solidFill>
                  <a:srgbClr val="52677A"/>
                </a:solidFill>
                <a:latin typeface="Times New Roman"/>
                <a:ea typeface="Times New Roman"/>
                <a:cs typeface="Times New Roman"/>
              </a:defRPr>
            </a:pPr>
            <a:r>
              <a:rPr sz="1950" b="0" dirty="0">
                <a:latin typeface="Times New Roman"/>
                <a:ea typeface="Times New Roman"/>
                <a:cs typeface="Times New Roman"/>
              </a:rPr>
              <a:t>Main findings and acknowledgements</a:t>
            </a:r>
          </a:p>
        </p:txBody>
      </p:sp>
      <p:sp>
        <p:nvSpPr>
          <p:cNvPr id="23" name="Roadmap pages 4">
            <a:extLst>
              <a:ext uri="{FF2B5EF4-FFF2-40B4-BE49-F238E27FC236}">
                <a16:creationId xmlns:a16="http://schemas.microsoft.com/office/drawing/2014/main" id="{B9F921EB-78F1-4CDE-275D-3D4B0F135935}"/>
              </a:ext>
            </a:extLst>
          </p:cNvPr>
          <p:cNvSpPr>
            <a:spLocks noGrp="1"/>
          </p:cNvSpPr>
          <p:nvPr/>
        </p:nvSpPr>
        <p:spPr>
          <a:xfrm>
            <a:off x="10572750" y="5238750"/>
            <a:ext cx="990600" cy="400050"/>
          </a:xfrm>
          <a:prstGeom prst="rect">
            <a:avLst/>
          </a:prstGeom>
          <a:noFill/>
          <a:ln w="0">
            <a:noFill/>
          </a:ln>
        </p:spPr>
        <p:txBody>
          <a:bodyPr wrap="square" anchor="t">
            <a:noAutofit/>
          </a:bodyPr>
          <a:lstStyle/>
          <a:p>
            <a:pPr algn="l">
              <a:defRPr sz="1950" b="0">
                <a:solidFill>
                  <a:srgbClr val="0067B1"/>
                </a:solidFill>
                <a:latin typeface="Times New Roman"/>
                <a:ea typeface="Times New Roman"/>
                <a:cs typeface="Times New Roman"/>
              </a:defRPr>
            </a:pPr>
            <a:r>
              <a:rPr sz="1950" b="0" dirty="0">
                <a:solidFill>
                  <a:srgbClr val="0067B1"/>
                </a:solidFill>
                <a:latin typeface="Times New Roman"/>
                <a:ea typeface="Times New Roman"/>
                <a:cs typeface="Times New Roman"/>
              </a:rPr>
              <a:t>1</a:t>
            </a:r>
            <a:r>
              <a:rPr lang="en-US" sz="1950" dirty="0">
                <a:solidFill>
                  <a:srgbClr val="0067B1"/>
                </a:solidFill>
                <a:latin typeface="Times New Roman"/>
                <a:ea typeface="Times New Roman"/>
                <a:cs typeface="Times New Roman"/>
              </a:rPr>
              <a:t>8</a:t>
            </a:r>
            <a:endParaRPr sz="1950" b="0" dirty="0">
              <a:solidFill>
                <a:srgbClr val="0067B1"/>
              </a:solidFill>
              <a:latin typeface="Times New Roman"/>
              <a:ea typeface="Times New Roman"/>
              <a:cs typeface="Times New Roman"/>
            </a:endParaRPr>
          </a:p>
        </p:txBody>
      </p:sp>
    </p:spTree>
    <p:extLst>
      <p:ext uri="{BB962C8B-B14F-4D97-AF65-F5344CB8AC3E}">
        <p14:creationId xmlns:p14="http://schemas.microsoft.com/office/powerpoint/2010/main" val="26629777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 name="Shape 1">
            <a:extLst>
              <a:ext uri="{FF2B5EF4-FFF2-40B4-BE49-F238E27FC236}">
                <a16:creationId xmlns:a16="http://schemas.microsoft.com/office/drawing/2014/main" id="{A18E5BE4-91EC-454B-A578-A66FE2C3B8BF}"/>
              </a:ext>
            </a:extLst>
          </p:cNvPr>
          <p:cNvSpPr>
            <a:spLocks noGrp="1"/>
          </p:cNvSpPr>
          <p:nvPr/>
        </p:nvSpPr>
        <p:spPr>
          <a:xfrm>
            <a:off x="0" y="0"/>
            <a:ext cx="100584" cy="6858000"/>
          </a:xfrm>
          <a:prstGeom prst="rect">
            <a:avLst/>
          </a:prstGeom>
          <a:solidFill>
            <a:srgbClr val="0067B1"/>
          </a:solidFill>
          <a:ln w="12700">
            <a:solidFill>
              <a:srgbClr val="0067B1">
                <a:alpha val="0"/>
              </a:srgbClr>
            </a:solidFill>
            <a:prstDash val="solid"/>
          </a:ln>
        </p:spPr>
      </p:sp>
      <p:sp>
        <p:nvSpPr>
          <p:cNvPr id="4" name="Shape 2">
            <a:extLst>
              <a:ext uri="{FF2B5EF4-FFF2-40B4-BE49-F238E27FC236}">
                <a16:creationId xmlns:a16="http://schemas.microsoft.com/office/drawing/2014/main" id="{656F0E2A-F3CC-44DA-809E-E6B041A426B0}"/>
              </a:ext>
            </a:extLst>
          </p:cNvPr>
          <p:cNvSpPr>
            <a:spLocks noGrp="1"/>
          </p:cNvSpPr>
          <p:nvPr/>
        </p:nvSpPr>
        <p:spPr>
          <a:xfrm>
            <a:off x="100584" y="0"/>
            <a:ext cx="32004" cy="6858000"/>
          </a:xfrm>
          <a:prstGeom prst="rect">
            <a:avLst/>
          </a:prstGeom>
          <a:solidFill>
            <a:srgbClr val="00A69C"/>
          </a:solidFill>
          <a:ln w="12700">
            <a:solidFill>
              <a:srgbClr val="00A69C">
                <a:alpha val="0"/>
              </a:srgbClr>
            </a:solidFill>
            <a:prstDash val="solid"/>
          </a:ln>
        </p:spPr>
      </p:sp>
      <p:pic>
        <p:nvPicPr>
          <p:cNvPr id="86" name="Image 0"/>
          <p:cNvPicPr>
            <a:picLocks noChangeAspect="1"/>
          </p:cNvPicPr>
          <p:nvPr/>
        </p:nvPicPr>
        <p:blipFill>
          <a:blip r:embed="rId3"/>
          <a:stretch>
            <a:fillRect/>
          </a:stretch>
        </p:blipFill>
        <p:spPr>
          <a:xfrm>
            <a:off x="9528048" y="256032"/>
            <a:ext cx="2057400" cy="594360"/>
          </a:xfrm>
          <a:prstGeom prst="rect">
            <a:avLst/>
          </a:prstGeom>
        </p:spPr>
      </p:pic>
      <p:sp>
        <p:nvSpPr>
          <p:cNvPr id="2" name="灯片编号占位符 2">
            <a:extLst>
              <a:ext uri="{FF2B5EF4-FFF2-40B4-BE49-F238E27FC236}">
                <a16:creationId xmlns:a16="http://schemas.microsoft.com/office/drawing/2014/main" id="{AC1BC6C9-27FF-1A44-1FF5-E4F39702C264}"/>
              </a:ext>
            </a:extLst>
          </p:cNvPr>
          <p:cNvSpPr>
            <a:spLocks noGrp="1"/>
          </p:cNvSpPr>
          <p:nvPr>
            <p:ph type="sldNum" idx="4"/>
          </p:nvPr>
        </p:nvSpPr>
        <p:spPr>
          <a:xfrm>
            <a:off x="8610600" y="6356350"/>
            <a:ext cx="2743200" cy="365125"/>
          </a:xfrm>
          <a:prstGeom prst="rect">
            <a:avLst/>
          </a:prstGeom>
        </p:spPr>
        <p:txBody>
          <a:bodyPr vert="horz" lIns="91440" tIns="45720" rIns="91440" bIns="45720" anchor="ctr"/>
          <a:lstStyle>
            <a:lvl1pPr algn="r">
              <a:buNone/>
              <a:defRPr sz="2000">
                <a:solidFill>
                  <a:schemeClr val="tx1">
                    <a:tint val="75000"/>
                  </a:schemeClr>
                </a:solidFill>
              </a:defRPr>
            </a:lvl1pPr>
          </a:lstStyle>
          <a:p>
            <a:pPr>
              <a:buNone/>
              <a:defRPr sz="2000">
                <a:latin typeface="Times New Roman"/>
                <a:ea typeface="Times New Roman"/>
                <a:cs typeface="Times New Roman"/>
              </a:defRPr>
            </a:pPr>
            <a:fld id="{EFD6AB9A-5F9E-5F59-51AB-3C8734130965}" type="slidenum">
              <a:rPr sz="2000">
                <a:latin typeface="Times New Roman"/>
                <a:ea typeface="Times New Roman"/>
                <a:cs typeface="Times New Roman"/>
              </a:rPr>
              <a:t>18</a:t>
            </a:fld>
            <a:endParaRPr/>
          </a:p>
        </p:txBody>
      </p:sp>
      <p:sp>
        <p:nvSpPr>
          <p:cNvPr id="7" name="Slide title">
            <a:extLst>
              <a:ext uri="{FF2B5EF4-FFF2-40B4-BE49-F238E27FC236}">
                <a16:creationId xmlns:a16="http://schemas.microsoft.com/office/drawing/2014/main" id="{2FB7EB3E-7F48-8185-3793-59B062C7419F}"/>
              </a:ext>
            </a:extLst>
          </p:cNvPr>
          <p:cNvSpPr>
            <a:spLocks noGrp="1"/>
          </p:cNvSpPr>
          <p:nvPr/>
        </p:nvSpPr>
        <p:spPr>
          <a:xfrm>
            <a:off x="514350" y="285750"/>
            <a:ext cx="8810625" cy="514350"/>
          </a:xfrm>
          <a:prstGeom prst="rect">
            <a:avLst/>
          </a:prstGeom>
          <a:noFill/>
          <a:ln w="0">
            <a:noFill/>
          </a:ln>
        </p:spPr>
        <p:txBody>
          <a:bodyPr wrap="square" anchor="t">
            <a:noAutofit/>
          </a:bodyPr>
          <a:lstStyle/>
          <a:p>
            <a:pPr algn="l">
              <a:buNone/>
              <a:defRPr sz="3000" b="1">
                <a:solidFill>
                  <a:srgbClr val="0A2540"/>
                </a:solidFill>
                <a:latin typeface="Times New Roman"/>
                <a:ea typeface="Times New Roman"/>
                <a:cs typeface="Times New Roman"/>
              </a:defRPr>
            </a:pPr>
            <a:r>
              <a:rPr lang="en-US" sz="3000" b="1" dirty="0">
                <a:solidFill>
                  <a:srgbClr val="0A2540"/>
                </a:solidFill>
                <a:latin typeface="Times New Roman"/>
                <a:ea typeface="Times New Roman"/>
                <a:cs typeface="Times New Roman"/>
              </a:rPr>
              <a:t>Results</a:t>
            </a:r>
          </a:p>
          <a:p>
            <a:pPr algn="l">
              <a:buNone/>
              <a:defRPr sz="3000" b="1">
                <a:solidFill>
                  <a:srgbClr val="0A2540"/>
                </a:solidFill>
                <a:latin typeface="Times New Roman"/>
                <a:ea typeface="Times New Roman"/>
                <a:cs typeface="Times New Roman"/>
              </a:defRPr>
            </a:pPr>
            <a:endParaRPr sz="3000" b="1" dirty="0">
              <a:solidFill>
                <a:srgbClr val="0A2540"/>
              </a:solidFill>
              <a:latin typeface="Times New Roman"/>
              <a:ea typeface="Times New Roman"/>
              <a:cs typeface="Times New Roman"/>
            </a:endParaRPr>
          </a:p>
        </p:txBody>
      </p:sp>
      <p:sp>
        <p:nvSpPr>
          <p:cNvPr id="32" name="Slide subtitle">
            <a:extLst>
              <a:ext uri="{FF2B5EF4-FFF2-40B4-BE49-F238E27FC236}">
                <a16:creationId xmlns:a16="http://schemas.microsoft.com/office/drawing/2014/main" id="{64B16B17-3B82-3120-41D9-50B6B5FAA87D}"/>
              </a:ext>
            </a:extLst>
          </p:cNvPr>
          <p:cNvSpPr>
            <a:spLocks noGrp="1"/>
          </p:cNvSpPr>
          <p:nvPr/>
        </p:nvSpPr>
        <p:spPr>
          <a:xfrm>
            <a:off x="514350" y="838200"/>
            <a:ext cx="11096625" cy="342900"/>
          </a:xfrm>
          <a:prstGeom prst="rect">
            <a:avLst/>
          </a:prstGeom>
          <a:noFill/>
          <a:ln w="0">
            <a:noFill/>
          </a:ln>
        </p:spPr>
        <p:txBody>
          <a:bodyPr wrap="square" anchor="t">
            <a:noAutofit/>
          </a:bodyPr>
          <a:lstStyle/>
          <a:p>
            <a:pPr algn="l">
              <a:buNone/>
              <a:defRPr sz="1800" b="0">
                <a:solidFill>
                  <a:srgbClr val="52677A"/>
                </a:solidFill>
                <a:latin typeface="Times New Roman"/>
                <a:ea typeface="Times New Roman"/>
                <a:cs typeface="Times New Roman"/>
              </a:defRPr>
            </a:pPr>
            <a:r>
              <a:rPr sz="1800" b="0">
                <a:solidFill>
                  <a:srgbClr val="52677A"/>
                </a:solidFill>
                <a:latin typeface="Times New Roman"/>
                <a:ea typeface="Times New Roman"/>
                <a:cs typeface="Times New Roman"/>
              </a:rPr>
              <a:t>Sobol sensitivity results</a:t>
            </a:r>
          </a:p>
        </p:txBody>
      </p:sp>
      <p:sp>
        <p:nvSpPr>
          <p:cNvPr id="34" name="Header rule">
            <a:extLst>
              <a:ext uri="{FF2B5EF4-FFF2-40B4-BE49-F238E27FC236}">
                <a16:creationId xmlns:a16="http://schemas.microsoft.com/office/drawing/2014/main" id="{1684CB9B-F8BC-4A51-99DC-389E4F905AD1}"/>
              </a:ext>
            </a:extLst>
          </p:cNvPr>
          <p:cNvSpPr>
            <a:spLocks noGrp="1"/>
          </p:cNvSpPr>
          <p:nvPr/>
        </p:nvSpPr>
        <p:spPr>
          <a:xfrm>
            <a:off x="514350" y="1257300"/>
            <a:ext cx="11144250" cy="14288"/>
          </a:xfrm>
          <a:prstGeom prst="rect">
            <a:avLst/>
          </a:prstGeom>
          <a:solidFill>
            <a:srgbClr val="D5E0EA"/>
          </a:solidFill>
          <a:ln w="0">
            <a:noFill/>
          </a:ln>
        </p:spPr>
      </p:sp>
      <p:sp>
        <p:nvSpPr>
          <p:cNvPr id="8" name="Summary card 0">
            <a:extLst>
              <a:ext uri="{FF2B5EF4-FFF2-40B4-BE49-F238E27FC236}">
                <a16:creationId xmlns:a16="http://schemas.microsoft.com/office/drawing/2014/main" id="{DC2636A0-290C-0786-F0CA-F6974D47A20F}"/>
              </a:ext>
            </a:extLst>
          </p:cNvPr>
          <p:cNvSpPr>
            <a:spLocks noGrp="1"/>
          </p:cNvSpPr>
          <p:nvPr/>
        </p:nvSpPr>
        <p:spPr>
          <a:xfrm>
            <a:off x="4248151" y="1762125"/>
            <a:ext cx="3429000" cy="3667125"/>
          </a:xfrm>
          <a:prstGeom prst="rect">
            <a:avLst/>
          </a:prstGeom>
          <a:solidFill>
            <a:srgbClr val="F3F7FA"/>
          </a:solidFill>
          <a:ln w="9525">
            <a:solidFill>
              <a:srgbClr val="D5E0EA"/>
            </a:solidFill>
          </a:ln>
        </p:spPr>
      </p:sp>
      <p:sp>
        <p:nvSpPr>
          <p:cNvPr id="10" name="Card accent 0">
            <a:extLst>
              <a:ext uri="{FF2B5EF4-FFF2-40B4-BE49-F238E27FC236}">
                <a16:creationId xmlns:a16="http://schemas.microsoft.com/office/drawing/2014/main" id="{D29A9E97-D5D3-0408-99A0-9C3317240961}"/>
              </a:ext>
            </a:extLst>
          </p:cNvPr>
          <p:cNvSpPr>
            <a:spLocks noGrp="1"/>
          </p:cNvSpPr>
          <p:nvPr/>
        </p:nvSpPr>
        <p:spPr>
          <a:xfrm>
            <a:off x="4248151" y="1762125"/>
            <a:ext cx="3429000" cy="57150"/>
          </a:xfrm>
          <a:prstGeom prst="rect">
            <a:avLst/>
          </a:prstGeom>
          <a:solidFill>
            <a:srgbClr val="0067B1"/>
          </a:solidFill>
          <a:ln w="0">
            <a:noFill/>
          </a:ln>
        </p:spPr>
      </p:sp>
      <p:sp>
        <p:nvSpPr>
          <p:cNvPr id="33" name="Card method 0">
            <a:extLst>
              <a:ext uri="{FF2B5EF4-FFF2-40B4-BE49-F238E27FC236}">
                <a16:creationId xmlns:a16="http://schemas.microsoft.com/office/drawing/2014/main" id="{F37E2576-2D71-815D-6350-3EE9B80FA7A5}"/>
              </a:ext>
            </a:extLst>
          </p:cNvPr>
          <p:cNvSpPr>
            <a:spLocks noGrp="1"/>
          </p:cNvSpPr>
          <p:nvPr/>
        </p:nvSpPr>
        <p:spPr>
          <a:xfrm>
            <a:off x="4457701" y="2085975"/>
            <a:ext cx="3009900" cy="714375"/>
          </a:xfrm>
          <a:prstGeom prst="rect">
            <a:avLst/>
          </a:prstGeom>
          <a:noFill/>
          <a:ln w="0">
            <a:noFill/>
          </a:ln>
        </p:spPr>
        <p:txBody>
          <a:bodyPr wrap="square" anchor="t">
            <a:noAutofit/>
          </a:bodyPr>
          <a:lstStyle/>
          <a:p>
            <a:pPr algn="l">
              <a:defRPr sz="2100" b="1">
                <a:solidFill>
                  <a:srgbClr val="0067B1"/>
                </a:solidFill>
                <a:latin typeface="Times New Roman"/>
                <a:ea typeface="Times New Roman"/>
                <a:cs typeface="Times New Roman"/>
              </a:defRPr>
            </a:pPr>
            <a:r>
              <a:rPr sz="2100" b="1">
                <a:solidFill>
                  <a:srgbClr val="0067B1"/>
                </a:solidFill>
                <a:latin typeface="Times New Roman"/>
                <a:ea typeface="Times New Roman"/>
                <a:cs typeface="Times New Roman"/>
              </a:rPr>
              <a:t>Sobol total effect</a:t>
            </a:r>
          </a:p>
        </p:txBody>
      </p:sp>
      <p:sp>
        <p:nvSpPr>
          <p:cNvPr id="43" name="Card value 0">
            <a:extLst>
              <a:ext uri="{FF2B5EF4-FFF2-40B4-BE49-F238E27FC236}">
                <a16:creationId xmlns:a16="http://schemas.microsoft.com/office/drawing/2014/main" id="{2EBA2058-8BFA-98AC-7180-3FD43168C6EF}"/>
              </a:ext>
            </a:extLst>
          </p:cNvPr>
          <p:cNvSpPr>
            <a:spLocks noGrp="1"/>
          </p:cNvSpPr>
          <p:nvPr/>
        </p:nvSpPr>
        <p:spPr>
          <a:xfrm>
            <a:off x="4457701" y="2914650"/>
            <a:ext cx="3009900" cy="762000"/>
          </a:xfrm>
          <a:prstGeom prst="rect">
            <a:avLst/>
          </a:prstGeom>
          <a:noFill/>
          <a:ln w="0">
            <a:noFill/>
          </a:ln>
        </p:spPr>
        <p:txBody>
          <a:bodyPr wrap="square" anchor="t">
            <a:noAutofit/>
          </a:bodyPr>
          <a:lstStyle/>
          <a:p>
            <a:pPr algn="l">
              <a:defRPr sz="4050" b="1">
                <a:solidFill>
                  <a:srgbClr val="0A2540"/>
                </a:solidFill>
                <a:latin typeface="Times New Roman"/>
                <a:ea typeface="Times New Roman"/>
                <a:cs typeface="Times New Roman"/>
              </a:defRPr>
            </a:pPr>
            <a:r>
              <a:rPr sz="4050" b="1">
                <a:solidFill>
                  <a:srgbClr val="0A2540"/>
                </a:solidFill>
                <a:latin typeface="Times New Roman"/>
                <a:ea typeface="Times New Roman"/>
                <a:cs typeface="Times New Roman"/>
              </a:rPr>
              <a:t>0.63</a:t>
            </a:r>
          </a:p>
        </p:txBody>
      </p:sp>
      <p:sp>
        <p:nvSpPr>
          <p:cNvPr id="45" name="Card finding 0">
            <a:extLst>
              <a:ext uri="{FF2B5EF4-FFF2-40B4-BE49-F238E27FC236}">
                <a16:creationId xmlns:a16="http://schemas.microsoft.com/office/drawing/2014/main" id="{4297A454-A690-9C24-A3C2-094CE5B988A7}"/>
              </a:ext>
            </a:extLst>
          </p:cNvPr>
          <p:cNvSpPr>
            <a:spLocks noGrp="1"/>
          </p:cNvSpPr>
          <p:nvPr/>
        </p:nvSpPr>
        <p:spPr>
          <a:xfrm>
            <a:off x="4457701" y="3924300"/>
            <a:ext cx="3009900" cy="1247775"/>
          </a:xfrm>
          <a:prstGeom prst="rect">
            <a:avLst/>
          </a:prstGeom>
          <a:noFill/>
          <a:ln w="0">
            <a:noFill/>
          </a:ln>
        </p:spPr>
        <p:txBody>
          <a:bodyPr wrap="square" anchor="t">
            <a:noAutofit/>
          </a:bodyPr>
          <a:lstStyle/>
          <a:p>
            <a:pPr algn="l">
              <a:defRPr sz="2100" b="0">
                <a:solidFill>
                  <a:srgbClr val="0A2540"/>
                </a:solidFill>
                <a:latin typeface="Times New Roman"/>
                <a:ea typeface="Times New Roman"/>
                <a:cs typeface="Times New Roman"/>
              </a:defRPr>
            </a:pPr>
            <a:r>
              <a:rPr sz="2100" b="0">
                <a:solidFill>
                  <a:srgbClr val="0A2540"/>
                </a:solidFill>
                <a:latin typeface="Times New Roman"/>
                <a:ea typeface="Times New Roman"/>
                <a:cs typeface="Times New Roman"/>
              </a:rPr>
              <a:t>Cavity depth has the largest reported total effect.</a:t>
            </a:r>
          </a:p>
        </p:txBody>
      </p:sp>
      <p:sp>
        <p:nvSpPr>
          <p:cNvPr id="47" name="Summary card 1">
            <a:extLst>
              <a:ext uri="{FF2B5EF4-FFF2-40B4-BE49-F238E27FC236}">
                <a16:creationId xmlns:a16="http://schemas.microsoft.com/office/drawing/2014/main" id="{E0D6A48C-FF98-7A93-D2CA-4DB649FC37A3}"/>
              </a:ext>
            </a:extLst>
          </p:cNvPr>
          <p:cNvSpPr>
            <a:spLocks noGrp="1"/>
          </p:cNvSpPr>
          <p:nvPr/>
        </p:nvSpPr>
        <p:spPr>
          <a:xfrm>
            <a:off x="419102" y="1762125"/>
            <a:ext cx="3429000" cy="3667125"/>
          </a:xfrm>
          <a:prstGeom prst="rect">
            <a:avLst/>
          </a:prstGeom>
          <a:solidFill>
            <a:srgbClr val="F3F7FA"/>
          </a:solidFill>
          <a:ln w="9525">
            <a:solidFill>
              <a:srgbClr val="D5E0EA"/>
            </a:solidFill>
          </a:ln>
        </p:spPr>
        <p:txBody>
          <a:bodyPr/>
          <a:lstStyle/>
          <a:p>
            <a:endParaRPr lang="en-US"/>
          </a:p>
        </p:txBody>
      </p:sp>
      <p:sp>
        <p:nvSpPr>
          <p:cNvPr id="49" name="Card accent 1">
            <a:extLst>
              <a:ext uri="{FF2B5EF4-FFF2-40B4-BE49-F238E27FC236}">
                <a16:creationId xmlns:a16="http://schemas.microsoft.com/office/drawing/2014/main" id="{72036E2C-1076-E9A0-83CC-E9BD826E6C65}"/>
              </a:ext>
            </a:extLst>
          </p:cNvPr>
          <p:cNvSpPr>
            <a:spLocks noGrp="1"/>
          </p:cNvSpPr>
          <p:nvPr/>
        </p:nvSpPr>
        <p:spPr>
          <a:xfrm>
            <a:off x="419102" y="1762125"/>
            <a:ext cx="3429000" cy="57150"/>
          </a:xfrm>
          <a:prstGeom prst="rect">
            <a:avLst/>
          </a:prstGeom>
          <a:solidFill>
            <a:srgbClr val="008D86"/>
          </a:solidFill>
          <a:ln w="0">
            <a:noFill/>
          </a:ln>
        </p:spPr>
      </p:sp>
      <p:sp>
        <p:nvSpPr>
          <p:cNvPr id="51" name="Card method 1">
            <a:extLst>
              <a:ext uri="{FF2B5EF4-FFF2-40B4-BE49-F238E27FC236}">
                <a16:creationId xmlns:a16="http://schemas.microsoft.com/office/drawing/2014/main" id="{986E527F-10CA-9001-BF68-2DE8BCBD7465}"/>
              </a:ext>
            </a:extLst>
          </p:cNvPr>
          <p:cNvSpPr>
            <a:spLocks noGrp="1"/>
          </p:cNvSpPr>
          <p:nvPr/>
        </p:nvSpPr>
        <p:spPr>
          <a:xfrm>
            <a:off x="628652" y="2085975"/>
            <a:ext cx="3009900" cy="714375"/>
          </a:xfrm>
          <a:prstGeom prst="rect">
            <a:avLst/>
          </a:prstGeom>
          <a:noFill/>
          <a:ln w="0">
            <a:noFill/>
          </a:ln>
        </p:spPr>
        <p:txBody>
          <a:bodyPr wrap="square" anchor="t">
            <a:noAutofit/>
          </a:bodyPr>
          <a:lstStyle/>
          <a:p>
            <a:pPr algn="l">
              <a:defRPr sz="2100" b="1">
                <a:solidFill>
                  <a:srgbClr val="008D86"/>
                </a:solidFill>
                <a:latin typeface="Times New Roman"/>
                <a:ea typeface="Times New Roman"/>
                <a:cs typeface="Times New Roman"/>
              </a:defRPr>
            </a:pPr>
            <a:r>
              <a:rPr sz="2100" b="1">
                <a:solidFill>
                  <a:srgbClr val="008D86"/>
                </a:solidFill>
                <a:latin typeface="Times New Roman"/>
                <a:ea typeface="Times New Roman"/>
                <a:cs typeface="Times New Roman"/>
              </a:rPr>
              <a:t>Morris screening</a:t>
            </a:r>
          </a:p>
        </p:txBody>
      </p:sp>
      <p:sp>
        <p:nvSpPr>
          <p:cNvPr id="53" name="Card value 1">
            <a:extLst>
              <a:ext uri="{FF2B5EF4-FFF2-40B4-BE49-F238E27FC236}">
                <a16:creationId xmlns:a16="http://schemas.microsoft.com/office/drawing/2014/main" id="{09FCA2DD-067D-D3FF-5B9A-70F329AFAA0B}"/>
              </a:ext>
            </a:extLst>
          </p:cNvPr>
          <p:cNvSpPr>
            <a:spLocks noGrp="1"/>
          </p:cNvSpPr>
          <p:nvPr/>
        </p:nvSpPr>
        <p:spPr>
          <a:xfrm>
            <a:off x="628652" y="2914650"/>
            <a:ext cx="3009900" cy="762000"/>
          </a:xfrm>
          <a:prstGeom prst="rect">
            <a:avLst/>
          </a:prstGeom>
          <a:noFill/>
          <a:ln w="0">
            <a:noFill/>
          </a:ln>
        </p:spPr>
        <p:txBody>
          <a:bodyPr wrap="square" anchor="t">
            <a:noAutofit/>
          </a:bodyPr>
          <a:lstStyle/>
          <a:p>
            <a:pPr algn="l">
              <a:defRPr sz="4050" b="1">
                <a:solidFill>
                  <a:srgbClr val="0A2540"/>
                </a:solidFill>
                <a:latin typeface="Times New Roman"/>
                <a:ea typeface="Times New Roman"/>
                <a:cs typeface="Times New Roman"/>
              </a:defRPr>
            </a:pPr>
            <a:r>
              <a:rPr sz="4050" b="1">
                <a:solidFill>
                  <a:srgbClr val="0A2540"/>
                </a:solidFill>
                <a:latin typeface="Times New Roman"/>
                <a:ea typeface="Times New Roman"/>
                <a:cs typeface="Times New Roman"/>
              </a:rPr>
              <a:t>Eₐ, β</a:t>
            </a:r>
          </a:p>
        </p:txBody>
      </p:sp>
      <p:sp>
        <p:nvSpPr>
          <p:cNvPr id="55" name="Card finding 1">
            <a:extLst>
              <a:ext uri="{FF2B5EF4-FFF2-40B4-BE49-F238E27FC236}">
                <a16:creationId xmlns:a16="http://schemas.microsoft.com/office/drawing/2014/main" id="{6C11DDEA-CD34-F7D7-50F4-8F59034284A1}"/>
              </a:ext>
            </a:extLst>
          </p:cNvPr>
          <p:cNvSpPr>
            <a:spLocks noGrp="1"/>
          </p:cNvSpPr>
          <p:nvPr/>
        </p:nvSpPr>
        <p:spPr>
          <a:xfrm>
            <a:off x="628652" y="3924300"/>
            <a:ext cx="3009900" cy="1247775"/>
          </a:xfrm>
          <a:prstGeom prst="rect">
            <a:avLst/>
          </a:prstGeom>
          <a:noFill/>
          <a:ln w="0">
            <a:noFill/>
          </a:ln>
        </p:spPr>
        <p:txBody>
          <a:bodyPr wrap="square" anchor="t">
            <a:noAutofit/>
          </a:bodyPr>
          <a:lstStyle/>
          <a:p>
            <a:pPr algn="l">
              <a:defRPr sz="2100" b="0">
                <a:solidFill>
                  <a:srgbClr val="0A2540"/>
                </a:solidFill>
                <a:latin typeface="Times New Roman"/>
                <a:ea typeface="Times New Roman"/>
                <a:cs typeface="Times New Roman"/>
              </a:defRPr>
            </a:pPr>
            <a:r>
              <a:rPr sz="2100" b="0" dirty="0">
                <a:solidFill>
                  <a:srgbClr val="0A2540"/>
                </a:solidFill>
                <a:latin typeface="Times New Roman"/>
                <a:ea typeface="Times New Roman"/>
                <a:cs typeface="Times New Roman"/>
              </a:rPr>
              <a:t>Adhesion energy and interaction range show the largest screening effects.</a:t>
            </a:r>
          </a:p>
        </p:txBody>
      </p:sp>
      <p:sp>
        <p:nvSpPr>
          <p:cNvPr id="57" name="Summary card 2">
            <a:extLst>
              <a:ext uri="{FF2B5EF4-FFF2-40B4-BE49-F238E27FC236}">
                <a16:creationId xmlns:a16="http://schemas.microsoft.com/office/drawing/2014/main" id="{A1D4B58C-1F35-3E79-8A1C-69CF49906CD9}"/>
              </a:ext>
            </a:extLst>
          </p:cNvPr>
          <p:cNvSpPr>
            <a:spLocks noGrp="1"/>
          </p:cNvSpPr>
          <p:nvPr/>
        </p:nvSpPr>
        <p:spPr>
          <a:xfrm>
            <a:off x="8077200" y="1762125"/>
            <a:ext cx="3429000" cy="3667125"/>
          </a:xfrm>
          <a:prstGeom prst="rect">
            <a:avLst/>
          </a:prstGeom>
          <a:solidFill>
            <a:srgbClr val="F3F7FA"/>
          </a:solidFill>
          <a:ln w="9525">
            <a:solidFill>
              <a:srgbClr val="D5E0EA"/>
            </a:solidFill>
          </a:ln>
        </p:spPr>
      </p:sp>
      <p:sp>
        <p:nvSpPr>
          <p:cNvPr id="59" name="Card accent 2">
            <a:extLst>
              <a:ext uri="{FF2B5EF4-FFF2-40B4-BE49-F238E27FC236}">
                <a16:creationId xmlns:a16="http://schemas.microsoft.com/office/drawing/2014/main" id="{2E7CE22F-8D54-CCED-C371-05C8B2B68413}"/>
              </a:ext>
            </a:extLst>
          </p:cNvPr>
          <p:cNvSpPr>
            <a:spLocks noGrp="1"/>
          </p:cNvSpPr>
          <p:nvPr/>
        </p:nvSpPr>
        <p:spPr>
          <a:xfrm>
            <a:off x="8077200" y="1762125"/>
            <a:ext cx="3429000" cy="57150"/>
          </a:xfrm>
          <a:prstGeom prst="rect">
            <a:avLst/>
          </a:prstGeom>
          <a:solidFill>
            <a:srgbClr val="52677A"/>
          </a:solidFill>
          <a:ln w="0">
            <a:noFill/>
          </a:ln>
        </p:spPr>
      </p:sp>
      <p:sp>
        <p:nvSpPr>
          <p:cNvPr id="61" name="Card method 2">
            <a:extLst>
              <a:ext uri="{FF2B5EF4-FFF2-40B4-BE49-F238E27FC236}">
                <a16:creationId xmlns:a16="http://schemas.microsoft.com/office/drawing/2014/main" id="{98E39AF4-971A-CAB1-4985-3F8791B1FB2A}"/>
              </a:ext>
            </a:extLst>
          </p:cNvPr>
          <p:cNvSpPr>
            <a:spLocks noGrp="1"/>
          </p:cNvSpPr>
          <p:nvPr/>
        </p:nvSpPr>
        <p:spPr>
          <a:xfrm>
            <a:off x="8286750" y="2085975"/>
            <a:ext cx="3009900" cy="714375"/>
          </a:xfrm>
          <a:prstGeom prst="rect">
            <a:avLst/>
          </a:prstGeom>
          <a:noFill/>
          <a:ln w="0">
            <a:noFill/>
          </a:ln>
        </p:spPr>
        <p:txBody>
          <a:bodyPr wrap="square" anchor="t">
            <a:noAutofit/>
          </a:bodyPr>
          <a:lstStyle/>
          <a:p>
            <a:pPr algn="l">
              <a:defRPr sz="2100" b="1">
                <a:solidFill>
                  <a:srgbClr val="52677A"/>
                </a:solidFill>
                <a:latin typeface="Times New Roman"/>
                <a:ea typeface="Times New Roman"/>
                <a:cs typeface="Times New Roman"/>
              </a:defRPr>
            </a:pPr>
            <a:r>
              <a:rPr sz="2100" b="1">
                <a:solidFill>
                  <a:srgbClr val="52677A"/>
                </a:solidFill>
                <a:latin typeface="Times New Roman"/>
                <a:ea typeface="Times New Roman"/>
                <a:cs typeface="Times New Roman"/>
              </a:rPr>
              <a:t>Wafer mechanics</a:t>
            </a:r>
          </a:p>
        </p:txBody>
      </p:sp>
      <p:sp>
        <p:nvSpPr>
          <p:cNvPr id="63" name="Card value 2">
            <a:extLst>
              <a:ext uri="{FF2B5EF4-FFF2-40B4-BE49-F238E27FC236}">
                <a16:creationId xmlns:a16="http://schemas.microsoft.com/office/drawing/2014/main" id="{A99255FD-F34E-1735-3CC4-718B33426F4A}"/>
              </a:ext>
            </a:extLst>
          </p:cNvPr>
          <p:cNvSpPr>
            <a:spLocks noGrp="1"/>
          </p:cNvSpPr>
          <p:nvPr/>
        </p:nvSpPr>
        <p:spPr>
          <a:xfrm>
            <a:off x="8286750" y="2914650"/>
            <a:ext cx="3009900" cy="762000"/>
          </a:xfrm>
          <a:prstGeom prst="rect">
            <a:avLst/>
          </a:prstGeom>
          <a:noFill/>
          <a:ln w="0">
            <a:noFill/>
          </a:ln>
        </p:spPr>
        <p:txBody>
          <a:bodyPr wrap="square" anchor="t">
            <a:noAutofit/>
          </a:bodyPr>
          <a:lstStyle/>
          <a:p>
            <a:pPr algn="l">
              <a:defRPr sz="2850" b="1">
                <a:solidFill>
                  <a:srgbClr val="0A2540"/>
                </a:solidFill>
                <a:latin typeface="Times New Roman"/>
                <a:ea typeface="Times New Roman"/>
                <a:cs typeface="Times New Roman"/>
              </a:defRPr>
            </a:pPr>
            <a:r>
              <a:rPr sz="2850" b="1">
                <a:solidFill>
                  <a:srgbClr val="0A2540"/>
                </a:solidFill>
                <a:latin typeface="Times New Roman"/>
                <a:ea typeface="Times New Roman"/>
                <a:cs typeface="Times New Roman"/>
              </a:rPr>
              <a:t>Thickness</a:t>
            </a:r>
          </a:p>
        </p:txBody>
      </p:sp>
      <p:sp>
        <p:nvSpPr>
          <p:cNvPr id="65" name="Card finding 2">
            <a:extLst>
              <a:ext uri="{FF2B5EF4-FFF2-40B4-BE49-F238E27FC236}">
                <a16:creationId xmlns:a16="http://schemas.microsoft.com/office/drawing/2014/main" id="{DB10861D-D73A-8895-5333-37DCA8CE243D}"/>
              </a:ext>
            </a:extLst>
          </p:cNvPr>
          <p:cNvSpPr>
            <a:spLocks noGrp="1"/>
          </p:cNvSpPr>
          <p:nvPr/>
        </p:nvSpPr>
        <p:spPr>
          <a:xfrm>
            <a:off x="8286750" y="3924300"/>
            <a:ext cx="3009900" cy="1247775"/>
          </a:xfrm>
          <a:prstGeom prst="rect">
            <a:avLst/>
          </a:prstGeom>
          <a:noFill/>
          <a:ln w="0">
            <a:noFill/>
          </a:ln>
        </p:spPr>
        <p:txBody>
          <a:bodyPr wrap="square" anchor="t">
            <a:noAutofit/>
          </a:bodyPr>
          <a:lstStyle/>
          <a:p>
            <a:pPr algn="l">
              <a:defRPr sz="2100" b="0">
                <a:solidFill>
                  <a:srgbClr val="0A2540"/>
                </a:solidFill>
                <a:latin typeface="Times New Roman"/>
                <a:ea typeface="Times New Roman"/>
                <a:cs typeface="Times New Roman"/>
              </a:defRPr>
            </a:pPr>
            <a:r>
              <a:rPr sz="2100" b="0">
                <a:solidFill>
                  <a:srgbClr val="0A2540"/>
                </a:solidFill>
                <a:latin typeface="Times New Roman"/>
                <a:ea typeface="Times New Roman"/>
                <a:cs typeface="Times New Roman"/>
              </a:rPr>
              <a:t>Wafer thickness shows an intermediate Morris effect.</a:t>
            </a:r>
          </a:p>
        </p:txBody>
      </p:sp>
    </p:spTree>
    <p:extLst>
      <p:ext uri="{BB962C8B-B14F-4D97-AF65-F5344CB8AC3E}">
        <p14:creationId xmlns:p14="http://schemas.microsoft.com/office/powerpoint/2010/main" val="212551642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a:extLst>
            <a:ext uri="{FF2B5EF4-FFF2-40B4-BE49-F238E27FC236}">
              <a16:creationId xmlns:a16="http://schemas.microsoft.com/office/drawing/2014/main" id="{96995A55-8364-CB87-0941-A827E858AAD6}"/>
            </a:ext>
          </a:extLst>
        </p:cNvPr>
        <p:cNvGrpSpPr/>
        <p:nvPr/>
      </p:nvGrpSpPr>
      <p:grpSpPr>
        <a:xfrm>
          <a:off x="0" y="0"/>
          <a:ext cx="0" cy="0"/>
          <a:chOff x="0" y="0"/>
          <a:chExt cx="0" cy="0"/>
        </a:xfrm>
      </p:grpSpPr>
      <p:sp>
        <p:nvSpPr>
          <p:cNvPr id="3" name="Shape 1">
            <a:extLst>
              <a:ext uri="{FF2B5EF4-FFF2-40B4-BE49-F238E27FC236}">
                <a16:creationId xmlns:a16="http://schemas.microsoft.com/office/drawing/2014/main" id="{5D9E075A-100D-FECB-576A-08365971D61D}"/>
              </a:ext>
            </a:extLst>
          </p:cNvPr>
          <p:cNvSpPr>
            <a:spLocks noGrp="1"/>
          </p:cNvSpPr>
          <p:nvPr/>
        </p:nvSpPr>
        <p:spPr>
          <a:xfrm>
            <a:off x="0" y="0"/>
            <a:ext cx="100584" cy="6858000"/>
          </a:xfrm>
          <a:prstGeom prst="rect">
            <a:avLst/>
          </a:prstGeom>
          <a:solidFill>
            <a:srgbClr val="0067B1"/>
          </a:solidFill>
          <a:ln w="12700">
            <a:solidFill>
              <a:srgbClr val="0067B1">
                <a:alpha val="0"/>
              </a:srgbClr>
            </a:solidFill>
            <a:prstDash val="solid"/>
          </a:ln>
        </p:spPr>
      </p:sp>
      <p:sp>
        <p:nvSpPr>
          <p:cNvPr id="4" name="Shape 2">
            <a:extLst>
              <a:ext uri="{FF2B5EF4-FFF2-40B4-BE49-F238E27FC236}">
                <a16:creationId xmlns:a16="http://schemas.microsoft.com/office/drawing/2014/main" id="{B2DE0F69-6D8E-1E59-FEB9-EE287A365238}"/>
              </a:ext>
            </a:extLst>
          </p:cNvPr>
          <p:cNvSpPr>
            <a:spLocks noGrp="1"/>
          </p:cNvSpPr>
          <p:nvPr/>
        </p:nvSpPr>
        <p:spPr>
          <a:xfrm>
            <a:off x="100584" y="0"/>
            <a:ext cx="32004" cy="6858000"/>
          </a:xfrm>
          <a:prstGeom prst="rect">
            <a:avLst/>
          </a:prstGeom>
          <a:solidFill>
            <a:srgbClr val="00A69C"/>
          </a:solidFill>
          <a:ln w="12700">
            <a:solidFill>
              <a:srgbClr val="00A69C">
                <a:alpha val="0"/>
              </a:srgbClr>
            </a:solidFill>
            <a:prstDash val="solid"/>
          </a:ln>
        </p:spPr>
      </p:sp>
      <p:sp>
        <p:nvSpPr>
          <p:cNvPr id="5" name="Text 3">
            <a:extLst>
              <a:ext uri="{FF2B5EF4-FFF2-40B4-BE49-F238E27FC236}">
                <a16:creationId xmlns:a16="http://schemas.microsoft.com/office/drawing/2014/main" id="{096EF5D9-4A2C-CE73-2592-5283DACAFF42}"/>
              </a:ext>
            </a:extLst>
          </p:cNvPr>
          <p:cNvSpPr>
            <a:spLocks noGrp="1"/>
          </p:cNvSpPr>
          <p:nvPr/>
        </p:nvSpPr>
        <p:spPr>
          <a:xfrm>
            <a:off x="502920" y="6382512"/>
            <a:ext cx="5029200" cy="228600"/>
          </a:xfrm>
          <a:prstGeom prst="rect">
            <a:avLst/>
          </a:prstGeom>
          <a:noFill/>
        </p:spPr>
        <p:txBody>
          <a:bodyPr wrap="square" lIns="0" tIns="0" rIns="0" bIns="0" anchor="ctr"/>
          <a:lstStyle/>
          <a:p>
            <a:pPr marL="0" indent="0">
              <a:buNone/>
              <a:defRPr sz="2000">
                <a:latin typeface="Times New Roman"/>
                <a:ea typeface="Times New Roman"/>
                <a:cs typeface="Times New Roman"/>
              </a:defRPr>
            </a:pPr>
            <a:endParaRPr sz="2000"/>
          </a:p>
        </p:txBody>
      </p:sp>
      <p:sp>
        <p:nvSpPr>
          <p:cNvPr id="6" name="Text 4">
            <a:extLst>
              <a:ext uri="{FF2B5EF4-FFF2-40B4-BE49-F238E27FC236}">
                <a16:creationId xmlns:a16="http://schemas.microsoft.com/office/drawing/2014/main" id="{292DC704-B4D0-C600-5C34-2AD9815E604B}"/>
              </a:ext>
            </a:extLst>
          </p:cNvPr>
          <p:cNvSpPr>
            <a:spLocks noGrp="1"/>
          </p:cNvSpPr>
          <p:nvPr/>
        </p:nvSpPr>
        <p:spPr>
          <a:xfrm>
            <a:off x="7680960" y="6355080"/>
            <a:ext cx="2926080" cy="228600"/>
          </a:xfrm>
          <a:prstGeom prst="rect">
            <a:avLst/>
          </a:prstGeom>
          <a:noFill/>
        </p:spPr>
        <p:txBody>
          <a:bodyPr wrap="square" lIns="0" tIns="0" rIns="0" bIns="0" anchor="ctr"/>
          <a:lstStyle/>
          <a:p>
            <a:pPr marL="0" indent="0" algn="r">
              <a:buNone/>
              <a:defRPr sz="2000">
                <a:latin typeface="Times New Roman"/>
                <a:ea typeface="Times New Roman"/>
                <a:cs typeface="Times New Roman"/>
              </a:defRPr>
            </a:pPr>
            <a:endParaRPr sz="2000"/>
          </a:p>
        </p:txBody>
      </p:sp>
      <p:pic>
        <p:nvPicPr>
          <p:cNvPr id="56" name="Image 0">
            <a:extLst>
              <a:ext uri="{FF2B5EF4-FFF2-40B4-BE49-F238E27FC236}">
                <a16:creationId xmlns:a16="http://schemas.microsoft.com/office/drawing/2014/main" id="{2BD37017-4C2E-DDCA-40BC-F62C644DC0D9}"/>
              </a:ext>
            </a:extLst>
          </p:cNvPr>
          <p:cNvPicPr>
            <a:picLocks noChangeAspect="1"/>
          </p:cNvPicPr>
          <p:nvPr/>
        </p:nvPicPr>
        <p:blipFill>
          <a:blip r:embed="rId3"/>
          <a:stretch>
            <a:fillRect/>
          </a:stretch>
        </p:blipFill>
        <p:spPr>
          <a:xfrm>
            <a:off x="9528048" y="256032"/>
            <a:ext cx="2057400" cy="594360"/>
          </a:xfrm>
          <a:prstGeom prst="rect">
            <a:avLst/>
          </a:prstGeom>
        </p:spPr>
      </p:pic>
      <p:sp>
        <p:nvSpPr>
          <p:cNvPr id="30" name="灯片编号占位符 2">
            <a:extLst>
              <a:ext uri="{FF2B5EF4-FFF2-40B4-BE49-F238E27FC236}">
                <a16:creationId xmlns:a16="http://schemas.microsoft.com/office/drawing/2014/main" id="{345578CE-F027-6D7E-C9E8-0D5193184940}"/>
              </a:ext>
            </a:extLst>
          </p:cNvPr>
          <p:cNvSpPr>
            <a:spLocks noGrp="1"/>
          </p:cNvSpPr>
          <p:nvPr>
            <p:ph type="sldNum" idx="4"/>
          </p:nvPr>
        </p:nvSpPr>
        <p:spPr>
          <a:xfrm>
            <a:off x="8610600" y="6356350"/>
            <a:ext cx="2743200" cy="365125"/>
          </a:xfrm>
          <a:prstGeom prst="rect">
            <a:avLst/>
          </a:prstGeom>
        </p:spPr>
        <p:txBody>
          <a:bodyPr vert="horz" lIns="91440" tIns="45720" rIns="91440" bIns="45720" anchor="ctr"/>
          <a:lstStyle>
            <a:lvl1pPr algn="r">
              <a:buNone/>
              <a:defRPr sz="2000">
                <a:solidFill>
                  <a:schemeClr val="tx1">
                    <a:tint val="75000"/>
                  </a:schemeClr>
                </a:solidFill>
              </a:defRPr>
            </a:lvl1pPr>
          </a:lstStyle>
          <a:p>
            <a:pPr>
              <a:buNone/>
              <a:defRPr sz="2000">
                <a:latin typeface="Times New Roman"/>
                <a:ea typeface="Times New Roman"/>
                <a:cs typeface="Times New Roman"/>
              </a:defRPr>
            </a:pPr>
            <a:fld id="{90F7333B-44AC-F7E9-D49D-FE92F45E0477}" type="slidenum">
              <a:rPr sz="2000">
                <a:latin typeface="Times New Roman"/>
                <a:ea typeface="Times New Roman"/>
                <a:cs typeface="Times New Roman"/>
              </a:rPr>
              <a:t>19</a:t>
            </a:fld>
            <a:endParaRPr/>
          </a:p>
        </p:txBody>
      </p:sp>
      <p:sp>
        <p:nvSpPr>
          <p:cNvPr id="7" name="矩形 6">
            <a:extLst>
              <a:ext uri="{FF2B5EF4-FFF2-40B4-BE49-F238E27FC236}">
                <a16:creationId xmlns:a16="http://schemas.microsoft.com/office/drawing/2014/main" id="{F7715BF6-C612-F3A5-47EC-7B7B84EE1CC5}"/>
              </a:ext>
            </a:extLst>
          </p:cNvPr>
          <p:cNvSpPr/>
          <p:nvPr/>
        </p:nvSpPr>
        <p:spPr>
          <a:xfrm>
            <a:off x="1799253" y="1258004"/>
            <a:ext cx="8593494" cy="1323439"/>
          </a:xfrm>
          <a:prstGeom prst="rect">
            <a:avLst/>
          </a:prstGeom>
          <a:noFill/>
        </p:spPr>
        <p:txBody>
          <a:bodyPr wrap="square" lIns="91440" tIns="45720" rIns="91440" bIns="45720">
            <a:spAutoFit/>
          </a:bodyPr>
          <a:lstStyle/>
          <a:p>
            <a:pPr algn="just"/>
            <a:r>
              <a:rPr lang="en-US" altLang="zh-CN" sz="2000" b="0" cap="none" spc="0" dirty="0">
                <a:ln w="0"/>
                <a:solidFill>
                  <a:schemeClr val="accent1"/>
                </a:solidFill>
                <a:effectLst>
                  <a:outerShdw blurRad="38100" dist="25400" dir="5400000" algn="ctr" rotWithShape="0">
                    <a:srgbClr val="6E747A">
                      <a:alpha val="43000"/>
                    </a:srgbClr>
                  </a:outerShdw>
                </a:effectLst>
              </a:rPr>
              <a:t>This work was financially supported by the National Natural Science Foundation of China under grant number 51832002 and the National Science and Technology Major Project of China under grant number 2024ZD0607800. The authors also gratefully acknowledge Dr. G. Wang of COMSOL China for technical support.</a:t>
            </a:r>
          </a:p>
        </p:txBody>
      </p:sp>
      <p:sp>
        <p:nvSpPr>
          <p:cNvPr id="20" name="矩形 19">
            <a:extLst>
              <a:ext uri="{FF2B5EF4-FFF2-40B4-BE49-F238E27FC236}">
                <a16:creationId xmlns:a16="http://schemas.microsoft.com/office/drawing/2014/main" id="{E8DCF769-18D4-7F04-7489-5C5068DA386F}"/>
              </a:ext>
            </a:extLst>
          </p:cNvPr>
          <p:cNvSpPr/>
          <p:nvPr/>
        </p:nvSpPr>
        <p:spPr>
          <a:xfrm>
            <a:off x="1988173" y="3109839"/>
            <a:ext cx="7574381" cy="923330"/>
          </a:xfrm>
          <a:prstGeom prst="rect">
            <a:avLst/>
          </a:prstGeom>
          <a:noFill/>
        </p:spPr>
        <p:txBody>
          <a:bodyPr wrap="none" lIns="91440" tIns="45720" rIns="91440" bIns="45720">
            <a:spAutoFit/>
          </a:bodyPr>
          <a:lstStyle/>
          <a:p>
            <a:pPr algn="ctr"/>
            <a:r>
              <a:rPr lang="fr-FR" altLang="zh-CN" sz="5400" b="0" cap="none" spc="0" dirty="0">
                <a:ln w="0"/>
                <a:solidFill>
                  <a:schemeClr val="accent1"/>
                </a:solidFill>
                <a:effectLst>
                  <a:outerShdw blurRad="38100" dist="25400" dir="5400000" algn="ctr" rotWithShape="0">
                    <a:srgbClr val="6E747A">
                      <a:alpha val="43000"/>
                    </a:srgbClr>
                  </a:outerShdw>
                </a:effectLst>
              </a:rPr>
              <a:t>Thanks for </a:t>
            </a:r>
            <a:r>
              <a:rPr lang="fr-FR" altLang="zh-CN" sz="5400" b="0" cap="none" spc="0" dirty="0" err="1">
                <a:ln w="0"/>
                <a:solidFill>
                  <a:schemeClr val="accent1"/>
                </a:solidFill>
                <a:effectLst>
                  <a:outerShdw blurRad="38100" dist="25400" dir="5400000" algn="ctr" rotWithShape="0">
                    <a:srgbClr val="6E747A">
                      <a:alpha val="43000"/>
                    </a:srgbClr>
                  </a:outerShdw>
                </a:effectLst>
              </a:rPr>
              <a:t>Your</a:t>
            </a:r>
            <a:r>
              <a:rPr lang="fr-FR" altLang="zh-CN" sz="5400" b="0" cap="none" spc="0" dirty="0">
                <a:ln w="0"/>
                <a:solidFill>
                  <a:schemeClr val="accent1"/>
                </a:solidFill>
                <a:effectLst>
                  <a:outerShdw blurRad="38100" dist="25400" dir="5400000" algn="ctr" rotWithShape="0">
                    <a:srgbClr val="6E747A">
                      <a:alpha val="43000"/>
                    </a:srgbClr>
                  </a:outerShdw>
                </a:effectLst>
              </a:rPr>
              <a:t> Attention!</a:t>
            </a:r>
          </a:p>
        </p:txBody>
      </p:sp>
      <p:sp>
        <p:nvSpPr>
          <p:cNvPr id="26" name="矩形 25">
            <a:extLst>
              <a:ext uri="{FF2B5EF4-FFF2-40B4-BE49-F238E27FC236}">
                <a16:creationId xmlns:a16="http://schemas.microsoft.com/office/drawing/2014/main" id="{2BA220D0-50BD-4C27-0B5F-592D00C42449}"/>
              </a:ext>
            </a:extLst>
          </p:cNvPr>
          <p:cNvSpPr/>
          <p:nvPr/>
        </p:nvSpPr>
        <p:spPr>
          <a:xfrm>
            <a:off x="3020325" y="4862923"/>
            <a:ext cx="5715924" cy="461665"/>
          </a:xfrm>
          <a:prstGeom prst="rect">
            <a:avLst/>
          </a:prstGeom>
          <a:noFill/>
        </p:spPr>
        <p:txBody>
          <a:bodyPr wrap="none" lIns="91440" tIns="45720" rIns="91440" bIns="45720">
            <a:spAutoFit/>
          </a:bodyPr>
          <a:lstStyle/>
          <a:p>
            <a:pPr algn="ctr"/>
            <a:r>
              <a:rPr lang="fr-FR" altLang="zh-CN" sz="2400" b="0" cap="none" spc="0">
                <a:ln w="0"/>
                <a:solidFill>
                  <a:schemeClr val="accent1"/>
                </a:solidFill>
                <a:effectLst>
                  <a:outerShdw blurRad="38100" dist="25400" dir="5400000" algn="ctr" rotWithShape="0">
                    <a:srgbClr val="6E747A">
                      <a:alpha val="43000"/>
                    </a:srgbClr>
                  </a:outerShdw>
                </a:effectLst>
              </a:rPr>
              <a:t>Contact email: liangsch5@mail2.sysu.edu.cn</a:t>
            </a:r>
            <a:endParaRPr lang="fr-FR" altLang="zh-CN" sz="2400" b="0" cap="none" spc="0" dirty="0">
              <a:ln w="0"/>
              <a:solidFill>
                <a:schemeClr val="accent1"/>
              </a:solidFill>
              <a:effectLst>
                <a:outerShdw blurRad="38100" dist="25400" dir="5400000" algn="ctr" rotWithShape="0">
                  <a:srgbClr val="6E747A">
                    <a:alpha val="43000"/>
                  </a:srgbClr>
                </a:outerShdw>
              </a:effectLst>
            </a:endParaRPr>
          </a:p>
        </p:txBody>
      </p:sp>
      <p:sp>
        <p:nvSpPr>
          <p:cNvPr id="28" name="文本框 27">
            <a:extLst>
              <a:ext uri="{FF2B5EF4-FFF2-40B4-BE49-F238E27FC236}">
                <a16:creationId xmlns:a16="http://schemas.microsoft.com/office/drawing/2014/main" id="{D435ABB0-4A25-AD28-07DE-22178B279A62}"/>
              </a:ext>
            </a:extLst>
          </p:cNvPr>
          <p:cNvSpPr txBox="1"/>
          <p:nvPr/>
        </p:nvSpPr>
        <p:spPr>
          <a:xfrm>
            <a:off x="4918840" y="4401258"/>
            <a:ext cx="1918893" cy="461665"/>
          </a:xfrm>
          <a:prstGeom prst="rect">
            <a:avLst/>
          </a:prstGeom>
          <a:noFill/>
        </p:spPr>
        <p:txBody>
          <a:bodyPr wrap="square">
            <a:spAutoFit/>
          </a:bodyPr>
          <a:lstStyle/>
          <a:p>
            <a:r>
              <a:rPr lang="fr-FR" altLang="zh-CN" sz="2400" b="0" cap="none" spc="0" dirty="0">
                <a:ln w="0"/>
                <a:solidFill>
                  <a:schemeClr val="accent1"/>
                </a:solidFill>
                <a:effectLst>
                  <a:outerShdw blurRad="38100" dist="25400" dir="5400000" algn="ctr" rotWithShape="0">
                    <a:srgbClr val="6E747A">
                      <a:alpha val="43000"/>
                    </a:srgbClr>
                  </a:outerShdw>
                </a:effectLst>
              </a:rPr>
              <a:t>Sichen Liang</a:t>
            </a:r>
            <a:endParaRPr lang="en-US" dirty="0"/>
          </a:p>
        </p:txBody>
      </p:sp>
    </p:spTree>
    <p:extLst>
      <p:ext uri="{BB962C8B-B14F-4D97-AF65-F5344CB8AC3E}">
        <p14:creationId xmlns:p14="http://schemas.microsoft.com/office/powerpoint/2010/main" val="139911982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ptos Display"/>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rotWithShape="1">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6350">
          <a:solidFill>
            <a:schemeClr val="phClr"/>
          </a:solidFill>
          <a:prstDash val="solid"/>
        </a:ln>
        <a:ln w="12700">
          <a:solidFill>
            <a:schemeClr val="phClr"/>
          </a:solidFill>
          <a:prstDash val="solid"/>
        </a:ln>
        <a:ln w="19050">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ptos Display"/>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rotWithShape="1">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6350">
          <a:solidFill>
            <a:schemeClr val="phClr"/>
          </a:solidFill>
          <a:prstDash val="solid"/>
        </a:ln>
        <a:ln w="12700">
          <a:solidFill>
            <a:schemeClr val="phClr"/>
          </a:solidFill>
          <a:prstDash val="solid"/>
        </a:ln>
        <a:ln w="19050">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1699</TotalTime>
  <Words>1520</Words>
  <Application>Microsoft Office PowerPoint</Application>
  <DocSecurity>0</DocSecurity>
  <PresentationFormat>宽屏</PresentationFormat>
  <Paragraphs>274</Paragraphs>
  <Slides>19</Slides>
  <Notes>19</Notes>
  <HiddenSlides>0</HiddenSlides>
  <MMClips>0</MMClips>
  <ScaleCrop>false</ScaleCrop>
  <HeadingPairs>
    <vt:vector size="8" baseType="variant">
      <vt:variant>
        <vt:lpstr>已用的字体</vt:lpstr>
      </vt:variant>
      <vt:variant>
        <vt:i4>3</vt:i4>
      </vt:variant>
      <vt:variant>
        <vt:lpstr>主题</vt:lpstr>
      </vt:variant>
      <vt:variant>
        <vt:i4>1</vt:i4>
      </vt:variant>
      <vt:variant>
        <vt:lpstr>嵌入 OLE 服务器</vt:lpstr>
      </vt:variant>
      <vt:variant>
        <vt:i4>1</vt:i4>
      </vt:variant>
      <vt:variant>
        <vt:lpstr>幻灯片标题</vt:lpstr>
      </vt:variant>
      <vt:variant>
        <vt:i4>19</vt:i4>
      </vt:variant>
    </vt:vector>
  </HeadingPairs>
  <TitlesOfParts>
    <vt:vector size="24" baseType="lpstr">
      <vt:lpstr>Aptos</vt:lpstr>
      <vt:lpstr>Arial</vt:lpstr>
      <vt:lpstr>Times New Roman</vt:lpstr>
      <vt:lpstr>Office Theme</vt:lpstr>
      <vt:lpstr>AxMath</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dc:title>
  <dc:creator>Walnut Exporter</dc:creator>
  <cp:lastModifiedBy>思晨 梁</cp:lastModifiedBy>
  <cp:revision>16</cp:revision>
  <dcterms:created xsi:type="dcterms:W3CDTF">2026-09-25T19:07:38Z</dcterms:created>
  <dcterms:modified xsi:type="dcterms:W3CDTF">2026-10-22T01:29:36Z</dcterms:modified>
</cp:coreProperties>
</file>