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3.xml" ContentType="application/vnd.openxmlformats-officedocument.presentationml.tags+xml"/>
  <Override PartName="/ppt/notesSlides/notesSlide1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1" r:id="rId2"/>
  </p:sldMasterIdLst>
  <p:notesMasterIdLst>
    <p:notesMasterId r:id="rId20"/>
  </p:notesMasterIdLst>
  <p:handoutMasterIdLst>
    <p:handoutMasterId r:id="rId21"/>
  </p:handoutMasterIdLst>
  <p:sldIdLst>
    <p:sldId id="263" r:id="rId3"/>
    <p:sldId id="615" r:id="rId4"/>
    <p:sldId id="664" r:id="rId5"/>
    <p:sldId id="665" r:id="rId6"/>
    <p:sldId id="666" r:id="rId7"/>
    <p:sldId id="675" r:id="rId8"/>
    <p:sldId id="624" r:id="rId9"/>
    <p:sldId id="670" r:id="rId10"/>
    <p:sldId id="673" r:id="rId11"/>
    <p:sldId id="625" r:id="rId12"/>
    <p:sldId id="674" r:id="rId13"/>
    <p:sldId id="672" r:id="rId14"/>
    <p:sldId id="676" r:id="rId15"/>
    <p:sldId id="678" r:id="rId16"/>
    <p:sldId id="669" r:id="rId17"/>
    <p:sldId id="617" r:id="rId18"/>
    <p:sldId id="680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6"/>
    <p:restoredTop sz="94666"/>
  </p:normalViewPr>
  <p:slideViewPr>
    <p:cSldViewPr snapToGrid="0">
      <p:cViewPr varScale="1">
        <p:scale>
          <a:sx n="107" d="100"/>
          <a:sy n="107" d="100"/>
        </p:scale>
        <p:origin x="66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864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677C1521-5218-5B20-BF51-4783309F377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74F688F-3CB1-819E-1F27-7644F0B69B3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EF704E-CD7B-EB4A-B28D-8C6CDEC06F62}" type="datetimeFigureOut">
              <a:rPr kumimoji="1" lang="zh-CN" altLang="en-US" smtClean="0"/>
              <a:t>2026/10/14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6BD48AF-A8D8-AEED-181D-C0FFDDD4FA7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4AB9E0B-FFCE-8B5E-D5EA-D03D4413EC5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A8007E-C1E2-3041-AE0D-AE2B281E603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920294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5B8CF3-B0F5-9B42-8753-12EBA83F7A97}" type="datetimeFigureOut">
              <a:rPr kumimoji="1" lang="zh-CN" altLang="en-US" smtClean="0"/>
              <a:t>2026/10/14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EEA682-9F84-EC4E-9D3F-92BA94A8EBF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02370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13852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Master" Target="../slideMasters/slideMaster1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D06CAC-C31B-A121-8208-196F422CEF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2DD70E8-FCD0-45C2-DD30-05D8A90CF3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0E14651-5254-21E3-7EBE-E90D53093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FAA5-041B-D243-88DF-ED0BBE2D27BD}" type="datetimeFigureOut">
              <a:rPr kumimoji="1" lang="zh-CN" altLang="en-US" smtClean="0"/>
              <a:t>2026/10/14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6198C9E-55C7-ED66-EC23-75BB4746D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602F7F9-166F-B353-33DA-258262CA9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230ED-29EE-B742-A623-E4282B76AD9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01972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F018D7-C734-941C-4781-553EDEC02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1320E88-482C-22E1-C9F6-12094EC995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C7AC2A1-283D-1532-3645-7FFA6229A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FAA5-041B-D243-88DF-ED0BBE2D27BD}" type="datetimeFigureOut">
              <a:rPr kumimoji="1" lang="zh-CN" altLang="en-US" smtClean="0"/>
              <a:t>2026/10/14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5F1F8C3-588C-5C71-F371-C8CF051A6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F863C14-1FA1-A176-D207-F4695B72D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230ED-29EE-B742-A623-E4282B76AD9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62521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1FA31C-8A00-BCD1-0274-2F0C8D916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719F0F9-3E56-4DC9-1B64-D7872A1981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F4EAD51-5A89-D022-A01E-2EF6D8781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FAA5-041B-D243-88DF-ED0BBE2D27BD}" type="datetimeFigureOut">
              <a:rPr kumimoji="1" lang="zh-CN" altLang="en-US" smtClean="0"/>
              <a:t>2026/10/14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94CC4DA-7ADB-82A1-60E0-32658008A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C2A86CA-8292-7997-25DB-66892BD2C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230ED-29EE-B742-A623-E4282B76AD9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22183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35ED83-8EE8-06B2-3EA3-ED14D7032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281061F-AC76-64F7-1D33-2B2D067B7D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E53B834-267D-2815-BF60-5E7ED36724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7A80678-86E2-0F59-6CD7-4355F3692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FAA5-041B-D243-88DF-ED0BBE2D27BD}" type="datetimeFigureOut">
              <a:rPr kumimoji="1" lang="zh-CN" altLang="en-US" smtClean="0"/>
              <a:t>2026/10/14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66E8D1D-A72A-9655-9C87-18CE0C87D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E69F94E-6970-8529-8672-FCA369A6E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230ED-29EE-B742-A623-E4282B76AD9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21252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000E84-0085-66A1-C047-06D1147D5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F067B84-3AB0-BED9-0D59-B858E2128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9832A89-E132-254E-FBE8-2AD62C7D97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2C19550-B89F-C819-C4F5-5AFAC67CF1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E9447C2-ADC2-BC0A-373D-4BA7ACE3C8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347F498-228E-09E5-8465-14DC774DC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FAA5-041B-D243-88DF-ED0BBE2D27BD}" type="datetimeFigureOut">
              <a:rPr kumimoji="1" lang="zh-CN" altLang="en-US" smtClean="0"/>
              <a:t>2026/10/14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DDE7CA7-2EDA-3A19-8C3E-993ADBDF9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7DB15F2E-B3D8-13A7-ED38-BEB4D0B8D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230ED-29EE-B742-A623-E4282B76AD9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37660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42E7E9-60A1-0BEC-5D01-DFAF01A6E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8DC18DA-EF10-B899-EEA6-B7CF960E9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FAA5-041B-D243-88DF-ED0BBE2D27BD}" type="datetimeFigureOut">
              <a:rPr kumimoji="1" lang="zh-CN" altLang="en-US" smtClean="0"/>
              <a:t>2026/10/14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6ED8CE2-BC03-FD67-C752-D255749DD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86501E2-FB54-A8FA-2BE9-0F37F3B60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230ED-29EE-B742-A623-E4282B76AD9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92898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ADB70B2-D320-7492-4F0C-CDE288CA5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FAA5-041B-D243-88DF-ED0BBE2D27BD}" type="datetimeFigureOut">
              <a:rPr kumimoji="1" lang="zh-CN" altLang="en-US" smtClean="0"/>
              <a:t>2026/10/14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579D0A7-59A3-956A-C96C-6B85EC5FF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2B9D55E-C233-A1F1-A80A-FB1349F6D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230ED-29EE-B742-A623-E4282B76AD9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88113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B11EEF-9CC8-B516-B4F6-20ED8EDB3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B9CA12-E6A8-6A33-6796-937B43391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E4AE90B-936E-5B94-417E-C39DDB5F86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9E87093-9FC5-3D2E-97A6-2E68358BD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FAA5-041B-D243-88DF-ED0BBE2D27BD}" type="datetimeFigureOut">
              <a:rPr kumimoji="1" lang="zh-CN" altLang="en-US" smtClean="0"/>
              <a:t>2026/10/14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32535AC-8340-4B89-B9C1-1A3618681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B8C5FF0-18C1-ABC6-9B71-1D222B893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230ED-29EE-B742-A623-E4282B76AD9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47695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FA43F3-64D7-AEA8-EBE3-7A59D120D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C6932400-452A-CC3D-BDFA-D38D87C86E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27C636E-4D60-970C-9D64-AF5AA1FA18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2E16692-BF5A-475F-59F7-605E43B85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FAA5-041B-D243-88DF-ED0BBE2D27BD}" type="datetimeFigureOut">
              <a:rPr kumimoji="1" lang="zh-CN" altLang="en-US" smtClean="0"/>
              <a:t>2026/10/14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BCEEC94-3709-6A55-E431-29AD98849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6C23F35-AA91-D797-9E9D-5284F23E9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230ED-29EE-B742-A623-E4282B76AD9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95182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7C0100-0BFE-F35B-DB65-F7AE31DD7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B9E0934-E102-C466-8BA3-AA401F11E1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148112B-A2E2-3C2A-E8C4-D78AB9CE5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FAA5-041B-D243-88DF-ED0BBE2D27BD}" type="datetimeFigureOut">
              <a:rPr kumimoji="1" lang="zh-CN" altLang="en-US" smtClean="0"/>
              <a:t>2026/10/14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15FF373-ECBD-8571-3DB5-63D38BF56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34539A4-B83B-395E-0B49-18512C996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230ED-29EE-B742-A623-E4282B76AD9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73409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4CC32E36-44C1-238E-DDC0-3FFEA2D2E5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A1735EA-32DC-CCCB-35E1-7055DF0DC3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A398D7C-59DC-A5FD-EB04-3F59F4669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FAA5-041B-D243-88DF-ED0BBE2D27BD}" type="datetimeFigureOut">
              <a:rPr kumimoji="1" lang="zh-CN" altLang="en-US" smtClean="0"/>
              <a:t>2026/10/14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33193C7-41A4-60AF-4289-FA4290998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D168EF8-25E4-9E3B-706D-FCF9C23F5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230ED-29EE-B742-A623-E4282B76AD9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736078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/>
          <p:cNvSpPr/>
          <p:nvPr>
            <p:custDataLst>
              <p:tags r:id="rId1"/>
            </p:custDataLst>
          </p:nvPr>
        </p:nvSpPr>
        <p:spPr>
          <a:xfrm>
            <a:off x="9686926" y="4530988"/>
            <a:ext cx="2082800" cy="2108317"/>
          </a:xfrm>
          <a:custGeom>
            <a:avLst/>
            <a:gdLst>
              <a:gd name="connsiteX0" fmla="*/ 2079625 w 2082800"/>
              <a:gd name="connsiteY0" fmla="*/ 123825 h 2108200"/>
              <a:gd name="connsiteX1" fmla="*/ 885825 w 2082800"/>
              <a:gd name="connsiteY1" fmla="*/ 2105025 h 2108200"/>
              <a:gd name="connsiteX2" fmla="*/ 3175 w 2082800"/>
              <a:gd name="connsiteY2" fmla="*/ 3175 h 210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82800" h="2108200">
                <a:moveTo>
                  <a:pt x="2079625" y="123825"/>
                </a:moveTo>
                <a:lnTo>
                  <a:pt x="885825" y="2105025"/>
                </a:lnTo>
                <a:lnTo>
                  <a:pt x="3175" y="3175"/>
                </a:lnTo>
                <a:close/>
              </a:path>
            </a:pathLst>
          </a:custGeom>
          <a:solidFill>
            <a:srgbClr val="F67859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941"/>
          </a:p>
        </p:txBody>
      </p:sp>
      <p:sp>
        <p:nvSpPr>
          <p:cNvPr id="6" name="任意多边形: 形状 5"/>
          <p:cNvSpPr/>
          <p:nvPr>
            <p:custDataLst>
              <p:tags r:id="rId2"/>
            </p:custDataLst>
          </p:nvPr>
        </p:nvSpPr>
        <p:spPr>
          <a:xfrm>
            <a:off x="9197978" y="4321423"/>
            <a:ext cx="2997199" cy="2540141"/>
          </a:xfrm>
          <a:custGeom>
            <a:avLst/>
            <a:gdLst>
              <a:gd name="connsiteX0" fmla="*/ 2994025 w 2997200"/>
              <a:gd name="connsiteY0" fmla="*/ 2536825 h 2540000"/>
              <a:gd name="connsiteX1" fmla="*/ 3175 w 2997200"/>
              <a:gd name="connsiteY1" fmla="*/ 2536825 h 2540000"/>
              <a:gd name="connsiteX2" fmla="*/ 2994025 w 2997200"/>
              <a:gd name="connsiteY2" fmla="*/ 3175 h 2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97200" h="2540000">
                <a:moveTo>
                  <a:pt x="2994025" y="2536825"/>
                </a:moveTo>
                <a:lnTo>
                  <a:pt x="3175" y="2536825"/>
                </a:lnTo>
                <a:lnTo>
                  <a:pt x="2994025" y="3175"/>
                </a:lnTo>
                <a:close/>
              </a:path>
            </a:pathLst>
          </a:custGeom>
          <a:solidFill>
            <a:srgbClr val="B60000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941"/>
          </a:p>
        </p:txBody>
      </p:sp>
      <p:sp>
        <p:nvSpPr>
          <p:cNvPr id="8" name="任意多边形: 形状 7"/>
          <p:cNvSpPr/>
          <p:nvPr>
            <p:custDataLst>
              <p:tags r:id="rId3"/>
            </p:custDataLst>
          </p:nvPr>
        </p:nvSpPr>
        <p:spPr>
          <a:xfrm>
            <a:off x="-3174" y="0"/>
            <a:ext cx="1816099" cy="1066859"/>
          </a:xfrm>
          <a:custGeom>
            <a:avLst/>
            <a:gdLst>
              <a:gd name="connsiteX0" fmla="*/ 836930 w 1816100"/>
              <a:gd name="connsiteY0" fmla="*/ 3175 h 1066800"/>
              <a:gd name="connsiteX1" fmla="*/ 99060 w 1816100"/>
              <a:gd name="connsiteY1" fmla="*/ 3175 h 1066800"/>
              <a:gd name="connsiteX2" fmla="*/ 3175 w 1816100"/>
              <a:gd name="connsiteY2" fmla="*/ 3175 h 1066800"/>
              <a:gd name="connsiteX3" fmla="*/ 3175 w 1816100"/>
              <a:gd name="connsiteY3" fmla="*/ 546735 h 1066800"/>
              <a:gd name="connsiteX4" fmla="*/ 3175 w 1816100"/>
              <a:gd name="connsiteY4" fmla="*/ 1068705 h 1066800"/>
              <a:gd name="connsiteX5" fmla="*/ 1115695 w 1816100"/>
              <a:gd name="connsiteY5" fmla="*/ 414020 h 1066800"/>
              <a:gd name="connsiteX6" fmla="*/ 1812925 w 1816100"/>
              <a:gd name="connsiteY6" fmla="*/ 3175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16100" h="1066800">
                <a:moveTo>
                  <a:pt x="836930" y="3175"/>
                </a:moveTo>
                <a:lnTo>
                  <a:pt x="99060" y="3175"/>
                </a:lnTo>
                <a:lnTo>
                  <a:pt x="3175" y="3175"/>
                </a:lnTo>
                <a:lnTo>
                  <a:pt x="3175" y="546735"/>
                </a:lnTo>
                <a:lnTo>
                  <a:pt x="3175" y="1068705"/>
                </a:lnTo>
                <a:lnTo>
                  <a:pt x="1115695" y="414020"/>
                </a:lnTo>
                <a:lnTo>
                  <a:pt x="1812925" y="3175"/>
                </a:lnTo>
                <a:close/>
              </a:path>
            </a:pathLst>
          </a:custGeom>
          <a:solidFill>
            <a:srgbClr val="C00000"/>
          </a:solidFill>
          <a:ln w="6350" cap="flat">
            <a:solidFill>
              <a:srgbClr val="C00000"/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 sz="1941"/>
          </a:p>
        </p:txBody>
      </p:sp>
      <p:sp>
        <p:nvSpPr>
          <p:cNvPr id="10" name="任意多边形: 形状 9"/>
          <p:cNvSpPr/>
          <p:nvPr>
            <p:custDataLst>
              <p:tags r:id="rId4"/>
            </p:custDataLst>
          </p:nvPr>
        </p:nvSpPr>
        <p:spPr>
          <a:xfrm>
            <a:off x="6412239" y="6334479"/>
            <a:ext cx="2139950" cy="527080"/>
          </a:xfrm>
          <a:custGeom>
            <a:avLst/>
            <a:gdLst>
              <a:gd name="connsiteX0" fmla="*/ 1346835 w 2139950"/>
              <a:gd name="connsiteY0" fmla="*/ 77470 h 527050"/>
              <a:gd name="connsiteX1" fmla="*/ 64770 w 2139950"/>
              <a:gd name="connsiteY1" fmla="*/ 3175 h 527050"/>
              <a:gd name="connsiteX2" fmla="*/ 3175 w 2139950"/>
              <a:gd name="connsiteY2" fmla="*/ 523875 h 527050"/>
              <a:gd name="connsiteX3" fmla="*/ 1268730 w 2139950"/>
              <a:gd name="connsiteY3" fmla="*/ 523875 h 527050"/>
              <a:gd name="connsiteX4" fmla="*/ 1671955 w 2139950"/>
              <a:gd name="connsiteY4" fmla="*/ 523875 h 527050"/>
              <a:gd name="connsiteX5" fmla="*/ 2141220 w 2139950"/>
              <a:gd name="connsiteY5" fmla="*/ 123825 h 52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39950" h="527050">
                <a:moveTo>
                  <a:pt x="1346835" y="77470"/>
                </a:moveTo>
                <a:lnTo>
                  <a:pt x="64770" y="3175"/>
                </a:lnTo>
                <a:lnTo>
                  <a:pt x="3175" y="523875"/>
                </a:lnTo>
                <a:lnTo>
                  <a:pt x="1268730" y="523875"/>
                </a:lnTo>
                <a:lnTo>
                  <a:pt x="1671955" y="523875"/>
                </a:lnTo>
                <a:lnTo>
                  <a:pt x="2141220" y="123825"/>
                </a:lnTo>
                <a:close/>
              </a:path>
            </a:pathLst>
          </a:custGeom>
          <a:solidFill>
            <a:srgbClr val="B60000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941"/>
          </a:p>
        </p:txBody>
      </p:sp>
      <p:sp>
        <p:nvSpPr>
          <p:cNvPr id="9801" name="副标题 2"/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2299957" y="3080830"/>
            <a:ext cx="6422977" cy="916626"/>
          </a:xfrm>
        </p:spPr>
        <p:txBody>
          <a:bodyPr anchor="t">
            <a:normAutofit/>
          </a:bodyPr>
          <a:lstStyle>
            <a:lvl1pPr marL="0" indent="0" algn="l">
              <a:buNone/>
              <a:defRPr sz="3882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  <a:lvl2pPr marL="492957" indent="0" algn="ctr">
              <a:buNone/>
              <a:defRPr sz="2157"/>
            </a:lvl2pPr>
            <a:lvl3pPr marL="985917" indent="0" algn="ctr">
              <a:buNone/>
              <a:defRPr sz="1941"/>
            </a:lvl3pPr>
            <a:lvl4pPr marL="1478878" indent="0" algn="ctr">
              <a:buNone/>
              <a:defRPr sz="1725"/>
            </a:lvl4pPr>
            <a:lvl5pPr marL="1971838" indent="0" algn="ctr">
              <a:buNone/>
              <a:defRPr sz="1725"/>
            </a:lvl5pPr>
            <a:lvl6pPr marL="2464799" indent="0" algn="ctr">
              <a:buNone/>
              <a:defRPr sz="1725"/>
            </a:lvl6pPr>
            <a:lvl7pPr marL="2957759" indent="0" algn="ctr">
              <a:buNone/>
              <a:defRPr sz="1725"/>
            </a:lvl7pPr>
            <a:lvl8pPr marL="3450716" indent="0" algn="ctr">
              <a:buNone/>
              <a:defRPr sz="1725"/>
            </a:lvl8pPr>
            <a:lvl9pPr marL="3943676" indent="0" algn="ctr">
              <a:buNone/>
              <a:defRPr sz="1725"/>
            </a:lvl9pPr>
          </a:lstStyle>
          <a:p>
            <a:r>
              <a:rPr lang="zh-CN" altLang="en-US" dirty="0"/>
              <a:t>单击此处编辑副标题</a:t>
            </a:r>
            <a:endParaRPr lang="en-US" dirty="0"/>
          </a:p>
        </p:txBody>
      </p:sp>
      <p:sp>
        <p:nvSpPr>
          <p:cNvPr id="9802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2299957" y="1532800"/>
            <a:ext cx="6422977" cy="1495780"/>
          </a:xfrm>
        </p:spPr>
        <p:txBody>
          <a:bodyPr anchor="b">
            <a:normAutofit/>
          </a:bodyPr>
          <a:lstStyle>
            <a:lvl1pPr algn="l">
              <a:defRPr sz="5175" baseline="0">
                <a:solidFill>
                  <a:srgbClr val="C00000"/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12" name="文本占位符 13"/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2299952" y="4204673"/>
            <a:ext cx="1800000" cy="450025"/>
          </a:xfrm>
        </p:spPr>
        <p:txBody>
          <a:bodyPr vert="horz" anchor="ctr">
            <a:normAutofit/>
          </a:bodyPr>
          <a:lstStyle>
            <a:lvl1pPr marL="0" indent="0" algn="l">
              <a:buNone/>
              <a:defRPr sz="2157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  <a:lvl2pPr marL="492957" indent="0">
              <a:buNone/>
              <a:defRPr/>
            </a:lvl2pPr>
            <a:lvl3pPr marL="985917" indent="0">
              <a:buNone/>
              <a:defRPr/>
            </a:lvl3pPr>
            <a:lvl4pPr marL="1478878" indent="0">
              <a:buNone/>
              <a:defRPr/>
            </a:lvl4pPr>
            <a:lvl5pPr marL="1971838" indent="0">
              <a:buNone/>
              <a:defRPr/>
            </a:lvl5pPr>
          </a:lstStyle>
          <a:p>
            <a:pPr lvl="0"/>
            <a:r>
              <a:rPr lang="zh-CN" altLang="en-US" dirty="0"/>
              <a:t>编辑文本</a:t>
            </a:r>
            <a:endParaRPr lang="en-US" altLang="zh-CN" dirty="0"/>
          </a:p>
        </p:txBody>
      </p:sp>
      <p:sp>
        <p:nvSpPr>
          <p:cNvPr id="13" name="文本占位符 13"/>
          <p:cNvSpPr>
            <a:spLocks noGrp="1"/>
          </p:cNvSpPr>
          <p:nvPr>
            <p:ph type="body" sz="quarter" idx="11" hasCustomPrompt="1"/>
            <p:custDataLst>
              <p:tags r:id="rId8"/>
            </p:custDataLst>
          </p:nvPr>
        </p:nvSpPr>
        <p:spPr>
          <a:xfrm>
            <a:off x="2299952" y="4724552"/>
            <a:ext cx="1800000" cy="450025"/>
          </a:xfrm>
        </p:spPr>
        <p:txBody>
          <a:bodyPr vert="horz" anchor="ctr">
            <a:normAutofit/>
          </a:bodyPr>
          <a:lstStyle>
            <a:lvl1pPr marL="0" indent="0" algn="l">
              <a:buNone/>
              <a:defRPr sz="2157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  <a:lvl2pPr marL="492957" indent="0">
              <a:buNone/>
              <a:defRPr/>
            </a:lvl2pPr>
            <a:lvl3pPr marL="985917" indent="0">
              <a:buNone/>
              <a:defRPr/>
            </a:lvl3pPr>
            <a:lvl4pPr marL="1478878" indent="0">
              <a:buNone/>
              <a:defRPr/>
            </a:lvl4pPr>
            <a:lvl5pPr marL="1971838" indent="0">
              <a:buNone/>
              <a:defRPr/>
            </a:lvl5pPr>
          </a:lstStyle>
          <a:p>
            <a:pPr lvl="0"/>
            <a:r>
              <a:rPr lang="zh-CN" altLang="en-US" dirty="0"/>
              <a:t>编辑文本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2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3"/>
            <p:custDataLst>
              <p:tags r:id="rId10"/>
            </p:custDataLst>
          </p:nvPr>
        </p:nvSpPr>
        <p:spPr/>
        <p:txBody>
          <a:bodyPr/>
          <a:lstStyle/>
          <a:p>
            <a:r>
              <a:rPr lang="en-US" altLang="zh-CN"/>
              <a:t>2024</a:t>
            </a:r>
            <a:r>
              <a:rPr lang="zh-CN" altLang="en-US"/>
              <a:t>届硕士研究生学位论文答辩</a:t>
            </a:r>
            <a:endParaRPr lang="zh-CN" altLang="en-US" dirty="0"/>
          </a:p>
        </p:txBody>
      </p:sp>
      <p:sp>
        <p:nvSpPr>
          <p:cNvPr id="15" name="灯片编号占位符 14"/>
          <p:cNvSpPr>
            <a:spLocks noGrp="1"/>
          </p:cNvSpPr>
          <p:nvPr>
            <p:ph type="sldNum" sz="quarter" idx="14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id="{BC79F75F-8472-4EE8-B3B1-8AFDE6326AE0}"/>
              </a:ext>
            </a:extLst>
          </p:cNvPr>
          <p:cNvSpPr/>
          <p:nvPr userDrawn="1">
            <p:custDataLst>
              <p:tags r:id="rId12"/>
            </p:custDataLst>
          </p:nvPr>
        </p:nvSpPr>
        <p:spPr>
          <a:xfrm rot="3577643">
            <a:off x="7833682" y="5401162"/>
            <a:ext cx="2082800" cy="2108317"/>
          </a:xfrm>
          <a:custGeom>
            <a:avLst/>
            <a:gdLst>
              <a:gd name="connsiteX0" fmla="*/ 2079625 w 2082800"/>
              <a:gd name="connsiteY0" fmla="*/ 123825 h 2108200"/>
              <a:gd name="connsiteX1" fmla="*/ 885825 w 2082800"/>
              <a:gd name="connsiteY1" fmla="*/ 2105025 h 2108200"/>
              <a:gd name="connsiteX2" fmla="*/ 3175 w 2082800"/>
              <a:gd name="connsiteY2" fmla="*/ 3175 h 210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82800" h="2108200">
                <a:moveTo>
                  <a:pt x="2079625" y="123825"/>
                </a:moveTo>
                <a:lnTo>
                  <a:pt x="885825" y="2105025"/>
                </a:lnTo>
                <a:lnTo>
                  <a:pt x="3175" y="3175"/>
                </a:lnTo>
                <a:close/>
              </a:path>
            </a:pathLst>
          </a:custGeom>
          <a:solidFill>
            <a:srgbClr val="F67859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941"/>
          </a:p>
        </p:txBody>
      </p:sp>
    </p:spTree>
    <p:extLst>
      <p:ext uri="{BB962C8B-B14F-4D97-AF65-F5344CB8AC3E}">
        <p14:creationId xmlns:p14="http://schemas.microsoft.com/office/powerpoint/2010/main" val="36570164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DF9A8-BAAE-4077-9FFF-D1AE62CDE559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30CB5-D2EA-482A-BEBB-CA33620D34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79531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DF9A8-BAAE-4077-9FFF-D1AE62CDE559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30CB5-D2EA-482A-BEBB-CA33620D34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8645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DF9A8-BAAE-4077-9FFF-D1AE62CDE559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30CB5-D2EA-482A-BEBB-CA33620D34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36320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DF9A8-BAAE-4077-9FFF-D1AE62CDE559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30CB5-D2EA-482A-BEBB-CA33620D34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84748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DF9A8-BAAE-4077-9FFF-D1AE62CDE559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30CB5-D2EA-482A-BEBB-CA33620D34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8258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DF9A8-BAAE-4077-9FFF-D1AE62CDE559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30CB5-D2EA-482A-BEBB-CA33620D34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90604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DF9A8-BAAE-4077-9FFF-D1AE62CDE559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30CB5-D2EA-482A-BEBB-CA33620D34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88605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DF9A8-BAAE-4077-9FFF-D1AE62CDE559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30CB5-D2EA-482A-BEBB-CA33620D34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93126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DF9A8-BAAE-4077-9FFF-D1AE62CDE559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30CB5-D2EA-482A-BEBB-CA33620D34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6957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DF9A8-BAAE-4077-9FFF-D1AE62CDE559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30CB5-D2EA-482A-BEBB-CA33620D34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80907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DF9A8-BAAE-4077-9FFF-D1AE62CDE559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30CB5-D2EA-482A-BEBB-CA33620D34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71469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页">
    <p:bg>
      <p:bgPr>
        <a:pattFill prst="dot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133741"/>
            <a:ext cx="12192000" cy="2021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214504" y="436033"/>
            <a:ext cx="4868117" cy="529569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000" b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  <p:sp>
        <p:nvSpPr>
          <p:cNvPr id="9" name="矩形 8"/>
          <p:cNvSpPr/>
          <p:nvPr userDrawn="1"/>
        </p:nvSpPr>
        <p:spPr>
          <a:xfrm>
            <a:off x="0" y="436032"/>
            <a:ext cx="214504" cy="5295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96346" y="335903"/>
            <a:ext cx="1195654" cy="121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058816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封面页">
    <p:bg>
      <p:bgPr>
        <a:pattFill prst="dot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133741"/>
            <a:ext cx="12192000" cy="5971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0" y="6120883"/>
            <a:ext cx="12192000" cy="5971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占位符 5"/>
          <p:cNvSpPr>
            <a:spLocks noGrp="1"/>
          </p:cNvSpPr>
          <p:nvPr>
            <p:ph type="body" sz="quarter" idx="11"/>
          </p:nvPr>
        </p:nvSpPr>
        <p:spPr>
          <a:xfrm>
            <a:off x="879474" y="2388871"/>
            <a:ext cx="7098666" cy="1215006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>
              <a:buNone/>
              <a:defRPr sz="6600" b="1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8" name="文本占位符 5"/>
          <p:cNvSpPr>
            <a:spLocks noGrp="1"/>
          </p:cNvSpPr>
          <p:nvPr>
            <p:ph type="body" sz="quarter" idx="12"/>
          </p:nvPr>
        </p:nvSpPr>
        <p:spPr>
          <a:xfrm>
            <a:off x="879473" y="3603876"/>
            <a:ext cx="7098667" cy="57950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800" b="1">
                <a:solidFill>
                  <a:schemeClr val="accent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9" name="文本占位符 5"/>
          <p:cNvSpPr>
            <a:spLocks noGrp="1"/>
          </p:cNvSpPr>
          <p:nvPr>
            <p:ph type="body" sz="quarter" idx="13"/>
          </p:nvPr>
        </p:nvSpPr>
        <p:spPr>
          <a:xfrm>
            <a:off x="879474" y="4260272"/>
            <a:ext cx="5109845" cy="1511877"/>
          </a:xfrm>
          <a:prstGeom prst="rect">
            <a:avLst/>
          </a:prstGeom>
        </p:spPr>
        <p:txBody>
          <a:bodyPr anchor="t"/>
          <a:lstStyle>
            <a:lvl1pPr marL="285750" indent="-285750">
              <a:buFont typeface="Arial" panose="020B0604020202020204" pitchFamily="34" charset="0"/>
              <a:buChar char="•"/>
              <a:defRPr sz="14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3978" y="807794"/>
            <a:ext cx="1292087" cy="131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2748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5600D919-3103-2E3C-DFDE-E1BB6C852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94B07CE-371B-918D-00E5-1590EF340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3DEF801-A477-CA8B-CC24-2814D89642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62FAA5-041B-D243-88DF-ED0BBE2D27BD}" type="datetimeFigureOut">
              <a:rPr kumimoji="1" lang="zh-CN" altLang="en-US" smtClean="0"/>
              <a:t>2026/10/14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F8F3A1A-0327-54D1-4B6C-7D81FE1147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AFC240A-8C2B-115E-5F01-4A9215BB85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7230ED-29EE-B742-A623-E4282B76AD9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81668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1DF9A8-BAAE-4077-9FFF-D1AE62CDE559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30CB5-D2EA-482A-BEBB-CA33620D34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6901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tags" Target="../tags/tag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.png"/><Relationship Id="rId5" Type="http://schemas.openxmlformats.org/officeDocument/2006/relationships/image" Target="../media/image6.emf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13" Type="http://schemas.openxmlformats.org/officeDocument/2006/relationships/image" Target="../media/image19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8.wmf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7.wmf"/><Relationship Id="rId4" Type="http://schemas.openxmlformats.org/officeDocument/2006/relationships/image" Target="../media/image14.wmf"/><Relationship Id="rId9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OMSOL Multiphysics 5.3 软件安装教程 - 知乎">
            <a:extLst>
              <a:ext uri="{FF2B5EF4-FFF2-40B4-BE49-F238E27FC236}">
                <a16:creationId xmlns:a16="http://schemas.microsoft.com/office/drawing/2014/main" id="{B9BBF85D-3F6E-401E-982F-644F776B0C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3" t="15237" r="13402" b="12276"/>
          <a:stretch/>
        </p:blipFill>
        <p:spPr bwMode="auto">
          <a:xfrm>
            <a:off x="0" y="0"/>
            <a:ext cx="1968341" cy="15458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D7ED5BD3-89C6-4336-9E72-6E8A02A58FC5}"/>
              </a:ext>
            </a:extLst>
          </p:cNvPr>
          <p:cNvSpPr/>
          <p:nvPr/>
        </p:nvSpPr>
        <p:spPr>
          <a:xfrm>
            <a:off x="0" y="1447422"/>
            <a:ext cx="12192000" cy="45719"/>
          </a:xfrm>
          <a:prstGeom prst="rect">
            <a:avLst/>
          </a:prstGeom>
          <a:gradFill flip="none" rotWithShape="1">
            <a:gsLst>
              <a:gs pos="63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08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>
          <a:xfrm>
            <a:off x="917625" y="1928432"/>
            <a:ext cx="10673294" cy="1826860"/>
          </a:xfrm>
        </p:spPr>
        <p:txBody>
          <a:bodyPr>
            <a:noAutofit/>
          </a:bodyPr>
          <a:lstStyle/>
          <a:p>
            <a:pPr algn="ctr"/>
            <a:r>
              <a:rPr lang="zh-CN" altLang="en-US" sz="4800" b="1" cap="all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 </a:t>
            </a:r>
            <a:r>
              <a:rPr lang="en" altLang="zh-CN" sz="4800" b="1" cap="all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COMSOL </a:t>
            </a:r>
            <a:r>
              <a:rPr lang="zh-CN" altLang="en-US" sz="4800" b="1" cap="all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仿真与 </a:t>
            </a:r>
            <a:r>
              <a:rPr lang="en" altLang="zh-CN" sz="4800" b="1" cap="all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MATLAB </a:t>
            </a:r>
            <a:r>
              <a:rPr lang="zh-CN" altLang="en-US" sz="4800" b="1" cap="all" dirty="0">
                <a:solidFill>
                  <a:srgbClr val="4472C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优化的电池冷板拓扑设计</a:t>
            </a:r>
            <a:endParaRPr lang="zh-CN" altLang="en-US" sz="4800" b="1" dirty="0">
              <a:solidFill>
                <a:srgbClr val="4472C4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7875564-3843-4012-B692-478E57805208}"/>
              </a:ext>
            </a:extLst>
          </p:cNvPr>
          <p:cNvSpPr/>
          <p:nvPr/>
        </p:nvSpPr>
        <p:spPr>
          <a:xfrm>
            <a:off x="1473897" y="667602"/>
            <a:ext cx="95607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COMSOL CONFERENCE 20</a:t>
            </a:r>
            <a:r>
              <a:rPr lang="en-US" altLang="zh-CN" sz="2800" b="1" dirty="0">
                <a:solidFill>
                  <a:schemeClr val="accent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26</a:t>
            </a:r>
            <a:r>
              <a:rPr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800" b="1" dirty="0">
                <a:solidFill>
                  <a:schemeClr val="accent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SHENZHEN</a:t>
            </a:r>
            <a:endParaRPr lang="zh-CN" altLang="en-US" sz="2800" b="1" dirty="0">
              <a:solidFill>
                <a:schemeClr val="accent1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DEB35C39-804A-61B7-876D-5E8028B7D2CE}"/>
              </a:ext>
            </a:extLst>
          </p:cNvPr>
          <p:cNvGrpSpPr/>
          <p:nvPr/>
        </p:nvGrpSpPr>
        <p:grpSpPr>
          <a:xfrm>
            <a:off x="3835482" y="4520234"/>
            <a:ext cx="4837580" cy="1568607"/>
            <a:chOff x="3741644" y="4381689"/>
            <a:chExt cx="4837580" cy="1568607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86E5F9AA-2232-45AF-87E2-B3F3E2B51A46}"/>
                </a:ext>
              </a:extLst>
            </p:cNvPr>
            <p:cNvSpPr/>
            <p:nvPr/>
          </p:nvSpPr>
          <p:spPr>
            <a:xfrm>
              <a:off x="4349812" y="4381689"/>
              <a:ext cx="362124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spc="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华东理工大学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7451348F-6658-4191-AC7B-4B14A79A0355}"/>
                </a:ext>
              </a:extLst>
            </p:cNvPr>
            <p:cNvSpPr/>
            <p:nvPr/>
          </p:nvSpPr>
          <p:spPr>
            <a:xfrm>
              <a:off x="4789706" y="4945711"/>
              <a:ext cx="274145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spc="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汇 报 人 ：唐盼春</a:t>
              </a:r>
              <a:endParaRPr lang="en-US" altLang="zh-CN" sz="2400" b="1" spc="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1002EE8C-3227-379F-EBEA-0427C1459619}"/>
                </a:ext>
              </a:extLst>
            </p:cNvPr>
            <p:cNvSpPr txBox="1"/>
            <p:nvPr/>
          </p:nvSpPr>
          <p:spPr>
            <a:xfrm>
              <a:off x="3741644" y="5580964"/>
              <a:ext cx="483758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800" b="1" spc="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邮箱：</a:t>
              </a:r>
              <a:r>
                <a:rPr lang="en" altLang="zh-CN" sz="1800" b="1" spc="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y12243168@mail.ecust.edu.cn</a:t>
              </a:r>
              <a:endParaRPr lang="zh-CN" altLang="en-US" sz="1800" dirty="0"/>
            </a:p>
          </p:txBody>
        </p:sp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E2301889-F313-BBF5-2D59-4DBF254F71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04103" y="81470"/>
            <a:ext cx="1322218" cy="1340929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EDA3EC34-8DC0-E16A-0EA7-E92BC9BACCD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86764" y="2188394"/>
            <a:ext cx="2218341" cy="1027361"/>
          </a:xfrm>
          <a:prstGeom prst="rect">
            <a:avLst/>
          </a:prstGeom>
          <a:noFill/>
        </p:spPr>
        <p:txBody>
          <a:bodyPr wrap="square" lIns="82227" tIns="41114" rIns="82227" bIns="41114" anchor="b" anchorCtr="0">
            <a:noAutofit/>
          </a:bodyPr>
          <a:lstStyle/>
          <a:p>
            <a:pPr algn="ctr"/>
            <a:r>
              <a:rPr lang="zh-CN" altLang="en-US" sz="6475" b="1" dirty="0">
                <a:solidFill>
                  <a:srgbClr val="4472C4"/>
                </a:solidFill>
                <a:latin typeface="Arial" panose="020B0604020202020204" pitchFamily="34" charset="0"/>
                <a:ea typeface="汉仪旗黑-85S" panose="00020600040101010101" pitchFamily="18" charset="-122"/>
              </a:rPr>
              <a:t>目录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30A0E75-E246-5C3D-0478-C6F037EC770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724" y="3402890"/>
            <a:ext cx="3044421" cy="453869"/>
          </a:xfrm>
          <a:prstGeom prst="rect">
            <a:avLst/>
          </a:prstGeom>
          <a:noFill/>
        </p:spPr>
        <p:txBody>
          <a:bodyPr wrap="square" lIns="82227" tIns="41114" rIns="82227" bIns="41114" anchor="t" anchorCtr="0">
            <a:noAutofit/>
          </a:bodyPr>
          <a:lstStyle/>
          <a:p>
            <a:pPr algn="ctr"/>
            <a:r>
              <a:rPr lang="en-US" altLang="zh-CN" sz="3837" b="1" cap="all" dirty="0">
                <a:latin typeface="Arial" panose="020B0604020202020204" pitchFamily="34" charset="0"/>
                <a:ea typeface="微软雅黑" panose="020B0503020204020204" charset="-122"/>
              </a:rPr>
              <a:t>Contents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8296066-9621-376D-C04A-93EA30E0C1A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294586" y="1317812"/>
            <a:ext cx="5047172" cy="576000"/>
          </a:xfrm>
          <a:prstGeom prst="rect">
            <a:avLst/>
          </a:prstGeom>
        </p:spPr>
        <p:txBody>
          <a:bodyPr wrap="square" lIns="68580" tIns="34290" rIns="68580" bIns="0" anchor="ctr">
            <a:noAutofit/>
          </a:bodyPr>
          <a:lstStyle/>
          <a:p>
            <a:r>
              <a:rPr lang="zh-CN" altLang="en-US" sz="3200" b="1" dirty="0">
                <a:latin typeface="Arial" panose="020B0604020202020204" pitchFamily="34" charset="0"/>
                <a:ea typeface="微软雅黑" panose="020B0503020204020204" charset="-122"/>
              </a:rPr>
              <a:t>一    研究背景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F3B868E-C559-D633-6F06-E054ECAE6F42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5294586" y="3731741"/>
            <a:ext cx="4522018" cy="576000"/>
          </a:xfrm>
          <a:prstGeom prst="rect">
            <a:avLst/>
          </a:prstGeom>
        </p:spPr>
        <p:txBody>
          <a:bodyPr wrap="square" lIns="68580" tIns="34290" rIns="68580" bIns="0" anchor="ctr">
            <a:noAutofit/>
          </a:bodyPr>
          <a:lstStyle/>
          <a:p>
            <a:r>
              <a:rPr lang="zh-CN" altLang="en-US" sz="3200" b="1" dirty="0">
                <a:latin typeface="Arial" panose="020B0604020202020204" pitchFamily="34" charset="0"/>
                <a:ea typeface="微软雅黑" panose="020B0503020204020204" charset="-122"/>
              </a:rPr>
              <a:t>四    结构优化设计结果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5AEDDC7-D502-4D9F-09AF-9E3507B5376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5294586" y="4536886"/>
            <a:ext cx="4522018" cy="576000"/>
          </a:xfrm>
          <a:prstGeom prst="rect">
            <a:avLst/>
          </a:prstGeom>
        </p:spPr>
        <p:txBody>
          <a:bodyPr wrap="square" lIns="68580" tIns="34290" rIns="68580" bIns="0" anchor="ctr">
            <a:noAutofit/>
          </a:bodyPr>
          <a:lstStyle/>
          <a:p>
            <a:r>
              <a:rPr lang="zh-CN" altLang="en-US" sz="3200" b="1" dirty="0">
                <a:latin typeface="Arial" panose="020B0604020202020204" pitchFamily="34" charset="0"/>
                <a:ea typeface="微软雅黑" panose="020B0503020204020204" charset="-122"/>
              </a:rPr>
              <a:t>五    结论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141C9F3-0E13-F58D-B6BC-1B82397BBD73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5294585" y="2126075"/>
            <a:ext cx="6264623" cy="576000"/>
          </a:xfrm>
          <a:prstGeom prst="rect">
            <a:avLst/>
          </a:prstGeom>
        </p:spPr>
        <p:txBody>
          <a:bodyPr wrap="square" lIns="68580" tIns="34290" rIns="68580" bIns="0" anchor="ctr">
            <a:noAutofit/>
          </a:bodyPr>
          <a:lstStyle/>
          <a:p>
            <a:r>
              <a:rPr lang="zh-CN" altLang="en-US" sz="3200" b="1" dirty="0">
                <a:latin typeface="Arial" panose="020B0604020202020204" pitchFamily="34" charset="0"/>
                <a:ea typeface="微软雅黑" panose="020B0503020204020204" charset="-122"/>
              </a:rPr>
              <a:t>二    液冷板</a:t>
            </a:r>
            <a:r>
              <a:rPr lang="en-US" altLang="zh-CN" sz="3200" b="1" dirty="0">
                <a:latin typeface="Arial" panose="020B0604020202020204" pitchFamily="34" charset="0"/>
                <a:ea typeface="微软雅黑" panose="020B0503020204020204" charset="-122"/>
              </a:rPr>
              <a:t>COMSOL</a:t>
            </a:r>
            <a:r>
              <a:rPr lang="zh-CN" altLang="en-US" sz="3200" b="1" dirty="0">
                <a:latin typeface="Arial" panose="020B0604020202020204" pitchFamily="34" charset="0"/>
                <a:ea typeface="微软雅黑" panose="020B0503020204020204" charset="-122"/>
              </a:rPr>
              <a:t>仿真建模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2B0F525-F66B-7399-34A7-4FD0A0E2B37A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294586" y="2931220"/>
            <a:ext cx="6487608" cy="576000"/>
          </a:xfrm>
          <a:prstGeom prst="rect">
            <a:avLst/>
          </a:prstGeom>
        </p:spPr>
        <p:txBody>
          <a:bodyPr wrap="square" lIns="68580" tIns="34290" rIns="68580" bIns="0" anchor="ctr">
            <a:noAutofit/>
          </a:bodyPr>
          <a:lstStyle/>
          <a:p>
            <a:r>
              <a:rPr lang="zh-CN" altLang="en-US" sz="3200" b="1" dirty="0">
                <a:latin typeface="Arial" panose="020B0604020202020204" pitchFamily="34" charset="0"/>
                <a:ea typeface="微软雅黑" panose="020B0503020204020204" charset="-122"/>
              </a:rPr>
              <a:t>三    使用</a:t>
            </a:r>
            <a:r>
              <a:rPr lang="en" altLang="zh-CN" sz="3200" b="1" cap="all" dirty="0">
                <a:latin typeface="微软雅黑" panose="020B0503020204020204" pitchFamily="34" charset="-122"/>
                <a:ea typeface="微软雅黑" panose="020B0503020204020204" pitchFamily="34" charset="-122"/>
              </a:rPr>
              <a:t>MATLAB</a:t>
            </a:r>
            <a:r>
              <a:rPr lang="zh-CN" altLang="en" sz="3200" b="1" cap="all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进行参数</a:t>
            </a:r>
            <a:r>
              <a:rPr lang="zh-CN" altLang="en-US" sz="3200" b="1" dirty="0">
                <a:latin typeface="Arial" panose="020B0604020202020204" pitchFamily="34" charset="0"/>
                <a:ea typeface="微软雅黑" panose="020B0503020204020204" charset="-122"/>
              </a:rPr>
              <a:t>优化</a:t>
            </a:r>
          </a:p>
        </p:txBody>
      </p:sp>
    </p:spTree>
    <p:extLst>
      <p:ext uri="{BB962C8B-B14F-4D97-AF65-F5344CB8AC3E}">
        <p14:creationId xmlns:p14="http://schemas.microsoft.com/office/powerpoint/2010/main" val="1287623289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2F752-1015-7E5B-27B4-BDB409DFF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F20F5323-7065-7375-68B3-DB61D51604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ln w="12700" cmpd="sng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z="2800" dirty="0"/>
              <a:t>研究背景</a:t>
            </a:r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C57190FD-2431-DBFC-FC74-63EDD427C152}"/>
              </a:ext>
            </a:extLst>
          </p:cNvPr>
          <p:cNvSpPr txBox="1">
            <a:spLocks noChangeArrowheads="1"/>
          </p:cNvSpPr>
          <p:nvPr/>
        </p:nvSpPr>
        <p:spPr>
          <a:xfrm>
            <a:off x="629677" y="1100699"/>
            <a:ext cx="10479087" cy="67093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储能器件的性能与寿命受温度影响大，需要进行热管理</a:t>
            </a:r>
          </a:p>
        </p:txBody>
      </p:sp>
      <p:pic>
        <p:nvPicPr>
          <p:cNvPr id="5" name="图片 5">
            <a:extLst>
              <a:ext uri="{FF2B5EF4-FFF2-40B4-BE49-F238E27FC236}">
                <a16:creationId xmlns:a16="http://schemas.microsoft.com/office/drawing/2014/main" id="{2F006F65-7724-B81E-3A95-E3933FADD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880" y="2023473"/>
            <a:ext cx="2236788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10">
            <a:extLst>
              <a:ext uri="{FF2B5EF4-FFF2-40B4-BE49-F238E27FC236}">
                <a16:creationId xmlns:a16="http://schemas.microsoft.com/office/drawing/2014/main" id="{E9D3FB39-8796-00DC-742E-1C435A339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5668" y="1960214"/>
            <a:ext cx="3753530" cy="18080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文本框 4">
            <a:extLst>
              <a:ext uri="{FF2B5EF4-FFF2-40B4-BE49-F238E27FC236}">
                <a16:creationId xmlns:a16="http://schemas.microsoft.com/office/drawing/2014/main" id="{F8987234-AD5B-B0D8-1C71-81CE9E357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130" y="3772898"/>
            <a:ext cx="3316288" cy="3397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algn="just">
              <a:spcBef>
                <a:spcPct val="20000"/>
              </a:spcBef>
              <a:buFont typeface="Wingdings" pitchFamily="2" charset="2"/>
              <a:buChar char="Ø"/>
              <a:defRPr sz="3600" b="1">
                <a:solidFill>
                  <a:srgbClr val="2D2D8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742950" indent="-285750" algn="just">
              <a:spcBef>
                <a:spcPct val="20000"/>
              </a:spcBef>
              <a:buChar char="–"/>
              <a:defRPr sz="32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4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9pPr>
          </a:lstStyle>
          <a:p>
            <a:pPr algn="l">
              <a:spcBef>
                <a:spcPct val="0"/>
              </a:spcBef>
              <a:buFontTx/>
              <a:buNone/>
              <a:defRPr/>
            </a:pPr>
            <a:r>
              <a:rPr kumimoji="1" lang="zh-CN" altLang="en-US" sz="1600" b="0" dirty="0">
                <a:solidFill>
                  <a:schemeClr val="tx1"/>
                </a:solidFill>
              </a:rPr>
              <a:t>不同电化学储能器件的 </a:t>
            </a:r>
            <a:r>
              <a:rPr kumimoji="1" lang="en-US" altLang="zh-CN" sz="1600" b="0" dirty="0">
                <a:solidFill>
                  <a:schemeClr val="tx1"/>
                </a:solidFill>
              </a:rPr>
              <a:t>Ragone </a:t>
            </a:r>
            <a:r>
              <a:rPr kumimoji="1" lang="zh-CN" altLang="en-US" sz="1600" b="0" dirty="0">
                <a:solidFill>
                  <a:schemeClr val="tx1"/>
                </a:solidFill>
              </a:rPr>
              <a:t>图</a:t>
            </a:r>
          </a:p>
        </p:txBody>
      </p:sp>
      <p:sp>
        <p:nvSpPr>
          <p:cNvPr id="8" name="文本框 10">
            <a:extLst>
              <a:ext uri="{FF2B5EF4-FFF2-40B4-BE49-F238E27FC236}">
                <a16:creationId xmlns:a16="http://schemas.microsoft.com/office/drawing/2014/main" id="{B01DDB22-68DF-8082-0848-97271F405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0643" y="4349460"/>
            <a:ext cx="2913062" cy="3381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algn="just">
              <a:spcBef>
                <a:spcPct val="20000"/>
              </a:spcBef>
              <a:buFont typeface="Wingdings" pitchFamily="2" charset="2"/>
              <a:buChar char="Ø"/>
              <a:defRPr sz="3600" b="1">
                <a:solidFill>
                  <a:srgbClr val="2D2D8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742950" indent="-285750" algn="just">
              <a:spcBef>
                <a:spcPct val="20000"/>
              </a:spcBef>
              <a:buChar char="–"/>
              <a:defRPr sz="32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4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9pPr>
          </a:lstStyle>
          <a:p>
            <a:pPr algn="l">
              <a:spcBef>
                <a:spcPct val="0"/>
              </a:spcBef>
              <a:buFontTx/>
              <a:buNone/>
              <a:defRPr/>
            </a:pPr>
            <a:r>
              <a:rPr kumimoji="1" lang="zh-CN" altLang="en-US" sz="1600" b="0" dirty="0">
                <a:solidFill>
                  <a:schemeClr val="tx1"/>
                </a:solidFill>
              </a:rPr>
              <a:t>热失控起火原因及后果示意图 </a:t>
            </a:r>
          </a:p>
        </p:txBody>
      </p:sp>
      <p:pic>
        <p:nvPicPr>
          <p:cNvPr id="9" name="图片 3">
            <a:extLst>
              <a:ext uri="{FF2B5EF4-FFF2-40B4-BE49-F238E27FC236}">
                <a16:creationId xmlns:a16="http://schemas.microsoft.com/office/drawing/2014/main" id="{ED7792A5-D5D6-8718-DBA0-5D434408FF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8143" y="4106273"/>
            <a:ext cx="2460625" cy="197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5">
            <a:extLst>
              <a:ext uri="{FF2B5EF4-FFF2-40B4-BE49-F238E27FC236}">
                <a16:creationId xmlns:a16="http://schemas.microsoft.com/office/drawing/2014/main" id="{DCE990A1-7B92-913A-4602-A78C67DC02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7943" y="6025561"/>
            <a:ext cx="3119437" cy="3381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algn="just">
              <a:spcBef>
                <a:spcPct val="20000"/>
              </a:spcBef>
              <a:buFont typeface="Wingdings" pitchFamily="2" charset="2"/>
              <a:buChar char="Ø"/>
              <a:defRPr sz="3600" b="1">
                <a:solidFill>
                  <a:srgbClr val="2D2D8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742950" indent="-285750" algn="just">
              <a:spcBef>
                <a:spcPct val="20000"/>
              </a:spcBef>
              <a:buChar char="–"/>
              <a:defRPr sz="32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4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9pPr>
          </a:lstStyle>
          <a:p>
            <a:pPr algn="l">
              <a:spcBef>
                <a:spcPct val="0"/>
              </a:spcBef>
              <a:buFontTx/>
              <a:buNone/>
              <a:defRPr/>
            </a:pPr>
            <a:r>
              <a:rPr kumimoji="1" lang="zh-CN" altLang="zh-CN" sz="1600" b="0">
                <a:solidFill>
                  <a:schemeClr val="tx1"/>
                </a:solidFill>
              </a:rPr>
              <a:t>各种冷却技术的冷却能力对比图 </a:t>
            </a:r>
            <a:endParaRPr kumimoji="1" lang="zh-CN" altLang="en-US" sz="1600" b="0">
              <a:solidFill>
                <a:schemeClr val="tx1"/>
              </a:solidFill>
            </a:endParaRPr>
          </a:p>
        </p:txBody>
      </p:sp>
      <p:pic>
        <p:nvPicPr>
          <p:cNvPr id="11" name="图片 26">
            <a:extLst>
              <a:ext uri="{FF2B5EF4-FFF2-40B4-BE49-F238E27FC236}">
                <a16:creationId xmlns:a16="http://schemas.microsoft.com/office/drawing/2014/main" id="{E22A61F7-12E1-3CF6-C75E-45A030F4EF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3643" y="2059986"/>
            <a:ext cx="33496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本框 27">
            <a:extLst>
              <a:ext uri="{FF2B5EF4-FFF2-40B4-BE49-F238E27FC236}">
                <a16:creationId xmlns:a16="http://schemas.microsoft.com/office/drawing/2014/main" id="{E641F615-FAB0-9A0F-2D7D-C4BB7D1D49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44055" y="3779248"/>
            <a:ext cx="1827213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>
              <a:defRPr/>
            </a:pPr>
            <a:r>
              <a:rPr kumimoji="1"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常用的热管理技术</a:t>
            </a:r>
          </a:p>
        </p:txBody>
      </p:sp>
      <p:pic>
        <p:nvPicPr>
          <p:cNvPr id="13" name="图片 28">
            <a:extLst>
              <a:ext uri="{FF2B5EF4-FFF2-40B4-BE49-F238E27FC236}">
                <a16:creationId xmlns:a16="http://schemas.microsoft.com/office/drawing/2014/main" id="{0E0870AB-6803-E278-6E24-F5F30E06DE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343" y="4058648"/>
            <a:ext cx="2201862" cy="179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本框 29">
            <a:extLst>
              <a:ext uri="{FF2B5EF4-FFF2-40B4-BE49-F238E27FC236}">
                <a16:creationId xmlns:a16="http://schemas.microsoft.com/office/drawing/2014/main" id="{3411F26A-9FAC-AD56-C9AD-E18A66876F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918" y="5831886"/>
            <a:ext cx="3160712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ctr">
              <a:defRPr/>
            </a:pPr>
            <a:r>
              <a:rPr kumimoji="1"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各类储能器件的</a:t>
            </a:r>
            <a:endParaRPr kumimoji="1"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defRPr/>
            </a:pPr>
            <a:r>
              <a:rPr kumimoji="1"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功率密度和能量密度对比图</a:t>
            </a:r>
          </a:p>
        </p:txBody>
      </p:sp>
      <p:sp>
        <p:nvSpPr>
          <p:cNvPr id="15" name="右箭头 14">
            <a:extLst>
              <a:ext uri="{FF2B5EF4-FFF2-40B4-BE49-F238E27FC236}">
                <a16:creationId xmlns:a16="http://schemas.microsoft.com/office/drawing/2014/main" id="{ACD869B7-EB4D-E883-EB25-E8339003E36F}"/>
              </a:ext>
            </a:extLst>
          </p:cNvPr>
          <p:cNvSpPr/>
          <p:nvPr/>
        </p:nvSpPr>
        <p:spPr bwMode="auto">
          <a:xfrm>
            <a:off x="4146643" y="4064998"/>
            <a:ext cx="3525837" cy="3302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0000" tIns="46800" rIns="90000" bIns="46800" anchor="ctr"/>
          <a:lstStyle/>
          <a:p>
            <a:pPr algn="ctr" eaLnBrk="1" hangingPunct="1">
              <a:defRPr/>
            </a:pPr>
            <a:endParaRPr lang="zh-CN" altLang="en-US" sz="1600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6" name="文本框 31">
            <a:extLst>
              <a:ext uri="{FF2B5EF4-FFF2-40B4-BE49-F238E27FC236}">
                <a16:creationId xmlns:a16="http://schemas.microsoft.com/office/drawing/2014/main" id="{9A57BB0A-6F0A-8283-E99E-ED92DCBB18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9654" y="4832656"/>
            <a:ext cx="3624263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just">
              <a:defRPr/>
            </a:pP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在高倍率大电流条件下持续工作容易导致温度失控，进而引发</a:t>
            </a:r>
            <a:r>
              <a:rPr kumimoji="1" lang="zh-CN" altLang="en-US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性能下降、寿命缩短、火灾</a:t>
            </a: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等危险，必须使用合适的热管理技术进行热管理</a:t>
            </a:r>
          </a:p>
        </p:txBody>
      </p:sp>
      <p:sp>
        <p:nvSpPr>
          <p:cNvPr id="17" name="圆角矩形 32">
            <a:extLst>
              <a:ext uri="{FF2B5EF4-FFF2-40B4-BE49-F238E27FC236}">
                <a16:creationId xmlns:a16="http://schemas.microsoft.com/office/drawing/2014/main" id="{4F1C235D-6358-DF21-AE77-CF1301CAE8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0261" y="4759529"/>
            <a:ext cx="4083050" cy="1435100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rgbClr val="FFC000"/>
            </a:solidFill>
            <a:prstDash val="dash"/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ctr" eaLnBrk="1" hangingPunct="1">
              <a:defRPr/>
            </a:pPr>
            <a:endParaRPr lang="zh-CN" altLang="en-US" sz="160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58609568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9D2B1-D908-535F-9B26-92FB308A1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AE2F1384-F902-4DB7-DADE-B0A029E8BA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ln w="12700" cmpd="sng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z="2800" dirty="0"/>
              <a:t>研究背景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7CF4452-0D3D-904B-0427-2DF089953DCC}"/>
              </a:ext>
            </a:extLst>
          </p:cNvPr>
          <p:cNvSpPr txBox="1">
            <a:spLocks noChangeArrowheads="1"/>
          </p:cNvSpPr>
          <p:nvPr/>
        </p:nvSpPr>
        <p:spPr>
          <a:xfrm>
            <a:off x="322264" y="1057275"/>
            <a:ext cx="10785008" cy="14351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kumimoji="1" lang="zh-CN" altLang="en-US" sz="24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液冷板结构优化</a:t>
            </a:r>
            <a:r>
              <a:rPr kumimoji="1"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及其</a:t>
            </a:r>
            <a:r>
              <a:rPr kumimoji="1" lang="zh-CN" altLang="en-US" sz="24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流动特性</a:t>
            </a:r>
            <a:r>
              <a:rPr kumimoji="1"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探究，构成了液冷热管理领域的关键研究热点与核心组成部分</a:t>
            </a:r>
          </a:p>
        </p:txBody>
      </p:sp>
      <p:grpSp>
        <p:nvGrpSpPr>
          <p:cNvPr id="18" name="组合 1">
            <a:extLst>
              <a:ext uri="{FF2B5EF4-FFF2-40B4-BE49-F238E27FC236}">
                <a16:creationId xmlns:a16="http://schemas.microsoft.com/office/drawing/2014/main" id="{52D4DC9C-7722-6D83-3DC7-2C4BE5B4BE68}"/>
              </a:ext>
            </a:extLst>
          </p:cNvPr>
          <p:cNvGrpSpPr>
            <a:grpSpLocks/>
          </p:cNvGrpSpPr>
          <p:nvPr/>
        </p:nvGrpSpPr>
        <p:grpSpPr bwMode="auto">
          <a:xfrm>
            <a:off x="322263" y="2304117"/>
            <a:ext cx="7273925" cy="3852207"/>
            <a:chOff x="891356" y="2730017"/>
            <a:chExt cx="7189145" cy="3554102"/>
          </a:xfrm>
        </p:grpSpPr>
        <p:pic>
          <p:nvPicPr>
            <p:cNvPr id="19" name="图片 3">
              <a:extLst>
                <a:ext uri="{FF2B5EF4-FFF2-40B4-BE49-F238E27FC236}">
                  <a16:creationId xmlns:a16="http://schemas.microsoft.com/office/drawing/2014/main" id="{F5EAC0C3-2BE8-0A5E-D38E-E83FFAE487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701" y="2730017"/>
              <a:ext cx="7108800" cy="3481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206EF768-8D41-E426-8596-9458F9AD4073}"/>
                </a:ext>
              </a:extLst>
            </p:cNvPr>
            <p:cNvSpPr txBox="1"/>
            <p:nvPr/>
          </p:nvSpPr>
          <p:spPr>
            <a:xfrm>
              <a:off x="891356" y="4144869"/>
              <a:ext cx="2472740" cy="283959"/>
            </a:xfrm>
            <a:prstGeom prst="rect">
              <a:avLst/>
            </a:prstGeom>
            <a:solidFill>
              <a:srgbClr val="FFFFFF"/>
            </a:solidFill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400" dirty="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anose="02020603050405020304" pitchFamily="18" charset="0"/>
                </a:rPr>
                <a:t>(a)</a:t>
              </a:r>
              <a:r>
                <a:rPr lang="zh-CN" altLang="zh-CN" sz="1400" dirty="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anose="02020603050405020304" pitchFamily="18" charset="0"/>
                </a:rPr>
                <a:t>液冷板混合歧管通道</a:t>
              </a:r>
              <a:endPara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5EB735A1-1DD0-65B9-C39E-836B0FAA4208}"/>
                </a:ext>
              </a:extLst>
            </p:cNvPr>
            <p:cNvSpPr txBox="1"/>
            <p:nvPr/>
          </p:nvSpPr>
          <p:spPr>
            <a:xfrm>
              <a:off x="3031468" y="4144869"/>
              <a:ext cx="2472740" cy="283959"/>
            </a:xfrm>
            <a:prstGeom prst="rect">
              <a:avLst/>
            </a:prstGeom>
            <a:solidFill>
              <a:srgbClr val="FFFFFF"/>
            </a:solidFill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400" dirty="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anose="02020603050405020304" pitchFamily="18" charset="0"/>
                </a:rPr>
                <a:t>(b)</a:t>
              </a:r>
              <a:r>
                <a:rPr lang="zh-CN" altLang="en-US" sz="1400" dirty="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anose="02020603050405020304" pitchFamily="18" charset="0"/>
                </a:rPr>
                <a:t>液冷板分形几何分支通道</a:t>
              </a:r>
              <a:endPara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36A238DE-3F8C-19EA-B159-F1DC0A34EBE4}"/>
                </a:ext>
              </a:extLst>
            </p:cNvPr>
            <p:cNvSpPr txBox="1"/>
            <p:nvPr/>
          </p:nvSpPr>
          <p:spPr>
            <a:xfrm>
              <a:off x="5676797" y="4144869"/>
              <a:ext cx="1898487" cy="283959"/>
            </a:xfrm>
            <a:prstGeom prst="rect">
              <a:avLst/>
            </a:prstGeom>
            <a:solidFill>
              <a:srgbClr val="FFFFFF"/>
            </a:solidFill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400" dirty="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anose="02020603050405020304" pitchFamily="18" charset="0"/>
                </a:rPr>
                <a:t>(c)</a:t>
              </a:r>
              <a:r>
                <a:rPr lang="zh-CN" altLang="en-US" sz="1400" dirty="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anose="02020603050405020304" pitchFamily="18" charset="0"/>
                </a:rPr>
                <a:t>液冷板的肋槽通道</a:t>
              </a:r>
              <a:endPara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D58B6EFA-B60F-F4ED-1081-89601ABCAE41}"/>
                </a:ext>
              </a:extLst>
            </p:cNvPr>
            <p:cNvSpPr txBox="1"/>
            <p:nvPr/>
          </p:nvSpPr>
          <p:spPr>
            <a:xfrm>
              <a:off x="891356" y="5801389"/>
              <a:ext cx="2472740" cy="283959"/>
            </a:xfrm>
            <a:prstGeom prst="rect">
              <a:avLst/>
            </a:prstGeom>
            <a:solidFill>
              <a:srgbClr val="FFFFFF"/>
            </a:solidFill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400" dirty="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anose="02020603050405020304" pitchFamily="18" charset="0"/>
                </a:rPr>
                <a:t>(d)</a:t>
              </a:r>
              <a:r>
                <a:rPr lang="zh-CN" altLang="zh-CN" sz="1400" dirty="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anose="02020603050405020304" pitchFamily="18" charset="0"/>
                </a:rPr>
                <a:t>液冷板的椭圆槽通道</a:t>
              </a:r>
              <a:endPara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ACE1C9F3-37B1-989E-8D1E-FE404DA609DF}"/>
                </a:ext>
              </a:extLst>
            </p:cNvPr>
            <p:cNvSpPr txBox="1"/>
            <p:nvPr/>
          </p:nvSpPr>
          <p:spPr>
            <a:xfrm>
              <a:off x="2874568" y="5801389"/>
              <a:ext cx="2714365" cy="283959"/>
            </a:xfrm>
            <a:prstGeom prst="rect">
              <a:avLst/>
            </a:prstGeom>
            <a:solidFill>
              <a:srgbClr val="FFFFFF"/>
            </a:solidFill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400" dirty="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anose="02020603050405020304" pitchFamily="18" charset="0"/>
                </a:rPr>
                <a:t>(e)</a:t>
              </a:r>
              <a:r>
                <a:rPr lang="zh-CN" altLang="en-US" sz="1400" dirty="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anose="02020603050405020304" pitchFamily="18" charset="0"/>
                </a:rPr>
                <a:t>液冷板耦合热管的热管理系统</a:t>
              </a:r>
              <a:endPara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06CD04FE-A31E-0EA5-9D9A-94A53A63B7C7}"/>
                </a:ext>
              </a:extLst>
            </p:cNvPr>
            <p:cNvSpPr txBox="1"/>
            <p:nvPr/>
          </p:nvSpPr>
          <p:spPr>
            <a:xfrm>
              <a:off x="5538726" y="5801389"/>
              <a:ext cx="2184044" cy="482730"/>
            </a:xfrm>
            <a:prstGeom prst="rect">
              <a:avLst/>
            </a:prstGeom>
            <a:solidFill>
              <a:srgbClr val="FFFFFF"/>
            </a:solidFill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anose="02020603050405020304" pitchFamily="18" charset="0"/>
                </a:rPr>
                <a:t>(f)</a:t>
              </a:r>
              <a:r>
                <a:rPr lang="zh-CN" altLang="en-US" sz="1400" dirty="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anose="02020603050405020304" pitchFamily="18" charset="0"/>
                </a:rPr>
                <a:t>具有</a:t>
              </a:r>
              <a:r>
                <a:rPr lang="zh-CN" altLang="zh-CN" sz="1400" dirty="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anose="02020603050405020304" pitchFamily="18" charset="0"/>
                </a:rPr>
                <a:t>不同进出口的中心分叉微通道液冷板</a:t>
              </a:r>
              <a:endPara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C93F3E44-EA07-1D00-5D62-27AAB2E2C784}"/>
              </a:ext>
            </a:extLst>
          </p:cNvPr>
          <p:cNvSpPr txBox="1"/>
          <p:nvPr/>
        </p:nvSpPr>
        <p:spPr>
          <a:xfrm>
            <a:off x="2316163" y="6255405"/>
            <a:ext cx="3268662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各种</a:t>
            </a:r>
            <a:r>
              <a:rPr lang="zh-CN" altLang="zh-CN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液冷板流道优化结构</a:t>
            </a:r>
            <a:r>
              <a: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设计</a:t>
            </a:r>
            <a:endParaRPr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7" name="圆角矩形 32">
            <a:extLst>
              <a:ext uri="{FF2B5EF4-FFF2-40B4-BE49-F238E27FC236}">
                <a16:creationId xmlns:a16="http://schemas.microsoft.com/office/drawing/2014/main" id="{551F5D18-BB9D-E9FA-F5A0-0E03A0E50F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763" y="2232680"/>
            <a:ext cx="7192962" cy="3973512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rgbClr val="D2699C"/>
            </a:solidFill>
            <a:prstDash val="dash"/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ctr" eaLnBrk="1" hangingPunct="1">
              <a:defRPr/>
            </a:pPr>
            <a:endParaRPr lang="zh-CN" altLang="en-US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6852A425-FB52-65DA-4AA1-3E9FB53B72E6}"/>
              </a:ext>
            </a:extLst>
          </p:cNvPr>
          <p:cNvCxnSpPr>
            <a:cxnSpLocks/>
          </p:cNvCxnSpPr>
          <p:nvPr/>
        </p:nvCxnSpPr>
        <p:spPr bwMode="auto">
          <a:xfrm>
            <a:off x="7596188" y="2259667"/>
            <a:ext cx="0" cy="4038600"/>
          </a:xfrm>
          <a:prstGeom prst="line">
            <a:avLst/>
          </a:prstGeom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9" name="文本框 7">
            <a:extLst>
              <a:ext uri="{FF2B5EF4-FFF2-40B4-BE49-F238E27FC236}">
                <a16:creationId xmlns:a16="http://schemas.microsoft.com/office/drawing/2014/main" id="{2A31E43F-F539-6531-8612-7B45FF0E42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40725" y="6255405"/>
            <a:ext cx="3186113" cy="369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algn="just">
              <a:spcBef>
                <a:spcPct val="20000"/>
              </a:spcBef>
              <a:buFont typeface="Wingdings" pitchFamily="2" charset="2"/>
              <a:buChar char="Ø"/>
              <a:defRPr sz="3600" b="1">
                <a:solidFill>
                  <a:srgbClr val="2D2D8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742950" indent="-285750" algn="just">
              <a:spcBef>
                <a:spcPct val="20000"/>
              </a:spcBef>
              <a:buChar char="–"/>
              <a:defRPr sz="32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4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9pPr>
          </a:lstStyle>
          <a:p>
            <a:pPr algn="l">
              <a:spcBef>
                <a:spcPct val="0"/>
              </a:spcBef>
              <a:buFontTx/>
              <a:buNone/>
              <a:defRPr/>
            </a:pPr>
            <a:r>
              <a:rPr lang="zh-CN" altLang="en-US" sz="1800" b="0" dirty="0">
                <a:solidFill>
                  <a:schemeClr val="tx1"/>
                </a:solidFill>
                <a:cs typeface="Times New Roman" panose="02020603050405020304" pitchFamily="18" charset="0"/>
              </a:rPr>
              <a:t>液冷热管理系统流动特性研究</a:t>
            </a:r>
          </a:p>
        </p:txBody>
      </p:sp>
      <p:grpSp>
        <p:nvGrpSpPr>
          <p:cNvPr id="30" name="组合 22">
            <a:extLst>
              <a:ext uri="{FF2B5EF4-FFF2-40B4-BE49-F238E27FC236}">
                <a16:creationId xmlns:a16="http://schemas.microsoft.com/office/drawing/2014/main" id="{BCE11C6C-F51B-B227-2403-A58408C32CC1}"/>
              </a:ext>
            </a:extLst>
          </p:cNvPr>
          <p:cNvGrpSpPr>
            <a:grpSpLocks/>
          </p:cNvGrpSpPr>
          <p:nvPr/>
        </p:nvGrpSpPr>
        <p:grpSpPr bwMode="auto">
          <a:xfrm>
            <a:off x="7961313" y="2448580"/>
            <a:ext cx="3935412" cy="3309937"/>
            <a:chOff x="7692958" y="2559954"/>
            <a:chExt cx="4028410" cy="3585854"/>
          </a:xfrm>
        </p:grpSpPr>
        <p:pic>
          <p:nvPicPr>
            <p:cNvPr id="31" name="图片 15">
              <a:extLst>
                <a:ext uri="{FF2B5EF4-FFF2-40B4-BE49-F238E27FC236}">
                  <a16:creationId xmlns:a16="http://schemas.microsoft.com/office/drawing/2014/main" id="{EEA7C775-4584-195A-8EF0-0F270FBDDD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2958" y="2559954"/>
              <a:ext cx="1989902" cy="1640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图片 16">
              <a:extLst>
                <a:ext uri="{FF2B5EF4-FFF2-40B4-BE49-F238E27FC236}">
                  <a16:creationId xmlns:a16="http://schemas.microsoft.com/office/drawing/2014/main" id="{A36DBB43-6E2F-5AFF-1210-414A658AE6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82860" y="2559954"/>
              <a:ext cx="2021091" cy="1628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图片 17">
              <a:extLst>
                <a:ext uri="{FF2B5EF4-FFF2-40B4-BE49-F238E27FC236}">
                  <a16:creationId xmlns:a16="http://schemas.microsoft.com/office/drawing/2014/main" id="{37930347-39DF-F376-D201-6C7E393796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95565" y="4492484"/>
              <a:ext cx="3832705" cy="1653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FAA76ED6-903D-7F20-51DA-EDFDB9CECCB1}"/>
                </a:ext>
              </a:extLst>
            </p:cNvPr>
            <p:cNvSpPr txBox="1"/>
            <p:nvPr/>
          </p:nvSpPr>
          <p:spPr>
            <a:xfrm>
              <a:off x="8157712" y="4154240"/>
              <a:ext cx="1690015" cy="33343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400" dirty="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anose="02020603050405020304" pitchFamily="18" charset="0"/>
                </a:rPr>
                <a:t>(a)</a:t>
              </a:r>
              <a:r>
                <a:rPr lang="zh-CN" altLang="en-US" sz="1400" dirty="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anose="02020603050405020304" pitchFamily="18" charset="0"/>
                </a:rPr>
                <a:t>流域内速度分布</a:t>
              </a:r>
              <a:endPara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E351E3AD-3673-7876-1AEF-D8F716F79E5B}"/>
                </a:ext>
              </a:extLst>
            </p:cNvPr>
            <p:cNvSpPr txBox="1"/>
            <p:nvPr/>
          </p:nvSpPr>
          <p:spPr>
            <a:xfrm>
              <a:off x="10018353" y="4154240"/>
              <a:ext cx="1703015" cy="33343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400" dirty="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anose="02020603050405020304" pitchFamily="18" charset="0"/>
                </a:rPr>
                <a:t>(b)</a:t>
              </a:r>
              <a:r>
                <a:rPr lang="zh-CN" altLang="en-US" sz="1400" dirty="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Times New Roman" panose="02020603050405020304" pitchFamily="18" charset="0"/>
                </a:rPr>
                <a:t>流域内压力分布</a:t>
              </a:r>
              <a:endPara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36" name="文本框 35">
            <a:extLst>
              <a:ext uri="{FF2B5EF4-FFF2-40B4-BE49-F238E27FC236}">
                <a16:creationId xmlns:a16="http://schemas.microsoft.com/office/drawing/2014/main" id="{3DDB4C91-095F-2FCC-A0BE-3DA5A3AC0EDB}"/>
              </a:ext>
            </a:extLst>
          </p:cNvPr>
          <p:cNvSpPr txBox="1"/>
          <p:nvPr/>
        </p:nvSpPr>
        <p:spPr>
          <a:xfrm>
            <a:off x="8597900" y="5785505"/>
            <a:ext cx="2938463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4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(c)</a:t>
            </a:r>
            <a:r>
              <a:rPr lang="zh-CN" altLang="en-US" sz="14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流道各微孔入口处速度压力分布</a:t>
            </a:r>
            <a:endParaRPr lang="zh-CN" altLang="en-US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7" name="圆角矩形 32">
            <a:extLst>
              <a:ext uri="{FF2B5EF4-FFF2-40B4-BE49-F238E27FC236}">
                <a16:creationId xmlns:a16="http://schemas.microsoft.com/office/drawing/2014/main" id="{CD1F6AE7-C499-A8D3-0C12-2565F5877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4625" y="2229505"/>
            <a:ext cx="4278313" cy="3957637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rgbClr val="D2699C"/>
            </a:solidFill>
            <a:prstDash val="dash"/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ctr" eaLnBrk="1" hangingPunct="1">
              <a:defRPr/>
            </a:pPr>
            <a:endParaRPr lang="zh-CN" altLang="en-US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02637378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CE093D-E2DD-0E6C-30F7-1FFC82256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8A802257-347D-F2F4-DEA0-CBAB72CFA2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ln w="12700" cmpd="sng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z="2800" dirty="0"/>
              <a:t>研究背景</a:t>
            </a:r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11938C86-871A-CB77-183C-C0976C463E8F}"/>
              </a:ext>
            </a:extLst>
          </p:cNvPr>
          <p:cNvSpPr txBox="1">
            <a:spLocks noChangeArrowheads="1"/>
          </p:cNvSpPr>
          <p:nvPr/>
        </p:nvSpPr>
        <p:spPr>
          <a:xfrm>
            <a:off x="122238" y="1049337"/>
            <a:ext cx="10917798" cy="54816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kumimoji="1" lang="zh-CN" altLang="en-US" sz="24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拓扑</a:t>
            </a:r>
            <a:r>
              <a:rPr kumimoji="1"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在热超材料、生物医学、微电网等</a:t>
            </a:r>
            <a:r>
              <a:rPr kumimoji="1" lang="zh-CN" altLang="en-US" sz="24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多领域</a:t>
            </a:r>
            <a:r>
              <a:rPr kumimoji="1"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广泛应用，能够赋能液冷与相变材料等设计，驱动热管理</a:t>
            </a:r>
            <a:r>
              <a:rPr kumimoji="1" lang="zh-CN" altLang="en-US" sz="24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跨领域</a:t>
            </a:r>
            <a:r>
              <a:rPr kumimoji="1"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创新发展</a:t>
            </a:r>
            <a:endParaRPr kumimoji="1" lang="zh-CN" altLang="en-US" sz="1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5" name="图片 3">
            <a:extLst>
              <a:ext uri="{FF2B5EF4-FFF2-40B4-BE49-F238E27FC236}">
                <a16:creationId xmlns:a16="http://schemas.microsoft.com/office/drawing/2014/main" id="{CEB894A9-2CAD-7279-8969-6A22E1621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" y="2134130"/>
            <a:ext cx="3017837" cy="328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F72A65FF-55A8-EA3F-B0EA-2038606A96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401205"/>
            <a:ext cx="4641850" cy="10207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algn="just">
              <a:spcBef>
                <a:spcPct val="20000"/>
              </a:spcBef>
              <a:buFont typeface="Wingdings" pitchFamily="2" charset="2"/>
              <a:buChar char="Ø"/>
              <a:defRPr sz="3600" b="1">
                <a:solidFill>
                  <a:srgbClr val="2D2D8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742950" indent="-285750" algn="just">
              <a:spcBef>
                <a:spcPct val="20000"/>
              </a:spcBef>
              <a:buChar char="–"/>
              <a:defRPr sz="32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4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zh-CN" sz="1400" b="0" dirty="0">
                <a:solidFill>
                  <a:srgbClr val="000000"/>
                </a:solidFill>
                <a:cs typeface="Times New Roman" panose="02020603050405020304" pitchFamily="18" charset="0"/>
              </a:rPr>
              <a:t>拓扑优化方法在热超材料设计中的应用</a:t>
            </a:r>
          </a:p>
          <a:p>
            <a:pPr algn="ctr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zh-CN" sz="1400" b="0" dirty="0">
                <a:solidFill>
                  <a:srgbClr val="000000"/>
                </a:solidFill>
                <a:cs typeface="Times New Roman" panose="02020603050405020304" pitchFamily="18" charset="0"/>
              </a:rPr>
              <a:t>(a-f)</a:t>
            </a:r>
            <a:r>
              <a:rPr lang="zh-CN" altLang="zh-CN" sz="1400" b="0" dirty="0">
                <a:solidFill>
                  <a:srgbClr val="000000"/>
                </a:solidFill>
                <a:cs typeface="Times New Roman" panose="02020603050405020304" pitchFamily="18" charset="0"/>
              </a:rPr>
              <a:t>热超材料的热特性驱动拓扑优化方法的设计流程图；</a:t>
            </a:r>
            <a:r>
              <a:rPr lang="en-US" altLang="zh-CN" sz="1400" b="0" dirty="0">
                <a:solidFill>
                  <a:srgbClr val="000000"/>
                </a:solidFill>
                <a:cs typeface="Times New Roman" panose="02020603050405020304" pitchFamily="18" charset="0"/>
              </a:rPr>
              <a:t>(g) </a:t>
            </a:r>
            <a:r>
              <a:rPr lang="zh-CN" altLang="zh-CN" sz="1400" b="0" dirty="0">
                <a:solidFill>
                  <a:srgbClr val="000000"/>
                </a:solidFill>
                <a:cs typeface="Times New Roman" panose="02020603050405020304" pitchFamily="18" charset="0"/>
              </a:rPr>
              <a:t>遍历全参数各向异性热导率张量空间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6362B39-6E8C-1ADB-E661-6A488C644E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750" y="2424642"/>
            <a:ext cx="7016750" cy="299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0">
            <a:extLst>
              <a:ext uri="{FF2B5EF4-FFF2-40B4-BE49-F238E27FC236}">
                <a16:creationId xmlns:a16="http://schemas.microsoft.com/office/drawing/2014/main" id="{27033A9E-ADE3-79E2-0408-F88F6B7224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7100" y="5401205"/>
            <a:ext cx="7226300" cy="10207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algn="just">
              <a:spcBef>
                <a:spcPct val="20000"/>
              </a:spcBef>
              <a:buFont typeface="Wingdings" pitchFamily="2" charset="2"/>
              <a:buChar char="Ø"/>
              <a:defRPr sz="3600" b="1">
                <a:solidFill>
                  <a:srgbClr val="2D2D8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742950" indent="-285750" algn="just">
              <a:spcBef>
                <a:spcPct val="20000"/>
              </a:spcBef>
              <a:buChar char="–"/>
              <a:defRPr sz="32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 marL="1143000" indent="-228600" algn="just"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 marL="1600200" indent="-228600" algn="just">
              <a:spcBef>
                <a:spcPct val="20000"/>
              </a:spcBef>
              <a:buChar char="–"/>
              <a:defRPr sz="24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 marL="2057400" indent="-228600" algn="just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zh-CN" sz="1400" b="0" dirty="0">
                <a:solidFill>
                  <a:srgbClr val="000000"/>
                </a:solidFill>
                <a:cs typeface="Times New Roman" panose="02020603050405020304" pitchFamily="18" charset="0"/>
              </a:rPr>
              <a:t>拓扑优化方法在</a:t>
            </a:r>
            <a:r>
              <a:rPr lang="zh-CN" altLang="en-US" sz="1400" b="0" dirty="0">
                <a:solidFill>
                  <a:srgbClr val="000000"/>
                </a:solidFill>
                <a:cs typeface="Times New Roman" panose="02020603050405020304" pitchFamily="18" charset="0"/>
              </a:rPr>
              <a:t>热管理</a:t>
            </a:r>
            <a:r>
              <a:rPr lang="zh-CN" altLang="zh-CN" sz="1400" b="0" dirty="0">
                <a:solidFill>
                  <a:srgbClr val="000000"/>
                </a:solidFill>
                <a:cs typeface="Times New Roman" panose="02020603050405020304" pitchFamily="18" charset="0"/>
              </a:rPr>
              <a:t>设计中的应用</a:t>
            </a:r>
          </a:p>
          <a:p>
            <a:pPr algn="ctr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zh-CN" sz="1400" b="0" dirty="0">
                <a:solidFill>
                  <a:srgbClr val="000000"/>
                </a:solidFill>
                <a:cs typeface="Times New Roman" panose="02020603050405020304" pitchFamily="18" charset="0"/>
              </a:rPr>
              <a:t>(a)</a:t>
            </a:r>
            <a:r>
              <a:rPr lang="zh-CN" altLang="zh-CN" sz="1400" b="0" dirty="0">
                <a:solidFill>
                  <a:srgbClr val="000000"/>
                </a:solidFill>
                <a:cs typeface="Times New Roman" panose="02020603050405020304" pitchFamily="18" charset="0"/>
              </a:rPr>
              <a:t>四入口两出口液冷板；</a:t>
            </a:r>
            <a:r>
              <a:rPr lang="en-US" altLang="zh-CN" sz="1400" b="0" dirty="0">
                <a:solidFill>
                  <a:srgbClr val="000000"/>
                </a:solidFill>
                <a:cs typeface="Times New Roman" panose="02020603050405020304" pitchFamily="18" charset="0"/>
              </a:rPr>
              <a:t>(b)</a:t>
            </a:r>
            <a:r>
              <a:rPr lang="zh-CN" altLang="zh-CN" sz="1400" b="0" dirty="0">
                <a:solidFill>
                  <a:srgbClr val="000000"/>
                </a:solidFill>
                <a:cs typeface="Times New Roman" panose="02020603050405020304" pitchFamily="18" charset="0"/>
              </a:rPr>
              <a:t>相变材料热存储三维拓扑翅片结构；</a:t>
            </a:r>
            <a:r>
              <a:rPr lang="en-US" altLang="zh-CN" sz="1400" b="0" dirty="0">
                <a:solidFill>
                  <a:srgbClr val="000000"/>
                </a:solidFill>
                <a:cs typeface="Times New Roman" panose="02020603050405020304" pitchFamily="18" charset="0"/>
              </a:rPr>
              <a:t>(c)</a:t>
            </a:r>
            <a:r>
              <a:rPr lang="zh-CN" altLang="zh-CN" sz="1400" b="0" dirty="0">
                <a:solidFill>
                  <a:srgbClr val="000000"/>
                </a:solidFill>
                <a:cs typeface="Times New Roman" panose="02020603050405020304" pitchFamily="18" charset="0"/>
              </a:rPr>
              <a:t>压降显著降低的新型拓扑液冷板；</a:t>
            </a:r>
            <a:r>
              <a:rPr lang="en-US" altLang="zh-CN" sz="1400" b="0" dirty="0">
                <a:solidFill>
                  <a:srgbClr val="000000"/>
                </a:solidFill>
                <a:cs typeface="Times New Roman" panose="02020603050405020304" pitchFamily="18" charset="0"/>
              </a:rPr>
              <a:t>(d)</a:t>
            </a:r>
            <a:r>
              <a:rPr lang="zh-CN" altLang="zh-CN" sz="1400" b="0" dirty="0">
                <a:solidFill>
                  <a:srgbClr val="000000"/>
                </a:solidFill>
                <a:cs typeface="Times New Roman" panose="02020603050405020304" pitchFamily="18" charset="0"/>
              </a:rPr>
              <a:t>三进三出的拓扑优化液冷板；</a:t>
            </a:r>
            <a:r>
              <a:rPr lang="en-US" altLang="zh-CN" sz="1400" b="0" dirty="0">
                <a:solidFill>
                  <a:srgbClr val="000000"/>
                </a:solidFill>
                <a:cs typeface="Times New Roman" panose="02020603050405020304" pitchFamily="18" charset="0"/>
              </a:rPr>
              <a:t>(e)</a:t>
            </a:r>
            <a:r>
              <a:rPr lang="zh-CN" altLang="zh-CN" sz="1400" b="0" dirty="0">
                <a:solidFill>
                  <a:srgbClr val="000000"/>
                </a:solidFill>
                <a:cs typeface="Times New Roman" panose="02020603050405020304" pitchFamily="18" charset="0"/>
              </a:rPr>
              <a:t>二维拓扑优化结构群</a:t>
            </a:r>
          </a:p>
        </p:txBody>
      </p: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1AE4F070-808E-340A-A90C-857F2B3CA680}"/>
              </a:ext>
            </a:extLst>
          </p:cNvPr>
          <p:cNvCxnSpPr>
            <a:cxnSpLocks/>
          </p:cNvCxnSpPr>
          <p:nvPr/>
        </p:nvCxnSpPr>
        <p:spPr bwMode="auto">
          <a:xfrm>
            <a:off x="4546600" y="2281767"/>
            <a:ext cx="0" cy="4038600"/>
          </a:xfrm>
          <a:prstGeom prst="line">
            <a:avLst/>
          </a:prstGeom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" name="圆角矩形 32">
            <a:extLst>
              <a:ext uri="{FF2B5EF4-FFF2-40B4-BE49-F238E27FC236}">
                <a16:creationId xmlns:a16="http://schemas.microsoft.com/office/drawing/2014/main" id="{DC3E1B44-5D83-1669-A546-E88B186783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6300" y="2245255"/>
            <a:ext cx="7277100" cy="3171825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rgbClr val="D2699C"/>
            </a:solidFill>
            <a:prstDash val="dash"/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ctr" eaLnBrk="1" hangingPunct="1">
              <a:defRPr/>
            </a:pPr>
            <a:endParaRPr lang="zh-CN" altLang="en-US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78180785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41CF8-6E51-98FF-7943-F90AC16AC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53BCCE98-C47D-2369-3179-C146EF0872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ln w="12700" cmpd="sng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z="2800" dirty="0"/>
              <a:t>液冷板</a:t>
            </a:r>
            <a:r>
              <a:rPr lang="en-US" altLang="zh-CN" sz="2800" dirty="0"/>
              <a:t>COMSOL</a:t>
            </a:r>
            <a:r>
              <a:rPr lang="zh-CN" altLang="en-US" sz="2800" dirty="0"/>
              <a:t>仿真建模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C92C4C5C-4ED1-1676-B86B-04EAC9FD4825}"/>
              </a:ext>
            </a:extLst>
          </p:cNvPr>
          <p:cNvGrpSpPr>
            <a:grpSpLocks/>
          </p:cNvGrpSpPr>
          <p:nvPr/>
        </p:nvGrpSpPr>
        <p:grpSpPr>
          <a:xfrm>
            <a:off x="6775883" y="4039855"/>
            <a:ext cx="4596890" cy="2465277"/>
            <a:chOff x="819227" y="4214665"/>
            <a:chExt cx="5356411" cy="2526964"/>
          </a:xfrm>
        </p:grpSpPr>
        <p:graphicFrame>
          <p:nvGraphicFramePr>
            <p:cNvPr id="8" name="对象 7">
              <a:extLst>
                <a:ext uri="{FF2B5EF4-FFF2-40B4-BE49-F238E27FC236}">
                  <a16:creationId xmlns:a16="http://schemas.microsoft.com/office/drawing/2014/main" id="{80D7A95C-942C-EEC7-B4B9-7C1345A5093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7677811"/>
                </p:ext>
              </p:extLst>
            </p:nvPr>
          </p:nvGraphicFramePr>
          <p:xfrm>
            <a:off x="2295227" y="4403095"/>
            <a:ext cx="3659082" cy="2146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6" name="AxMath" r:id="rId3" imgW="1837080" imgH="1077840" progId="Equation.AxMath">
                    <p:embed/>
                  </p:oleObj>
                </mc:Choice>
                <mc:Fallback>
                  <p:oleObj name="AxMath" r:id="rId3" imgW="1837080" imgH="1077840" progId="Equation.AxMath">
                    <p:embed/>
                    <p:pic>
                      <p:nvPicPr>
                        <p:cNvPr id="34" name="对象 3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295227" y="4403095"/>
                          <a:ext cx="3659082" cy="21467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" name="圆角矩形 32">
              <a:extLst>
                <a:ext uri="{FF2B5EF4-FFF2-40B4-BE49-F238E27FC236}">
                  <a16:creationId xmlns:a16="http://schemas.microsoft.com/office/drawing/2014/main" id="{40B5D32E-C84A-EB69-7777-8DFEE30F1C8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819227" y="4214665"/>
              <a:ext cx="5356411" cy="2526964"/>
            </a:xfrm>
            <a:prstGeom prst="roundRect">
              <a:avLst>
                <a:gd name="adj" fmla="val 16667"/>
              </a:avLst>
            </a:prstGeom>
            <a:noFill/>
            <a:ln w="25400" algn="ctr">
              <a:solidFill>
                <a:srgbClr val="D2699C"/>
              </a:solidFill>
              <a:prstDash val="dash"/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EF401CB6-514B-D567-43C7-E1B757BAA1B1}"/>
                </a:ext>
              </a:extLst>
            </p:cNvPr>
            <p:cNvSpPr txBox="1"/>
            <p:nvPr/>
          </p:nvSpPr>
          <p:spPr>
            <a:xfrm>
              <a:off x="1243675" y="4539362"/>
              <a:ext cx="598430" cy="18158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0070C0"/>
                  </a:solidFill>
                </a:rPr>
                <a:t>优化模型</a:t>
              </a:r>
            </a:p>
          </p:txBody>
        </p:sp>
      </p:grpSp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89BC2FD9-F78A-C397-27E5-CDF0C1AD3F5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6573377"/>
              </p:ext>
            </p:extLst>
          </p:nvPr>
        </p:nvGraphicFramePr>
        <p:xfrm>
          <a:off x="6096000" y="1951112"/>
          <a:ext cx="4827524" cy="1007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AxMath" r:id="rId5" imgW="2616120" imgH="545760" progId="Equation.AxMath">
                  <p:embed/>
                </p:oleObj>
              </mc:Choice>
              <mc:Fallback>
                <p:oleObj name="AxMath" r:id="rId5" imgW="2616120" imgH="545760" progId="Equation.AxMath">
                  <p:embed/>
                  <p:pic>
                    <p:nvPicPr>
                      <p:cNvPr id="12" name="对象 1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96000" y="1951112"/>
                        <a:ext cx="4827524" cy="1007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D078777C-DBDA-8775-FF85-12067293C6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5608971"/>
              </p:ext>
            </p:extLst>
          </p:nvPr>
        </p:nvGraphicFramePr>
        <p:xfrm>
          <a:off x="6775882" y="3018203"/>
          <a:ext cx="3467760" cy="4468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AxMath" r:id="rId7" imgW="1593360" imgH="188640" progId="Equation.AxMath">
                  <p:embed/>
                </p:oleObj>
              </mc:Choice>
              <mc:Fallback>
                <p:oleObj name="AxMath" r:id="rId7" imgW="1593360" imgH="188640" progId="Equation.AxMath">
                  <p:embed/>
                  <p:pic>
                    <p:nvPicPr>
                      <p:cNvPr id="13" name="对象 1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75882" y="3018203"/>
                        <a:ext cx="3467760" cy="4468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圆角矩形 32">
            <a:extLst>
              <a:ext uri="{FF2B5EF4-FFF2-40B4-BE49-F238E27FC236}">
                <a16:creationId xmlns:a16="http://schemas.microsoft.com/office/drawing/2014/main" id="{77184C8B-31EC-2B64-927B-E8D8180B27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9228" y="1191423"/>
            <a:ext cx="10270162" cy="2526964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rgbClr val="D2699C"/>
            </a:solidFill>
            <a:prstDash val="dash"/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ctr" eaLnBrk="1" hangingPunct="1">
              <a:defRPr/>
            </a:pPr>
            <a:endParaRPr lang="zh-CN" altLang="en-US">
              <a:latin typeface="+mn-ea"/>
              <a:ea typeface="+mn-ea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7329A6E1-B5B5-C5A0-29AA-386A7EEB1E10}"/>
              </a:ext>
            </a:extLst>
          </p:cNvPr>
          <p:cNvGrpSpPr>
            <a:grpSpLocks/>
          </p:cNvGrpSpPr>
          <p:nvPr/>
        </p:nvGrpSpPr>
        <p:grpSpPr>
          <a:xfrm>
            <a:off x="819228" y="4039853"/>
            <a:ext cx="5356411" cy="2526964"/>
            <a:chOff x="6775882" y="4214665"/>
            <a:chExt cx="4596890" cy="2465277"/>
          </a:xfrm>
        </p:grpSpPr>
        <p:graphicFrame>
          <p:nvGraphicFramePr>
            <p:cNvPr id="5" name="对象 4">
              <a:extLst>
                <a:ext uri="{FF2B5EF4-FFF2-40B4-BE49-F238E27FC236}">
                  <a16:creationId xmlns:a16="http://schemas.microsoft.com/office/drawing/2014/main" id="{43D05689-068B-21AC-9ED3-AF9C0FC366F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50160113"/>
                </p:ext>
              </p:extLst>
            </p:nvPr>
          </p:nvGraphicFramePr>
          <p:xfrm>
            <a:off x="8527721" y="4856997"/>
            <a:ext cx="2247900" cy="7080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9" name="AxMath" r:id="rId9" imgW="1123920" imgH="354240" progId="Equation.AxMath">
                    <p:embed/>
                  </p:oleObj>
                </mc:Choice>
                <mc:Fallback>
                  <p:oleObj name="AxMath" r:id="rId9" imgW="1123920" imgH="354240" progId="Equation.AxMath">
                    <p:embed/>
                    <p:pic>
                      <p:nvPicPr>
                        <p:cNvPr id="20" name="对象 19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8527721" y="4856997"/>
                          <a:ext cx="2247900" cy="7080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" name="对象 6">
              <a:extLst>
                <a:ext uri="{FF2B5EF4-FFF2-40B4-BE49-F238E27FC236}">
                  <a16:creationId xmlns:a16="http://schemas.microsoft.com/office/drawing/2014/main" id="{15E16234-B9BD-CABF-5925-3DB22CADD935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00255442"/>
                </p:ext>
              </p:extLst>
            </p:nvPr>
          </p:nvGraphicFramePr>
          <p:xfrm>
            <a:off x="8556123" y="5666577"/>
            <a:ext cx="2349500" cy="377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0" name="AxMath" r:id="rId11" imgW="1174680" imgH="188640" progId="Equation.AxMath">
                    <p:embed/>
                  </p:oleObj>
                </mc:Choice>
                <mc:Fallback>
                  <p:oleObj name="AxMath" r:id="rId11" imgW="1174680" imgH="188640" progId="Equation.AxMath">
                    <p:embed/>
                    <p:pic>
                      <p:nvPicPr>
                        <p:cNvPr id="27" name="对象 26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8556123" y="5666577"/>
                          <a:ext cx="2349500" cy="3778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" name="圆角矩形 32">
              <a:extLst>
                <a:ext uri="{FF2B5EF4-FFF2-40B4-BE49-F238E27FC236}">
                  <a16:creationId xmlns:a16="http://schemas.microsoft.com/office/drawing/2014/main" id="{EE8471B8-51A0-464B-9B96-D7BD6F75C9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75882" y="4214665"/>
              <a:ext cx="4596890" cy="2465277"/>
            </a:xfrm>
            <a:prstGeom prst="roundRect">
              <a:avLst>
                <a:gd name="adj" fmla="val 16667"/>
              </a:avLst>
            </a:prstGeom>
            <a:noFill/>
            <a:ln w="25400" algn="ctr">
              <a:solidFill>
                <a:srgbClr val="D2699C"/>
              </a:solidFill>
              <a:prstDash val="dash"/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E784BC3F-A0CE-13F4-7154-E09270180823}"/>
                </a:ext>
              </a:extLst>
            </p:cNvPr>
            <p:cNvSpPr txBox="1"/>
            <p:nvPr/>
          </p:nvSpPr>
          <p:spPr>
            <a:xfrm>
              <a:off x="7131094" y="4539362"/>
              <a:ext cx="598430" cy="18158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0070C0"/>
                  </a:solidFill>
                </a:rPr>
                <a:t>材</a:t>
              </a:r>
              <a:endParaRPr lang="en-US" altLang="zh-CN" sz="2800" b="1" dirty="0">
                <a:solidFill>
                  <a:srgbClr val="0070C0"/>
                </a:solidFill>
              </a:endParaRPr>
            </a:p>
            <a:p>
              <a:r>
                <a:rPr lang="zh-CN" altLang="en-US" sz="2800" b="1" dirty="0">
                  <a:solidFill>
                    <a:srgbClr val="0070C0"/>
                  </a:solidFill>
                </a:rPr>
                <a:t>料</a:t>
              </a:r>
              <a:endParaRPr lang="en-US" altLang="zh-CN" sz="2800" b="1" dirty="0">
                <a:solidFill>
                  <a:srgbClr val="0070C0"/>
                </a:solidFill>
              </a:endParaRPr>
            </a:p>
            <a:p>
              <a:r>
                <a:rPr lang="zh-CN" altLang="en-US" sz="2800" b="1" dirty="0">
                  <a:solidFill>
                    <a:srgbClr val="0070C0"/>
                  </a:solidFill>
                </a:rPr>
                <a:t>插</a:t>
              </a:r>
              <a:endParaRPr lang="en-US" altLang="zh-CN" sz="2800" b="1" dirty="0">
                <a:solidFill>
                  <a:srgbClr val="0070C0"/>
                </a:solidFill>
              </a:endParaRPr>
            </a:p>
            <a:p>
              <a:r>
                <a:rPr lang="zh-CN" altLang="en-US" sz="2800" b="1" dirty="0">
                  <a:solidFill>
                    <a:srgbClr val="0070C0"/>
                  </a:solidFill>
                </a:rPr>
                <a:t>值</a:t>
              </a:r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1A39FF37-9117-7D03-3AAE-DB37936F1224}"/>
              </a:ext>
            </a:extLst>
          </p:cNvPr>
          <p:cNvSpPr txBox="1"/>
          <p:nvPr/>
        </p:nvSpPr>
        <p:spPr>
          <a:xfrm>
            <a:off x="6572523" y="1267158"/>
            <a:ext cx="36040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</a:rPr>
              <a:t>COMSOL</a:t>
            </a:r>
            <a:r>
              <a:rPr lang="zh-CN" altLang="en-US" sz="2800" b="1" dirty="0">
                <a:solidFill>
                  <a:srgbClr val="0070C0"/>
                </a:solidFill>
              </a:rPr>
              <a:t>物理场方程</a:t>
            </a: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74E5517D-6261-651F-A079-49391807611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92274" y="1558810"/>
            <a:ext cx="5037860" cy="1954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621764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14504" y="436033"/>
            <a:ext cx="7295339" cy="529569"/>
          </a:xfrm>
          <a:ln w="12700" cmpd="sng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z="2800" dirty="0"/>
              <a:t>液</a:t>
            </a:r>
            <a:r>
              <a:rPr lang="zh-CN" altLang="en-US" sz="2800"/>
              <a:t>冷板</a:t>
            </a:r>
            <a:r>
              <a:rPr lang="en-US" altLang="zh-CN" sz="2800" dirty="0"/>
              <a:t>COMSOL</a:t>
            </a:r>
            <a:r>
              <a:rPr lang="zh-CN" altLang="en-US" sz="2800" dirty="0"/>
              <a:t>仿真建模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735775" y="1929161"/>
            <a:ext cx="10451338" cy="4247317"/>
          </a:xfrm>
          <a:prstGeom prst="rect">
            <a:avLst/>
          </a:prstGeom>
          <a:noFill/>
          <a:ln w="28575">
            <a:solidFill>
              <a:srgbClr val="4472C4"/>
            </a:solidFill>
            <a:prstDash val="lg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charset="-122"/>
              <a:cs typeface="+mn-cs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charset="-122"/>
              <a:cs typeface="+mn-cs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charset="-122"/>
              <a:cs typeface="+mn-cs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charset="-122"/>
              <a:cs typeface="+mn-cs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charset="-122"/>
              <a:cs typeface="+mn-cs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charset="-122"/>
              <a:cs typeface="+mn-cs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charset="-122"/>
              <a:cs typeface="+mn-cs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charset="-122"/>
              <a:cs typeface="+mn-cs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charset="-122"/>
              <a:cs typeface="+mn-cs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73779" y="1079653"/>
            <a:ext cx="1036350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charset="-122"/>
                <a:cs typeface="+mn-cs"/>
              </a:rPr>
              <a:t>从之前的拓扑优化双目标修改为收益性目标，重新构造两个外部成本型目标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585" y="2595613"/>
            <a:ext cx="3823036" cy="131031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739" y="2595613"/>
            <a:ext cx="3622635" cy="1233238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1481511" y="4036544"/>
            <a:ext cx="7018347" cy="1862083"/>
            <a:chOff x="1481511" y="3822226"/>
            <a:chExt cx="7018347" cy="1862083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81511" y="3822226"/>
              <a:ext cx="7018347" cy="1448230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24375" y="5294401"/>
              <a:ext cx="2885322" cy="389908"/>
            </a:xfrm>
            <a:prstGeom prst="rect">
              <a:avLst/>
            </a:prstGeom>
          </p:spPr>
        </p:pic>
      </p:grpSp>
      <p:sp>
        <p:nvSpPr>
          <p:cNvPr id="11" name="矩形 10"/>
          <p:cNvSpPr/>
          <p:nvPr/>
        </p:nvSpPr>
        <p:spPr>
          <a:xfrm>
            <a:off x="2040024" y="2095665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归一化热指标</a:t>
            </a:r>
          </a:p>
        </p:txBody>
      </p:sp>
      <p:sp>
        <p:nvSpPr>
          <p:cNvPr id="12" name="矩形 11"/>
          <p:cNvSpPr/>
          <p:nvPr/>
        </p:nvSpPr>
        <p:spPr>
          <a:xfrm>
            <a:off x="7509843" y="2100048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归一化流阻指标</a:t>
            </a:r>
          </a:p>
        </p:txBody>
      </p:sp>
    </p:spTree>
    <p:extLst>
      <p:ext uri="{BB962C8B-B14F-4D97-AF65-F5344CB8AC3E}">
        <p14:creationId xmlns:p14="http://schemas.microsoft.com/office/powerpoint/2010/main" val="2875559145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id="{027410FD-CC73-7855-1D33-599EACBF6B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3715" y="2088864"/>
            <a:ext cx="3395009" cy="1907938"/>
          </a:xfrm>
          <a:prstGeom prst="rect">
            <a:avLst/>
          </a:prstGeom>
        </p:spPr>
      </p:pic>
      <p:sp>
        <p:nvSpPr>
          <p:cNvPr id="2" name="文本占位符 1">
            <a:extLst>
              <a:ext uri="{FF2B5EF4-FFF2-40B4-BE49-F238E27FC236}">
                <a16:creationId xmlns:a16="http://schemas.microsoft.com/office/drawing/2014/main" id="{953F37FE-DBA4-3DA2-096F-52410B2C3E2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ln w="12700" cmpd="sng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z="2800"/>
              <a:t>使用</a:t>
            </a:r>
            <a:r>
              <a:rPr lang="en" altLang="zh-CN" sz="2800" dirty="0"/>
              <a:t>MATLAB</a:t>
            </a:r>
            <a:r>
              <a:rPr lang="zh-CN" altLang="en" sz="2800" dirty="0"/>
              <a:t>进行参数</a:t>
            </a:r>
            <a:r>
              <a:rPr lang="zh-CN" altLang="en-US" sz="2800" dirty="0"/>
              <a:t>优化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79EB8E3C-FE6A-58ED-5D0B-C58C4CE9CF4B}"/>
              </a:ext>
            </a:extLst>
          </p:cNvPr>
          <p:cNvGrpSpPr/>
          <p:nvPr/>
        </p:nvGrpSpPr>
        <p:grpSpPr>
          <a:xfrm>
            <a:off x="6096000" y="1898051"/>
            <a:ext cx="5838497" cy="4707701"/>
            <a:chOff x="214504" y="1735807"/>
            <a:chExt cx="5954074" cy="4959949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33C00D53-C95E-E121-7C4E-726BB06EE7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69"/>
            <a:stretch/>
          </p:blipFill>
          <p:spPr>
            <a:xfrm>
              <a:off x="214504" y="1735807"/>
              <a:ext cx="5954074" cy="4908177"/>
            </a:xfrm>
            <a:prstGeom prst="rect">
              <a:avLst/>
            </a:prstGeom>
          </p:spPr>
        </p:pic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53FD7CAE-19AE-B827-D055-D50218FD4B33}"/>
                </a:ext>
              </a:extLst>
            </p:cNvPr>
            <p:cNvSpPr txBox="1"/>
            <p:nvPr/>
          </p:nvSpPr>
          <p:spPr>
            <a:xfrm>
              <a:off x="1483627" y="6295646"/>
              <a:ext cx="322284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rgbClr val="0070C0"/>
                  </a:solidFill>
                </a:rPr>
                <a:t>拉丁抽样的样本分布结果</a:t>
              </a: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A08BD3C0-8EA2-3D18-0F99-BDA093F0A4EA}"/>
              </a:ext>
            </a:extLst>
          </p:cNvPr>
          <p:cNvSpPr txBox="1"/>
          <p:nvPr/>
        </p:nvSpPr>
        <p:spPr>
          <a:xfrm>
            <a:off x="448379" y="1021759"/>
            <a:ext cx="82754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zh-CN" altLang="en-US" sz="2000" b="1" dirty="0">
                <a:solidFill>
                  <a:srgbClr val="0070C0"/>
                </a:solidFill>
              </a:rPr>
              <a:t>拉丁抽样得到的参数组合投入</a:t>
            </a:r>
            <a:r>
              <a:rPr lang="en-US" altLang="zh-CN" sz="2000" b="1" dirty="0">
                <a:solidFill>
                  <a:srgbClr val="0070C0"/>
                </a:solidFill>
              </a:rPr>
              <a:t>COMSOL</a:t>
            </a:r>
            <a:r>
              <a:rPr lang="zh-CN" altLang="en-US" sz="2000" b="1" dirty="0">
                <a:solidFill>
                  <a:srgbClr val="0070C0"/>
                </a:solidFill>
              </a:rPr>
              <a:t>中进行仿真计算</a:t>
            </a:r>
            <a:endParaRPr lang="en-US" altLang="zh-CN" sz="2000" b="1" dirty="0">
              <a:solidFill>
                <a:srgbClr val="0070C0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zh-CN" altLang="en-US" sz="2000" b="1" dirty="0">
                <a:solidFill>
                  <a:srgbClr val="0070C0"/>
                </a:solidFill>
              </a:rPr>
              <a:t>将计算后的数据用于构建</a:t>
            </a:r>
            <a:r>
              <a:rPr lang="en-US" altLang="zh-CN" sz="2000" b="1" dirty="0">
                <a:solidFill>
                  <a:srgbClr val="0070C0"/>
                </a:solidFill>
              </a:rPr>
              <a:t>Kriging</a:t>
            </a:r>
            <a:r>
              <a:rPr lang="zh-CN" altLang="en-US" sz="2000" b="1" dirty="0">
                <a:solidFill>
                  <a:srgbClr val="0070C0"/>
                </a:solidFill>
              </a:rPr>
              <a:t>代理模型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0F9D954-6AF0-87AD-6B78-2D4929002240}"/>
              </a:ext>
            </a:extLst>
          </p:cNvPr>
          <p:cNvSpPr txBox="1"/>
          <p:nvPr/>
        </p:nvSpPr>
        <p:spPr>
          <a:xfrm>
            <a:off x="1006058" y="2598617"/>
            <a:ext cx="14676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拓扑优化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部分公式</a:t>
            </a:r>
          </a:p>
        </p:txBody>
      </p:sp>
      <p:sp>
        <p:nvSpPr>
          <p:cNvPr id="15" name="右箭头 14">
            <a:extLst>
              <a:ext uri="{FF2B5EF4-FFF2-40B4-BE49-F238E27FC236}">
                <a16:creationId xmlns:a16="http://schemas.microsoft.com/office/drawing/2014/main" id="{F08F3B58-584B-478C-8461-6DF284BE4EC0}"/>
              </a:ext>
            </a:extLst>
          </p:cNvPr>
          <p:cNvSpPr/>
          <p:nvPr/>
        </p:nvSpPr>
        <p:spPr>
          <a:xfrm rot="5400000">
            <a:off x="1317326" y="3987179"/>
            <a:ext cx="646331" cy="375539"/>
          </a:xfrm>
          <a:prstGeom prst="rightArrow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D0DAB42-99FE-5BE9-72DC-4F4B1D9A5B2A}"/>
              </a:ext>
            </a:extLst>
          </p:cNvPr>
          <p:cNvSpPr txBox="1"/>
          <p:nvPr/>
        </p:nvSpPr>
        <p:spPr>
          <a:xfrm>
            <a:off x="1006058" y="5018411"/>
            <a:ext cx="1467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拉丁抽样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对象</a:t>
            </a:r>
          </a:p>
        </p:txBody>
      </p:sp>
      <p:sp>
        <p:nvSpPr>
          <p:cNvPr id="17" name="圆角矩形 32">
            <a:extLst>
              <a:ext uri="{FF2B5EF4-FFF2-40B4-BE49-F238E27FC236}">
                <a16:creationId xmlns:a16="http://schemas.microsoft.com/office/drawing/2014/main" id="{8E2BC3DF-B96D-A631-907E-6AB692F54A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191" y="1919219"/>
            <a:ext cx="5333809" cy="4575688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rgbClr val="D2699C"/>
            </a:solidFill>
            <a:prstDash val="dash"/>
            <a:round/>
            <a:headEnd/>
            <a:tailEnd/>
          </a:ln>
        </p:spPr>
        <p:txBody>
          <a:bodyPr wrap="none" lIns="90000" tIns="46800" rIns="90000" bIns="4680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ctr" eaLnBrk="1" hangingPunct="1">
              <a:defRPr/>
            </a:pPr>
            <a:endParaRPr lang="zh-CN" altLang="en-US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E9E4826-3E10-C63A-F284-BDB0EB93A9FD}"/>
              </a:ext>
            </a:extLst>
          </p:cNvPr>
          <p:cNvSpPr txBox="1"/>
          <p:nvPr/>
        </p:nvSpPr>
        <p:spPr>
          <a:xfrm>
            <a:off x="2700991" y="4364288"/>
            <a:ext cx="2879553" cy="1712072"/>
          </a:xfrm>
          <a:custGeom>
            <a:avLst/>
            <a:gdLst>
              <a:gd name="connsiteX0" fmla="*/ 0 w 2879553"/>
              <a:gd name="connsiteY0" fmla="*/ 0 h 1712072"/>
              <a:gd name="connsiteX1" fmla="*/ 547115 w 2879553"/>
              <a:gd name="connsiteY1" fmla="*/ 0 h 1712072"/>
              <a:gd name="connsiteX2" fmla="*/ 1036639 w 2879553"/>
              <a:gd name="connsiteY2" fmla="*/ 0 h 1712072"/>
              <a:gd name="connsiteX3" fmla="*/ 1670141 w 2879553"/>
              <a:gd name="connsiteY3" fmla="*/ 0 h 1712072"/>
              <a:gd name="connsiteX4" fmla="*/ 2217256 w 2879553"/>
              <a:gd name="connsiteY4" fmla="*/ 0 h 1712072"/>
              <a:gd name="connsiteX5" fmla="*/ 2879553 w 2879553"/>
              <a:gd name="connsiteY5" fmla="*/ 0 h 1712072"/>
              <a:gd name="connsiteX6" fmla="*/ 2879553 w 2879553"/>
              <a:gd name="connsiteY6" fmla="*/ 604932 h 1712072"/>
              <a:gd name="connsiteX7" fmla="*/ 2879553 w 2879553"/>
              <a:gd name="connsiteY7" fmla="*/ 1175623 h 1712072"/>
              <a:gd name="connsiteX8" fmla="*/ 2879553 w 2879553"/>
              <a:gd name="connsiteY8" fmla="*/ 1712072 h 1712072"/>
              <a:gd name="connsiteX9" fmla="*/ 2361233 w 2879553"/>
              <a:gd name="connsiteY9" fmla="*/ 1712072 h 1712072"/>
              <a:gd name="connsiteX10" fmla="*/ 1785323 w 2879553"/>
              <a:gd name="connsiteY10" fmla="*/ 1712072 h 1712072"/>
              <a:gd name="connsiteX11" fmla="*/ 1209412 w 2879553"/>
              <a:gd name="connsiteY11" fmla="*/ 1712072 h 1712072"/>
              <a:gd name="connsiteX12" fmla="*/ 662297 w 2879553"/>
              <a:gd name="connsiteY12" fmla="*/ 1712072 h 1712072"/>
              <a:gd name="connsiteX13" fmla="*/ 0 w 2879553"/>
              <a:gd name="connsiteY13" fmla="*/ 1712072 h 1712072"/>
              <a:gd name="connsiteX14" fmla="*/ 0 w 2879553"/>
              <a:gd name="connsiteY14" fmla="*/ 1107140 h 1712072"/>
              <a:gd name="connsiteX15" fmla="*/ 0 w 2879553"/>
              <a:gd name="connsiteY15" fmla="*/ 502208 h 1712072"/>
              <a:gd name="connsiteX16" fmla="*/ 0 w 2879553"/>
              <a:gd name="connsiteY16" fmla="*/ 0 h 1712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79553" h="1712072" extrusionOk="0">
                <a:moveTo>
                  <a:pt x="0" y="0"/>
                </a:moveTo>
                <a:cubicBezTo>
                  <a:pt x="264133" y="-10014"/>
                  <a:pt x="407675" y="-11205"/>
                  <a:pt x="547115" y="0"/>
                </a:cubicBezTo>
                <a:cubicBezTo>
                  <a:pt x="686555" y="11205"/>
                  <a:pt x="880951" y="-18653"/>
                  <a:pt x="1036639" y="0"/>
                </a:cubicBezTo>
                <a:cubicBezTo>
                  <a:pt x="1192327" y="18653"/>
                  <a:pt x="1393204" y="-8472"/>
                  <a:pt x="1670141" y="0"/>
                </a:cubicBezTo>
                <a:cubicBezTo>
                  <a:pt x="1947078" y="8472"/>
                  <a:pt x="2097617" y="-6285"/>
                  <a:pt x="2217256" y="0"/>
                </a:cubicBezTo>
                <a:cubicBezTo>
                  <a:pt x="2336896" y="6285"/>
                  <a:pt x="2658810" y="2433"/>
                  <a:pt x="2879553" y="0"/>
                </a:cubicBezTo>
                <a:cubicBezTo>
                  <a:pt x="2862529" y="210489"/>
                  <a:pt x="2884296" y="376473"/>
                  <a:pt x="2879553" y="604932"/>
                </a:cubicBezTo>
                <a:cubicBezTo>
                  <a:pt x="2874810" y="833391"/>
                  <a:pt x="2869370" y="1027365"/>
                  <a:pt x="2879553" y="1175623"/>
                </a:cubicBezTo>
                <a:cubicBezTo>
                  <a:pt x="2889736" y="1323881"/>
                  <a:pt x="2894713" y="1555404"/>
                  <a:pt x="2879553" y="1712072"/>
                </a:cubicBezTo>
                <a:cubicBezTo>
                  <a:pt x="2678534" y="1717040"/>
                  <a:pt x="2550538" y="1722193"/>
                  <a:pt x="2361233" y="1712072"/>
                </a:cubicBezTo>
                <a:cubicBezTo>
                  <a:pt x="2171928" y="1701951"/>
                  <a:pt x="1961179" y="1706201"/>
                  <a:pt x="1785323" y="1712072"/>
                </a:cubicBezTo>
                <a:cubicBezTo>
                  <a:pt x="1609467" y="1717944"/>
                  <a:pt x="1406180" y="1687277"/>
                  <a:pt x="1209412" y="1712072"/>
                </a:cubicBezTo>
                <a:cubicBezTo>
                  <a:pt x="1012644" y="1736867"/>
                  <a:pt x="776165" y="1714550"/>
                  <a:pt x="662297" y="1712072"/>
                </a:cubicBezTo>
                <a:cubicBezTo>
                  <a:pt x="548430" y="1709594"/>
                  <a:pt x="175417" y="1725214"/>
                  <a:pt x="0" y="1712072"/>
                </a:cubicBezTo>
                <a:cubicBezTo>
                  <a:pt x="-12954" y="1581660"/>
                  <a:pt x="-5020" y="1284339"/>
                  <a:pt x="0" y="1107140"/>
                </a:cubicBezTo>
                <a:cubicBezTo>
                  <a:pt x="5020" y="929941"/>
                  <a:pt x="3386" y="737265"/>
                  <a:pt x="0" y="502208"/>
                </a:cubicBezTo>
                <a:cubicBezTo>
                  <a:pt x="-3386" y="267151"/>
                  <a:pt x="13889" y="146142"/>
                  <a:pt x="0" y="0"/>
                </a:cubicBezTo>
                <a:close/>
              </a:path>
            </a:pathLst>
          </a:custGeom>
          <a:noFill/>
          <a:ln w="25400" cmpd="sng">
            <a:solidFill>
              <a:srgbClr val="4472C4">
                <a:alpha val="77000"/>
              </a:srgbClr>
            </a:solidFill>
            <a:prstDash val="dash"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lvl="1">
              <a:lnSpc>
                <a:spcPct val="150000"/>
              </a:lnSpc>
            </a:pPr>
            <a:r>
              <a:rPr lang="en-US" altLang="zh-CN" dirty="0"/>
              <a:t>q-</a:t>
            </a:r>
            <a:r>
              <a:rPr lang="zh-CN" altLang="en-US" dirty="0"/>
              <a:t>流动阻力惩罚</a:t>
            </a:r>
            <a:endParaRPr lang="en-US" altLang="zh-CN" dirty="0"/>
          </a:p>
          <a:p>
            <a:pPr lvl="1">
              <a:lnSpc>
                <a:spcPct val="150000"/>
              </a:lnSpc>
            </a:pPr>
            <a:r>
              <a:rPr lang="en-US" altLang="zh-CN" dirty="0"/>
              <a:t>beta-</a:t>
            </a:r>
            <a:r>
              <a:rPr lang="zh-CN" altLang="en-US" dirty="0"/>
              <a:t>流固界面投影</a:t>
            </a:r>
            <a:endParaRPr lang="en-US" altLang="zh-CN" dirty="0"/>
          </a:p>
          <a:p>
            <a:pPr lvl="1">
              <a:lnSpc>
                <a:spcPct val="150000"/>
              </a:lnSpc>
            </a:pPr>
            <a:r>
              <a:rPr lang="en-US" altLang="zh-CN" dirty="0"/>
              <a:t>VC-</a:t>
            </a:r>
            <a:r>
              <a:rPr lang="zh-CN" altLang="en-US" dirty="0"/>
              <a:t>冷却液区域约束</a:t>
            </a:r>
            <a:endParaRPr lang="en-US" altLang="zh-CN" dirty="0"/>
          </a:p>
          <a:p>
            <a:pPr lvl="1">
              <a:lnSpc>
                <a:spcPct val="150000"/>
              </a:lnSpc>
            </a:pPr>
            <a:r>
              <a:rPr lang="en-US" altLang="zh-CN" dirty="0"/>
              <a:t>W1-</a:t>
            </a:r>
            <a:r>
              <a:rPr lang="zh-CN" altLang="en-US" dirty="0"/>
              <a:t>热</a:t>
            </a:r>
            <a:r>
              <a:rPr lang="en-US" altLang="zh-CN" dirty="0"/>
              <a:t>-</a:t>
            </a:r>
            <a:r>
              <a:rPr lang="zh-CN" altLang="en-US" dirty="0"/>
              <a:t>水力偏好</a:t>
            </a:r>
          </a:p>
        </p:txBody>
      </p:sp>
    </p:spTree>
    <p:extLst>
      <p:ext uri="{BB962C8B-B14F-4D97-AF65-F5344CB8AC3E}">
        <p14:creationId xmlns:p14="http://schemas.microsoft.com/office/powerpoint/2010/main" val="370879174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DADDC-F2FB-AE92-8E75-D6C7357E8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38A767C2-1D94-F982-BFB6-57C4B25DD7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ln w="12700" cmpd="sng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z="2800"/>
              <a:t>使用</a:t>
            </a:r>
            <a:r>
              <a:rPr lang="en" altLang="zh-CN" sz="2800" dirty="0"/>
              <a:t>MATLAB</a:t>
            </a:r>
            <a:r>
              <a:rPr lang="zh-CN" altLang="en" sz="2800" dirty="0"/>
              <a:t>进行参数</a:t>
            </a:r>
            <a:r>
              <a:rPr lang="zh-CN" altLang="en-US" sz="2800" dirty="0"/>
              <a:t>优化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193EC03-6047-79CB-C53A-3FBDC7E7E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9712" y="1893639"/>
            <a:ext cx="9452575" cy="4528328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50037910-4E8B-5E2E-2DCC-1586EE0F0FEC}"/>
              </a:ext>
            </a:extLst>
          </p:cNvPr>
          <p:cNvSpPr txBox="1"/>
          <p:nvPr/>
        </p:nvSpPr>
        <p:spPr>
          <a:xfrm>
            <a:off x="448379" y="1021759"/>
            <a:ext cx="82754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zh-CN" altLang="en-US" sz="2000" b="1" dirty="0">
                <a:solidFill>
                  <a:srgbClr val="0070C0"/>
                </a:solidFill>
              </a:rPr>
              <a:t>拉丁抽样得到的参数组合投入</a:t>
            </a:r>
            <a:r>
              <a:rPr lang="en-US" altLang="zh-CN" sz="2000" b="1" dirty="0">
                <a:solidFill>
                  <a:srgbClr val="0070C0"/>
                </a:solidFill>
              </a:rPr>
              <a:t>COMSOL</a:t>
            </a:r>
            <a:r>
              <a:rPr lang="zh-CN" altLang="en-US" sz="2000" b="1" dirty="0">
                <a:solidFill>
                  <a:srgbClr val="0070C0"/>
                </a:solidFill>
              </a:rPr>
              <a:t>中进行仿真计算</a:t>
            </a:r>
            <a:endParaRPr lang="en-US" altLang="zh-CN" sz="2000" b="1" dirty="0">
              <a:solidFill>
                <a:srgbClr val="0070C0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zh-CN" altLang="en-US" sz="2000" b="1" dirty="0">
                <a:solidFill>
                  <a:srgbClr val="0070C0"/>
                </a:solidFill>
              </a:rPr>
              <a:t>部分参数组合在</a:t>
            </a:r>
            <a:r>
              <a:rPr lang="en-US" altLang="zh-CN" sz="2000" b="1" dirty="0">
                <a:solidFill>
                  <a:srgbClr val="0070C0"/>
                </a:solidFill>
              </a:rPr>
              <a:t>COMSOL</a:t>
            </a:r>
            <a:r>
              <a:rPr lang="zh-CN" altLang="en-US" sz="2000" b="1" dirty="0">
                <a:solidFill>
                  <a:srgbClr val="0070C0"/>
                </a:solidFill>
              </a:rPr>
              <a:t>中的计算结果展示</a:t>
            </a:r>
          </a:p>
        </p:txBody>
      </p:sp>
    </p:spTree>
    <p:extLst>
      <p:ext uri="{BB962C8B-B14F-4D97-AF65-F5344CB8AC3E}">
        <p14:creationId xmlns:p14="http://schemas.microsoft.com/office/powerpoint/2010/main" val="3145913870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14504" y="436033"/>
            <a:ext cx="7543401" cy="529569"/>
          </a:xfrm>
          <a:ln w="12700" cmpd="sng">
            <a:noFill/>
          </a:ln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r>
              <a:rPr lang="zh-CN" altLang="en-US" sz="2800" dirty="0"/>
              <a:t>使用</a:t>
            </a:r>
            <a:r>
              <a:rPr lang="en" altLang="zh-CN" sz="2800" dirty="0"/>
              <a:t>MATLAB</a:t>
            </a:r>
            <a:r>
              <a:rPr lang="zh-CN" altLang="en" sz="2800" dirty="0"/>
              <a:t>进行参数</a:t>
            </a:r>
            <a:r>
              <a:rPr lang="zh-CN" altLang="en-US" sz="2800" dirty="0"/>
              <a:t>优化</a:t>
            </a:r>
            <a:r>
              <a:rPr lang="en-US" altLang="zh-CN" sz="2800" dirty="0"/>
              <a:t>-Kriging</a:t>
            </a:r>
            <a:r>
              <a:rPr lang="zh-CN" altLang="en-US" sz="2800" dirty="0"/>
              <a:t>模型建立及优化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507149" y="4422866"/>
            <a:ext cx="10770261" cy="1346266"/>
          </a:xfrm>
          <a:prstGeom prst="rect">
            <a:avLst/>
          </a:prstGeom>
          <a:noFill/>
          <a:ln w="28575">
            <a:noFill/>
            <a:prstDash val="lg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charset="-122"/>
              <a:cs typeface="+mn-cs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charset="-122"/>
              <a:cs typeface="+mn-cs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charset="-122"/>
              <a:cs typeface="+mn-cs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14504" y="1030867"/>
            <a:ext cx="10363507" cy="18519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charset="-122"/>
                <a:cs typeface="+mn-cs"/>
              </a:rPr>
              <a:t>筛选合适的回归函数和相关函数组合，并进行验证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charset="-122"/>
              <a:cs typeface="+mn-cs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charset="-122"/>
                <a:cs typeface="+mn-cs"/>
              </a:rPr>
              <a:t>训练集和验证集的上下限都必须用训练集的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charset="-122"/>
                <a:cs typeface="+mn-cs"/>
              </a:rPr>
              <a:t>min/max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charset="-122"/>
                <a:cs typeface="+mn-cs"/>
              </a:rPr>
              <a:t>整合数据用于后续多目标优化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84BAC737-9727-B5B3-E90E-7D5B0250D004}"/>
              </a:ext>
            </a:extLst>
          </p:cNvPr>
          <p:cNvGrpSpPr/>
          <p:nvPr/>
        </p:nvGrpSpPr>
        <p:grpSpPr>
          <a:xfrm>
            <a:off x="831463" y="3235726"/>
            <a:ext cx="5333809" cy="3186241"/>
            <a:chOff x="558470" y="3205048"/>
            <a:chExt cx="5333809" cy="3186241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58707" y="3474522"/>
              <a:ext cx="2813838" cy="1237622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57337" y="5379257"/>
              <a:ext cx="2133605" cy="929642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/>
          </p:nvSpPr>
          <p:spPr>
            <a:xfrm>
              <a:off x="984640" y="3729364"/>
              <a:ext cx="146765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在</a:t>
              </a:r>
              <a:r>
                <a:rPr kumimoji="0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kriging</a:t>
              </a: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模型中建立</a:t>
              </a:r>
            </a:p>
          </p:txBody>
        </p:sp>
        <p:sp>
          <p:nvSpPr>
            <p:cNvPr id="18" name="右箭头 17"/>
            <p:cNvSpPr/>
            <p:nvPr/>
          </p:nvSpPr>
          <p:spPr>
            <a:xfrm rot="5400000">
              <a:off x="3673003" y="4928010"/>
              <a:ext cx="626402" cy="545540"/>
            </a:xfrm>
            <a:prstGeom prst="rightArrow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286295" y="5520912"/>
              <a:ext cx="10824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NSGA-II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直接求</a:t>
              </a:r>
            </a:p>
          </p:txBody>
        </p:sp>
        <p:sp>
          <p:nvSpPr>
            <p:cNvPr id="5" name="圆角矩形 32">
              <a:extLst>
                <a:ext uri="{FF2B5EF4-FFF2-40B4-BE49-F238E27FC236}">
                  <a16:creationId xmlns:a16="http://schemas.microsoft.com/office/drawing/2014/main" id="{E28FA2D9-DE95-4951-6419-DA27F47AF6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470" y="3205048"/>
              <a:ext cx="5333809" cy="3186241"/>
            </a:xfrm>
            <a:prstGeom prst="roundRect">
              <a:avLst>
                <a:gd name="adj" fmla="val 16667"/>
              </a:avLst>
            </a:prstGeom>
            <a:noFill/>
            <a:ln w="25400" algn="ctr">
              <a:solidFill>
                <a:srgbClr val="D2699C"/>
              </a:solidFill>
              <a:prstDash val="dash"/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7E1D6937-D0DF-02F4-D2FD-20189C8AE291}"/>
              </a:ext>
            </a:extLst>
          </p:cNvPr>
          <p:cNvGrpSpPr/>
          <p:nvPr/>
        </p:nvGrpSpPr>
        <p:grpSpPr>
          <a:xfrm>
            <a:off x="6619240" y="1675961"/>
            <a:ext cx="5506391" cy="4798457"/>
            <a:chOff x="10558872" y="2486714"/>
            <a:chExt cx="5506391" cy="4798457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D63D7BBB-AD5F-8051-81E5-AD8CAA71E2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558872" y="2486714"/>
              <a:ext cx="5506391" cy="4334238"/>
            </a:xfrm>
            <a:prstGeom prst="rect">
              <a:avLst/>
            </a:prstGeom>
          </p:spPr>
        </p:pic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956643F0-3590-9352-F4FD-07DFEAE039D9}"/>
                </a:ext>
              </a:extLst>
            </p:cNvPr>
            <p:cNvSpPr txBox="1"/>
            <p:nvPr/>
          </p:nvSpPr>
          <p:spPr>
            <a:xfrm>
              <a:off x="11557257" y="6885061"/>
              <a:ext cx="413910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>
                  <a:solidFill>
                    <a:srgbClr val="0070C0"/>
                  </a:solidFill>
                </a:rPr>
                <a:t>Kriging</a:t>
              </a:r>
              <a:r>
                <a:rPr lang="zh-CN" altLang="en-US" sz="2000" b="1" dirty="0">
                  <a:solidFill>
                    <a:srgbClr val="0070C0"/>
                  </a:solidFill>
                </a:rPr>
                <a:t>代理模型的</a:t>
              </a:r>
              <a:r>
                <a:rPr lang="en-US" altLang="zh-CN" sz="2000" b="1" dirty="0">
                  <a:solidFill>
                    <a:srgbClr val="0070C0"/>
                  </a:solidFill>
                </a:rPr>
                <a:t>R</a:t>
              </a:r>
              <a:r>
                <a:rPr lang="en-US" altLang="zh-CN" sz="2000" b="1" baseline="30000" dirty="0">
                  <a:solidFill>
                    <a:srgbClr val="0070C0"/>
                  </a:solidFill>
                </a:rPr>
                <a:t>2</a:t>
              </a:r>
              <a:r>
                <a:rPr lang="zh-CN" altLang="en-US" sz="2000" b="1" dirty="0">
                  <a:solidFill>
                    <a:srgbClr val="0070C0"/>
                  </a:solidFill>
                </a:rPr>
                <a:t>和</a:t>
              </a:r>
              <a:r>
                <a:rPr lang="en-US" altLang="zh-CN" sz="2000" b="1" dirty="0">
                  <a:solidFill>
                    <a:srgbClr val="0070C0"/>
                  </a:solidFill>
                </a:rPr>
                <a:t>residuals</a:t>
              </a:r>
              <a:endParaRPr lang="zh-CN" altLang="en-US" sz="2000" b="1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4416716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97602-1EEA-DB6B-A80A-375CB5C3D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22D3FC2E-F4EB-88DB-15D0-6537060A0AA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ln w="12700" cmpd="sng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z="2800" dirty="0"/>
              <a:t>使用</a:t>
            </a:r>
            <a:r>
              <a:rPr lang="en" altLang="zh-CN" sz="2800" dirty="0"/>
              <a:t>MATLAB</a:t>
            </a:r>
            <a:r>
              <a:rPr lang="zh-CN" altLang="en" sz="2800" dirty="0"/>
              <a:t>进行参数</a:t>
            </a:r>
            <a:r>
              <a:rPr lang="zh-CN" altLang="en-US" sz="2800" dirty="0"/>
              <a:t>优化</a:t>
            </a:r>
          </a:p>
        </p:txBody>
      </p:sp>
      <p:pic>
        <p:nvPicPr>
          <p:cNvPr id="9" name="图片 8" descr="图表&#10;&#10;描述已自动生成">
            <a:extLst>
              <a:ext uri="{FF2B5EF4-FFF2-40B4-BE49-F238E27FC236}">
                <a16:creationId xmlns:a16="http://schemas.microsoft.com/office/drawing/2014/main" id="{DA6CB453-08BF-B30D-C50A-0B08F0F763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346" y="1962756"/>
            <a:ext cx="3654854" cy="2741141"/>
          </a:xfrm>
          <a:prstGeom prst="rect">
            <a:avLst/>
          </a:prstGeom>
        </p:spPr>
      </p:pic>
      <p:pic>
        <p:nvPicPr>
          <p:cNvPr id="11" name="图片 10" descr="图表, 折线图&#10;&#10;描述已自动生成">
            <a:extLst>
              <a:ext uri="{FF2B5EF4-FFF2-40B4-BE49-F238E27FC236}">
                <a16:creationId xmlns:a16="http://schemas.microsoft.com/office/drawing/2014/main" id="{963AA4D6-F992-AF9D-495C-90E28FA7CC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7746" y="1962756"/>
            <a:ext cx="3654854" cy="2741141"/>
          </a:xfrm>
          <a:prstGeom prst="rect">
            <a:avLst/>
          </a:prstGeom>
        </p:spPr>
      </p:pic>
      <p:pic>
        <p:nvPicPr>
          <p:cNvPr id="13" name="图片 12" descr="图表, 折线图&#10;&#10;描述已自动生成">
            <a:extLst>
              <a:ext uri="{FF2B5EF4-FFF2-40B4-BE49-F238E27FC236}">
                <a16:creationId xmlns:a16="http://schemas.microsoft.com/office/drawing/2014/main" id="{40DC5CCE-3B2F-DF34-0B6D-3DCC45A392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7146" y="1962756"/>
            <a:ext cx="3654854" cy="2741141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EA06E385-531C-C573-9BC6-8D486905703E}"/>
              </a:ext>
            </a:extLst>
          </p:cNvPr>
          <p:cNvSpPr txBox="1"/>
          <p:nvPr/>
        </p:nvSpPr>
        <p:spPr>
          <a:xfrm>
            <a:off x="485449" y="1172090"/>
            <a:ext cx="602653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zh-CN" altLang="en-US" sz="2000" b="1" dirty="0">
                <a:solidFill>
                  <a:srgbClr val="0070C0"/>
                </a:solidFill>
              </a:rPr>
              <a:t>将训练后的</a:t>
            </a:r>
            <a:r>
              <a:rPr lang="en-US" altLang="zh-CN" sz="2000" b="1" dirty="0">
                <a:solidFill>
                  <a:srgbClr val="0070C0"/>
                </a:solidFill>
              </a:rPr>
              <a:t>Kriging</a:t>
            </a:r>
            <a:r>
              <a:rPr lang="zh-CN" altLang="en-US" sz="2000" b="1" dirty="0">
                <a:solidFill>
                  <a:srgbClr val="0070C0"/>
                </a:solidFill>
              </a:rPr>
              <a:t>模型应用于</a:t>
            </a:r>
            <a:r>
              <a:rPr lang="en-US" altLang="zh-CN" sz="2000" b="1" dirty="0">
                <a:solidFill>
                  <a:srgbClr val="0070C0"/>
                </a:solidFill>
              </a:rPr>
              <a:t>NSGA-II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zh-CN" altLang="en-US" sz="2000" b="1" dirty="0">
                <a:solidFill>
                  <a:srgbClr val="0070C0"/>
                </a:solidFill>
              </a:rPr>
              <a:t>观察收敛过程的指标</a:t>
            </a:r>
            <a:r>
              <a:rPr lang="en-US" altLang="zh-CN" sz="2000" b="1" dirty="0">
                <a:solidFill>
                  <a:srgbClr val="0070C0"/>
                </a:solidFill>
              </a:rPr>
              <a:t> </a:t>
            </a:r>
          </a:p>
          <a:p>
            <a:pPr marL="342900" indent="-342900">
              <a:buFont typeface="Wingdings" pitchFamily="2" charset="2"/>
              <a:buChar char="Ø"/>
            </a:pPr>
            <a:endParaRPr lang="zh-CN" altLang="en-US" sz="2000" b="1" dirty="0">
              <a:solidFill>
                <a:srgbClr val="0070C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CD1EF28-7500-CFD8-7537-5B0F563492FC}"/>
              </a:ext>
            </a:extLst>
          </p:cNvPr>
          <p:cNvSpPr txBox="1"/>
          <p:nvPr/>
        </p:nvSpPr>
        <p:spPr>
          <a:xfrm>
            <a:off x="485449" y="4910385"/>
            <a:ext cx="1122110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342900" indent="-342900">
              <a:buFont typeface="Wingdings" pitchFamily="2" charset="2"/>
              <a:buChar char="Ø"/>
              <a:defRPr sz="2000" b="1">
                <a:solidFill>
                  <a:srgbClr val="0070C0"/>
                </a:solidFill>
              </a:defRPr>
            </a:lvl1pPr>
          </a:lstStyle>
          <a:p>
            <a:pPr>
              <a:buFont typeface="Wingdings" pitchFamily="2" charset="2"/>
              <a:buChar char="p"/>
            </a:pPr>
            <a:r>
              <a:rPr lang="en" altLang="zh-CN" sz="1800" dirty="0"/>
              <a:t>NSGA-II spacing convergence</a:t>
            </a:r>
            <a:r>
              <a:rPr lang="zh-CN" altLang="en-US" sz="1800" dirty="0"/>
              <a:t>：</a:t>
            </a:r>
            <a:r>
              <a:rPr lang="en" altLang="zh-CN" sz="1800" dirty="0"/>
              <a:t>Spacing </a:t>
            </a:r>
            <a:r>
              <a:rPr lang="zh-CN" altLang="en-US" sz="1800" dirty="0"/>
              <a:t>指标随迭代世代快速下降并趋于平稳，说明 </a:t>
            </a:r>
            <a:r>
              <a:rPr lang="en" altLang="zh-CN" sz="1800" dirty="0"/>
              <a:t>Pareto </a:t>
            </a:r>
            <a:r>
              <a:rPr lang="zh-CN" altLang="en-US" sz="1800" dirty="0"/>
              <a:t>前沿上非支配解的分布均匀性不断提升，后期种群解间距稳定。</a:t>
            </a:r>
          </a:p>
          <a:p>
            <a:pPr>
              <a:buFont typeface="Wingdings" pitchFamily="2" charset="2"/>
              <a:buChar char="p"/>
            </a:pPr>
            <a:r>
              <a:rPr lang="en" altLang="zh-CN" sz="1800" dirty="0"/>
              <a:t>NSGA-II hypervolume convergence</a:t>
            </a:r>
            <a:r>
              <a:rPr lang="zh-CN" altLang="en-US" sz="1800" dirty="0"/>
              <a:t>：超体积 </a:t>
            </a:r>
            <a:r>
              <a:rPr lang="en" altLang="zh-CN" sz="1800" dirty="0"/>
              <a:t>Hypervolume </a:t>
            </a:r>
            <a:r>
              <a:rPr lang="zh-CN" altLang="en-US" sz="1800" dirty="0"/>
              <a:t>随世代增长快速上升，后期增长放缓接近饱和，表明算法所得 </a:t>
            </a:r>
            <a:r>
              <a:rPr lang="en" altLang="zh-CN" sz="1800" dirty="0"/>
              <a:t>Pareto </a:t>
            </a:r>
            <a:r>
              <a:rPr lang="zh-CN" altLang="en-US" sz="1800" dirty="0"/>
              <a:t>前沿的整体收敛性与空间覆盖能力逐步达到稳定。</a:t>
            </a:r>
          </a:p>
          <a:p>
            <a:pPr>
              <a:buFont typeface="Wingdings" pitchFamily="2" charset="2"/>
              <a:buChar char="p"/>
            </a:pPr>
            <a:r>
              <a:rPr lang="en" altLang="zh-CN" sz="1800" dirty="0"/>
              <a:t>Number of non-dominated solutions</a:t>
            </a:r>
            <a:r>
              <a:rPr lang="zh-CN" altLang="en-US" sz="1800" dirty="0"/>
              <a:t>：非支配解数量前期迅速增加，在 </a:t>
            </a:r>
            <a:r>
              <a:rPr lang="en-US" altLang="zh-CN" sz="1800" dirty="0"/>
              <a:t>50 </a:t>
            </a:r>
            <a:r>
              <a:rPr lang="zh-CN" altLang="en-US" sz="1800" dirty="0"/>
              <a:t>代后稳定维持在 </a:t>
            </a:r>
            <a:r>
              <a:rPr lang="en-US" altLang="zh-CN" sz="1800" dirty="0"/>
              <a:t>180 </a:t>
            </a:r>
            <a:r>
              <a:rPr lang="zh-CN" altLang="en-US" sz="1800" dirty="0"/>
              <a:t>左右，算法能够持续维持规模充足的 </a:t>
            </a:r>
            <a:r>
              <a:rPr lang="en" altLang="zh-CN" sz="1800" dirty="0"/>
              <a:t>Pareto </a:t>
            </a:r>
            <a:r>
              <a:rPr lang="zh-CN" altLang="en-US" sz="1800" dirty="0"/>
              <a:t>最优解集。</a:t>
            </a:r>
          </a:p>
        </p:txBody>
      </p:sp>
    </p:spTree>
    <p:extLst>
      <p:ext uri="{BB962C8B-B14F-4D97-AF65-F5344CB8AC3E}">
        <p14:creationId xmlns:p14="http://schemas.microsoft.com/office/powerpoint/2010/main" val="78202688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3E8C88-211C-16A0-8C55-78A72DF5E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0A80304F-F6A5-4D7D-979D-ADEE205B1FD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ln w="12700" cmpd="sng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z="2800" dirty="0"/>
              <a:t>使用</a:t>
            </a:r>
            <a:r>
              <a:rPr lang="en" altLang="zh-CN" sz="2800" dirty="0"/>
              <a:t>MATLAB</a:t>
            </a:r>
            <a:r>
              <a:rPr lang="zh-CN" altLang="en" sz="2800" dirty="0"/>
              <a:t>进行参数</a:t>
            </a:r>
            <a:r>
              <a:rPr lang="zh-CN" altLang="en-US" sz="2800" dirty="0"/>
              <a:t>优化</a:t>
            </a:r>
          </a:p>
        </p:txBody>
      </p:sp>
      <p:pic>
        <p:nvPicPr>
          <p:cNvPr id="6" name="图片 5" descr="图表, 折线图&#10;&#10;描述已自动生成">
            <a:extLst>
              <a:ext uri="{FF2B5EF4-FFF2-40B4-BE49-F238E27FC236}">
                <a16:creationId xmlns:a16="http://schemas.microsoft.com/office/drawing/2014/main" id="{9AF9D62B-A7BE-8D5A-47BD-28026DA745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015" y="1774653"/>
            <a:ext cx="5522734" cy="4514935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F8BD3007-FED9-C11E-E563-6A60D153A158}"/>
              </a:ext>
            </a:extLst>
          </p:cNvPr>
          <p:cNvSpPr txBox="1"/>
          <p:nvPr/>
        </p:nvSpPr>
        <p:spPr>
          <a:xfrm>
            <a:off x="6623222" y="1659181"/>
            <a:ext cx="5041556" cy="444743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342900" indent="-342900">
              <a:buFont typeface="Wingdings" pitchFamily="2" charset="2"/>
              <a:buChar char="p"/>
              <a:defRPr b="1">
                <a:solidFill>
                  <a:srgbClr val="0070C0"/>
                </a:solidFill>
              </a:defRPr>
            </a:lvl1pPr>
          </a:lstStyle>
          <a:p>
            <a:pPr>
              <a:lnSpc>
                <a:spcPct val="200000"/>
              </a:lnSpc>
            </a:pPr>
            <a:r>
              <a:rPr lang="zh-CN" altLang="en-US" dirty="0"/>
              <a:t>图为采用 </a:t>
            </a:r>
            <a:r>
              <a:rPr lang="en-US" altLang="zh-CN" dirty="0"/>
              <a:t>3 </a:t>
            </a:r>
            <a:r>
              <a:rPr lang="zh-CN" altLang="en-US" dirty="0"/>
              <a:t>组不同随机种子运行 </a:t>
            </a:r>
            <a:r>
              <a:rPr lang="en" altLang="zh-CN" dirty="0"/>
              <a:t>NSGA-II </a:t>
            </a:r>
            <a:r>
              <a:rPr lang="zh-CN" altLang="en-US" dirty="0"/>
              <a:t>算法得到的最终 </a:t>
            </a:r>
            <a:r>
              <a:rPr lang="en" altLang="zh-CN" dirty="0"/>
              <a:t>Pareto </a:t>
            </a:r>
            <a:r>
              <a:rPr lang="zh-CN" altLang="en-US" dirty="0"/>
              <a:t>前沿。</a:t>
            </a:r>
            <a:endParaRPr lang="en-US" altLang="zh-CN" dirty="0"/>
          </a:p>
          <a:p>
            <a:pPr>
              <a:lnSpc>
                <a:spcPct val="200000"/>
              </a:lnSpc>
            </a:pPr>
            <a:r>
              <a:rPr lang="zh-CN" altLang="en-US" dirty="0"/>
              <a:t>可以看出，三组随机种子对应的 </a:t>
            </a:r>
            <a:r>
              <a:rPr lang="en" altLang="zh-CN" dirty="0"/>
              <a:t>Pareto </a:t>
            </a:r>
            <a:r>
              <a:rPr lang="zh-CN" altLang="en-US" dirty="0"/>
              <a:t>前沿曲线高度重合，解集分布基本一致，仅在局部少量解点处存在微小差异。</a:t>
            </a:r>
            <a:endParaRPr lang="en-US" altLang="zh-CN" dirty="0"/>
          </a:p>
          <a:p>
            <a:pPr>
              <a:lnSpc>
                <a:spcPct val="200000"/>
              </a:lnSpc>
            </a:pPr>
            <a:r>
              <a:rPr lang="zh-CN" altLang="en-US" dirty="0"/>
              <a:t>该结果表明，在本算例下 </a:t>
            </a:r>
            <a:r>
              <a:rPr lang="en" altLang="zh-CN" dirty="0"/>
              <a:t>NSGA-II </a:t>
            </a:r>
            <a:r>
              <a:rPr lang="zh-CN" altLang="en-US" dirty="0"/>
              <a:t>算法受随机初始化的影响较小，优化结果稳定性较好，具备较强的可复现性。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80907FE-8CB5-5CDB-2D6F-90B99A57052D}"/>
              </a:ext>
            </a:extLst>
          </p:cNvPr>
          <p:cNvSpPr txBox="1"/>
          <p:nvPr/>
        </p:nvSpPr>
        <p:spPr>
          <a:xfrm>
            <a:off x="485449" y="1172090"/>
            <a:ext cx="86585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zh-CN" altLang="en-US" sz="2000" b="1" dirty="0">
                <a:solidFill>
                  <a:srgbClr val="0070C0"/>
                </a:solidFill>
              </a:rPr>
              <a:t>采用不同的随机种子，运行 </a:t>
            </a:r>
            <a:r>
              <a:rPr lang="en" altLang="zh-CN" sz="2000" b="1" dirty="0">
                <a:solidFill>
                  <a:srgbClr val="0070C0"/>
                </a:solidFill>
              </a:rPr>
              <a:t>NSGA-II </a:t>
            </a:r>
            <a:r>
              <a:rPr lang="zh-CN" altLang="en-US" sz="2000" b="1" dirty="0">
                <a:solidFill>
                  <a:srgbClr val="0070C0"/>
                </a:solidFill>
              </a:rPr>
              <a:t>算法，得到 </a:t>
            </a:r>
            <a:r>
              <a:rPr lang="en" altLang="zh-CN" sz="2000" b="1" dirty="0">
                <a:solidFill>
                  <a:srgbClr val="0070C0"/>
                </a:solidFill>
              </a:rPr>
              <a:t>Pareto </a:t>
            </a:r>
            <a:r>
              <a:rPr lang="zh-CN" altLang="en-US" sz="2000" b="1" dirty="0">
                <a:solidFill>
                  <a:srgbClr val="0070C0"/>
                </a:solidFill>
              </a:rPr>
              <a:t>前沿</a:t>
            </a:r>
          </a:p>
          <a:p>
            <a:pPr marL="342900" indent="-342900">
              <a:buFont typeface="Wingdings" pitchFamily="2" charset="2"/>
              <a:buChar char="Ø"/>
            </a:pPr>
            <a:endParaRPr lang="zh-CN" altLang="en-US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753903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29D6D617-2DF9-DFAB-55F4-DE2851ECE9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ln w="12700" cmpd="sng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z="2800" dirty="0"/>
              <a:t>结构优化设计结果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5C10BDD-9A6D-4ED4-F549-343DA81CA63F}"/>
              </a:ext>
            </a:extLst>
          </p:cNvPr>
          <p:cNvSpPr txBox="1"/>
          <p:nvPr/>
        </p:nvSpPr>
        <p:spPr>
          <a:xfrm>
            <a:off x="485449" y="1172090"/>
            <a:ext cx="8658551" cy="968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000" b="1" dirty="0">
                <a:solidFill>
                  <a:srgbClr val="0070C0"/>
                </a:solidFill>
              </a:rPr>
              <a:t>采用</a:t>
            </a:r>
            <a:r>
              <a:rPr lang="en" altLang="zh-CN" sz="2000" b="1" dirty="0">
                <a:solidFill>
                  <a:srgbClr val="0070C0"/>
                </a:solidFill>
              </a:rPr>
              <a:t>TOPSIS</a:t>
            </a:r>
            <a:r>
              <a:rPr lang="zh-CN" altLang="en-US" sz="2000" b="1" dirty="0">
                <a:solidFill>
                  <a:srgbClr val="0070C0"/>
                </a:solidFill>
              </a:rPr>
              <a:t>筛选方法，在</a:t>
            </a:r>
            <a:r>
              <a:rPr lang="en" altLang="zh-CN" sz="2000" b="1" dirty="0">
                <a:solidFill>
                  <a:srgbClr val="0070C0"/>
                </a:solidFill>
              </a:rPr>
              <a:t>Pareto </a:t>
            </a:r>
            <a:r>
              <a:rPr lang="zh-CN" altLang="en-US" sz="2000" b="1" dirty="0">
                <a:solidFill>
                  <a:srgbClr val="0070C0"/>
                </a:solidFill>
              </a:rPr>
              <a:t>前沿上得到筛选点</a:t>
            </a:r>
            <a:endParaRPr lang="en-US" altLang="zh-CN" sz="2000" b="1" dirty="0">
              <a:solidFill>
                <a:srgbClr val="0070C0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endParaRPr lang="zh-CN" altLang="en-US" sz="2000" b="1" dirty="0">
              <a:solidFill>
                <a:srgbClr val="0070C0"/>
              </a:solidFill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861CFE04-4222-D31C-6A73-BECC247766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8434" y="2140817"/>
            <a:ext cx="6670539" cy="3772031"/>
          </a:xfrm>
          <a:prstGeom prst="rect">
            <a:avLst/>
          </a:prstGeom>
        </p:spPr>
      </p:pic>
      <p:pic>
        <p:nvPicPr>
          <p:cNvPr id="21" name="图片 20" descr="图表, 折线图&#10;&#10;描述已自动生成">
            <a:extLst>
              <a:ext uri="{FF2B5EF4-FFF2-40B4-BE49-F238E27FC236}">
                <a16:creationId xmlns:a16="http://schemas.microsoft.com/office/drawing/2014/main" id="{60590F5B-4B54-BAF2-E37C-26D4DCA06B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700" y="2140817"/>
            <a:ext cx="4604306" cy="3764104"/>
          </a:xfrm>
          <a:prstGeom prst="rect">
            <a:avLst/>
          </a:prstGeom>
        </p:spPr>
      </p:pic>
      <p:sp>
        <p:nvSpPr>
          <p:cNvPr id="22" name="心形 21">
            <a:extLst>
              <a:ext uri="{FF2B5EF4-FFF2-40B4-BE49-F238E27FC236}">
                <a16:creationId xmlns:a16="http://schemas.microsoft.com/office/drawing/2014/main" id="{E8B06778-A489-8AE5-ADA8-AED0C70185FA}"/>
              </a:ext>
            </a:extLst>
          </p:cNvPr>
          <p:cNvSpPr/>
          <p:nvPr/>
        </p:nvSpPr>
        <p:spPr>
          <a:xfrm>
            <a:off x="1853514" y="4806778"/>
            <a:ext cx="222421" cy="172800"/>
          </a:xfrm>
          <a:prstGeom prst="hear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心形 22">
            <a:extLst>
              <a:ext uri="{FF2B5EF4-FFF2-40B4-BE49-F238E27FC236}">
                <a16:creationId xmlns:a16="http://schemas.microsoft.com/office/drawing/2014/main" id="{134A106E-7D71-B505-F365-591CC3DCEF7D}"/>
              </a:ext>
            </a:extLst>
          </p:cNvPr>
          <p:cNvSpPr/>
          <p:nvPr/>
        </p:nvSpPr>
        <p:spPr>
          <a:xfrm>
            <a:off x="1688758" y="6122990"/>
            <a:ext cx="275968" cy="231231"/>
          </a:xfrm>
          <a:prstGeom prst="hear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241E6B1-64B9-548D-2B88-784567C1A3E4}"/>
              </a:ext>
            </a:extLst>
          </p:cNvPr>
          <p:cNvSpPr txBox="1"/>
          <p:nvPr/>
        </p:nvSpPr>
        <p:spPr>
          <a:xfrm>
            <a:off x="2075935" y="5956390"/>
            <a:ext cx="3749744" cy="4655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342900" indent="-342900">
              <a:lnSpc>
                <a:spcPct val="150000"/>
              </a:lnSpc>
              <a:buFont typeface="Wingdings" pitchFamily="2" charset="2"/>
              <a:buChar char="Ø"/>
              <a:defRPr sz="2000" b="1">
                <a:solidFill>
                  <a:srgbClr val="0070C0"/>
                </a:solidFill>
              </a:defRPr>
            </a:lvl1pPr>
          </a:lstStyle>
          <a:p>
            <a:pPr marL="0" indent="0">
              <a:buNone/>
            </a:pPr>
            <a:r>
              <a:rPr lang="zh-CN" altLang="en-US" sz="1800" dirty="0"/>
              <a:t>筛选点（</a:t>
            </a:r>
            <a:r>
              <a:rPr lang="en" altLang="zh-CN" sz="1800" dirty="0"/>
              <a:t> TOPSIS</a:t>
            </a:r>
            <a:r>
              <a:rPr lang="zh-CN" altLang="en-US" sz="1800" dirty="0"/>
              <a:t>筛选方法）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F3EC3780-1A21-E0D2-0F5B-6EC10EDA65CA}"/>
              </a:ext>
            </a:extLst>
          </p:cNvPr>
          <p:cNvSpPr txBox="1"/>
          <p:nvPr/>
        </p:nvSpPr>
        <p:spPr>
          <a:xfrm>
            <a:off x="6096000" y="5956390"/>
            <a:ext cx="5152571" cy="4655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indent="0">
              <a:lnSpc>
                <a:spcPct val="150000"/>
              </a:lnSpc>
              <a:buFont typeface="Wingdings" pitchFamily="2" charset="2"/>
              <a:buNone/>
              <a:defRPr b="1">
                <a:solidFill>
                  <a:srgbClr val="0070C0"/>
                </a:solidFill>
              </a:defRPr>
            </a:lvl1pPr>
          </a:lstStyle>
          <a:p>
            <a:r>
              <a:rPr lang="zh-CN" altLang="en-US" dirty="0"/>
              <a:t>二维拓扑流道结构对应的温度场、流场和结构图</a:t>
            </a:r>
          </a:p>
        </p:txBody>
      </p:sp>
    </p:spTree>
    <p:extLst>
      <p:ext uri="{BB962C8B-B14F-4D97-AF65-F5344CB8AC3E}">
        <p14:creationId xmlns:p14="http://schemas.microsoft.com/office/powerpoint/2010/main" val="3617882622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BBD1B0-4823-68EA-EB39-4A0298C69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148F1C67-674B-90D6-67D0-12EFA02FCC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ln w="12700" cmpd="sng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z="2800" dirty="0"/>
              <a:t>结构优化设计结果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F90F8FE-636B-7304-AA6B-C7D0A7000A6E}"/>
              </a:ext>
            </a:extLst>
          </p:cNvPr>
          <p:cNvSpPr txBox="1"/>
          <p:nvPr/>
        </p:nvSpPr>
        <p:spPr>
          <a:xfrm>
            <a:off x="561889" y="965602"/>
            <a:ext cx="10458208" cy="28153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342900" indent="-342900">
              <a:lnSpc>
                <a:spcPct val="150000"/>
              </a:lnSpc>
              <a:buFont typeface="Wingdings" pitchFamily="2" charset="2"/>
              <a:buChar char="Ø"/>
              <a:defRPr sz="2000" b="1">
                <a:solidFill>
                  <a:srgbClr val="0070C0"/>
                </a:solidFill>
              </a:defRPr>
            </a:lvl1pPr>
          </a:lstStyle>
          <a:p>
            <a:r>
              <a:rPr lang="zh-CN" altLang="en-US" dirty="0"/>
              <a:t>将设计得到的二维拓扑流道放到三维模型中，改变热源的厚度</a:t>
            </a:r>
            <a:r>
              <a:rPr lang="en-US" altLang="zh-CN" dirty="0"/>
              <a:t>D1</a:t>
            </a:r>
            <a:r>
              <a:rPr lang="zh-CN" altLang="en-US" dirty="0"/>
              <a:t>，和</a:t>
            </a:r>
            <a:r>
              <a:rPr lang="en-US" altLang="zh-CN" dirty="0"/>
              <a:t>Z</a:t>
            </a:r>
            <a:r>
              <a:rPr lang="zh-CN" altLang="zh-CN" dirty="0"/>
              <a:t>型</a:t>
            </a:r>
            <a:r>
              <a:rPr lang="zh-CN" altLang="en-US" dirty="0"/>
              <a:t>、</a:t>
            </a:r>
            <a:r>
              <a:rPr lang="en-US" altLang="zh-CN" dirty="0"/>
              <a:t> S</a:t>
            </a:r>
            <a:r>
              <a:rPr lang="zh-CN" altLang="zh-CN" dirty="0"/>
              <a:t>型</a:t>
            </a:r>
            <a:r>
              <a:rPr lang="zh-CN" altLang="en-US" dirty="0"/>
              <a:t>流道进行对比：</a:t>
            </a:r>
            <a:endParaRPr lang="en-US" altLang="zh-CN" dirty="0"/>
          </a:p>
          <a:p>
            <a:r>
              <a:rPr lang="zh-CN" altLang="zh-CN" dirty="0"/>
              <a:t>优化后的拓扑流道相较于</a:t>
            </a:r>
            <a:r>
              <a:rPr lang="en-US" altLang="zh-CN" dirty="0"/>
              <a:t>Z</a:t>
            </a:r>
            <a:r>
              <a:rPr lang="zh-CN" altLang="zh-CN" dirty="0"/>
              <a:t>型平行通道，</a:t>
            </a:r>
            <a:r>
              <a:rPr lang="zh-CN" altLang="en-US" dirty="0"/>
              <a:t>平均温度</a:t>
            </a:r>
            <a:r>
              <a:rPr lang="zh-CN" altLang="zh-CN" dirty="0"/>
              <a:t>降低约</a:t>
            </a:r>
            <a:r>
              <a:rPr lang="en-US" altLang="zh-CN" dirty="0"/>
              <a:t>2 K</a:t>
            </a:r>
            <a:r>
              <a:rPr lang="zh-CN" altLang="en-US" dirty="0"/>
              <a:t>；</a:t>
            </a:r>
            <a:r>
              <a:rPr lang="zh-CN" altLang="zh-CN" dirty="0"/>
              <a:t>相较于</a:t>
            </a:r>
            <a:r>
              <a:rPr lang="en-US" altLang="zh-CN" dirty="0"/>
              <a:t>S</a:t>
            </a:r>
            <a:r>
              <a:rPr lang="zh-CN" altLang="zh-CN" dirty="0"/>
              <a:t>型蛇形通道，</a:t>
            </a:r>
            <a:r>
              <a:rPr lang="zh-CN" altLang="en-US" dirty="0"/>
              <a:t>平均</a:t>
            </a:r>
            <a:r>
              <a:rPr lang="zh-CN" altLang="zh-CN" dirty="0"/>
              <a:t>压降降低约</a:t>
            </a:r>
            <a:r>
              <a:rPr lang="en-US" altLang="zh-CN" dirty="0"/>
              <a:t>88%</a:t>
            </a:r>
            <a:r>
              <a:rPr lang="zh-CN" altLang="zh-CN" dirty="0"/>
              <a:t>。 </a:t>
            </a:r>
            <a:endParaRPr lang="en-US" altLang="zh-CN" dirty="0"/>
          </a:p>
          <a:p>
            <a:r>
              <a:rPr lang="zh-CN" altLang="en-US" dirty="0"/>
              <a:t>拓扑优化设计能够实现折中优化结果，兼顾了散热效果和流动阻力。</a:t>
            </a:r>
          </a:p>
          <a:p>
            <a:endParaRPr lang="zh-CN" altLang="en-US" dirty="0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811A4859-F4A3-BE64-96AF-736491A13D16}"/>
              </a:ext>
            </a:extLst>
          </p:cNvPr>
          <p:cNvGrpSpPr/>
          <p:nvPr/>
        </p:nvGrpSpPr>
        <p:grpSpPr>
          <a:xfrm>
            <a:off x="232229" y="3240787"/>
            <a:ext cx="11977097" cy="3463310"/>
            <a:chOff x="0" y="3394690"/>
            <a:chExt cx="11977097" cy="3463310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CCF727E4-F238-3516-99B4-A481530FE3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62207" y="3394690"/>
              <a:ext cx="4467586" cy="346331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89DE4152-A1EC-2194-1638-178EE9F814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5502" b="5238"/>
            <a:stretch/>
          </p:blipFill>
          <p:spPr>
            <a:xfrm>
              <a:off x="0" y="3394690"/>
              <a:ext cx="4221788" cy="3281881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50F6A4B5-4C90-432E-D70A-02C033532F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5502" b="5238"/>
            <a:stretch/>
          </p:blipFill>
          <p:spPr>
            <a:xfrm>
              <a:off x="7755309" y="3394690"/>
              <a:ext cx="4221788" cy="32818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64769139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5199BB-0D71-9AA2-8C6D-26D091B120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E96C0F83-7E7C-1C13-00BC-3891181544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ln w="12700" cmpd="sng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z="2800" dirty="0"/>
              <a:t>结构优化设计结果</a:t>
            </a:r>
          </a:p>
        </p:txBody>
      </p:sp>
      <p:pic>
        <p:nvPicPr>
          <p:cNvPr id="12" name="图片 11" descr="图表, 折线图&#10;&#10;描述已自动生成">
            <a:extLst>
              <a:ext uri="{FF2B5EF4-FFF2-40B4-BE49-F238E27FC236}">
                <a16:creationId xmlns:a16="http://schemas.microsoft.com/office/drawing/2014/main" id="{04F5EDF5-0F2A-33A4-E2BB-067641148B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833" t="4782" r="18534" b="20586"/>
          <a:stretch/>
        </p:blipFill>
        <p:spPr>
          <a:xfrm>
            <a:off x="5836060" y="1640114"/>
            <a:ext cx="6195145" cy="4519881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D787EBE6-CCB1-92B1-CA51-4B9F45DCEDED}"/>
              </a:ext>
            </a:extLst>
          </p:cNvPr>
          <p:cNvSpPr txBox="1"/>
          <p:nvPr/>
        </p:nvSpPr>
        <p:spPr>
          <a:xfrm>
            <a:off x="29115" y="1159761"/>
            <a:ext cx="5863685" cy="545155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342900" indent="-342900">
              <a:lnSpc>
                <a:spcPct val="200000"/>
              </a:lnSpc>
              <a:buFont typeface="Wingdings" pitchFamily="2" charset="2"/>
              <a:buChar char="p"/>
              <a:defRPr b="1">
                <a:solidFill>
                  <a:srgbClr val="0070C0"/>
                </a:solidFill>
              </a:defRPr>
            </a:lvl1pPr>
          </a:lstStyle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dirty="0"/>
              <a:t>图片展示了全因子试验所需仿真次数 </a:t>
            </a:r>
            <a:r>
              <a:rPr lang="en" altLang="zh-CN" dirty="0"/>
              <a:t>N </a:t>
            </a:r>
            <a:r>
              <a:rPr lang="zh-CN" altLang="en-US" dirty="0"/>
              <a:t>与本文框架实现的计算成本缩减系数 </a:t>
            </a:r>
            <a:r>
              <a:rPr lang="el-GR" altLang="zh-CN" dirty="0"/>
              <a:t>η </a:t>
            </a:r>
            <a:r>
              <a:rPr lang="zh-CN" altLang="en-US" dirty="0"/>
              <a:t>随单变量水平数 </a:t>
            </a:r>
            <a:r>
              <a:rPr lang="en" altLang="zh-CN" dirty="0"/>
              <a:t>L</a:t>
            </a:r>
            <a:r>
              <a:rPr lang="zh-CN" altLang="en" dirty="0"/>
              <a:t>（</a:t>
            </a:r>
            <a:r>
              <a:rPr lang="en" altLang="zh-CN" dirty="0"/>
              <a:t>3~20</a:t>
            </a:r>
            <a:r>
              <a:rPr lang="zh-CN" altLang="en" dirty="0"/>
              <a:t>）</a:t>
            </a:r>
            <a:r>
              <a:rPr lang="zh-CN" altLang="en-US" dirty="0"/>
              <a:t>的变化规律。</a:t>
            </a:r>
            <a:endParaRPr lang="en-US" altLang="zh-CN" dirty="0"/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en-US" altLang="zh-CN" dirty="0"/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dirty="0"/>
              <a:t>由图可见，全因子设计的 </a:t>
            </a:r>
            <a:r>
              <a:rPr lang="en" altLang="zh-CN" dirty="0"/>
              <a:t>CFD </a:t>
            </a:r>
            <a:r>
              <a:rPr lang="zh-CN" altLang="en-US" dirty="0"/>
              <a:t>仿真次数 </a:t>
            </a:r>
            <a:r>
              <a:rPr lang="en" altLang="zh-CN" dirty="0"/>
              <a:t>N </a:t>
            </a:r>
            <a:r>
              <a:rPr lang="zh-CN" altLang="en-US" dirty="0"/>
              <a:t>随 </a:t>
            </a:r>
            <a:r>
              <a:rPr lang="en" altLang="zh-CN" dirty="0"/>
              <a:t>L </a:t>
            </a:r>
            <a:r>
              <a:rPr lang="zh-CN" altLang="en-US" dirty="0"/>
              <a:t>增大呈指数式快速增长，</a:t>
            </a:r>
            <a:r>
              <a:rPr lang="zh-CN" altLang="en-US" dirty="0">
                <a:solidFill>
                  <a:srgbClr val="C00000"/>
                </a:solidFill>
              </a:rPr>
              <a:t>当 </a:t>
            </a:r>
            <a:r>
              <a:rPr lang="en" altLang="zh-CN" dirty="0">
                <a:solidFill>
                  <a:srgbClr val="C00000"/>
                </a:solidFill>
              </a:rPr>
              <a:t>L=10 </a:t>
            </a:r>
            <a:r>
              <a:rPr lang="zh-CN" altLang="en-US" dirty="0">
                <a:solidFill>
                  <a:srgbClr val="C00000"/>
                </a:solidFill>
              </a:rPr>
              <a:t>时仿真量达到 </a:t>
            </a:r>
            <a:r>
              <a:rPr lang="en-US" altLang="zh-CN" dirty="0">
                <a:solidFill>
                  <a:srgbClr val="C00000"/>
                </a:solidFill>
              </a:rPr>
              <a:t>10000 </a:t>
            </a:r>
            <a:r>
              <a:rPr lang="zh-CN" altLang="en-US" dirty="0">
                <a:solidFill>
                  <a:srgbClr val="C00000"/>
                </a:solidFill>
              </a:rPr>
              <a:t>次，</a:t>
            </a:r>
            <a:r>
              <a:rPr lang="en" altLang="zh-CN" dirty="0">
                <a:solidFill>
                  <a:srgbClr val="C00000"/>
                </a:solidFill>
              </a:rPr>
              <a:t>L=20 </a:t>
            </a:r>
            <a:r>
              <a:rPr lang="zh-CN" altLang="en-US" dirty="0">
                <a:solidFill>
                  <a:srgbClr val="C00000"/>
                </a:solidFill>
              </a:rPr>
              <a:t>时激增到 </a:t>
            </a:r>
            <a:r>
              <a:rPr lang="en-US" altLang="zh-CN" dirty="0">
                <a:solidFill>
                  <a:srgbClr val="C00000"/>
                </a:solidFill>
              </a:rPr>
              <a:t>160000 </a:t>
            </a:r>
            <a:r>
              <a:rPr lang="zh-CN" altLang="en-US" dirty="0">
                <a:solidFill>
                  <a:srgbClr val="C00000"/>
                </a:solidFill>
              </a:rPr>
              <a:t>次</a:t>
            </a:r>
            <a:r>
              <a:rPr lang="zh-CN" altLang="en-US" dirty="0"/>
              <a:t>；</a:t>
            </a:r>
            <a:endParaRPr lang="en-US" altLang="zh-CN" dirty="0"/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en-US" altLang="zh-CN" dirty="0"/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dirty="0"/>
              <a:t>而本文所提框架构建代理模型仅需少量 </a:t>
            </a:r>
            <a:r>
              <a:rPr lang="en" altLang="zh-CN" dirty="0"/>
              <a:t>CFD </a:t>
            </a:r>
            <a:r>
              <a:rPr lang="zh-CN" altLang="en-US" dirty="0"/>
              <a:t>仿真，约消耗</a:t>
            </a:r>
            <a:r>
              <a:rPr lang="en-US" altLang="zh-CN" dirty="0">
                <a:solidFill>
                  <a:srgbClr val="C00000"/>
                </a:solidFill>
              </a:rPr>
              <a:t>972 </a:t>
            </a:r>
            <a:r>
              <a:rPr lang="zh-CN" altLang="en-US" dirty="0">
                <a:solidFill>
                  <a:srgbClr val="C00000"/>
                </a:solidFill>
              </a:rPr>
              <a:t>核时</a:t>
            </a:r>
            <a:r>
              <a:rPr lang="zh-CN" altLang="en-US" dirty="0"/>
              <a:t>，计算成本降低 </a:t>
            </a:r>
            <a:r>
              <a:rPr lang="en-US" altLang="zh-CN" dirty="0">
                <a:solidFill>
                  <a:srgbClr val="C00000"/>
                </a:solidFill>
              </a:rPr>
              <a:t>99.89%</a:t>
            </a:r>
            <a:r>
              <a:rPr lang="zh-CN" altLang="en-US" dirty="0"/>
              <a:t>，而采用全因子试验开展同等设计空间探索，约需 </a:t>
            </a:r>
            <a:r>
              <a:rPr lang="en-US" altLang="zh-CN" dirty="0">
                <a:solidFill>
                  <a:srgbClr val="C00000"/>
                </a:solidFill>
              </a:rPr>
              <a:t>900000 </a:t>
            </a:r>
            <a:r>
              <a:rPr lang="zh-CN" altLang="en-US" dirty="0">
                <a:solidFill>
                  <a:srgbClr val="C00000"/>
                </a:solidFill>
              </a:rPr>
              <a:t>核时</a:t>
            </a:r>
            <a:r>
              <a:rPr lang="zh-CN" altLang="en-US" dirty="0"/>
              <a:t>，对应的</a:t>
            </a:r>
            <a:r>
              <a:rPr lang="zh-CN" altLang="en-US" dirty="0">
                <a:solidFill>
                  <a:srgbClr val="C00000"/>
                </a:solidFill>
              </a:rPr>
              <a:t>成本缩减系数 </a:t>
            </a:r>
            <a:r>
              <a:rPr lang="el-GR" altLang="zh-CN" dirty="0">
                <a:solidFill>
                  <a:srgbClr val="C00000"/>
                </a:solidFill>
              </a:rPr>
              <a:t>η </a:t>
            </a:r>
            <a:r>
              <a:rPr lang="zh-CN" altLang="en-US" dirty="0">
                <a:solidFill>
                  <a:srgbClr val="C00000"/>
                </a:solidFill>
              </a:rPr>
              <a:t>迅速趋近于 </a:t>
            </a:r>
            <a:r>
              <a:rPr lang="en-US" altLang="zh-CN" dirty="0">
                <a:solidFill>
                  <a:srgbClr val="C00000"/>
                </a:solidFill>
              </a:rPr>
              <a:t>1</a:t>
            </a:r>
            <a:r>
              <a:rPr lang="zh-CN" altLang="en-US" dirty="0"/>
              <a:t>，充分体现该方法在多水平参数问题上巨大的计算效率优势。</a:t>
            </a:r>
          </a:p>
        </p:txBody>
      </p:sp>
    </p:spTree>
    <p:extLst>
      <p:ext uri="{BB962C8B-B14F-4D97-AF65-F5344CB8AC3E}">
        <p14:creationId xmlns:p14="http://schemas.microsoft.com/office/powerpoint/2010/main" val="3128777339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zh-CN" altLang="en-US" sz="2800" dirty="0"/>
              <a:t>结论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94032" y="1211064"/>
            <a:ext cx="10907368" cy="500143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342900" indent="-342900">
              <a:lnSpc>
                <a:spcPct val="200000"/>
              </a:lnSpc>
              <a:buFont typeface="Wingdings" pitchFamily="2" charset="2"/>
              <a:buChar char="p"/>
              <a:defRPr b="1">
                <a:solidFill>
                  <a:srgbClr val="0070C0"/>
                </a:solidFill>
              </a:defRPr>
            </a:lvl1pPr>
          </a:lstStyle>
          <a:p>
            <a:pPr>
              <a:buFont typeface="Wingdings" pitchFamily="2" charset="2"/>
              <a:buChar char="Ø"/>
            </a:pPr>
            <a:r>
              <a:rPr lang="zh-CN" altLang="en-US" dirty="0"/>
              <a:t>本工作在</a:t>
            </a:r>
            <a:r>
              <a:rPr lang="en-US" altLang="zh-CN" dirty="0"/>
              <a:t>COMSOL</a:t>
            </a:r>
            <a:r>
              <a:rPr lang="zh-CN" altLang="en-US" dirty="0"/>
              <a:t>中完成批量仿真并导出数据，在</a:t>
            </a:r>
            <a:r>
              <a:rPr lang="en-US" altLang="zh-CN" dirty="0"/>
              <a:t>MATLAB</a:t>
            </a:r>
            <a:r>
              <a:rPr lang="zh-CN" altLang="en-US" dirty="0"/>
              <a:t>中独立构建</a:t>
            </a:r>
            <a:r>
              <a:rPr lang="en-US" altLang="zh-CN" dirty="0"/>
              <a:t>Kriging</a:t>
            </a:r>
            <a:r>
              <a:rPr lang="zh-CN" altLang="en-US" dirty="0"/>
              <a:t>代理模型并执行</a:t>
            </a:r>
            <a:r>
              <a:rPr lang="en-US" altLang="zh-CN" dirty="0"/>
              <a:t>NSGA-II</a:t>
            </a:r>
            <a:r>
              <a:rPr lang="zh-CN" altLang="en-US" dirty="0"/>
              <a:t>多目标优化，展示了</a:t>
            </a:r>
            <a:r>
              <a:rPr lang="en-US" altLang="zh-CN" dirty="0"/>
              <a:t>COMSOL</a:t>
            </a:r>
            <a:r>
              <a:rPr lang="zh-CN" altLang="en-US" dirty="0"/>
              <a:t>精确仿真与</a:t>
            </a:r>
            <a:r>
              <a:rPr lang="en-US" altLang="zh-CN" dirty="0"/>
              <a:t>MATLAB</a:t>
            </a:r>
            <a:r>
              <a:rPr lang="zh-CN" altLang="en-US" dirty="0"/>
              <a:t>优化算法在电池热管理中的协同工程价值。</a:t>
            </a:r>
            <a:endParaRPr lang="en-US" altLang="zh-CN" dirty="0"/>
          </a:p>
          <a:p>
            <a:pPr>
              <a:buFont typeface="Wingdings" pitchFamily="2" charset="2"/>
              <a:buChar char="Ø"/>
            </a:pPr>
            <a:r>
              <a:rPr lang="zh-CN" altLang="en-US" dirty="0"/>
              <a:t>本研究中的代理辅助框架融合 </a:t>
            </a:r>
            <a:r>
              <a:rPr lang="en" altLang="zh-CN" dirty="0"/>
              <a:t>Kriging </a:t>
            </a:r>
            <a:r>
              <a:rPr lang="zh-CN" altLang="en-US" dirty="0"/>
              <a:t>代理模型与 </a:t>
            </a:r>
            <a:r>
              <a:rPr lang="en" altLang="zh-CN" dirty="0"/>
              <a:t>NSGA-II </a:t>
            </a:r>
            <a:r>
              <a:rPr lang="zh-CN" altLang="en-US" dirty="0"/>
              <a:t>优化算法，相较于直接开展同等规模 </a:t>
            </a:r>
            <a:r>
              <a:rPr lang="en" altLang="zh-CN" dirty="0"/>
              <a:t>CFD </a:t>
            </a:r>
            <a:r>
              <a:rPr lang="zh-CN" altLang="en-US" dirty="0"/>
              <a:t>仿真，可以使得计算成本降低约 </a:t>
            </a:r>
            <a:r>
              <a:rPr lang="en-US" altLang="zh-CN" dirty="0"/>
              <a:t>99%</a:t>
            </a:r>
            <a:r>
              <a:rPr lang="zh-CN" altLang="en-US" dirty="0"/>
              <a:t>。</a:t>
            </a:r>
            <a:endParaRPr lang="en-US" altLang="zh-CN" dirty="0"/>
          </a:p>
          <a:p>
            <a:pPr>
              <a:buFont typeface="Wingdings" pitchFamily="2" charset="2"/>
              <a:buChar char="Ø"/>
            </a:pPr>
            <a:r>
              <a:rPr lang="zh-CN" altLang="en-US" dirty="0"/>
              <a:t>该方法无需预先给定目标权重，降低设计主观性，可为液冷板等热控部件多目标优化提供通用思路。</a:t>
            </a:r>
            <a:endParaRPr lang="en-US" altLang="zh-CN" dirty="0"/>
          </a:p>
          <a:p>
            <a:endParaRPr lang="zh-CN" altLang="en-US" dirty="0"/>
          </a:p>
          <a:p>
            <a:pPr marL="0" indent="0">
              <a:buNone/>
            </a:pPr>
            <a:r>
              <a:rPr lang="zh-CN" altLang="en-US" dirty="0"/>
              <a:t>未来工作</a:t>
            </a:r>
          </a:p>
          <a:p>
            <a:r>
              <a:rPr lang="zh-CN" altLang="en-US" dirty="0"/>
              <a:t>拓展至三维、瞬态、多热源非均匀生热工况，评估不同冷却介质下框架稳定性。</a:t>
            </a:r>
            <a:endParaRPr lang="en-US" altLang="zh-CN" dirty="0"/>
          </a:p>
          <a:p>
            <a:r>
              <a:rPr lang="zh-CN" altLang="en-US" dirty="0"/>
              <a:t>在优化中增加制造约束，并结合机器学习构建端到端性能预测模型，提升方案可制造性与优化效率。</a:t>
            </a:r>
            <a:endParaRPr lang="en-US" altLang="zh-CN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7AA7AFA-99A1-CC9C-D03E-B9691128E3DF}"/>
              </a:ext>
            </a:extLst>
          </p:cNvPr>
          <p:cNvSpPr>
            <a:spLocks noChangeAspect="1"/>
          </p:cNvSpPr>
          <p:nvPr/>
        </p:nvSpPr>
        <p:spPr>
          <a:xfrm>
            <a:off x="4445876" y="2557203"/>
            <a:ext cx="7935310" cy="4403273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6372141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5050F32-7FD6-A604-ABCB-0BD975D72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0F29CB98-5EF5-52DB-3BDA-01CA59BA68D5}"/>
              </a:ext>
            </a:extLst>
          </p:cNvPr>
          <p:cNvSpPr txBox="1"/>
          <p:nvPr/>
        </p:nvSpPr>
        <p:spPr>
          <a:xfrm>
            <a:off x="679751" y="2511803"/>
            <a:ext cx="1121467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4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TXinwei" panose="02010800040101010101" pitchFamily="2" charset="-122"/>
                <a:ea typeface="STXinwei" panose="02010800040101010101" pitchFamily="2" charset="-122"/>
                <a:cs typeface="+mn-cs"/>
              </a:rPr>
              <a:t>“</a:t>
            </a:r>
            <a:r>
              <a:rPr kumimoji="0" lang="zh-CN" altLang="en-US" sz="44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TXinwei" panose="02010800040101010101" pitchFamily="2" charset="-122"/>
                <a:ea typeface="STXinwei" panose="02010800040101010101" pitchFamily="2" charset="-122"/>
                <a:cs typeface="+mn-cs"/>
              </a:rPr>
              <a:t>六秩电机耕耘路，一流学报守初心”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5727877-B090-938E-76DB-CFE7EB705A12}"/>
              </a:ext>
            </a:extLst>
          </p:cNvPr>
          <p:cNvSpPr/>
          <p:nvPr/>
        </p:nvSpPr>
        <p:spPr>
          <a:xfrm rot="10800000">
            <a:off x="-2317" y="1742519"/>
            <a:ext cx="12194307" cy="2303362"/>
          </a:xfrm>
          <a:prstGeom prst="rect">
            <a:avLst/>
          </a:prstGeom>
          <a:solidFill>
            <a:srgbClr val="1755A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 dirty="0">
              <a:solidFill>
                <a:prstClr val="white"/>
              </a:solidFill>
              <a:latin typeface="Times New Roman" panose="02020603050405020304"/>
              <a:ea typeface="SimHei" panose="02010609060101010101" pitchFamily="49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8E3053A-D661-CE5D-9385-56433785A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6883" y="1934579"/>
            <a:ext cx="4637167" cy="1919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ct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4800" b="1" kern="0" spc="16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谢 谢</a:t>
            </a:r>
            <a:endParaRPr lang="en-US" altLang="zh-CN" sz="4800" b="1" kern="0" spc="16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4800" b="1" kern="0" spc="16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敬请批评指正！</a:t>
            </a:r>
          </a:p>
        </p:txBody>
      </p:sp>
      <p:pic>
        <p:nvPicPr>
          <p:cNvPr id="3" name="Picture 2" descr="COMSOL Multiphysics 5.3 软件安装教程 - 知乎">
            <a:extLst>
              <a:ext uri="{FF2B5EF4-FFF2-40B4-BE49-F238E27FC236}">
                <a16:creationId xmlns:a16="http://schemas.microsoft.com/office/drawing/2014/main" id="{F7AC49E3-576F-902D-3B36-07B4098E69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3" t="15237" r="13402" b="12276"/>
          <a:stretch/>
        </p:blipFill>
        <p:spPr bwMode="auto">
          <a:xfrm>
            <a:off x="0" y="0"/>
            <a:ext cx="1968341" cy="15458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2668D362-7D02-A8B3-0ECB-7D962D24ED9E}"/>
              </a:ext>
            </a:extLst>
          </p:cNvPr>
          <p:cNvSpPr/>
          <p:nvPr/>
        </p:nvSpPr>
        <p:spPr>
          <a:xfrm>
            <a:off x="0" y="1696807"/>
            <a:ext cx="12192000" cy="45719"/>
          </a:xfrm>
          <a:prstGeom prst="rect">
            <a:avLst/>
          </a:prstGeom>
          <a:gradFill flip="none" rotWithShape="1">
            <a:gsLst>
              <a:gs pos="63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08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0CEEC49-B2BB-0551-CD6A-6FAD47189372}"/>
              </a:ext>
            </a:extLst>
          </p:cNvPr>
          <p:cNvSpPr/>
          <p:nvPr/>
        </p:nvSpPr>
        <p:spPr>
          <a:xfrm>
            <a:off x="1473897" y="667602"/>
            <a:ext cx="95607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COMSOL CONFERENCE 20</a:t>
            </a:r>
            <a:r>
              <a:rPr lang="en-US" altLang="zh-CN" sz="2800" b="1" dirty="0">
                <a:solidFill>
                  <a:schemeClr val="accent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26</a:t>
            </a:r>
            <a:r>
              <a:rPr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800" b="1" dirty="0">
                <a:solidFill>
                  <a:schemeClr val="accent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SHENZHEN</a:t>
            </a:r>
            <a:endParaRPr lang="zh-CN" altLang="en-US" sz="2800" b="1" dirty="0">
              <a:solidFill>
                <a:schemeClr val="accent1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04DE854-73D1-010B-07F8-BBE43676D9C9}"/>
              </a:ext>
            </a:extLst>
          </p:cNvPr>
          <p:cNvSpPr/>
          <p:nvPr/>
        </p:nvSpPr>
        <p:spPr>
          <a:xfrm>
            <a:off x="4349812" y="4686494"/>
            <a:ext cx="36212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华东理工大学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807D9C8-3FEA-5911-6560-71E1AACEE046}"/>
              </a:ext>
            </a:extLst>
          </p:cNvPr>
          <p:cNvSpPr/>
          <p:nvPr/>
        </p:nvSpPr>
        <p:spPr>
          <a:xfrm>
            <a:off x="4789706" y="5250516"/>
            <a:ext cx="27414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汇 报 人 ：唐盼春</a:t>
            </a:r>
            <a:endParaRPr lang="en-US" altLang="zh-CN" sz="2400" b="1" spc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8205301-1F1B-3A90-91A7-FCAE492355CB}"/>
              </a:ext>
            </a:extLst>
          </p:cNvPr>
          <p:cNvSpPr txBox="1"/>
          <p:nvPr/>
        </p:nvSpPr>
        <p:spPr>
          <a:xfrm>
            <a:off x="3741644" y="5885769"/>
            <a:ext cx="48375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1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邮箱：</a:t>
            </a:r>
            <a:r>
              <a:rPr lang="en" altLang="zh-CN" sz="1800" b="1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y12243168@mail.ecust.edu.cn</a:t>
            </a:r>
            <a:endParaRPr lang="zh-CN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969522256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9336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7"/>
  <p:tag name="KSO_WM_UNIT_HIGHLIGHT" val="0"/>
  <p:tag name="KSO_WM_UNIT_COMPATIBLE" val="0"/>
  <p:tag name="KSO_WM_DIAGRAM_GROUP_CODE" val="l1-1"/>
  <p:tag name="KSO_WM_UNIT_TYPE" val="a"/>
  <p:tag name="KSO_WM_UNIT_INDEX" val="1"/>
  <p:tag name="KSO_WM_UNIT_ID" val="custom20193369_4*a*1"/>
  <p:tag name="KSO_WM_TEMPLATE_CATEGORY" val="custom"/>
  <p:tag name="KSO_WM_TEMPLATE_INDEX" val="20193369"/>
  <p:tag name="KSO_WM_UNIT_LAYERLEVEL" val="1"/>
  <p:tag name="KSO_WM_TAG_VERSION" val="1.0"/>
  <p:tag name="KSO_WM_BEAUTIFY_FLAG" val="#wm#"/>
  <p:tag name="KSO_WM_UNIT_PRESET_TEXT" val="目录"/>
  <p:tag name="KSO_WM_UNIT_ISCONTENTSTITLE" val="1"/>
  <p:tag name="KSO_WM_UNIT_NOCLEAR" val="0"/>
  <p:tag name="KSO_WM_UNIT_DIAGRAM_ISNUMVISUAL" val="0"/>
  <p:tag name="KSO_WM_UNIT_DIAGRAM_ISREFERUNIT" val="0"/>
  <p:tag name="KSO_WM_UNIT_TEXT_FILL_FORE_SCHEMECOLOR_INDEX" val="5"/>
  <p:tag name="KSO_WM_UNIT_TEXT_FILL_TYPE" val="1"/>
  <p:tag name="KSO_WM_UNIT_USESOURCEFORMAT_APPLY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5"/>
  <p:tag name="KSO_WM_UNIT_HIGHLIGHT" val="0"/>
  <p:tag name="KSO_WM_UNIT_COMPATIBLE" val="0"/>
  <p:tag name="KSO_WM_DIAGRAM_GROUP_CODE" val="l1-1"/>
  <p:tag name="KSO_WM_UNIT_TYPE" val="b"/>
  <p:tag name="KSO_WM_UNIT_INDEX" val="1"/>
  <p:tag name="KSO_WM_UNIT_ID" val="custom20193369_4*b*1"/>
  <p:tag name="KSO_WM_TEMPLATE_CATEGORY" val="custom"/>
  <p:tag name="KSO_WM_TEMPLATE_INDEX" val="20193369"/>
  <p:tag name="KSO_WM_UNIT_LAYERLEVEL" val="1"/>
  <p:tag name="KSO_WM_TAG_VERSION" val="1.0"/>
  <p:tag name="KSO_WM_BEAUTIFY_FLAG" val="#wm#"/>
  <p:tag name="KSO_WM_UNIT_PRESET_TEXT" val="Contents"/>
  <p:tag name="KSO_WM_UNIT_ISCONTENTSTITLE" val="0"/>
  <p:tag name="KSO_WM_UNIT_NOCLEAR" val="0"/>
  <p:tag name="KSO_WM_UNIT_DIAGRAM_ISNUMVISUAL" val="0"/>
  <p:tag name="KSO_WM_UNIT_DIAGRAM_ISREFERUNIT" val="0"/>
  <p:tag name="KSO_WM_UNIT_TEXT_FILL_FORE_SCHEMECOLOR_INDEX" val="13"/>
  <p:tag name="KSO_WM_UNIT_TEXT_FILL_TYPE" val="1"/>
  <p:tag name="KSO_WM_UNIT_USESOURCEFORMAT_APPLY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ID" val="custom20193369_4*l_h_a*1_1_1"/>
  <p:tag name="KSO_WM_TEMPLATE_CATEGORY" val="custom"/>
  <p:tag name="KSO_WM_TEMPLATE_INDEX" val="20193369"/>
  <p:tag name="KSO_WM_UNIT_LAYERLEVEL" val="1_1_1"/>
  <p:tag name="KSO_WM_TAG_VERSION" val="1.0"/>
  <p:tag name="KSO_WM_BEAUTIFY_FLAG" val="#wm#"/>
  <p:tag name="KSO_WM_UNIT_ISCONTENTSTITLE" val="0"/>
  <p:tag name="KSO_WM_DIAGRAM_GROUP_CODE" val="l1-1"/>
  <p:tag name="KSO_WM_UNIT_TYPE" val="l_h_a"/>
  <p:tag name="KSO_WM_UNIT_INDEX" val="1_1_1"/>
  <p:tag name="KSO_WM_UNIT_PRESET_TEXT" val="添加标题"/>
  <p:tag name="KSO_WM_UNIT_VALUE" val="16"/>
  <p:tag name="KSO_WM_UNIT_NOCLEAR" val="0"/>
  <p:tag name="KSO_WM_UNIT_DIAGRAM_ISNUMVISUAL" val="0"/>
  <p:tag name="KSO_WM_UNIT_DIAGRAM_ISREFERUNIT" val="0"/>
  <p:tag name="KSO_WM_UNIT_TEXT_FILL_FORE_SCHEMECOLOR_INDEX" val="13"/>
  <p:tag name="KSO_WM_UNIT_TEXT_FILL_TYPE" val="1"/>
  <p:tag name="KSO_WM_UNIT_USESOURCEFORMAT_APPLY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ID" val="custom20193369_4*l_h_a*1_4_1"/>
  <p:tag name="KSO_WM_TEMPLATE_CATEGORY" val="custom"/>
  <p:tag name="KSO_WM_TEMPLATE_INDEX" val="20193369"/>
  <p:tag name="KSO_WM_UNIT_LAYERLEVEL" val="1_1_1"/>
  <p:tag name="KSO_WM_TAG_VERSION" val="1.0"/>
  <p:tag name="KSO_WM_BEAUTIFY_FLAG" val="#wm#"/>
  <p:tag name="KSO_WM_UNIT_ISCONTENTSTITLE" val="0"/>
  <p:tag name="KSO_WM_DIAGRAM_GROUP_CODE" val="l1-1"/>
  <p:tag name="KSO_WM_UNIT_TYPE" val="l_h_a"/>
  <p:tag name="KSO_WM_UNIT_INDEX" val="1_4_1"/>
  <p:tag name="KSO_WM_UNIT_PRESET_TEXT" val="添加标题"/>
  <p:tag name="KSO_WM_UNIT_VALUE" val="16"/>
  <p:tag name="KSO_WM_UNIT_NOCLEAR" val="0"/>
  <p:tag name="KSO_WM_UNIT_DIAGRAM_ISNUMVISUAL" val="0"/>
  <p:tag name="KSO_WM_UNIT_DIAGRAM_ISREFERUNIT" val="0"/>
  <p:tag name="KSO_WM_UNIT_TEXT_FILL_FORE_SCHEMECOLOR_INDEX" val="13"/>
  <p:tag name="KSO_WM_UNIT_TEXT_FILL_TYPE" val="1"/>
  <p:tag name="KSO_WM_UNIT_USESOURCEFORMAT_APPLY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ID" val="custom20193369_4*l_h_a*1_4_1"/>
  <p:tag name="KSO_WM_TEMPLATE_CATEGORY" val="custom"/>
  <p:tag name="KSO_WM_TEMPLATE_INDEX" val="20193369"/>
  <p:tag name="KSO_WM_UNIT_LAYERLEVEL" val="1_1_1"/>
  <p:tag name="KSO_WM_TAG_VERSION" val="1.0"/>
  <p:tag name="KSO_WM_BEAUTIFY_FLAG" val="#wm#"/>
  <p:tag name="KSO_WM_UNIT_ISCONTENTSTITLE" val="0"/>
  <p:tag name="KSO_WM_DIAGRAM_GROUP_CODE" val="l1-1"/>
  <p:tag name="KSO_WM_UNIT_TYPE" val="l_h_a"/>
  <p:tag name="KSO_WM_UNIT_INDEX" val="1_4_1"/>
  <p:tag name="KSO_WM_UNIT_PRESET_TEXT" val="添加标题"/>
  <p:tag name="KSO_WM_UNIT_VALUE" val="16"/>
  <p:tag name="KSO_WM_UNIT_NOCLEAR" val="0"/>
  <p:tag name="KSO_WM_UNIT_DIAGRAM_ISNUMVISUAL" val="0"/>
  <p:tag name="KSO_WM_UNIT_DIAGRAM_ISREFERUNIT" val="0"/>
  <p:tag name="KSO_WM_UNIT_TEXT_FILL_FORE_SCHEMECOLOR_INDEX" val="13"/>
  <p:tag name="KSO_WM_UNIT_TEXT_FILL_TYPE" val="1"/>
  <p:tag name="KSO_WM_UNIT_USESOURCEFORMAT_APPLY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ID" val="custom20193369_4*l_h_a*1_1_1"/>
  <p:tag name="KSO_WM_TEMPLATE_CATEGORY" val="custom"/>
  <p:tag name="KSO_WM_TEMPLATE_INDEX" val="20193369"/>
  <p:tag name="KSO_WM_UNIT_LAYERLEVEL" val="1_1_1"/>
  <p:tag name="KSO_WM_TAG_VERSION" val="1.0"/>
  <p:tag name="KSO_WM_BEAUTIFY_FLAG" val="#wm#"/>
  <p:tag name="KSO_WM_UNIT_ISCONTENTSTITLE" val="0"/>
  <p:tag name="KSO_WM_DIAGRAM_GROUP_CODE" val="l1-1"/>
  <p:tag name="KSO_WM_UNIT_TYPE" val="l_h_a"/>
  <p:tag name="KSO_WM_UNIT_INDEX" val="1_1_1"/>
  <p:tag name="KSO_WM_UNIT_PRESET_TEXT" val="添加标题"/>
  <p:tag name="KSO_WM_UNIT_VALUE" val="16"/>
  <p:tag name="KSO_WM_UNIT_NOCLEAR" val="0"/>
  <p:tag name="KSO_WM_UNIT_DIAGRAM_ISNUMVISUAL" val="0"/>
  <p:tag name="KSO_WM_UNIT_DIAGRAM_ISREFERUNIT" val="0"/>
  <p:tag name="KSO_WM_UNIT_TEXT_FILL_FORE_SCHEMECOLOR_INDEX" val="13"/>
  <p:tag name="KSO_WM_UNIT_TEXT_FILL_TYPE" val="1"/>
  <p:tag name="KSO_WM_UNIT_USESOURCEFORMAT_APPLY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ID" val="custom20193369_4*l_h_a*1_1_1"/>
  <p:tag name="KSO_WM_TEMPLATE_CATEGORY" val="custom"/>
  <p:tag name="KSO_WM_TEMPLATE_INDEX" val="20193369"/>
  <p:tag name="KSO_WM_UNIT_LAYERLEVEL" val="1_1_1"/>
  <p:tag name="KSO_WM_TAG_VERSION" val="1.0"/>
  <p:tag name="KSO_WM_BEAUTIFY_FLAG" val="#wm#"/>
  <p:tag name="KSO_WM_UNIT_ISCONTENTSTITLE" val="0"/>
  <p:tag name="KSO_WM_DIAGRAM_GROUP_CODE" val="l1-1"/>
  <p:tag name="KSO_WM_UNIT_TYPE" val="l_h_a"/>
  <p:tag name="KSO_WM_UNIT_INDEX" val="1_1_1"/>
  <p:tag name="KSO_WM_UNIT_PRESET_TEXT" val="添加标题"/>
  <p:tag name="KSO_WM_UNIT_VALUE" val="16"/>
  <p:tag name="KSO_WM_UNIT_NOCLEAR" val="0"/>
  <p:tag name="KSO_WM_UNIT_DIAGRAM_ISNUMVISUAL" val="0"/>
  <p:tag name="KSO_WM_UNIT_DIAGRAM_ISREFERUNIT" val="0"/>
  <p:tag name="KSO_WM_UNIT_TEXT_FILL_FORE_SCHEMECOLOR_INDEX" val="13"/>
  <p:tag name="KSO_WM_UNIT_TEXT_FILL_TYPE" val="1"/>
  <p:tag name="KSO_WM_UNIT_USESOURCEFORMAT_APPLY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12995</TotalTime>
  <Words>1277</Words>
  <Application>Microsoft Office PowerPoint</Application>
  <PresentationFormat>宽屏</PresentationFormat>
  <Paragraphs>124</Paragraphs>
  <Slides>17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0" baseType="lpstr">
      <vt:lpstr>等线</vt:lpstr>
      <vt:lpstr>等线 Light</vt:lpstr>
      <vt:lpstr>Microsoft YaHei</vt:lpstr>
      <vt:lpstr>Microsoft YaHei</vt:lpstr>
      <vt:lpstr>SimHei</vt:lpstr>
      <vt:lpstr>STXinwei</vt:lpstr>
      <vt:lpstr>汉仪旗黑-85S</vt:lpstr>
      <vt:lpstr>Arial</vt:lpstr>
      <vt:lpstr>Times New Roman</vt:lpstr>
      <vt:lpstr>Wingdings</vt:lpstr>
      <vt:lpstr>Office 主题​​</vt:lpstr>
      <vt:lpstr>1_Office 主题​​</vt:lpstr>
      <vt:lpstr>AxMath</vt:lpstr>
      <vt:lpstr>基于 COMSOL 仿真与 MATLAB 优化的电池冷板拓扑设计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基于 COMSOL 仿真与 MATLAB 优化的电池冷板拓扑设计</dc:title>
  <dc:creator>ANG T</dc:creator>
  <cp:lastModifiedBy>Renji (Boris) Hao</cp:lastModifiedBy>
  <cp:revision>100</cp:revision>
  <dcterms:created xsi:type="dcterms:W3CDTF">2026-09-29T12:49:55Z</dcterms:created>
  <dcterms:modified xsi:type="dcterms:W3CDTF">2026-10-14T07:32:02Z</dcterms:modified>
</cp:coreProperties>
</file>