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2038" cy="42805350"/>
  <p:notesSz cx="9931400" cy="14363700"/>
  <p:defaultTextStyle>
    <a:defPPr>
      <a:defRPr lang="en-US"/>
    </a:defPPr>
    <a:lvl1pPr algn="l" defTabSz="4384675" rtl="0" fontAlgn="base">
      <a:spcBef>
        <a:spcPct val="0"/>
      </a:spcBef>
      <a:spcAft>
        <a:spcPct val="0"/>
      </a:spcAft>
      <a:defRPr sz="8200" kern="1200">
        <a:solidFill>
          <a:schemeClr val="tx1"/>
        </a:solidFill>
        <a:latin typeface="Arial" charset="0"/>
        <a:ea typeface="ＭＳ Ｐゴシック" pitchFamily="34" charset="-128"/>
        <a:cs typeface="+mn-cs"/>
      </a:defRPr>
    </a:lvl1pPr>
    <a:lvl2pPr marL="2190750" indent="-1733550" algn="l" defTabSz="4384675" rtl="0" fontAlgn="base">
      <a:spcBef>
        <a:spcPct val="0"/>
      </a:spcBef>
      <a:spcAft>
        <a:spcPct val="0"/>
      </a:spcAft>
      <a:defRPr sz="8200" kern="1200">
        <a:solidFill>
          <a:schemeClr val="tx1"/>
        </a:solidFill>
        <a:latin typeface="Arial" charset="0"/>
        <a:ea typeface="ＭＳ Ｐゴシック" pitchFamily="34" charset="-128"/>
        <a:cs typeface="+mn-cs"/>
      </a:defRPr>
    </a:lvl2pPr>
    <a:lvl3pPr marL="4384675" indent="-3470275" algn="l" defTabSz="4384675" rtl="0" fontAlgn="base">
      <a:spcBef>
        <a:spcPct val="0"/>
      </a:spcBef>
      <a:spcAft>
        <a:spcPct val="0"/>
      </a:spcAft>
      <a:defRPr sz="8200" kern="1200">
        <a:solidFill>
          <a:schemeClr val="tx1"/>
        </a:solidFill>
        <a:latin typeface="Arial" charset="0"/>
        <a:ea typeface="ＭＳ Ｐゴシック" pitchFamily="34" charset="-128"/>
        <a:cs typeface="+mn-cs"/>
      </a:defRPr>
    </a:lvl3pPr>
    <a:lvl4pPr marL="6580188" indent="-5208588" algn="l" defTabSz="4384675" rtl="0" fontAlgn="base">
      <a:spcBef>
        <a:spcPct val="0"/>
      </a:spcBef>
      <a:spcAft>
        <a:spcPct val="0"/>
      </a:spcAft>
      <a:defRPr sz="8200" kern="1200">
        <a:solidFill>
          <a:schemeClr val="tx1"/>
        </a:solidFill>
        <a:latin typeface="Arial" charset="0"/>
        <a:ea typeface="ＭＳ Ｐゴシック" pitchFamily="34" charset="-128"/>
        <a:cs typeface="+mn-cs"/>
      </a:defRPr>
    </a:lvl4pPr>
    <a:lvl5pPr marL="8774113" indent="-6945313" algn="l" defTabSz="4384675" rtl="0" fontAlgn="base">
      <a:spcBef>
        <a:spcPct val="0"/>
      </a:spcBef>
      <a:spcAft>
        <a:spcPct val="0"/>
      </a:spcAft>
      <a:defRPr sz="8200" kern="1200">
        <a:solidFill>
          <a:schemeClr val="tx1"/>
        </a:solidFill>
        <a:latin typeface="Arial" charset="0"/>
        <a:ea typeface="ＭＳ Ｐゴシック" pitchFamily="34" charset="-128"/>
        <a:cs typeface="+mn-cs"/>
      </a:defRPr>
    </a:lvl5pPr>
    <a:lvl6pPr marL="2286000" algn="l" defTabSz="914400" rtl="0" eaLnBrk="1" latinLnBrk="0" hangingPunct="1">
      <a:defRPr sz="8200" kern="1200">
        <a:solidFill>
          <a:schemeClr val="tx1"/>
        </a:solidFill>
        <a:latin typeface="Arial" charset="0"/>
        <a:ea typeface="ＭＳ Ｐゴシック" pitchFamily="34" charset="-128"/>
        <a:cs typeface="+mn-cs"/>
      </a:defRPr>
    </a:lvl6pPr>
    <a:lvl7pPr marL="2743200" algn="l" defTabSz="914400" rtl="0" eaLnBrk="1" latinLnBrk="0" hangingPunct="1">
      <a:defRPr sz="8200" kern="1200">
        <a:solidFill>
          <a:schemeClr val="tx1"/>
        </a:solidFill>
        <a:latin typeface="Arial" charset="0"/>
        <a:ea typeface="ＭＳ Ｐゴシック" pitchFamily="34" charset="-128"/>
        <a:cs typeface="+mn-cs"/>
      </a:defRPr>
    </a:lvl7pPr>
    <a:lvl8pPr marL="3200400" algn="l" defTabSz="914400" rtl="0" eaLnBrk="1" latinLnBrk="0" hangingPunct="1">
      <a:defRPr sz="8200" kern="1200">
        <a:solidFill>
          <a:schemeClr val="tx1"/>
        </a:solidFill>
        <a:latin typeface="Arial" charset="0"/>
        <a:ea typeface="ＭＳ Ｐゴシック" pitchFamily="34" charset="-128"/>
        <a:cs typeface="+mn-cs"/>
      </a:defRPr>
    </a:lvl8pPr>
    <a:lvl9pPr marL="3657600" algn="l" defTabSz="914400" rtl="0" eaLnBrk="1" latinLnBrk="0" hangingPunct="1">
      <a:defRPr sz="8200"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9AF5"/>
    <a:srgbClr val="000000"/>
    <a:srgbClr val="D9E6FF"/>
    <a:srgbClr val="E7F6FF"/>
    <a:srgbClr val="5BB0F7"/>
    <a:srgbClr val="78BEF8"/>
    <a:srgbClr val="77CAFD"/>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2" autoAdjust="0"/>
    <p:restoredTop sz="99593" autoAdjust="0"/>
  </p:normalViewPr>
  <p:slideViewPr>
    <p:cSldViewPr snapToGrid="0" showGuides="1">
      <p:cViewPr>
        <p:scale>
          <a:sx n="40" d="100"/>
          <a:sy n="40" d="100"/>
        </p:scale>
        <p:origin x="-1080" y="4572"/>
      </p:cViewPr>
      <p:guideLst>
        <p:guide orient="horz" pos="13482"/>
        <p:guide pos="9535"/>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4303713"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2764" tIns="66382" rIns="132764" bIns="66382" numCol="1" anchor="t" anchorCtr="0" compatLnSpc="1">
            <a:prstTxWarp prst="textNoShape">
              <a:avLst/>
            </a:prstTxWarp>
          </a:bodyPr>
          <a:lstStyle>
            <a:lvl1pPr defTabSz="6366290">
              <a:defRPr sz="1700">
                <a:latin typeface="Arial" pitchFamily="34" charset="0"/>
              </a:defRPr>
            </a:lvl1pPr>
          </a:lstStyle>
          <a:p>
            <a:pPr>
              <a:defRPr/>
            </a:pPr>
            <a:endParaRPr lang="de-CH" altLang="de-DE"/>
          </a:p>
        </p:txBody>
      </p:sp>
      <p:sp>
        <p:nvSpPr>
          <p:cNvPr id="3" name="Date Placeholder 2"/>
          <p:cNvSpPr>
            <a:spLocks noGrp="1"/>
          </p:cNvSpPr>
          <p:nvPr>
            <p:ph type="dt" sz="quarter" idx="1"/>
          </p:nvPr>
        </p:nvSpPr>
        <p:spPr bwMode="auto">
          <a:xfrm>
            <a:off x="5624513" y="0"/>
            <a:ext cx="4305300"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2764" tIns="66382" rIns="132764" bIns="66382" numCol="1" anchor="t" anchorCtr="0" compatLnSpc="1">
            <a:prstTxWarp prst="textNoShape">
              <a:avLst/>
            </a:prstTxWarp>
          </a:bodyPr>
          <a:lstStyle>
            <a:lvl1pPr algn="r" defTabSz="6366290">
              <a:defRPr sz="1700">
                <a:latin typeface="Arial" pitchFamily="34" charset="0"/>
              </a:defRPr>
            </a:lvl1pPr>
          </a:lstStyle>
          <a:p>
            <a:pPr>
              <a:defRPr/>
            </a:pPr>
            <a:fld id="{0AD070F9-65A0-455D-9DE8-79B6E2F3FF93}" type="datetimeFigureOut">
              <a:rPr lang="en-US" altLang="de-DE"/>
              <a:pPr>
                <a:defRPr/>
              </a:pPr>
              <a:t>9/28/2018</a:t>
            </a:fld>
            <a:endParaRPr lang="en-US" altLang="de-DE"/>
          </a:p>
        </p:txBody>
      </p:sp>
      <p:sp>
        <p:nvSpPr>
          <p:cNvPr id="4" name="Footer Placeholder 3"/>
          <p:cNvSpPr>
            <a:spLocks noGrp="1"/>
          </p:cNvSpPr>
          <p:nvPr>
            <p:ph type="ftr" sz="quarter" idx="2"/>
          </p:nvPr>
        </p:nvSpPr>
        <p:spPr bwMode="auto">
          <a:xfrm>
            <a:off x="0" y="13642975"/>
            <a:ext cx="4303713"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2764" tIns="66382" rIns="132764" bIns="66382" numCol="1" anchor="b" anchorCtr="0" compatLnSpc="1">
            <a:prstTxWarp prst="textNoShape">
              <a:avLst/>
            </a:prstTxWarp>
          </a:bodyPr>
          <a:lstStyle>
            <a:lvl1pPr defTabSz="6366290">
              <a:defRPr sz="1700">
                <a:latin typeface="Arial" pitchFamily="34" charset="0"/>
              </a:defRPr>
            </a:lvl1pPr>
          </a:lstStyle>
          <a:p>
            <a:pPr>
              <a:defRPr/>
            </a:pPr>
            <a:endParaRPr lang="de-CH" altLang="de-DE"/>
          </a:p>
        </p:txBody>
      </p:sp>
      <p:sp>
        <p:nvSpPr>
          <p:cNvPr id="5" name="Slide Number Placeholder 4"/>
          <p:cNvSpPr>
            <a:spLocks noGrp="1"/>
          </p:cNvSpPr>
          <p:nvPr>
            <p:ph type="sldNum" sz="quarter" idx="3"/>
          </p:nvPr>
        </p:nvSpPr>
        <p:spPr bwMode="auto">
          <a:xfrm>
            <a:off x="5624513" y="13642975"/>
            <a:ext cx="4305300"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2764" tIns="66382" rIns="132764" bIns="66382" numCol="1" anchor="b" anchorCtr="0" compatLnSpc="1">
            <a:prstTxWarp prst="textNoShape">
              <a:avLst/>
            </a:prstTxWarp>
          </a:bodyPr>
          <a:lstStyle>
            <a:lvl1pPr algn="r" defTabSz="6366290">
              <a:defRPr sz="1700">
                <a:latin typeface="Arial" pitchFamily="34" charset="0"/>
              </a:defRPr>
            </a:lvl1pPr>
          </a:lstStyle>
          <a:p>
            <a:pPr>
              <a:defRPr/>
            </a:pPr>
            <a:fld id="{08461C1E-0545-4CE9-B67C-910288439786}" type="slidenum">
              <a:rPr lang="en-US" altLang="de-DE"/>
              <a:pPr>
                <a:defRPr/>
              </a:pPr>
              <a:t>‹Nr.›</a:t>
            </a:fld>
            <a:endParaRPr lang="en-US" altLang="de-DE"/>
          </a:p>
        </p:txBody>
      </p:sp>
    </p:spTree>
    <p:extLst>
      <p:ext uri="{BB962C8B-B14F-4D97-AF65-F5344CB8AC3E}">
        <p14:creationId xmlns:p14="http://schemas.microsoft.com/office/powerpoint/2010/main" val="1424134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4303713"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2764" tIns="66382" rIns="132764" bIns="66382" numCol="1" anchor="t" anchorCtr="0" compatLnSpc="1">
            <a:prstTxWarp prst="textNoShape">
              <a:avLst/>
            </a:prstTxWarp>
          </a:bodyPr>
          <a:lstStyle>
            <a:lvl1pPr defTabSz="6060157">
              <a:defRPr sz="1700">
                <a:latin typeface="Arial" pitchFamily="34" charset="0"/>
                <a:cs typeface="Arial" pitchFamily="34" charset="0"/>
              </a:defRPr>
            </a:lvl1pPr>
          </a:lstStyle>
          <a:p>
            <a:pPr>
              <a:defRPr/>
            </a:pPr>
            <a:endParaRPr lang="de-CH" altLang="de-DE"/>
          </a:p>
        </p:txBody>
      </p:sp>
      <p:sp>
        <p:nvSpPr>
          <p:cNvPr id="3" name="Date Placeholder 2"/>
          <p:cNvSpPr>
            <a:spLocks noGrp="1"/>
          </p:cNvSpPr>
          <p:nvPr>
            <p:ph type="dt" idx="1"/>
          </p:nvPr>
        </p:nvSpPr>
        <p:spPr bwMode="auto">
          <a:xfrm>
            <a:off x="5624513" y="0"/>
            <a:ext cx="4305300"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2764" tIns="66382" rIns="132764" bIns="66382" numCol="1" anchor="t" anchorCtr="0" compatLnSpc="1">
            <a:prstTxWarp prst="textNoShape">
              <a:avLst/>
            </a:prstTxWarp>
          </a:bodyPr>
          <a:lstStyle>
            <a:lvl1pPr algn="r" defTabSz="6366290">
              <a:defRPr sz="1700">
                <a:latin typeface="Arial" pitchFamily="34" charset="0"/>
              </a:defRPr>
            </a:lvl1pPr>
          </a:lstStyle>
          <a:p>
            <a:pPr>
              <a:defRPr/>
            </a:pPr>
            <a:fld id="{CFD073A8-81A0-46D6-B643-D81C32300CB2}" type="datetimeFigureOut">
              <a:rPr lang="en-US" altLang="de-DE"/>
              <a:pPr>
                <a:defRPr/>
              </a:pPr>
              <a:t>9/28/2018</a:t>
            </a:fld>
            <a:endParaRPr lang="en-US" altLang="de-DE"/>
          </a:p>
        </p:txBody>
      </p:sp>
      <p:sp>
        <p:nvSpPr>
          <p:cNvPr id="4" name="Slide Image Placeholder 3"/>
          <p:cNvSpPr>
            <a:spLocks noGrp="1" noRot="1" noChangeAspect="1"/>
          </p:cNvSpPr>
          <p:nvPr>
            <p:ph type="sldImg" idx="2"/>
          </p:nvPr>
        </p:nvSpPr>
        <p:spPr>
          <a:xfrm>
            <a:off x="3063875" y="1079500"/>
            <a:ext cx="3806825" cy="5383213"/>
          </a:xfrm>
          <a:prstGeom prst="rect">
            <a:avLst/>
          </a:prstGeom>
          <a:noFill/>
          <a:ln w="12700">
            <a:solidFill>
              <a:prstClr val="black"/>
            </a:solidFill>
          </a:ln>
        </p:spPr>
        <p:txBody>
          <a:bodyPr vert="horz" lIns="30774" tIns="15386" rIns="30774" bIns="15386" rtlCol="0" anchor="ctr"/>
          <a:lstStyle/>
          <a:p>
            <a:pPr lvl="0"/>
            <a:endParaRPr lang="en-US" noProof="0" smtClean="0"/>
          </a:p>
        </p:txBody>
      </p:sp>
      <p:sp>
        <p:nvSpPr>
          <p:cNvPr id="5" name="Notes Placeholder 4"/>
          <p:cNvSpPr>
            <a:spLocks noGrp="1"/>
          </p:cNvSpPr>
          <p:nvPr>
            <p:ph type="body" sz="quarter" idx="3"/>
          </p:nvPr>
        </p:nvSpPr>
        <p:spPr bwMode="auto">
          <a:xfrm>
            <a:off x="993775" y="6823075"/>
            <a:ext cx="7943850" cy="646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2764" tIns="66382" rIns="132764" bIns="6638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bwMode="auto">
          <a:xfrm>
            <a:off x="0" y="13642975"/>
            <a:ext cx="4303713"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2764" tIns="66382" rIns="132764" bIns="66382" numCol="1" anchor="b" anchorCtr="0" compatLnSpc="1">
            <a:prstTxWarp prst="textNoShape">
              <a:avLst/>
            </a:prstTxWarp>
          </a:bodyPr>
          <a:lstStyle>
            <a:lvl1pPr defTabSz="6060157">
              <a:defRPr sz="1700">
                <a:latin typeface="Arial" pitchFamily="34" charset="0"/>
                <a:cs typeface="Arial" pitchFamily="34" charset="0"/>
              </a:defRPr>
            </a:lvl1pPr>
          </a:lstStyle>
          <a:p>
            <a:pPr>
              <a:defRPr/>
            </a:pPr>
            <a:endParaRPr lang="de-CH" altLang="de-DE"/>
          </a:p>
        </p:txBody>
      </p:sp>
      <p:sp>
        <p:nvSpPr>
          <p:cNvPr id="7" name="Slide Number Placeholder 6"/>
          <p:cNvSpPr>
            <a:spLocks noGrp="1"/>
          </p:cNvSpPr>
          <p:nvPr>
            <p:ph type="sldNum" sz="quarter" idx="5"/>
          </p:nvPr>
        </p:nvSpPr>
        <p:spPr bwMode="auto">
          <a:xfrm>
            <a:off x="5624513" y="13642975"/>
            <a:ext cx="4305300"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2764" tIns="66382" rIns="132764" bIns="66382" numCol="1" anchor="b" anchorCtr="0" compatLnSpc="1">
            <a:prstTxWarp prst="textNoShape">
              <a:avLst/>
            </a:prstTxWarp>
          </a:bodyPr>
          <a:lstStyle>
            <a:lvl1pPr algn="r" defTabSz="6366290">
              <a:defRPr sz="1700">
                <a:latin typeface="Arial" pitchFamily="34" charset="0"/>
              </a:defRPr>
            </a:lvl1pPr>
          </a:lstStyle>
          <a:p>
            <a:pPr>
              <a:defRPr/>
            </a:pPr>
            <a:fld id="{563BC931-B109-4C51-BBAC-F573D7E642DC}" type="slidenum">
              <a:rPr lang="en-US" altLang="de-DE"/>
              <a:pPr>
                <a:defRPr/>
              </a:pPr>
              <a:t>‹Nr.›</a:t>
            </a:fld>
            <a:endParaRPr lang="en-US" altLang="de-DE"/>
          </a:p>
        </p:txBody>
      </p:sp>
    </p:spTree>
    <p:extLst>
      <p:ext uri="{BB962C8B-B14F-4D97-AF65-F5344CB8AC3E}">
        <p14:creationId xmlns:p14="http://schemas.microsoft.com/office/powerpoint/2010/main" val="2653443458"/>
      </p:ext>
    </p:extLst>
  </p:cSld>
  <p:clrMap bg1="lt1" tx1="dk1" bg2="lt2" tx2="dk2" accent1="accent1" accent2="accent2" accent3="accent3" accent4="accent4" accent5="accent5" accent6="accent6" hlink="hlink" folHlink="folHlink"/>
  <p:notesStyle>
    <a:lvl1pPr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56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28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00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72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5686" algn="l" defTabSz="914276" rtl="0" eaLnBrk="1" latinLnBrk="0" hangingPunct="1">
      <a:defRPr sz="1200" kern="1200">
        <a:solidFill>
          <a:schemeClr val="tx1"/>
        </a:solidFill>
        <a:latin typeface="+mn-lt"/>
        <a:ea typeface="+mn-ea"/>
        <a:cs typeface="+mn-cs"/>
      </a:defRPr>
    </a:lvl6pPr>
    <a:lvl7pPr marL="2742824" algn="l" defTabSz="914276" rtl="0" eaLnBrk="1" latinLnBrk="0" hangingPunct="1">
      <a:defRPr sz="1200" kern="1200">
        <a:solidFill>
          <a:schemeClr val="tx1"/>
        </a:solidFill>
        <a:latin typeface="+mn-lt"/>
        <a:ea typeface="+mn-ea"/>
        <a:cs typeface="+mn-cs"/>
      </a:defRPr>
    </a:lvl7pPr>
    <a:lvl8pPr marL="3199961" algn="l" defTabSz="914276" rtl="0" eaLnBrk="1" latinLnBrk="0" hangingPunct="1">
      <a:defRPr sz="1200" kern="1200">
        <a:solidFill>
          <a:schemeClr val="tx1"/>
        </a:solidFill>
        <a:latin typeface="+mn-lt"/>
        <a:ea typeface="+mn-ea"/>
        <a:cs typeface="+mn-cs"/>
      </a:defRPr>
    </a:lvl8pPr>
    <a:lvl9pPr marL="3657097" algn="l" defTabSz="91427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p:cNvSpPr>
            <a:spLocks noGrp="1"/>
          </p:cNvSpPr>
          <p:nvPr>
            <p:ph type="body" idx="1"/>
          </p:nvPr>
        </p:nvSpPr>
        <p:spPr>
          <a:noFill/>
        </p:spPr>
        <p:txBody>
          <a:bodyPr/>
          <a:lstStyle/>
          <a:p>
            <a:pPr eaLnBrk="1" hangingPunct="1">
              <a:spcBef>
                <a:spcPct val="0"/>
              </a:spcBef>
            </a:pPr>
            <a:endParaRPr lang="it-IT" altLang="de-DE" smtClean="0">
              <a:ea typeface="ＭＳ Ｐゴシック" pitchFamily="34" charset="-128"/>
            </a:endParaRPr>
          </a:p>
        </p:txBody>
      </p:sp>
      <p:sp>
        <p:nvSpPr>
          <p:cNvPr id="4100" name="Slide Number Placeholder 3"/>
          <p:cNvSpPr>
            <a:spLocks noGrp="1"/>
          </p:cNvSpPr>
          <p:nvPr>
            <p:ph type="sldNum" sz="quarter" idx="5"/>
          </p:nvPr>
        </p:nvSpPr>
        <p:spPr>
          <a:noFill/>
        </p:spPr>
        <p:txBody>
          <a:bodyPr/>
          <a:lstStyle>
            <a:lvl1pPr defTabSz="6362700" eaLnBrk="0" hangingPunct="0">
              <a:spcBef>
                <a:spcPct val="30000"/>
              </a:spcBef>
              <a:defRPr sz="1200">
                <a:solidFill>
                  <a:schemeClr val="tx1"/>
                </a:solidFill>
                <a:latin typeface="Calibri" pitchFamily="34" charset="0"/>
                <a:ea typeface="ＭＳ Ｐゴシック" pitchFamily="34" charset="-128"/>
              </a:defRPr>
            </a:lvl1pPr>
            <a:lvl2pPr marL="1077913" indent="-414338" defTabSz="6362700" eaLnBrk="0" hangingPunct="0">
              <a:spcBef>
                <a:spcPct val="30000"/>
              </a:spcBef>
              <a:defRPr sz="1200">
                <a:solidFill>
                  <a:schemeClr val="tx1"/>
                </a:solidFill>
                <a:latin typeface="Calibri" pitchFamily="34" charset="0"/>
                <a:ea typeface="ＭＳ Ｐゴシック" pitchFamily="34" charset="-128"/>
              </a:defRPr>
            </a:lvl2pPr>
            <a:lvl3pPr marL="1657350" indent="-328613" defTabSz="6362700" eaLnBrk="0" hangingPunct="0">
              <a:spcBef>
                <a:spcPct val="30000"/>
              </a:spcBef>
              <a:defRPr sz="1200">
                <a:solidFill>
                  <a:schemeClr val="tx1"/>
                </a:solidFill>
                <a:latin typeface="Calibri" pitchFamily="34" charset="0"/>
                <a:ea typeface="ＭＳ Ｐゴシック" pitchFamily="34" charset="-128"/>
              </a:defRPr>
            </a:lvl3pPr>
            <a:lvl4pPr marL="2320925" indent="-328613" defTabSz="6362700" eaLnBrk="0" hangingPunct="0">
              <a:spcBef>
                <a:spcPct val="30000"/>
              </a:spcBef>
              <a:defRPr sz="1200">
                <a:solidFill>
                  <a:schemeClr val="tx1"/>
                </a:solidFill>
                <a:latin typeface="Calibri" pitchFamily="34" charset="0"/>
                <a:ea typeface="ＭＳ Ｐゴシック" pitchFamily="34" charset="-128"/>
              </a:defRPr>
            </a:lvl4pPr>
            <a:lvl5pPr marL="2984500" indent="-328613" defTabSz="6362700" eaLnBrk="0" hangingPunct="0">
              <a:spcBef>
                <a:spcPct val="30000"/>
              </a:spcBef>
              <a:defRPr sz="1200">
                <a:solidFill>
                  <a:schemeClr val="tx1"/>
                </a:solidFill>
                <a:latin typeface="Calibri" pitchFamily="34" charset="0"/>
                <a:ea typeface="ＭＳ Ｐゴシック" pitchFamily="34" charset="-128"/>
              </a:defRPr>
            </a:lvl5pPr>
            <a:lvl6pPr marL="3441700" indent="-328613" defTabSz="63627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898900" indent="-328613" defTabSz="63627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4356100" indent="-328613" defTabSz="63627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4813300" indent="-328613" defTabSz="63627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8E9BFBB-99D5-45C9-9F92-D40E9A0481C0}" type="slidenum">
              <a:rPr lang="en-US" altLang="de-DE" sz="1700" smtClean="0">
                <a:latin typeface="Arial" charset="0"/>
              </a:rPr>
              <a:pPr eaLnBrk="1" hangingPunct="1">
                <a:spcBef>
                  <a:spcPct val="0"/>
                </a:spcBef>
              </a:pPr>
              <a:t>1</a:t>
            </a:fld>
            <a:endParaRPr lang="en-US" altLang="de-DE" sz="1700"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2" y="13634725"/>
            <a:ext cx="27980640" cy="9408160"/>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761" y="24871680"/>
            <a:ext cx="23042881" cy="11216640"/>
          </a:xfrm>
        </p:spPr>
        <p:txBody>
          <a:bodyPr/>
          <a:lstStyle>
            <a:lvl1pPr marL="0" indent="0" algn="ctr">
              <a:buNone/>
              <a:defRPr>
                <a:solidFill>
                  <a:schemeClr val="tx1">
                    <a:tint val="75000"/>
                  </a:schemeClr>
                </a:solidFill>
              </a:defRPr>
            </a:lvl1pPr>
            <a:lvl2pPr marL="2194259" indent="0" algn="ctr">
              <a:buNone/>
              <a:defRPr>
                <a:solidFill>
                  <a:schemeClr val="tx1">
                    <a:tint val="75000"/>
                  </a:schemeClr>
                </a:solidFill>
              </a:defRPr>
            </a:lvl2pPr>
            <a:lvl3pPr marL="4388517" indent="0" algn="ctr">
              <a:buNone/>
              <a:defRPr>
                <a:solidFill>
                  <a:schemeClr val="tx1">
                    <a:tint val="75000"/>
                  </a:schemeClr>
                </a:solidFill>
              </a:defRPr>
            </a:lvl3pPr>
            <a:lvl4pPr marL="6582777" indent="0" algn="ctr">
              <a:buNone/>
              <a:defRPr>
                <a:solidFill>
                  <a:schemeClr val="tx1">
                    <a:tint val="75000"/>
                  </a:schemeClr>
                </a:solidFill>
              </a:defRPr>
            </a:lvl4pPr>
            <a:lvl5pPr marL="8777035" indent="0" algn="ctr">
              <a:buNone/>
              <a:defRPr>
                <a:solidFill>
                  <a:schemeClr val="tx1">
                    <a:tint val="75000"/>
                  </a:schemeClr>
                </a:solidFill>
              </a:defRPr>
            </a:lvl5pPr>
            <a:lvl6pPr marL="10971294" indent="0" algn="ctr">
              <a:buNone/>
              <a:defRPr>
                <a:solidFill>
                  <a:schemeClr val="tx1">
                    <a:tint val="75000"/>
                  </a:schemeClr>
                </a:solidFill>
              </a:defRPr>
            </a:lvl6pPr>
            <a:lvl7pPr marL="13165552" indent="0" algn="ctr">
              <a:buNone/>
              <a:defRPr>
                <a:solidFill>
                  <a:schemeClr val="tx1">
                    <a:tint val="75000"/>
                  </a:schemeClr>
                </a:solidFill>
              </a:defRPr>
            </a:lvl7pPr>
            <a:lvl8pPr marL="15359811" indent="0" algn="ctr">
              <a:buNone/>
              <a:defRPr>
                <a:solidFill>
                  <a:schemeClr val="tx1">
                    <a:tint val="75000"/>
                  </a:schemeClr>
                </a:solidFill>
              </a:defRPr>
            </a:lvl8pPr>
            <a:lvl9pPr marL="1755407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ln/>
        </p:spPr>
        <p:txBody>
          <a:bodyPr/>
          <a:lstStyle>
            <a:lvl1pPr>
              <a:defRPr/>
            </a:lvl1pPr>
          </a:lstStyle>
          <a:p>
            <a:pPr>
              <a:defRPr/>
            </a:pPr>
            <a:fld id="{9731845C-FE1A-415F-8487-8A41FE14D74E}" type="datetimeFigureOut">
              <a:rPr lang="en-US" altLang="de-DE"/>
              <a:pPr>
                <a:defRPr/>
              </a:pPr>
              <a:t>9/28/2018</a:t>
            </a:fld>
            <a:endParaRPr lang="en-US" altLang="de-DE"/>
          </a:p>
        </p:txBody>
      </p:sp>
      <p:sp>
        <p:nvSpPr>
          <p:cNvPr id="5" name="Footer Placeholder 4"/>
          <p:cNvSpPr>
            <a:spLocks noGrp="1"/>
          </p:cNvSpPr>
          <p:nvPr>
            <p:ph type="ftr" sz="quarter" idx="11"/>
          </p:nvPr>
        </p:nvSpPr>
        <p:spPr>
          <a:ln/>
        </p:spPr>
        <p:txBody>
          <a:bodyPr/>
          <a:lstStyle>
            <a:lvl1pPr>
              <a:defRPr/>
            </a:lvl1pPr>
          </a:lstStyle>
          <a:p>
            <a:pPr>
              <a:defRPr/>
            </a:pPr>
            <a:endParaRPr lang="it-IT" altLang="de-DE"/>
          </a:p>
        </p:txBody>
      </p:sp>
      <p:sp>
        <p:nvSpPr>
          <p:cNvPr id="6" name="Slide Number Placeholder 5"/>
          <p:cNvSpPr>
            <a:spLocks noGrp="1"/>
          </p:cNvSpPr>
          <p:nvPr>
            <p:ph type="sldNum" sz="quarter" idx="12"/>
          </p:nvPr>
        </p:nvSpPr>
        <p:spPr>
          <a:ln/>
        </p:spPr>
        <p:txBody>
          <a:bodyPr/>
          <a:lstStyle>
            <a:lvl1pPr>
              <a:defRPr/>
            </a:lvl1pPr>
          </a:lstStyle>
          <a:p>
            <a:pPr>
              <a:defRPr/>
            </a:pPr>
            <a:fld id="{B8D7DEE8-1ABD-410F-9797-3A7A190E36B3}" type="slidenum">
              <a:rPr lang="en-US" altLang="de-DE"/>
              <a:pPr>
                <a:defRPr/>
              </a:pPr>
              <a:t>‹Nr.›</a:t>
            </a:fld>
            <a:endParaRPr lang="en-US" altLang="de-DE"/>
          </a:p>
        </p:txBody>
      </p:sp>
    </p:spTree>
    <p:extLst>
      <p:ext uri="{BB962C8B-B14F-4D97-AF65-F5344CB8AC3E}">
        <p14:creationId xmlns:p14="http://schemas.microsoft.com/office/powerpoint/2010/main" val="3830001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ln/>
        </p:spPr>
        <p:txBody>
          <a:bodyPr/>
          <a:lstStyle>
            <a:lvl1pPr>
              <a:defRPr/>
            </a:lvl1pPr>
          </a:lstStyle>
          <a:p>
            <a:pPr>
              <a:defRPr/>
            </a:pPr>
            <a:fld id="{78C7720A-36A4-4D37-9AF5-5126E2185878}" type="datetimeFigureOut">
              <a:rPr lang="en-US" altLang="de-DE"/>
              <a:pPr>
                <a:defRPr/>
              </a:pPr>
              <a:t>9/28/2018</a:t>
            </a:fld>
            <a:endParaRPr lang="en-US" altLang="de-DE"/>
          </a:p>
        </p:txBody>
      </p:sp>
      <p:sp>
        <p:nvSpPr>
          <p:cNvPr id="5" name="Footer Placeholder 4"/>
          <p:cNvSpPr>
            <a:spLocks noGrp="1"/>
          </p:cNvSpPr>
          <p:nvPr>
            <p:ph type="ftr" sz="quarter" idx="11"/>
          </p:nvPr>
        </p:nvSpPr>
        <p:spPr>
          <a:ln/>
        </p:spPr>
        <p:txBody>
          <a:bodyPr/>
          <a:lstStyle>
            <a:lvl1pPr>
              <a:defRPr/>
            </a:lvl1pPr>
          </a:lstStyle>
          <a:p>
            <a:pPr>
              <a:defRPr/>
            </a:pPr>
            <a:endParaRPr lang="it-IT" altLang="de-DE"/>
          </a:p>
        </p:txBody>
      </p:sp>
      <p:sp>
        <p:nvSpPr>
          <p:cNvPr id="6" name="Slide Number Placeholder 5"/>
          <p:cNvSpPr>
            <a:spLocks noGrp="1"/>
          </p:cNvSpPr>
          <p:nvPr>
            <p:ph type="sldNum" sz="quarter" idx="12"/>
          </p:nvPr>
        </p:nvSpPr>
        <p:spPr>
          <a:ln/>
        </p:spPr>
        <p:txBody>
          <a:bodyPr/>
          <a:lstStyle>
            <a:lvl1pPr>
              <a:defRPr/>
            </a:lvl1pPr>
          </a:lstStyle>
          <a:p>
            <a:pPr>
              <a:defRPr/>
            </a:pPr>
            <a:fld id="{9041C0E0-ED69-4B54-988E-DC17C3F3C10E}" type="slidenum">
              <a:rPr lang="en-US" altLang="de-DE"/>
              <a:pPr>
                <a:defRPr/>
              </a:pPr>
              <a:t>‹Nr.›</a:t>
            </a:fld>
            <a:endParaRPr lang="en-US" altLang="de-DE"/>
          </a:p>
        </p:txBody>
      </p:sp>
    </p:spTree>
    <p:extLst>
      <p:ext uri="{BB962C8B-B14F-4D97-AF65-F5344CB8AC3E}">
        <p14:creationId xmlns:p14="http://schemas.microsoft.com/office/powerpoint/2010/main" val="1733952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919312" y="11247125"/>
            <a:ext cx="26660477" cy="23968455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926461" y="11247125"/>
            <a:ext cx="79444213" cy="23968455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ln/>
        </p:spPr>
        <p:txBody>
          <a:bodyPr/>
          <a:lstStyle>
            <a:lvl1pPr>
              <a:defRPr/>
            </a:lvl1pPr>
          </a:lstStyle>
          <a:p>
            <a:pPr>
              <a:defRPr/>
            </a:pPr>
            <a:fld id="{98A252A5-AAB9-4D0D-B5B8-5F78EF3BA35A}" type="datetimeFigureOut">
              <a:rPr lang="en-US" altLang="de-DE"/>
              <a:pPr>
                <a:defRPr/>
              </a:pPr>
              <a:t>9/28/2018</a:t>
            </a:fld>
            <a:endParaRPr lang="en-US" altLang="de-DE"/>
          </a:p>
        </p:txBody>
      </p:sp>
      <p:sp>
        <p:nvSpPr>
          <p:cNvPr id="5" name="Footer Placeholder 4"/>
          <p:cNvSpPr>
            <a:spLocks noGrp="1"/>
          </p:cNvSpPr>
          <p:nvPr>
            <p:ph type="ftr" sz="quarter" idx="11"/>
          </p:nvPr>
        </p:nvSpPr>
        <p:spPr>
          <a:ln/>
        </p:spPr>
        <p:txBody>
          <a:bodyPr/>
          <a:lstStyle>
            <a:lvl1pPr>
              <a:defRPr/>
            </a:lvl1pPr>
          </a:lstStyle>
          <a:p>
            <a:pPr>
              <a:defRPr/>
            </a:pPr>
            <a:endParaRPr lang="it-IT" altLang="de-DE"/>
          </a:p>
        </p:txBody>
      </p:sp>
      <p:sp>
        <p:nvSpPr>
          <p:cNvPr id="6" name="Slide Number Placeholder 5"/>
          <p:cNvSpPr>
            <a:spLocks noGrp="1"/>
          </p:cNvSpPr>
          <p:nvPr>
            <p:ph type="sldNum" sz="quarter" idx="12"/>
          </p:nvPr>
        </p:nvSpPr>
        <p:spPr>
          <a:ln/>
        </p:spPr>
        <p:txBody>
          <a:bodyPr/>
          <a:lstStyle>
            <a:lvl1pPr>
              <a:defRPr/>
            </a:lvl1pPr>
          </a:lstStyle>
          <a:p>
            <a:pPr>
              <a:defRPr/>
            </a:pPr>
            <a:fld id="{2A2C8718-51D6-4926-B74C-3866229D39B2}" type="slidenum">
              <a:rPr lang="en-US" altLang="de-DE"/>
              <a:pPr>
                <a:defRPr/>
              </a:pPr>
              <a:t>‹Nr.›</a:t>
            </a:fld>
            <a:endParaRPr lang="en-US" altLang="de-DE"/>
          </a:p>
        </p:txBody>
      </p:sp>
    </p:spTree>
    <p:extLst>
      <p:ext uri="{BB962C8B-B14F-4D97-AF65-F5344CB8AC3E}">
        <p14:creationId xmlns:p14="http://schemas.microsoft.com/office/powerpoint/2010/main" val="3618300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ln/>
        </p:spPr>
        <p:txBody>
          <a:bodyPr/>
          <a:lstStyle>
            <a:lvl1pPr>
              <a:defRPr/>
            </a:lvl1pPr>
          </a:lstStyle>
          <a:p>
            <a:pPr>
              <a:defRPr/>
            </a:pPr>
            <a:fld id="{7C62482D-5F55-4C60-8CCA-CE5F95337F57}" type="datetimeFigureOut">
              <a:rPr lang="en-US" altLang="de-DE"/>
              <a:pPr>
                <a:defRPr/>
              </a:pPr>
              <a:t>9/28/2018</a:t>
            </a:fld>
            <a:endParaRPr lang="en-US" altLang="de-DE"/>
          </a:p>
        </p:txBody>
      </p:sp>
      <p:sp>
        <p:nvSpPr>
          <p:cNvPr id="5" name="Footer Placeholder 4"/>
          <p:cNvSpPr>
            <a:spLocks noGrp="1"/>
          </p:cNvSpPr>
          <p:nvPr>
            <p:ph type="ftr" sz="quarter" idx="11"/>
          </p:nvPr>
        </p:nvSpPr>
        <p:spPr>
          <a:ln/>
        </p:spPr>
        <p:txBody>
          <a:bodyPr/>
          <a:lstStyle>
            <a:lvl1pPr>
              <a:defRPr/>
            </a:lvl1pPr>
          </a:lstStyle>
          <a:p>
            <a:pPr>
              <a:defRPr/>
            </a:pPr>
            <a:endParaRPr lang="it-IT" altLang="de-DE"/>
          </a:p>
        </p:txBody>
      </p:sp>
      <p:sp>
        <p:nvSpPr>
          <p:cNvPr id="6" name="Slide Number Placeholder 5"/>
          <p:cNvSpPr>
            <a:spLocks noGrp="1"/>
          </p:cNvSpPr>
          <p:nvPr>
            <p:ph type="sldNum" sz="quarter" idx="12"/>
          </p:nvPr>
        </p:nvSpPr>
        <p:spPr>
          <a:ln/>
        </p:spPr>
        <p:txBody>
          <a:bodyPr/>
          <a:lstStyle>
            <a:lvl1pPr>
              <a:defRPr/>
            </a:lvl1pPr>
          </a:lstStyle>
          <a:p>
            <a:pPr>
              <a:defRPr/>
            </a:pPr>
            <a:fld id="{855984E6-CCD7-424C-A80E-39A1FC67D369}" type="slidenum">
              <a:rPr lang="en-US" altLang="de-DE"/>
              <a:pPr>
                <a:defRPr/>
              </a:pPr>
              <a:t>‹Nr.›</a:t>
            </a:fld>
            <a:endParaRPr lang="en-US" altLang="de-DE"/>
          </a:p>
        </p:txBody>
      </p:sp>
    </p:spTree>
    <p:extLst>
      <p:ext uri="{BB962C8B-B14F-4D97-AF65-F5344CB8AC3E}">
        <p14:creationId xmlns:p14="http://schemas.microsoft.com/office/powerpoint/2010/main" val="2473592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7" y="28204165"/>
            <a:ext cx="27980640" cy="871728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7" y="18602967"/>
            <a:ext cx="27980640" cy="9601197"/>
          </a:xfrm>
        </p:spPr>
        <p:txBody>
          <a:bodyPr anchor="b"/>
          <a:lstStyle>
            <a:lvl1pPr marL="0" indent="0">
              <a:buNone/>
              <a:defRPr sz="9600">
                <a:solidFill>
                  <a:schemeClr val="tx1">
                    <a:tint val="75000"/>
                  </a:schemeClr>
                </a:solidFill>
              </a:defRPr>
            </a:lvl1pPr>
            <a:lvl2pPr marL="2194259" indent="0">
              <a:buNone/>
              <a:defRPr sz="8600">
                <a:solidFill>
                  <a:schemeClr val="tx1">
                    <a:tint val="75000"/>
                  </a:schemeClr>
                </a:solidFill>
              </a:defRPr>
            </a:lvl2pPr>
            <a:lvl3pPr marL="4388517" indent="0">
              <a:buNone/>
              <a:defRPr sz="7700">
                <a:solidFill>
                  <a:schemeClr val="tx1">
                    <a:tint val="75000"/>
                  </a:schemeClr>
                </a:solidFill>
              </a:defRPr>
            </a:lvl3pPr>
            <a:lvl4pPr marL="6582777" indent="0">
              <a:buNone/>
              <a:defRPr sz="6700">
                <a:solidFill>
                  <a:schemeClr val="tx1">
                    <a:tint val="75000"/>
                  </a:schemeClr>
                </a:solidFill>
              </a:defRPr>
            </a:lvl4pPr>
            <a:lvl5pPr marL="8777035" indent="0">
              <a:buNone/>
              <a:defRPr sz="6700">
                <a:solidFill>
                  <a:schemeClr val="tx1">
                    <a:tint val="75000"/>
                  </a:schemeClr>
                </a:solidFill>
              </a:defRPr>
            </a:lvl5pPr>
            <a:lvl6pPr marL="10971294" indent="0">
              <a:buNone/>
              <a:defRPr sz="6700">
                <a:solidFill>
                  <a:schemeClr val="tx1">
                    <a:tint val="75000"/>
                  </a:schemeClr>
                </a:solidFill>
              </a:defRPr>
            </a:lvl6pPr>
            <a:lvl7pPr marL="13165552" indent="0">
              <a:buNone/>
              <a:defRPr sz="6700">
                <a:solidFill>
                  <a:schemeClr val="tx1">
                    <a:tint val="75000"/>
                  </a:schemeClr>
                </a:solidFill>
              </a:defRPr>
            </a:lvl7pPr>
            <a:lvl8pPr marL="15359811" indent="0">
              <a:buNone/>
              <a:defRPr sz="6700">
                <a:solidFill>
                  <a:schemeClr val="tx1">
                    <a:tint val="75000"/>
                  </a:schemeClr>
                </a:solidFill>
              </a:defRPr>
            </a:lvl8pPr>
            <a:lvl9pPr marL="1755407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ln/>
        </p:spPr>
        <p:txBody>
          <a:bodyPr/>
          <a:lstStyle>
            <a:lvl1pPr>
              <a:defRPr/>
            </a:lvl1pPr>
          </a:lstStyle>
          <a:p>
            <a:pPr>
              <a:defRPr/>
            </a:pPr>
            <a:fld id="{F073AB46-1200-4F24-8CD7-970BFCBB0E82}" type="datetimeFigureOut">
              <a:rPr lang="en-US" altLang="de-DE"/>
              <a:pPr>
                <a:defRPr/>
              </a:pPr>
              <a:t>9/28/2018</a:t>
            </a:fld>
            <a:endParaRPr lang="en-US" altLang="de-DE"/>
          </a:p>
        </p:txBody>
      </p:sp>
      <p:sp>
        <p:nvSpPr>
          <p:cNvPr id="5" name="Footer Placeholder 4"/>
          <p:cNvSpPr>
            <a:spLocks noGrp="1"/>
          </p:cNvSpPr>
          <p:nvPr>
            <p:ph type="ftr" sz="quarter" idx="11"/>
          </p:nvPr>
        </p:nvSpPr>
        <p:spPr>
          <a:ln/>
        </p:spPr>
        <p:txBody>
          <a:bodyPr/>
          <a:lstStyle>
            <a:lvl1pPr>
              <a:defRPr/>
            </a:lvl1pPr>
          </a:lstStyle>
          <a:p>
            <a:pPr>
              <a:defRPr/>
            </a:pPr>
            <a:endParaRPr lang="it-IT" altLang="de-DE"/>
          </a:p>
        </p:txBody>
      </p:sp>
      <p:sp>
        <p:nvSpPr>
          <p:cNvPr id="6" name="Slide Number Placeholder 5"/>
          <p:cNvSpPr>
            <a:spLocks noGrp="1"/>
          </p:cNvSpPr>
          <p:nvPr>
            <p:ph type="sldNum" sz="quarter" idx="12"/>
          </p:nvPr>
        </p:nvSpPr>
        <p:spPr>
          <a:ln/>
        </p:spPr>
        <p:txBody>
          <a:bodyPr/>
          <a:lstStyle>
            <a:lvl1pPr>
              <a:defRPr/>
            </a:lvl1pPr>
          </a:lstStyle>
          <a:p>
            <a:pPr>
              <a:defRPr/>
            </a:pPr>
            <a:fld id="{6DCDDEC6-5888-41D9-AB59-9540587C58D3}" type="slidenum">
              <a:rPr lang="en-US" altLang="de-DE"/>
              <a:pPr>
                <a:defRPr/>
              </a:pPr>
              <a:t>‹Nr.›</a:t>
            </a:fld>
            <a:endParaRPr lang="en-US" altLang="de-DE"/>
          </a:p>
        </p:txBody>
      </p:sp>
    </p:spTree>
    <p:extLst>
      <p:ext uri="{BB962C8B-B14F-4D97-AF65-F5344CB8AC3E}">
        <p14:creationId xmlns:p14="http://schemas.microsoft.com/office/powerpoint/2010/main" val="29098090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926459" y="65542163"/>
            <a:ext cx="53052343" cy="185389517"/>
          </a:xfrm>
        </p:spPr>
        <p:txBody>
          <a:bodyPr/>
          <a:lstStyle>
            <a:lvl1pPr>
              <a:defRPr sz="135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527444" y="65542163"/>
            <a:ext cx="53052347" cy="185389517"/>
          </a:xfrm>
        </p:spPr>
        <p:txBody>
          <a:bodyPr/>
          <a:lstStyle>
            <a:lvl1pPr>
              <a:defRPr sz="135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ln/>
        </p:spPr>
        <p:txBody>
          <a:bodyPr/>
          <a:lstStyle>
            <a:lvl1pPr>
              <a:defRPr/>
            </a:lvl1pPr>
          </a:lstStyle>
          <a:p>
            <a:pPr>
              <a:defRPr/>
            </a:pPr>
            <a:fld id="{AE7358FF-D68A-441D-85FC-D28D86D90927}" type="datetimeFigureOut">
              <a:rPr lang="en-US" altLang="de-DE"/>
              <a:pPr>
                <a:defRPr/>
              </a:pPr>
              <a:t>9/28/2018</a:t>
            </a:fld>
            <a:endParaRPr lang="en-US" altLang="de-DE"/>
          </a:p>
        </p:txBody>
      </p:sp>
      <p:sp>
        <p:nvSpPr>
          <p:cNvPr id="6" name="Footer Placeholder 4"/>
          <p:cNvSpPr>
            <a:spLocks noGrp="1"/>
          </p:cNvSpPr>
          <p:nvPr>
            <p:ph type="ftr" sz="quarter" idx="11"/>
          </p:nvPr>
        </p:nvSpPr>
        <p:spPr>
          <a:ln/>
        </p:spPr>
        <p:txBody>
          <a:bodyPr/>
          <a:lstStyle>
            <a:lvl1pPr>
              <a:defRPr/>
            </a:lvl1pPr>
          </a:lstStyle>
          <a:p>
            <a:pPr>
              <a:defRPr/>
            </a:pPr>
            <a:endParaRPr lang="it-IT" altLang="de-DE"/>
          </a:p>
        </p:txBody>
      </p:sp>
      <p:sp>
        <p:nvSpPr>
          <p:cNvPr id="7" name="Slide Number Placeholder 5"/>
          <p:cNvSpPr>
            <a:spLocks noGrp="1"/>
          </p:cNvSpPr>
          <p:nvPr>
            <p:ph type="sldNum" sz="quarter" idx="12"/>
          </p:nvPr>
        </p:nvSpPr>
        <p:spPr>
          <a:ln/>
        </p:spPr>
        <p:txBody>
          <a:bodyPr/>
          <a:lstStyle>
            <a:lvl1pPr>
              <a:defRPr/>
            </a:lvl1pPr>
          </a:lstStyle>
          <a:p>
            <a:pPr>
              <a:defRPr/>
            </a:pPr>
            <a:fld id="{E7F782CE-634C-429B-860B-98F99E6CECA4}" type="slidenum">
              <a:rPr lang="en-US" altLang="de-DE"/>
              <a:pPr>
                <a:defRPr/>
              </a:pPr>
              <a:t>‹Nr.›</a:t>
            </a:fld>
            <a:endParaRPr lang="en-US" altLang="de-DE"/>
          </a:p>
        </p:txBody>
      </p:sp>
    </p:spTree>
    <p:extLst>
      <p:ext uri="{BB962C8B-B14F-4D97-AF65-F5344CB8AC3E}">
        <p14:creationId xmlns:p14="http://schemas.microsoft.com/office/powerpoint/2010/main" val="1469227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920" y="1757683"/>
            <a:ext cx="29626561" cy="7315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5920" y="9824723"/>
            <a:ext cx="14544677" cy="4094477"/>
          </a:xfrm>
        </p:spPr>
        <p:txBody>
          <a:bodyPr anchor="b"/>
          <a:lstStyle>
            <a:lvl1pPr marL="0" indent="0">
              <a:buNone/>
              <a:defRPr sz="11500" b="1"/>
            </a:lvl1pPr>
            <a:lvl2pPr marL="2194259" indent="0">
              <a:buNone/>
              <a:defRPr sz="9600" b="1"/>
            </a:lvl2pPr>
            <a:lvl3pPr marL="4388517" indent="0">
              <a:buNone/>
              <a:defRPr sz="8600" b="1"/>
            </a:lvl3pPr>
            <a:lvl4pPr marL="6582777" indent="0">
              <a:buNone/>
              <a:defRPr sz="7700" b="1"/>
            </a:lvl4pPr>
            <a:lvl5pPr marL="8777035" indent="0">
              <a:buNone/>
              <a:defRPr sz="7700" b="1"/>
            </a:lvl5pPr>
            <a:lvl6pPr marL="10971294" indent="0">
              <a:buNone/>
              <a:defRPr sz="7700" b="1"/>
            </a:lvl6pPr>
            <a:lvl7pPr marL="13165552" indent="0">
              <a:buNone/>
              <a:defRPr sz="7700" b="1"/>
            </a:lvl7pPr>
            <a:lvl8pPr marL="15359811" indent="0">
              <a:buNone/>
              <a:defRPr sz="7700" b="1"/>
            </a:lvl8pPr>
            <a:lvl9pPr marL="1755407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1645920" y="13919200"/>
            <a:ext cx="14544677" cy="2528824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091" y="9824723"/>
            <a:ext cx="14550391" cy="4094477"/>
          </a:xfrm>
        </p:spPr>
        <p:txBody>
          <a:bodyPr anchor="b"/>
          <a:lstStyle>
            <a:lvl1pPr marL="0" indent="0">
              <a:buNone/>
              <a:defRPr sz="11500" b="1"/>
            </a:lvl1pPr>
            <a:lvl2pPr marL="2194259" indent="0">
              <a:buNone/>
              <a:defRPr sz="9600" b="1"/>
            </a:lvl2pPr>
            <a:lvl3pPr marL="4388517" indent="0">
              <a:buNone/>
              <a:defRPr sz="8600" b="1"/>
            </a:lvl3pPr>
            <a:lvl4pPr marL="6582777" indent="0">
              <a:buNone/>
              <a:defRPr sz="7700" b="1"/>
            </a:lvl4pPr>
            <a:lvl5pPr marL="8777035" indent="0">
              <a:buNone/>
              <a:defRPr sz="7700" b="1"/>
            </a:lvl5pPr>
            <a:lvl6pPr marL="10971294" indent="0">
              <a:buNone/>
              <a:defRPr sz="7700" b="1"/>
            </a:lvl6pPr>
            <a:lvl7pPr marL="13165552" indent="0">
              <a:buNone/>
              <a:defRPr sz="7700" b="1"/>
            </a:lvl7pPr>
            <a:lvl8pPr marL="15359811" indent="0">
              <a:buNone/>
              <a:defRPr sz="7700" b="1"/>
            </a:lvl8pPr>
            <a:lvl9pPr marL="1755407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16722091" y="13919200"/>
            <a:ext cx="14550391" cy="2528824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ln/>
        </p:spPr>
        <p:txBody>
          <a:bodyPr/>
          <a:lstStyle>
            <a:lvl1pPr>
              <a:defRPr/>
            </a:lvl1pPr>
          </a:lstStyle>
          <a:p>
            <a:pPr>
              <a:defRPr/>
            </a:pPr>
            <a:fld id="{3298195A-1519-463B-B6D0-59A862579FE6}" type="datetimeFigureOut">
              <a:rPr lang="en-US" altLang="de-DE"/>
              <a:pPr>
                <a:defRPr/>
              </a:pPr>
              <a:t>9/28/2018</a:t>
            </a:fld>
            <a:endParaRPr lang="en-US" altLang="de-DE"/>
          </a:p>
        </p:txBody>
      </p:sp>
      <p:sp>
        <p:nvSpPr>
          <p:cNvPr id="8" name="Footer Placeholder 4"/>
          <p:cNvSpPr>
            <a:spLocks noGrp="1"/>
          </p:cNvSpPr>
          <p:nvPr>
            <p:ph type="ftr" sz="quarter" idx="11"/>
          </p:nvPr>
        </p:nvSpPr>
        <p:spPr>
          <a:ln/>
        </p:spPr>
        <p:txBody>
          <a:bodyPr/>
          <a:lstStyle>
            <a:lvl1pPr>
              <a:defRPr/>
            </a:lvl1pPr>
          </a:lstStyle>
          <a:p>
            <a:pPr>
              <a:defRPr/>
            </a:pPr>
            <a:endParaRPr lang="it-IT" altLang="de-DE"/>
          </a:p>
        </p:txBody>
      </p:sp>
      <p:sp>
        <p:nvSpPr>
          <p:cNvPr id="9" name="Slide Number Placeholder 5"/>
          <p:cNvSpPr>
            <a:spLocks noGrp="1"/>
          </p:cNvSpPr>
          <p:nvPr>
            <p:ph type="sldNum" sz="quarter" idx="12"/>
          </p:nvPr>
        </p:nvSpPr>
        <p:spPr>
          <a:ln/>
        </p:spPr>
        <p:txBody>
          <a:bodyPr/>
          <a:lstStyle>
            <a:lvl1pPr>
              <a:defRPr/>
            </a:lvl1pPr>
          </a:lstStyle>
          <a:p>
            <a:pPr>
              <a:defRPr/>
            </a:pPr>
            <a:fld id="{8B0BDC14-7940-4CF8-8150-618FE6D2C7A9}" type="slidenum">
              <a:rPr lang="en-US" altLang="de-DE"/>
              <a:pPr>
                <a:defRPr/>
              </a:pPr>
              <a:t>‹Nr.›</a:t>
            </a:fld>
            <a:endParaRPr lang="en-US" altLang="de-DE"/>
          </a:p>
        </p:txBody>
      </p:sp>
    </p:spTree>
    <p:extLst>
      <p:ext uri="{BB962C8B-B14F-4D97-AF65-F5344CB8AC3E}">
        <p14:creationId xmlns:p14="http://schemas.microsoft.com/office/powerpoint/2010/main" val="2917083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ln/>
        </p:spPr>
        <p:txBody>
          <a:bodyPr/>
          <a:lstStyle>
            <a:lvl1pPr>
              <a:defRPr/>
            </a:lvl1pPr>
          </a:lstStyle>
          <a:p>
            <a:pPr>
              <a:defRPr/>
            </a:pPr>
            <a:fld id="{36BB75B3-7B46-4E4D-A1EF-160A0A10FD2A}" type="datetimeFigureOut">
              <a:rPr lang="en-US" altLang="de-DE"/>
              <a:pPr>
                <a:defRPr/>
              </a:pPr>
              <a:t>9/28/2018</a:t>
            </a:fld>
            <a:endParaRPr lang="en-US" altLang="de-DE"/>
          </a:p>
        </p:txBody>
      </p:sp>
      <p:sp>
        <p:nvSpPr>
          <p:cNvPr id="4" name="Footer Placeholder 4"/>
          <p:cNvSpPr>
            <a:spLocks noGrp="1"/>
          </p:cNvSpPr>
          <p:nvPr>
            <p:ph type="ftr" sz="quarter" idx="11"/>
          </p:nvPr>
        </p:nvSpPr>
        <p:spPr>
          <a:ln/>
        </p:spPr>
        <p:txBody>
          <a:bodyPr/>
          <a:lstStyle>
            <a:lvl1pPr>
              <a:defRPr/>
            </a:lvl1pPr>
          </a:lstStyle>
          <a:p>
            <a:pPr>
              <a:defRPr/>
            </a:pPr>
            <a:endParaRPr lang="it-IT" altLang="de-DE"/>
          </a:p>
        </p:txBody>
      </p:sp>
      <p:sp>
        <p:nvSpPr>
          <p:cNvPr id="5" name="Slide Number Placeholder 5"/>
          <p:cNvSpPr>
            <a:spLocks noGrp="1"/>
          </p:cNvSpPr>
          <p:nvPr>
            <p:ph type="sldNum" sz="quarter" idx="12"/>
          </p:nvPr>
        </p:nvSpPr>
        <p:spPr>
          <a:ln/>
        </p:spPr>
        <p:txBody>
          <a:bodyPr/>
          <a:lstStyle>
            <a:lvl1pPr>
              <a:defRPr/>
            </a:lvl1pPr>
          </a:lstStyle>
          <a:p>
            <a:pPr>
              <a:defRPr/>
            </a:pPr>
            <a:fld id="{A7A3B4B9-9A2A-42D5-A794-1CF181AEB195}" type="slidenum">
              <a:rPr lang="en-US" altLang="de-DE"/>
              <a:pPr>
                <a:defRPr/>
              </a:pPr>
              <a:t>‹Nr.›</a:t>
            </a:fld>
            <a:endParaRPr lang="en-US" altLang="de-DE"/>
          </a:p>
        </p:txBody>
      </p:sp>
    </p:spTree>
    <p:extLst>
      <p:ext uri="{BB962C8B-B14F-4D97-AF65-F5344CB8AC3E}">
        <p14:creationId xmlns:p14="http://schemas.microsoft.com/office/powerpoint/2010/main" val="1432368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ln/>
        </p:spPr>
        <p:txBody>
          <a:bodyPr/>
          <a:lstStyle>
            <a:lvl1pPr>
              <a:defRPr/>
            </a:lvl1pPr>
          </a:lstStyle>
          <a:p>
            <a:pPr>
              <a:defRPr/>
            </a:pPr>
            <a:fld id="{2C42B852-A6A9-4A79-9E4B-459C5557461F}" type="datetimeFigureOut">
              <a:rPr lang="en-US" altLang="de-DE"/>
              <a:pPr>
                <a:defRPr/>
              </a:pPr>
              <a:t>9/28/2018</a:t>
            </a:fld>
            <a:endParaRPr lang="en-US" altLang="de-DE"/>
          </a:p>
        </p:txBody>
      </p:sp>
      <p:sp>
        <p:nvSpPr>
          <p:cNvPr id="3" name="Footer Placeholder 4"/>
          <p:cNvSpPr>
            <a:spLocks noGrp="1"/>
          </p:cNvSpPr>
          <p:nvPr>
            <p:ph type="ftr" sz="quarter" idx="11"/>
          </p:nvPr>
        </p:nvSpPr>
        <p:spPr>
          <a:ln/>
        </p:spPr>
        <p:txBody>
          <a:bodyPr/>
          <a:lstStyle>
            <a:lvl1pPr>
              <a:defRPr/>
            </a:lvl1pPr>
          </a:lstStyle>
          <a:p>
            <a:pPr>
              <a:defRPr/>
            </a:pPr>
            <a:endParaRPr lang="it-IT" altLang="de-DE"/>
          </a:p>
        </p:txBody>
      </p:sp>
      <p:sp>
        <p:nvSpPr>
          <p:cNvPr id="4" name="Slide Number Placeholder 5"/>
          <p:cNvSpPr>
            <a:spLocks noGrp="1"/>
          </p:cNvSpPr>
          <p:nvPr>
            <p:ph type="sldNum" sz="quarter" idx="12"/>
          </p:nvPr>
        </p:nvSpPr>
        <p:spPr>
          <a:ln/>
        </p:spPr>
        <p:txBody>
          <a:bodyPr/>
          <a:lstStyle>
            <a:lvl1pPr>
              <a:defRPr/>
            </a:lvl1pPr>
          </a:lstStyle>
          <a:p>
            <a:pPr>
              <a:defRPr/>
            </a:pPr>
            <a:fld id="{30F47154-E3C0-47CA-94C1-B6AA644F816E}" type="slidenum">
              <a:rPr lang="en-US" altLang="de-DE"/>
              <a:pPr>
                <a:defRPr/>
              </a:pPr>
              <a:t>‹Nr.›</a:t>
            </a:fld>
            <a:endParaRPr lang="en-US" altLang="de-DE"/>
          </a:p>
        </p:txBody>
      </p:sp>
    </p:spTree>
    <p:extLst>
      <p:ext uri="{BB962C8B-B14F-4D97-AF65-F5344CB8AC3E}">
        <p14:creationId xmlns:p14="http://schemas.microsoft.com/office/powerpoint/2010/main" val="4229686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4" y="1747520"/>
            <a:ext cx="10829927" cy="743712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2870180" y="1747525"/>
            <a:ext cx="18402300" cy="37459923"/>
          </a:xfrm>
        </p:spPr>
        <p:txBody>
          <a:bodyPr/>
          <a:lstStyle>
            <a:lvl1pPr>
              <a:defRPr sz="15400"/>
            </a:lvl1pPr>
            <a:lvl2pPr>
              <a:defRPr sz="135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5924" y="9184645"/>
            <a:ext cx="10829927" cy="30022803"/>
          </a:xfrm>
        </p:spPr>
        <p:txBody>
          <a:bodyPr/>
          <a:lstStyle>
            <a:lvl1pPr marL="0" indent="0">
              <a:buNone/>
              <a:defRPr sz="6700"/>
            </a:lvl1pPr>
            <a:lvl2pPr marL="2194259" indent="0">
              <a:buNone/>
              <a:defRPr sz="5800"/>
            </a:lvl2pPr>
            <a:lvl3pPr marL="4388517" indent="0">
              <a:buNone/>
              <a:defRPr sz="4800"/>
            </a:lvl3pPr>
            <a:lvl4pPr marL="6582777" indent="0">
              <a:buNone/>
              <a:defRPr sz="4300"/>
            </a:lvl4pPr>
            <a:lvl5pPr marL="8777035" indent="0">
              <a:buNone/>
              <a:defRPr sz="4300"/>
            </a:lvl5pPr>
            <a:lvl6pPr marL="10971294" indent="0">
              <a:buNone/>
              <a:defRPr sz="4300"/>
            </a:lvl6pPr>
            <a:lvl7pPr marL="13165552" indent="0">
              <a:buNone/>
              <a:defRPr sz="4300"/>
            </a:lvl7pPr>
            <a:lvl8pPr marL="15359811" indent="0">
              <a:buNone/>
              <a:defRPr sz="4300"/>
            </a:lvl8pPr>
            <a:lvl9pPr marL="17554070" indent="0">
              <a:buNone/>
              <a:defRPr sz="4300"/>
            </a:lvl9pPr>
          </a:lstStyle>
          <a:p>
            <a:pPr lvl="0"/>
            <a:r>
              <a:rPr lang="en-US" smtClean="0"/>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12AF2818-8311-4EB7-8CE1-35456D6C1481}" type="datetimeFigureOut">
              <a:rPr lang="en-US" altLang="de-DE"/>
              <a:pPr>
                <a:defRPr/>
              </a:pPr>
              <a:t>9/28/2018</a:t>
            </a:fld>
            <a:endParaRPr lang="en-US" altLang="de-DE"/>
          </a:p>
        </p:txBody>
      </p:sp>
      <p:sp>
        <p:nvSpPr>
          <p:cNvPr id="6" name="Footer Placeholder 4"/>
          <p:cNvSpPr>
            <a:spLocks noGrp="1"/>
          </p:cNvSpPr>
          <p:nvPr>
            <p:ph type="ftr" sz="quarter" idx="11"/>
          </p:nvPr>
        </p:nvSpPr>
        <p:spPr>
          <a:ln/>
        </p:spPr>
        <p:txBody>
          <a:bodyPr/>
          <a:lstStyle>
            <a:lvl1pPr>
              <a:defRPr/>
            </a:lvl1pPr>
          </a:lstStyle>
          <a:p>
            <a:pPr>
              <a:defRPr/>
            </a:pPr>
            <a:endParaRPr lang="it-IT" altLang="de-DE"/>
          </a:p>
        </p:txBody>
      </p:sp>
      <p:sp>
        <p:nvSpPr>
          <p:cNvPr id="7" name="Slide Number Placeholder 5"/>
          <p:cNvSpPr>
            <a:spLocks noGrp="1"/>
          </p:cNvSpPr>
          <p:nvPr>
            <p:ph type="sldNum" sz="quarter" idx="12"/>
          </p:nvPr>
        </p:nvSpPr>
        <p:spPr>
          <a:ln/>
        </p:spPr>
        <p:txBody>
          <a:bodyPr/>
          <a:lstStyle>
            <a:lvl1pPr>
              <a:defRPr/>
            </a:lvl1pPr>
          </a:lstStyle>
          <a:p>
            <a:pPr>
              <a:defRPr/>
            </a:pPr>
            <a:fld id="{63D18E5E-105B-472F-A80C-3A54817C0468}" type="slidenum">
              <a:rPr lang="en-US" altLang="de-DE"/>
              <a:pPr>
                <a:defRPr/>
              </a:pPr>
              <a:t>‹Nr.›</a:t>
            </a:fld>
            <a:endParaRPr lang="en-US" altLang="de-DE"/>
          </a:p>
        </p:txBody>
      </p:sp>
    </p:spTree>
    <p:extLst>
      <p:ext uri="{BB962C8B-B14F-4D97-AF65-F5344CB8AC3E}">
        <p14:creationId xmlns:p14="http://schemas.microsoft.com/office/powerpoint/2010/main" val="3261299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30723842"/>
            <a:ext cx="19751040" cy="3627123"/>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6452237" y="3921762"/>
            <a:ext cx="19751040" cy="26334720"/>
          </a:xfrm>
        </p:spPr>
        <p:txBody>
          <a:bodyPr lIns="438852" tIns="219426" rIns="438852" bIns="219426" rtlCol="0">
            <a:normAutofit/>
          </a:bodyPr>
          <a:lstStyle>
            <a:lvl1pPr marL="0" indent="0">
              <a:buNone/>
              <a:defRPr sz="15400"/>
            </a:lvl1pPr>
            <a:lvl2pPr marL="2194259" indent="0">
              <a:buNone/>
              <a:defRPr sz="13500"/>
            </a:lvl2pPr>
            <a:lvl3pPr marL="4388517" indent="0">
              <a:buNone/>
              <a:defRPr sz="11500"/>
            </a:lvl3pPr>
            <a:lvl4pPr marL="6582777" indent="0">
              <a:buNone/>
              <a:defRPr sz="9600"/>
            </a:lvl4pPr>
            <a:lvl5pPr marL="8777035" indent="0">
              <a:buNone/>
              <a:defRPr sz="9600"/>
            </a:lvl5pPr>
            <a:lvl6pPr marL="10971294" indent="0">
              <a:buNone/>
              <a:defRPr sz="9600"/>
            </a:lvl6pPr>
            <a:lvl7pPr marL="13165552" indent="0">
              <a:buNone/>
              <a:defRPr sz="9600"/>
            </a:lvl7pPr>
            <a:lvl8pPr marL="15359811" indent="0">
              <a:buNone/>
              <a:defRPr sz="9600"/>
            </a:lvl8pPr>
            <a:lvl9pPr marL="17554070" indent="0">
              <a:buNone/>
              <a:defRPr sz="9600"/>
            </a:lvl9pPr>
          </a:lstStyle>
          <a:p>
            <a:pPr lvl="0"/>
            <a:endParaRPr lang="en-US" noProof="0" smtClean="0"/>
          </a:p>
        </p:txBody>
      </p:sp>
      <p:sp>
        <p:nvSpPr>
          <p:cNvPr id="4" name="Text Placeholder 3"/>
          <p:cNvSpPr>
            <a:spLocks noGrp="1"/>
          </p:cNvSpPr>
          <p:nvPr>
            <p:ph type="body" sz="half" idx="2"/>
          </p:nvPr>
        </p:nvSpPr>
        <p:spPr>
          <a:xfrm>
            <a:off x="6452237" y="34350965"/>
            <a:ext cx="19751040" cy="5151117"/>
          </a:xfrm>
        </p:spPr>
        <p:txBody>
          <a:bodyPr/>
          <a:lstStyle>
            <a:lvl1pPr marL="0" indent="0">
              <a:buNone/>
              <a:defRPr sz="6700"/>
            </a:lvl1pPr>
            <a:lvl2pPr marL="2194259" indent="0">
              <a:buNone/>
              <a:defRPr sz="5800"/>
            </a:lvl2pPr>
            <a:lvl3pPr marL="4388517" indent="0">
              <a:buNone/>
              <a:defRPr sz="4800"/>
            </a:lvl3pPr>
            <a:lvl4pPr marL="6582777" indent="0">
              <a:buNone/>
              <a:defRPr sz="4300"/>
            </a:lvl4pPr>
            <a:lvl5pPr marL="8777035" indent="0">
              <a:buNone/>
              <a:defRPr sz="4300"/>
            </a:lvl5pPr>
            <a:lvl6pPr marL="10971294" indent="0">
              <a:buNone/>
              <a:defRPr sz="4300"/>
            </a:lvl6pPr>
            <a:lvl7pPr marL="13165552" indent="0">
              <a:buNone/>
              <a:defRPr sz="4300"/>
            </a:lvl7pPr>
            <a:lvl8pPr marL="15359811" indent="0">
              <a:buNone/>
              <a:defRPr sz="4300"/>
            </a:lvl8pPr>
            <a:lvl9pPr marL="17554070" indent="0">
              <a:buNone/>
              <a:defRPr sz="4300"/>
            </a:lvl9pPr>
          </a:lstStyle>
          <a:p>
            <a:pPr lvl="0"/>
            <a:r>
              <a:rPr lang="en-US" smtClean="0"/>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94D53749-0197-4DE8-88DC-D6993F9301B0}" type="datetimeFigureOut">
              <a:rPr lang="en-US" altLang="de-DE"/>
              <a:pPr>
                <a:defRPr/>
              </a:pPr>
              <a:t>9/28/2018</a:t>
            </a:fld>
            <a:endParaRPr lang="en-US" altLang="de-DE"/>
          </a:p>
        </p:txBody>
      </p:sp>
      <p:sp>
        <p:nvSpPr>
          <p:cNvPr id="6" name="Footer Placeholder 4"/>
          <p:cNvSpPr>
            <a:spLocks noGrp="1"/>
          </p:cNvSpPr>
          <p:nvPr>
            <p:ph type="ftr" sz="quarter" idx="11"/>
          </p:nvPr>
        </p:nvSpPr>
        <p:spPr>
          <a:ln/>
        </p:spPr>
        <p:txBody>
          <a:bodyPr/>
          <a:lstStyle>
            <a:lvl1pPr>
              <a:defRPr/>
            </a:lvl1pPr>
          </a:lstStyle>
          <a:p>
            <a:pPr>
              <a:defRPr/>
            </a:pPr>
            <a:endParaRPr lang="it-IT" altLang="de-DE"/>
          </a:p>
        </p:txBody>
      </p:sp>
      <p:sp>
        <p:nvSpPr>
          <p:cNvPr id="7" name="Slide Number Placeholder 5"/>
          <p:cNvSpPr>
            <a:spLocks noGrp="1"/>
          </p:cNvSpPr>
          <p:nvPr>
            <p:ph type="sldNum" sz="quarter" idx="12"/>
          </p:nvPr>
        </p:nvSpPr>
        <p:spPr>
          <a:ln/>
        </p:spPr>
        <p:txBody>
          <a:bodyPr/>
          <a:lstStyle>
            <a:lvl1pPr>
              <a:defRPr/>
            </a:lvl1pPr>
          </a:lstStyle>
          <a:p>
            <a:pPr>
              <a:defRPr/>
            </a:pPr>
            <a:fld id="{9631CF21-66B0-438B-8379-26D19CAF21B1}" type="slidenum">
              <a:rPr lang="en-US" altLang="de-DE"/>
              <a:pPr>
                <a:defRPr/>
              </a:pPr>
              <a:t>‹Nr.›</a:t>
            </a:fld>
            <a:endParaRPr lang="en-US" altLang="de-DE"/>
          </a:p>
        </p:txBody>
      </p:sp>
    </p:spTree>
    <p:extLst>
      <p:ext uri="{BB962C8B-B14F-4D97-AF65-F5344CB8AC3E}">
        <p14:creationId xmlns:p14="http://schemas.microsoft.com/office/powerpoint/2010/main" val="2822396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514475" y="1714500"/>
            <a:ext cx="27243088" cy="713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de-DE" smtClean="0"/>
              <a:t>Click to edit Master title style</a:t>
            </a:r>
          </a:p>
        </p:txBody>
      </p:sp>
      <p:sp>
        <p:nvSpPr>
          <p:cNvPr id="1027" name="Text Placeholder 2"/>
          <p:cNvSpPr>
            <a:spLocks noGrp="1"/>
          </p:cNvSpPr>
          <p:nvPr>
            <p:ph type="body" idx="1"/>
          </p:nvPr>
        </p:nvSpPr>
        <p:spPr bwMode="auto">
          <a:xfrm>
            <a:off x="1514475" y="9986963"/>
            <a:ext cx="27243088" cy="2825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de-DE" smtClean="0"/>
              <a:t>Click to edit Master text styles</a:t>
            </a:r>
          </a:p>
          <a:p>
            <a:pPr lvl="1"/>
            <a:r>
              <a:rPr lang="en-US" altLang="de-DE" smtClean="0"/>
              <a:t>Second level</a:t>
            </a:r>
          </a:p>
          <a:p>
            <a:pPr lvl="2"/>
            <a:r>
              <a:rPr lang="en-US" altLang="de-DE" smtClean="0"/>
              <a:t>Third level</a:t>
            </a:r>
          </a:p>
          <a:p>
            <a:pPr lvl="3"/>
            <a:r>
              <a:rPr lang="en-US" altLang="de-DE" smtClean="0"/>
              <a:t>Fourth level</a:t>
            </a:r>
          </a:p>
          <a:p>
            <a:pPr lvl="4"/>
            <a:r>
              <a:rPr lang="en-US" altLang="de-DE" smtClean="0"/>
              <a:t>Fifth level</a:t>
            </a:r>
          </a:p>
        </p:txBody>
      </p:sp>
      <p:sp>
        <p:nvSpPr>
          <p:cNvPr id="4" name="Date Placeholder 3"/>
          <p:cNvSpPr>
            <a:spLocks noGrp="1"/>
          </p:cNvSpPr>
          <p:nvPr>
            <p:ph type="dt" sz="half" idx="2"/>
          </p:nvPr>
        </p:nvSpPr>
        <p:spPr bwMode="auto">
          <a:xfrm>
            <a:off x="1514475" y="39674800"/>
            <a:ext cx="7062788" cy="227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lvl1pPr defTabSz="4171950">
              <a:defRPr sz="5500">
                <a:solidFill>
                  <a:srgbClr val="898989"/>
                </a:solidFill>
                <a:latin typeface="Calibri" pitchFamily="34" charset="0"/>
              </a:defRPr>
            </a:lvl1pPr>
          </a:lstStyle>
          <a:p>
            <a:pPr>
              <a:defRPr/>
            </a:pPr>
            <a:fld id="{6C24AD62-4145-479F-B7C0-EDD1F3681B87}" type="datetimeFigureOut">
              <a:rPr lang="en-US" altLang="de-DE"/>
              <a:pPr>
                <a:defRPr/>
              </a:pPr>
              <a:t>9/28/2018</a:t>
            </a:fld>
            <a:endParaRPr lang="en-US" altLang="de-DE"/>
          </a:p>
        </p:txBody>
      </p:sp>
      <p:sp>
        <p:nvSpPr>
          <p:cNvPr id="5" name="Footer Placeholder 4"/>
          <p:cNvSpPr>
            <a:spLocks noGrp="1"/>
          </p:cNvSpPr>
          <p:nvPr>
            <p:ph type="ftr" sz="quarter" idx="3"/>
          </p:nvPr>
        </p:nvSpPr>
        <p:spPr bwMode="auto">
          <a:xfrm>
            <a:off x="10342563" y="39674800"/>
            <a:ext cx="9586912" cy="227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lvl1pPr algn="ctr" defTabSz="4171950">
              <a:defRPr sz="5500">
                <a:solidFill>
                  <a:srgbClr val="898989"/>
                </a:solidFill>
                <a:latin typeface="Calibri" pitchFamily="34" charset="0"/>
                <a:cs typeface="Arial" pitchFamily="34" charset="0"/>
              </a:defRPr>
            </a:lvl1pPr>
          </a:lstStyle>
          <a:p>
            <a:pPr>
              <a:defRPr/>
            </a:pPr>
            <a:endParaRPr lang="it-IT" altLang="de-DE"/>
          </a:p>
        </p:txBody>
      </p:sp>
      <p:sp>
        <p:nvSpPr>
          <p:cNvPr id="6" name="Slide Number Placeholder 5"/>
          <p:cNvSpPr>
            <a:spLocks noGrp="1"/>
          </p:cNvSpPr>
          <p:nvPr>
            <p:ph type="sldNum" sz="quarter" idx="4"/>
          </p:nvPr>
        </p:nvSpPr>
        <p:spPr bwMode="auto">
          <a:xfrm>
            <a:off x="21694775" y="39674800"/>
            <a:ext cx="7062788" cy="227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itchFamily="34" charset="0"/>
              </a:defRPr>
            </a:lvl1pPr>
          </a:lstStyle>
          <a:p>
            <a:pPr>
              <a:defRPr/>
            </a:pPr>
            <a:fld id="{634B71B5-6D0B-4D86-A69D-1B8676C22FD4}" type="slidenum">
              <a:rPr lang="en-US" altLang="de-DE"/>
              <a:pPr>
                <a:defRPr/>
              </a:pPr>
              <a:t>‹Nr.›</a:t>
            </a:fld>
            <a:endParaRPr lang="en-US" alt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1950"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1950"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1950"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1950"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1950" rtl="0" eaLnBrk="0" fontAlgn="base" hangingPunct="0">
        <a:spcBef>
          <a:spcPct val="0"/>
        </a:spcBef>
        <a:spcAft>
          <a:spcPct val="0"/>
        </a:spcAft>
        <a:defRPr sz="20100">
          <a:solidFill>
            <a:schemeClr val="tx1"/>
          </a:solidFill>
          <a:latin typeface="Calibri" pitchFamily="34" charset="0"/>
          <a:ea typeface="ＭＳ Ｐゴシック" charset="0"/>
        </a:defRPr>
      </a:lvl5pPr>
      <a:lvl6pPr marL="457137" algn="ctr" defTabSz="4387247" rtl="0" fontAlgn="base">
        <a:spcBef>
          <a:spcPct val="0"/>
        </a:spcBef>
        <a:spcAft>
          <a:spcPct val="0"/>
        </a:spcAft>
        <a:defRPr sz="21100">
          <a:solidFill>
            <a:schemeClr val="tx1"/>
          </a:solidFill>
          <a:latin typeface="Calibri" pitchFamily="34" charset="0"/>
        </a:defRPr>
      </a:lvl6pPr>
      <a:lvl7pPr marL="914276" algn="ctr" defTabSz="4387247" rtl="0" fontAlgn="base">
        <a:spcBef>
          <a:spcPct val="0"/>
        </a:spcBef>
        <a:spcAft>
          <a:spcPct val="0"/>
        </a:spcAft>
        <a:defRPr sz="21100">
          <a:solidFill>
            <a:schemeClr val="tx1"/>
          </a:solidFill>
          <a:latin typeface="Calibri" pitchFamily="34" charset="0"/>
        </a:defRPr>
      </a:lvl7pPr>
      <a:lvl8pPr marL="1371411" algn="ctr" defTabSz="4387247" rtl="0" fontAlgn="base">
        <a:spcBef>
          <a:spcPct val="0"/>
        </a:spcBef>
        <a:spcAft>
          <a:spcPct val="0"/>
        </a:spcAft>
        <a:defRPr sz="21100">
          <a:solidFill>
            <a:schemeClr val="tx1"/>
          </a:solidFill>
          <a:latin typeface="Calibri" pitchFamily="34" charset="0"/>
        </a:defRPr>
      </a:lvl8pPr>
      <a:lvl9pPr marL="1828548" algn="ctr" defTabSz="4387247" rtl="0" fontAlgn="base">
        <a:spcBef>
          <a:spcPct val="0"/>
        </a:spcBef>
        <a:spcAft>
          <a:spcPct val="0"/>
        </a:spcAft>
        <a:defRPr sz="21100">
          <a:solidFill>
            <a:schemeClr val="tx1"/>
          </a:solidFill>
          <a:latin typeface="Calibri" pitchFamily="34" charset="0"/>
        </a:defRPr>
      </a:lvl9pPr>
    </p:titleStyle>
    <p:bodyStyle>
      <a:lvl1pPr marL="1563688" indent="-1563688" algn="l" defTabSz="4171950" rtl="0" eaLnBrk="0" fontAlgn="base" hangingPunct="0">
        <a:spcBef>
          <a:spcPct val="20000"/>
        </a:spcBef>
        <a:spcAft>
          <a:spcPct val="0"/>
        </a:spcAft>
        <a:buFont typeface="Arial" charset="0"/>
        <a:buChar char="•"/>
        <a:defRPr sz="14700" kern="1200">
          <a:solidFill>
            <a:schemeClr val="tx1"/>
          </a:solidFill>
          <a:latin typeface="+mn-lt"/>
          <a:ea typeface="ＭＳ Ｐゴシック" charset="0"/>
          <a:cs typeface="+mn-cs"/>
        </a:defRPr>
      </a:lvl1pPr>
      <a:lvl2pPr marL="3389313" indent="-1303338" algn="l" defTabSz="4171950" rtl="0" eaLnBrk="0" fontAlgn="base" hangingPunct="0">
        <a:spcBef>
          <a:spcPct val="20000"/>
        </a:spcBef>
        <a:spcAft>
          <a:spcPct val="0"/>
        </a:spcAft>
        <a:buFont typeface="Arial" charset="0"/>
        <a:buChar char="–"/>
        <a:defRPr sz="12800" kern="1200">
          <a:solidFill>
            <a:schemeClr val="tx1"/>
          </a:solidFill>
          <a:latin typeface="+mn-lt"/>
          <a:ea typeface="ＭＳ Ｐゴシック" charset="0"/>
          <a:cs typeface="+mn-cs"/>
        </a:defRPr>
      </a:lvl2pPr>
      <a:lvl3pPr marL="5218113" indent="-1041400" algn="l" defTabSz="4171950" rtl="0" eaLnBrk="0" fontAlgn="base" hangingPunct="0">
        <a:spcBef>
          <a:spcPct val="20000"/>
        </a:spcBef>
        <a:spcAft>
          <a:spcPct val="0"/>
        </a:spcAft>
        <a:buFont typeface="Arial" charset="0"/>
        <a:buChar char="•"/>
        <a:defRPr sz="10900" kern="1200">
          <a:solidFill>
            <a:schemeClr val="tx1"/>
          </a:solidFill>
          <a:latin typeface="+mn-lt"/>
          <a:ea typeface="ＭＳ Ｐゴシック" charset="0"/>
          <a:cs typeface="+mn-cs"/>
        </a:defRPr>
      </a:lvl3pPr>
      <a:lvl4pPr marL="7305675" indent="-1042988" algn="l" defTabSz="4171950" rtl="0" eaLnBrk="0" fontAlgn="base" hangingPunct="0">
        <a:spcBef>
          <a:spcPct val="20000"/>
        </a:spcBef>
        <a:spcAft>
          <a:spcPct val="0"/>
        </a:spcAft>
        <a:buFont typeface="Arial" charset="0"/>
        <a:buChar char="–"/>
        <a:defRPr sz="9100" kern="1200">
          <a:solidFill>
            <a:schemeClr val="tx1"/>
          </a:solidFill>
          <a:latin typeface="+mn-lt"/>
          <a:ea typeface="ＭＳ Ｐゴシック" charset="0"/>
          <a:cs typeface="+mn-cs"/>
        </a:defRPr>
      </a:lvl4pPr>
      <a:lvl5pPr marL="9391650" indent="-1042988" algn="l" defTabSz="4171950" rtl="0" eaLnBrk="0" fontAlgn="base" hangingPunct="0">
        <a:spcBef>
          <a:spcPct val="20000"/>
        </a:spcBef>
        <a:spcAft>
          <a:spcPct val="0"/>
        </a:spcAft>
        <a:buFont typeface="Arial" charset="0"/>
        <a:buChar char="»"/>
        <a:defRPr sz="9100" kern="1200">
          <a:solidFill>
            <a:schemeClr val="tx1"/>
          </a:solidFill>
          <a:latin typeface="+mn-lt"/>
          <a:ea typeface="ＭＳ Ｐゴシック" charset="0"/>
          <a:cs typeface="+mn-cs"/>
        </a:defRPr>
      </a:lvl5pPr>
      <a:lvl6pPr marL="12068422"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2681"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6941"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1200"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517" rtl="0" eaLnBrk="1" latinLnBrk="0" hangingPunct="1">
        <a:defRPr sz="8600" kern="1200">
          <a:solidFill>
            <a:schemeClr val="tx1"/>
          </a:solidFill>
          <a:latin typeface="+mn-lt"/>
          <a:ea typeface="+mn-ea"/>
          <a:cs typeface="+mn-cs"/>
        </a:defRPr>
      </a:lvl1pPr>
      <a:lvl2pPr marL="2194259" algn="l" defTabSz="4388517" rtl="0" eaLnBrk="1" latinLnBrk="0" hangingPunct="1">
        <a:defRPr sz="8600" kern="1200">
          <a:solidFill>
            <a:schemeClr val="tx1"/>
          </a:solidFill>
          <a:latin typeface="+mn-lt"/>
          <a:ea typeface="+mn-ea"/>
          <a:cs typeface="+mn-cs"/>
        </a:defRPr>
      </a:lvl2pPr>
      <a:lvl3pPr marL="4388517" algn="l" defTabSz="4388517" rtl="0" eaLnBrk="1" latinLnBrk="0" hangingPunct="1">
        <a:defRPr sz="8600" kern="1200">
          <a:solidFill>
            <a:schemeClr val="tx1"/>
          </a:solidFill>
          <a:latin typeface="+mn-lt"/>
          <a:ea typeface="+mn-ea"/>
          <a:cs typeface="+mn-cs"/>
        </a:defRPr>
      </a:lvl3pPr>
      <a:lvl4pPr marL="6582777" algn="l" defTabSz="4388517" rtl="0" eaLnBrk="1" latinLnBrk="0" hangingPunct="1">
        <a:defRPr sz="8600" kern="1200">
          <a:solidFill>
            <a:schemeClr val="tx1"/>
          </a:solidFill>
          <a:latin typeface="+mn-lt"/>
          <a:ea typeface="+mn-ea"/>
          <a:cs typeface="+mn-cs"/>
        </a:defRPr>
      </a:lvl4pPr>
      <a:lvl5pPr marL="8777035" algn="l" defTabSz="4388517" rtl="0" eaLnBrk="1" latinLnBrk="0" hangingPunct="1">
        <a:defRPr sz="8600" kern="1200">
          <a:solidFill>
            <a:schemeClr val="tx1"/>
          </a:solidFill>
          <a:latin typeface="+mn-lt"/>
          <a:ea typeface="+mn-ea"/>
          <a:cs typeface="+mn-cs"/>
        </a:defRPr>
      </a:lvl5pPr>
      <a:lvl6pPr marL="10971294" algn="l" defTabSz="4388517" rtl="0" eaLnBrk="1" latinLnBrk="0" hangingPunct="1">
        <a:defRPr sz="8600" kern="1200">
          <a:solidFill>
            <a:schemeClr val="tx1"/>
          </a:solidFill>
          <a:latin typeface="+mn-lt"/>
          <a:ea typeface="+mn-ea"/>
          <a:cs typeface="+mn-cs"/>
        </a:defRPr>
      </a:lvl6pPr>
      <a:lvl7pPr marL="13165552" algn="l" defTabSz="4388517" rtl="0" eaLnBrk="1" latinLnBrk="0" hangingPunct="1">
        <a:defRPr sz="8600" kern="1200">
          <a:solidFill>
            <a:schemeClr val="tx1"/>
          </a:solidFill>
          <a:latin typeface="+mn-lt"/>
          <a:ea typeface="+mn-ea"/>
          <a:cs typeface="+mn-cs"/>
        </a:defRPr>
      </a:lvl7pPr>
      <a:lvl8pPr marL="15359811" algn="l" defTabSz="4388517" rtl="0" eaLnBrk="1" latinLnBrk="0" hangingPunct="1">
        <a:defRPr sz="8600" kern="1200">
          <a:solidFill>
            <a:schemeClr val="tx1"/>
          </a:solidFill>
          <a:latin typeface="+mn-lt"/>
          <a:ea typeface="+mn-ea"/>
          <a:cs typeface="+mn-cs"/>
        </a:defRPr>
      </a:lvl8pPr>
      <a:lvl9pPr marL="17554070" algn="l" defTabSz="4388517"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jpeg"/><Relationship Id="rId18" Type="http://schemas.openxmlformats.org/officeDocument/2006/relationships/image" Target="../media/image16.png"/><Relationship Id="rId3" Type="http://schemas.openxmlformats.org/officeDocument/2006/relationships/image" Target="../media/image1.png"/><Relationship Id="rId21" Type="http://schemas.openxmlformats.org/officeDocument/2006/relationships/image" Target="../media/image19.jpeg"/><Relationship Id="rId7" Type="http://schemas.openxmlformats.org/officeDocument/2006/relationships/image" Target="../media/image5.jpeg"/><Relationship Id="rId12" Type="http://schemas.openxmlformats.org/officeDocument/2006/relationships/image" Target="../media/image10.jpe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jpeg"/><Relationship Id="rId20"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jpeg"/><Relationship Id="rId5" Type="http://schemas.openxmlformats.org/officeDocument/2006/relationships/image" Target="../media/image3.jpeg"/><Relationship Id="rId15" Type="http://schemas.openxmlformats.org/officeDocument/2006/relationships/image" Target="../media/image13.jpeg"/><Relationship Id="rId23" Type="http://schemas.openxmlformats.org/officeDocument/2006/relationships/image" Target="../media/image21.jpeg"/><Relationship Id="rId10" Type="http://schemas.openxmlformats.org/officeDocument/2006/relationships/image" Target="../media/image8.jpeg"/><Relationship Id="rId19" Type="http://schemas.openxmlformats.org/officeDocument/2006/relationships/image" Target="../media/image17.png"/><Relationship Id="rId4" Type="http://schemas.openxmlformats.org/officeDocument/2006/relationships/image" Target="../media/image2.jpeg"/><Relationship Id="rId9" Type="http://schemas.openxmlformats.org/officeDocument/2006/relationships/image" Target="../media/image7.jpeg"/><Relationship Id="rId14" Type="http://schemas.openxmlformats.org/officeDocument/2006/relationships/image" Target="../media/image12.jpeg"/><Relationship Id="rId22"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841375" y="892175"/>
            <a:ext cx="28589288" cy="291937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6984" tIns="43492" rIns="86984" bIns="43492">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706438" indent="-271463"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1087438" indent="-217488"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522413" indent="-2174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957388" indent="-2174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marL="2414588" indent="-2174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marL="2871788" indent="-2174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marL="3328988" indent="-2174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marL="3786188" indent="-2174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ctr" eaLnBrk="1" hangingPunct="1">
              <a:spcBef>
                <a:spcPct val="0"/>
              </a:spcBef>
              <a:buFontTx/>
              <a:buNone/>
            </a:pPr>
            <a:r>
              <a:rPr lang="en-US" altLang="de-DE" sz="7200">
                <a:latin typeface="+mn-lt"/>
                <a:cs typeface="Arial" charset="0"/>
              </a:rPr>
              <a:t>Acoustic Upside-down Levitator With A Solid Sample</a:t>
            </a:r>
          </a:p>
          <a:p>
            <a:pPr algn="ctr" eaLnBrk="1" hangingPunct="1">
              <a:spcBef>
                <a:spcPct val="0"/>
              </a:spcBef>
              <a:buFontTx/>
              <a:buNone/>
            </a:pPr>
            <a:r>
              <a:rPr lang="en-US" altLang="de-DE" sz="4000">
                <a:latin typeface="+mn-lt"/>
                <a:cs typeface="Arial" charset="0"/>
              </a:rPr>
              <a:t>Lothar Holitzner</a:t>
            </a:r>
            <a:r>
              <a:rPr lang="en-US" altLang="de-DE" sz="4000" baseline="30000">
                <a:latin typeface="+mn-lt"/>
                <a:cs typeface="Arial" charset="0"/>
              </a:rPr>
              <a:t>1</a:t>
            </a:r>
            <a:r>
              <a:rPr lang="en-US" altLang="de-DE" sz="4000">
                <a:latin typeface="+mn-lt"/>
                <a:cs typeface="Arial" charset="0"/>
              </a:rPr>
              <a:t>, </a:t>
            </a:r>
            <a:r>
              <a:rPr lang="en-US" altLang="de-DE" sz="4000">
                <a:latin typeface="+mn-lt"/>
              </a:rPr>
              <a:t>Ernst Günter Lierke</a:t>
            </a:r>
            <a:r>
              <a:rPr lang="en-US" altLang="de-DE" sz="4000" baseline="30000">
                <a:latin typeface="+mn-lt"/>
              </a:rPr>
              <a:t>2</a:t>
            </a:r>
            <a:endParaRPr lang="en-US" altLang="de-DE" sz="4000" baseline="30000">
              <a:latin typeface="+mn-lt"/>
              <a:cs typeface="Arial" charset="0"/>
            </a:endParaRPr>
          </a:p>
          <a:p>
            <a:pPr algn="ctr" eaLnBrk="1" hangingPunct="1">
              <a:spcBef>
                <a:spcPct val="0"/>
              </a:spcBef>
              <a:buFontTx/>
              <a:buNone/>
            </a:pPr>
            <a:r>
              <a:rPr lang="en-US" altLang="de-DE" sz="3600">
                <a:latin typeface="+mn-lt"/>
                <a:cs typeface="Arial" charset="0"/>
              </a:rPr>
              <a:t>1. Paul Scherrer Institut, Laboratory for Scientific Developments and Novel Materials, Villigen, Switzerland;  </a:t>
            </a:r>
          </a:p>
          <a:p>
            <a:pPr algn="ctr" eaLnBrk="1" hangingPunct="1">
              <a:spcBef>
                <a:spcPct val="0"/>
              </a:spcBef>
              <a:buFontTx/>
              <a:buNone/>
            </a:pPr>
            <a:r>
              <a:rPr lang="en-US" altLang="de-DE" sz="3600" smtClean="0">
                <a:latin typeface="+mn-lt"/>
                <a:cs typeface="Arial" charset="0"/>
              </a:rPr>
              <a:t>2</a:t>
            </a:r>
            <a:r>
              <a:rPr lang="en-US" altLang="de-DE" sz="3600">
                <a:latin typeface="+mn-lt"/>
                <a:cs typeface="Arial" charset="0"/>
              </a:rPr>
              <a:t>. t</a:t>
            </a:r>
            <a:r>
              <a:rPr lang="en-US" altLang="de-DE" sz="3600">
                <a:latin typeface="+mn-lt"/>
              </a:rPr>
              <a:t>ec5 AG, Oberursel, Germany</a:t>
            </a:r>
            <a:r>
              <a:rPr lang="en-US" altLang="de-DE" sz="3600">
                <a:latin typeface="+mn-lt"/>
                <a:cs typeface="Arial" charset="0"/>
              </a:rPr>
              <a:t>.</a:t>
            </a:r>
          </a:p>
        </p:txBody>
      </p:sp>
      <p:sp>
        <p:nvSpPr>
          <p:cNvPr id="2052" name="Text Box 54"/>
          <p:cNvSpPr txBox="1">
            <a:spLocks noChangeArrowheads="1"/>
          </p:cNvSpPr>
          <p:nvPr/>
        </p:nvSpPr>
        <p:spPr bwMode="auto">
          <a:xfrm>
            <a:off x="936625" y="4032000"/>
            <a:ext cx="28438475"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en-US" altLang="de-DE" sz="3200" b="1">
                <a:latin typeface="+mn-lt"/>
              </a:rPr>
              <a:t>Introduction:</a:t>
            </a:r>
          </a:p>
          <a:p>
            <a:pPr algn="just" eaLnBrk="1" hangingPunct="1">
              <a:spcBef>
                <a:spcPct val="0"/>
              </a:spcBef>
              <a:buFontTx/>
              <a:buNone/>
            </a:pPr>
            <a:r>
              <a:rPr lang="en-US" altLang="de-DE" sz="2800">
                <a:latin typeface="+mn-lt"/>
              </a:rPr>
              <a:t>Acoustic levitators are used to levitate small samples (ca. 0.01 - 6 mm) at a stable position in a gaseous or liquid environment. Acoustic levitators were first developed und used for experiments in space (1970s, by NASA / ESA), the application later became terrestrial (1990s). Meanwhile acoustic levitators are widespread. With the help of </a:t>
            </a:r>
            <a:r>
              <a:rPr lang="en-US" altLang="de-DE" sz="2800" b="1">
                <a:latin typeface="+mn-lt"/>
              </a:rPr>
              <a:t>COMSOL Multiphysics® </a:t>
            </a:r>
            <a:r>
              <a:rPr lang="en-US" altLang="de-DE" sz="2800">
                <a:latin typeface="+mn-lt"/>
              </a:rPr>
              <a:t>, </a:t>
            </a:r>
            <a:r>
              <a:rPr lang="en-US" altLang="de-DE" sz="2800" smtClean="0">
                <a:latin typeface="+mn-lt"/>
              </a:rPr>
              <a:t>we </a:t>
            </a:r>
            <a:r>
              <a:rPr lang="en-US" altLang="de-DE" sz="2800">
                <a:latin typeface="+mn-lt"/>
              </a:rPr>
              <a:t>present a practical model, to show basic properties and interactions and some additional phenomena und aspects in a stepwise approach to the realistic world of acoustic levitators. In this  </a:t>
            </a:r>
            <a:r>
              <a:rPr lang="en-US" altLang="de-DE" sz="2800" b="1">
                <a:latin typeface="+mn-lt"/>
              </a:rPr>
              <a:t>acoustic levitator model </a:t>
            </a:r>
            <a:r>
              <a:rPr lang="en-US" altLang="de-DE" sz="2800">
                <a:latin typeface="+mn-lt"/>
              </a:rPr>
              <a:t>the millimetre-sized spherical sample is located (in air environment) below the piezoelectric transducer (mechanical coupled resonator), which radiates the inaudible sound of 22 kHz downwards against the reflector. The transducer is based on a sophisticated 20 kHz model, designed by E.-G</a:t>
            </a:r>
            <a:r>
              <a:rPr lang="en-US" altLang="de-DE" sz="2800">
                <a:latin typeface="+mn-lt"/>
              </a:rPr>
              <a:t>. </a:t>
            </a:r>
            <a:r>
              <a:rPr lang="en-US" altLang="de-DE" sz="2800" smtClean="0">
                <a:latin typeface="+mn-lt"/>
              </a:rPr>
              <a:t>Lierke. That version was also used at the </a:t>
            </a:r>
            <a:r>
              <a:rPr lang="en-US" altLang="de-DE" sz="2800">
                <a:latin typeface="+mn-lt"/>
              </a:rPr>
              <a:t>Battelle Institute (Frankfurt/Main, Germany) [1]. The current available model contributes to </a:t>
            </a:r>
            <a:r>
              <a:rPr lang="en-US" altLang="de-DE" sz="2800">
                <a:latin typeface="+mn-lt"/>
              </a:rPr>
              <a:t>understand </a:t>
            </a:r>
            <a:r>
              <a:rPr lang="en-US" altLang="de-DE" sz="2800" smtClean="0">
                <a:latin typeface="+mn-lt"/>
              </a:rPr>
              <a:t>details </a:t>
            </a:r>
            <a:r>
              <a:rPr lang="en-US" altLang="de-DE" sz="2800">
                <a:latin typeface="+mn-lt"/>
              </a:rPr>
              <a:t>of acoustic levitation and helps to improve acoustic levitators for future applications.</a:t>
            </a:r>
          </a:p>
        </p:txBody>
      </p:sp>
      <p:pic>
        <p:nvPicPr>
          <p:cNvPr id="2053" name="Picture 95" descr="PS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1075" y="2376488"/>
            <a:ext cx="3429000"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4" name="Rectangle 182"/>
          <p:cNvSpPr>
            <a:spLocks noChangeArrowheads="1"/>
          </p:cNvSpPr>
          <p:nvPr/>
        </p:nvSpPr>
        <p:spPr bwMode="auto">
          <a:xfrm>
            <a:off x="23580724" y="41435338"/>
            <a:ext cx="61200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de-DE" altLang="de-DE" sz="1800">
                <a:latin typeface="+mn-lt"/>
              </a:rPr>
              <a:t>[2] Alon Grinenko, How to Compute the Acoustic Radiation</a:t>
            </a:r>
          </a:p>
          <a:p>
            <a:pPr algn="just" eaLnBrk="1" hangingPunct="1">
              <a:spcBef>
                <a:spcPct val="0"/>
              </a:spcBef>
              <a:buFontTx/>
              <a:buNone/>
            </a:pPr>
            <a:r>
              <a:rPr lang="de-DE" altLang="de-DE" sz="1800">
                <a:latin typeface="+mn-lt"/>
              </a:rPr>
              <a:t>    </a:t>
            </a:r>
            <a:r>
              <a:rPr lang="de-DE" altLang="de-DE" sz="1800" smtClean="0">
                <a:latin typeface="+mn-lt"/>
              </a:rPr>
              <a:t>  </a:t>
            </a:r>
            <a:r>
              <a:rPr lang="de-DE" altLang="de-DE" sz="1800">
                <a:latin typeface="+mn-lt"/>
              </a:rPr>
              <a:t>Force, COMSOL BLOG, January 29, </a:t>
            </a:r>
            <a:r>
              <a:rPr lang="de-DE" altLang="de-DE" sz="1800">
                <a:latin typeface="+mn-lt"/>
              </a:rPr>
              <a:t>2015 </a:t>
            </a:r>
            <a:endParaRPr lang="de-DE" altLang="de-DE" sz="1800" smtClean="0">
              <a:latin typeface="+mn-lt"/>
            </a:endParaRPr>
          </a:p>
          <a:p>
            <a:pPr algn="just" eaLnBrk="1" hangingPunct="1">
              <a:spcBef>
                <a:spcPct val="0"/>
              </a:spcBef>
              <a:buNone/>
            </a:pPr>
            <a:r>
              <a:rPr lang="de-DE" altLang="de-DE" sz="1800" smtClean="0">
                <a:latin typeface="+mn-lt"/>
              </a:rPr>
              <a:t>[3] Mads Herring Jensen, COMSOL Support Case 3000332, 2018 </a:t>
            </a:r>
          </a:p>
        </p:txBody>
      </p:sp>
      <p:grpSp>
        <p:nvGrpSpPr>
          <p:cNvPr id="7" name="Gruppieren 6"/>
          <p:cNvGrpSpPr/>
          <p:nvPr/>
        </p:nvGrpSpPr>
        <p:grpSpPr>
          <a:xfrm>
            <a:off x="16164000" y="25776000"/>
            <a:ext cx="13248540" cy="7144445"/>
            <a:chOff x="16092485" y="25523825"/>
            <a:chExt cx="13248540" cy="7144445"/>
          </a:xfrm>
        </p:grpSpPr>
        <p:pic>
          <p:nvPicPr>
            <p:cNvPr id="2123" name="Grafik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6352500" y="26423938"/>
              <a:ext cx="2776538" cy="490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24" name="Text Box 131"/>
            <p:cNvSpPr txBox="1">
              <a:spLocks noChangeArrowheads="1"/>
            </p:cNvSpPr>
            <p:nvPr/>
          </p:nvSpPr>
          <p:spPr bwMode="auto">
            <a:xfrm>
              <a:off x="24876125" y="31283275"/>
              <a:ext cx="4356100" cy="1384995"/>
            </a:xfrm>
            <a:prstGeom prst="rect">
              <a:avLst/>
            </a:prstGeom>
            <a:noFill/>
            <a:ln>
              <a:noFill/>
            </a:ln>
            <a:effectLst/>
            <a:extLst>
              <a:ext uri="{909E8E84-426E-40DD-AFC4-6F175D3DCCD1}">
                <a14:hiddenFill xmlns:a14="http://schemas.microsoft.com/office/drawing/2010/main">
                  <a:solidFill>
                    <a:srgbClr val="CCECFF">
                      <a:alpha val="49019"/>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eaLnBrk="1" hangingPunct="1">
                <a:spcBef>
                  <a:spcPct val="0"/>
                </a:spcBef>
                <a:buFont typeface="Arial" charset="0"/>
                <a:buNone/>
              </a:pPr>
              <a:r>
                <a:rPr lang="de-DE" altLang="de-DE" sz="2800" b="1">
                  <a:latin typeface="+mn-lt"/>
                </a:rPr>
                <a:t>Figure 9.</a:t>
              </a:r>
              <a:r>
                <a:rPr lang="de-CH" altLang="de-DE" sz="2800" b="1">
                  <a:latin typeface="+mn-lt"/>
                </a:rPr>
                <a:t> </a:t>
              </a:r>
              <a:r>
                <a:rPr lang="de-CH" altLang="de-DE" sz="2800">
                  <a:latin typeface="+mn-lt"/>
                </a:rPr>
                <a:t>Snapshot of the axial stress in the transducer. (deform. scale factor = 3000)</a:t>
              </a:r>
              <a:endParaRPr lang="de-DE" altLang="de-DE" sz="2800">
                <a:latin typeface="+mn-lt"/>
                <a:cs typeface="Arial" charset="0"/>
              </a:endParaRPr>
            </a:p>
          </p:txBody>
        </p:sp>
        <p:sp>
          <p:nvSpPr>
            <p:cNvPr id="2125" name="Text Box 56"/>
            <p:cNvSpPr txBox="1">
              <a:spLocks noChangeArrowheads="1"/>
            </p:cNvSpPr>
            <p:nvPr/>
          </p:nvSpPr>
          <p:spPr bwMode="auto">
            <a:xfrm>
              <a:off x="20124000" y="25523825"/>
              <a:ext cx="9217025"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en-GB" altLang="de-DE" sz="3200" b="1">
                  <a:latin typeface="+mn-lt"/>
                </a:rPr>
                <a:t>Study </a:t>
              </a:r>
              <a:r>
                <a:rPr lang="en-GB" altLang="de-DE" sz="4800" b="1">
                  <a:latin typeface="+mn-lt"/>
                </a:rPr>
                <a:t>4</a:t>
              </a:r>
              <a:r>
                <a:rPr lang="en-GB" altLang="de-DE" sz="3200" b="1">
                  <a:latin typeface="+mn-lt"/>
                </a:rPr>
                <a:t>: Transducer motion (Time Dependent)</a:t>
              </a:r>
              <a:r>
                <a:rPr lang="en-GB" altLang="de-DE" sz="2500">
                  <a:latin typeface="+mn-lt"/>
                </a:rPr>
                <a:t> </a:t>
              </a:r>
            </a:p>
            <a:p>
              <a:pPr algn="just" eaLnBrk="1" hangingPunct="1">
                <a:spcBef>
                  <a:spcPct val="0"/>
                </a:spcBef>
                <a:buFontTx/>
                <a:buNone/>
              </a:pPr>
              <a:r>
                <a:rPr lang="en-US" altLang="de-DE" sz="2800">
                  <a:latin typeface="+mn-lt"/>
                </a:rPr>
                <a:t>This study explores the transducer</a:t>
              </a:r>
            </a:p>
            <a:p>
              <a:pPr algn="just" eaLnBrk="1" hangingPunct="1">
                <a:spcBef>
                  <a:spcPct val="0"/>
                </a:spcBef>
                <a:buFontTx/>
                <a:buNone/>
              </a:pPr>
              <a:r>
                <a:rPr lang="en-US" altLang="de-DE" sz="2800">
                  <a:latin typeface="+mn-lt"/>
                </a:rPr>
                <a:t>oscillation at the resonance frequency</a:t>
              </a:r>
            </a:p>
            <a:p>
              <a:pPr algn="just" eaLnBrk="1" hangingPunct="1">
                <a:spcBef>
                  <a:spcPct val="0"/>
                </a:spcBef>
                <a:buFontTx/>
                <a:buNone/>
              </a:pPr>
              <a:r>
                <a:rPr lang="en-US" altLang="de-DE" sz="2800">
                  <a:latin typeface="+mn-lt"/>
                </a:rPr>
                <a:t>(22 kHz) in timewise resolved motion</a:t>
              </a:r>
            </a:p>
            <a:p>
              <a:pPr algn="just" eaLnBrk="1" hangingPunct="1">
                <a:spcBef>
                  <a:spcPct val="0"/>
                </a:spcBef>
                <a:buFontTx/>
                <a:buNone/>
              </a:pPr>
              <a:r>
                <a:rPr lang="en-US" altLang="de-DE" sz="2800">
                  <a:latin typeface="+mn-lt"/>
                </a:rPr>
                <a:t>sequence.</a:t>
              </a:r>
              <a:endParaRPr lang="en-GB" altLang="de-DE" sz="2800">
                <a:latin typeface="+mn-lt"/>
              </a:endParaRPr>
            </a:p>
          </p:txBody>
        </p:sp>
        <p:grpSp>
          <p:nvGrpSpPr>
            <p:cNvPr id="2126" name="Gruppieren 14"/>
            <p:cNvGrpSpPr>
              <a:grpSpLocks/>
            </p:cNvGrpSpPr>
            <p:nvPr/>
          </p:nvGrpSpPr>
          <p:grpSpPr bwMode="auto">
            <a:xfrm>
              <a:off x="16092485" y="28187652"/>
              <a:ext cx="8064000" cy="4446700"/>
              <a:chOff x="15912000" y="28188000"/>
              <a:chExt cx="8065053" cy="4445945"/>
            </a:xfrm>
          </p:grpSpPr>
          <p:pic>
            <p:nvPicPr>
              <p:cNvPr id="2129" name="Grafik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5912000" y="28188000"/>
                <a:ext cx="7088188" cy="347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30" name="Text Box 131"/>
              <p:cNvSpPr txBox="1">
                <a:spLocks noChangeArrowheads="1"/>
              </p:cNvSpPr>
              <p:nvPr/>
            </p:nvSpPr>
            <p:spPr bwMode="auto">
              <a:xfrm>
                <a:off x="15912000" y="31680000"/>
                <a:ext cx="8065053" cy="953945"/>
              </a:xfrm>
              <a:prstGeom prst="rect">
                <a:avLst/>
              </a:prstGeom>
              <a:noFill/>
              <a:ln>
                <a:noFill/>
              </a:ln>
              <a:effectLst/>
              <a:extLst>
                <a:ext uri="{909E8E84-426E-40DD-AFC4-6F175D3DCCD1}">
                  <a14:hiddenFill xmlns:a14="http://schemas.microsoft.com/office/drawing/2010/main">
                    <a:solidFill>
                      <a:srgbClr val="CCECFF">
                        <a:alpha val="49019"/>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eaLnBrk="1" hangingPunct="1">
                  <a:spcBef>
                    <a:spcPct val="0"/>
                  </a:spcBef>
                  <a:buFont typeface="Arial" charset="0"/>
                  <a:buNone/>
                </a:pPr>
                <a:r>
                  <a:rPr lang="de-DE" altLang="de-DE" sz="2800" b="1">
                    <a:latin typeface="+mn-lt"/>
                  </a:rPr>
                  <a:t>Figure 8.</a:t>
                </a:r>
                <a:r>
                  <a:rPr lang="de-CH" altLang="de-DE" sz="2800" b="1">
                    <a:latin typeface="+mn-lt"/>
                  </a:rPr>
                  <a:t> </a:t>
                </a:r>
                <a:r>
                  <a:rPr lang="de-CH" altLang="de-DE" sz="2800">
                    <a:latin typeface="+mn-lt"/>
                  </a:rPr>
                  <a:t>Transducer displacement field, Z-component, resp. piezo voltage during swing up.</a:t>
                </a:r>
                <a:endParaRPr lang="de-DE" altLang="de-DE" sz="2800">
                  <a:latin typeface="+mn-lt"/>
                  <a:cs typeface="Arial" charset="0"/>
                </a:endParaRPr>
              </a:p>
            </p:txBody>
          </p:sp>
        </p:grpSp>
        <p:sp>
          <p:nvSpPr>
            <p:cNvPr id="2127" name="Line 114"/>
            <p:cNvSpPr>
              <a:spLocks noChangeShapeType="1"/>
            </p:cNvSpPr>
            <p:nvPr/>
          </p:nvSpPr>
          <p:spPr bwMode="auto">
            <a:xfrm flipH="1">
              <a:off x="20807363" y="30527625"/>
              <a:ext cx="6661150" cy="598488"/>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2128" name="Line 114"/>
            <p:cNvSpPr>
              <a:spLocks noChangeShapeType="1"/>
            </p:cNvSpPr>
            <p:nvPr/>
          </p:nvSpPr>
          <p:spPr bwMode="auto">
            <a:xfrm flipH="1">
              <a:off x="20843875" y="27179588"/>
              <a:ext cx="6659563" cy="2366962"/>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grpSp>
      <p:grpSp>
        <p:nvGrpSpPr>
          <p:cNvPr id="2063" name="Gruppieren 2062"/>
          <p:cNvGrpSpPr/>
          <p:nvPr/>
        </p:nvGrpSpPr>
        <p:grpSpPr>
          <a:xfrm>
            <a:off x="936624" y="29412000"/>
            <a:ext cx="28331301" cy="11951838"/>
            <a:chOff x="936624" y="29412000"/>
            <a:chExt cx="28331301" cy="11951838"/>
          </a:xfrm>
        </p:grpSpPr>
        <p:grpSp>
          <p:nvGrpSpPr>
            <p:cNvPr id="2049" name="Gruppieren 2048"/>
            <p:cNvGrpSpPr/>
            <p:nvPr/>
          </p:nvGrpSpPr>
          <p:grpSpPr>
            <a:xfrm>
              <a:off x="20556538" y="35280600"/>
              <a:ext cx="8572500" cy="6028395"/>
              <a:chOff x="20556538" y="35280600"/>
              <a:chExt cx="8572500" cy="6028395"/>
            </a:xfrm>
          </p:grpSpPr>
          <p:sp>
            <p:nvSpPr>
              <p:cNvPr id="2121" name="Text Box 131"/>
              <p:cNvSpPr txBox="1">
                <a:spLocks noChangeArrowheads="1"/>
              </p:cNvSpPr>
              <p:nvPr/>
            </p:nvSpPr>
            <p:spPr bwMode="auto">
              <a:xfrm>
                <a:off x="20592000" y="39924000"/>
                <a:ext cx="8532000" cy="1384995"/>
              </a:xfrm>
              <a:prstGeom prst="rect">
                <a:avLst/>
              </a:prstGeom>
              <a:noFill/>
              <a:ln>
                <a:noFill/>
              </a:ln>
              <a:effectLst/>
              <a:extLst>
                <a:ext uri="{909E8E84-426E-40DD-AFC4-6F175D3DCCD1}">
                  <a14:hiddenFill xmlns:a14="http://schemas.microsoft.com/office/drawing/2010/main">
                    <a:solidFill>
                      <a:srgbClr val="CCECFF">
                        <a:alpha val="49019"/>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de-DE" altLang="de-DE" sz="2800" b="1">
                    <a:latin typeface="+mn-lt"/>
                  </a:rPr>
                  <a:t>Figure 7.</a:t>
                </a:r>
                <a:r>
                  <a:rPr lang="de-CH" altLang="de-DE" sz="2800" b="1">
                    <a:latin typeface="+mn-lt"/>
                  </a:rPr>
                  <a:t> </a:t>
                </a:r>
                <a:r>
                  <a:rPr lang="de-CH" altLang="de-DE" sz="2800" u="sng">
                    <a:latin typeface="+mn-lt"/>
                  </a:rPr>
                  <a:t>Input</a:t>
                </a:r>
                <a:r>
                  <a:rPr lang="de-CH" altLang="de-DE" sz="2800">
                    <a:latin typeface="+mn-lt"/>
                  </a:rPr>
                  <a:t>: Electrical power, calculated from piezo current and voltage</a:t>
                </a:r>
                <a:r>
                  <a:rPr lang="de-CH" altLang="de-DE" sz="2800">
                    <a:latin typeface="+mn-lt"/>
                  </a:rPr>
                  <a:t>. </a:t>
                </a:r>
                <a:r>
                  <a:rPr lang="de-CH" altLang="de-DE" sz="2800" smtClean="0">
                    <a:latin typeface="+mn-lt"/>
                  </a:rPr>
                  <a:t> </a:t>
                </a:r>
                <a:r>
                  <a:rPr lang="de-CH" altLang="de-DE" sz="2800" u="sng" smtClean="0">
                    <a:latin typeface="+mn-lt"/>
                  </a:rPr>
                  <a:t>Output</a:t>
                </a:r>
                <a:r>
                  <a:rPr lang="de-CH" altLang="de-DE" sz="2800">
                    <a:latin typeface="+mn-lt"/>
                  </a:rPr>
                  <a:t>: Acoustically radiated power, calculated at the sonotrode face boundaries</a:t>
                </a:r>
                <a:endParaRPr lang="de-DE" altLang="de-DE" sz="2800">
                  <a:latin typeface="+mn-lt"/>
                  <a:cs typeface="Arial" charset="0"/>
                </a:endParaRPr>
              </a:p>
            </p:txBody>
          </p:sp>
          <p:pic>
            <p:nvPicPr>
              <p:cNvPr id="2122" name="Grafik 1"/>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556538" y="35280600"/>
                <a:ext cx="85725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7" name="Gruppieren 26"/>
            <p:cNvGrpSpPr/>
            <p:nvPr/>
          </p:nvGrpSpPr>
          <p:grpSpPr>
            <a:xfrm>
              <a:off x="936624" y="29412000"/>
              <a:ext cx="28331301" cy="5524808"/>
              <a:chOff x="936624" y="29412000"/>
              <a:chExt cx="28331301" cy="5524808"/>
            </a:xfrm>
          </p:grpSpPr>
          <p:sp>
            <p:nvSpPr>
              <p:cNvPr id="2119" name="Text Box 56"/>
              <p:cNvSpPr txBox="1">
                <a:spLocks noChangeArrowheads="1"/>
              </p:cNvSpPr>
              <p:nvPr/>
            </p:nvSpPr>
            <p:spPr bwMode="auto">
              <a:xfrm>
                <a:off x="936624" y="29412000"/>
                <a:ext cx="13824000" cy="47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en-GB" altLang="de-DE" sz="3200" b="1">
                    <a:latin typeface="+mn-lt"/>
                  </a:rPr>
                  <a:t>Study </a:t>
                </a:r>
                <a:r>
                  <a:rPr lang="en-GB" altLang="de-DE" sz="4800" b="1">
                    <a:latin typeface="+mn-lt"/>
                  </a:rPr>
                  <a:t>3</a:t>
                </a:r>
                <a:r>
                  <a:rPr lang="en-GB" altLang="de-DE" sz="3200" b="1">
                    <a:latin typeface="+mn-lt"/>
                  </a:rPr>
                  <a:t>: Frequency scan (Frequency Domain, prestressed)</a:t>
                </a:r>
                <a:r>
                  <a:rPr lang="en-GB" altLang="de-DE" sz="2500">
                    <a:latin typeface="+mn-lt"/>
                  </a:rPr>
                  <a:t> </a:t>
                </a:r>
              </a:p>
              <a:p>
                <a:pPr algn="just" eaLnBrk="1" hangingPunct="1">
                  <a:spcBef>
                    <a:spcPct val="0"/>
                  </a:spcBef>
                  <a:buFontTx/>
                  <a:buNone/>
                </a:pPr>
                <a:r>
                  <a:rPr lang="en-US" altLang="de-DE" sz="2800">
                    <a:latin typeface="+mn-lt"/>
                  </a:rPr>
                  <a:t>A frequency domain study (</a:t>
                </a:r>
                <a:r>
                  <a:rPr lang="en-US" altLang="de-DE" sz="2800" b="1">
                    <a:latin typeface="+mn-lt"/>
                  </a:rPr>
                  <a:t>Harmonic Perturbation</a:t>
                </a:r>
                <a:r>
                  <a:rPr lang="en-US" altLang="de-DE" sz="2800">
                    <a:latin typeface="+mn-lt"/>
                  </a:rPr>
                  <a:t>) vibrates the </a:t>
                </a:r>
                <a:r>
                  <a:rPr lang="en-US" altLang="de-DE" sz="2800">
                    <a:latin typeface="+mn-lt"/>
                  </a:rPr>
                  <a:t>prestressed </a:t>
                </a:r>
                <a:r>
                  <a:rPr lang="en-US" altLang="de-DE" sz="2800" smtClean="0">
                    <a:latin typeface="+mn-lt"/>
                  </a:rPr>
                  <a:t>piezoelectric transducer </a:t>
                </a:r>
                <a:r>
                  <a:rPr lang="en-US" altLang="de-DE" sz="2800">
                    <a:latin typeface="+mn-lt"/>
                  </a:rPr>
                  <a:t>to harmonic oscillations (with use of the </a:t>
                </a:r>
                <a:r>
                  <a:rPr lang="en-US" altLang="de-DE" sz="2800" b="1">
                    <a:latin typeface="+mn-lt"/>
                  </a:rPr>
                  <a:t>AC/DC Module</a:t>
                </a:r>
                <a:r>
                  <a:rPr lang="en-US" altLang="de-DE" sz="2800">
                    <a:latin typeface="+mn-lt"/>
                  </a:rPr>
                  <a:t>). The frequency scan over the resonance range also shows the internal </a:t>
                </a:r>
                <a:r>
                  <a:rPr lang="en-US" altLang="de-DE" sz="2800" b="1">
                    <a:latin typeface="+mn-lt"/>
                  </a:rPr>
                  <a:t>mechanical (Rayleigh) Damping </a:t>
                </a:r>
                <a:r>
                  <a:rPr lang="en-US" altLang="de-DE" sz="2800">
                    <a:latin typeface="+mn-lt"/>
                  </a:rPr>
                  <a:t>in the transducer material with the shape of the amplitude resonance curve (reasonable damping values taken from e.g. annealed high-grade titanium alloy). </a:t>
                </a:r>
              </a:p>
              <a:p>
                <a:pPr algn="just" eaLnBrk="1" hangingPunct="1">
                  <a:spcBef>
                    <a:spcPct val="0"/>
                  </a:spcBef>
                  <a:buFontTx/>
                  <a:buNone/>
                </a:pPr>
                <a:r>
                  <a:rPr lang="en-US" altLang="de-DE" sz="2800">
                    <a:latin typeface="+mn-lt"/>
                  </a:rPr>
                  <a:t>The </a:t>
                </a:r>
                <a:r>
                  <a:rPr lang="en-US" altLang="de-DE" sz="2800" b="1">
                    <a:latin typeface="+mn-lt"/>
                  </a:rPr>
                  <a:t>Acoustics Module</a:t>
                </a:r>
                <a:r>
                  <a:rPr lang="en-US" altLang="de-DE" sz="2800">
                    <a:latin typeface="+mn-lt"/>
                  </a:rPr>
                  <a:t> was used, to calculate the </a:t>
                </a:r>
                <a:r>
                  <a:rPr lang="en-US" altLang="de-DE" sz="2800" b="1">
                    <a:latin typeface="+mn-lt"/>
                  </a:rPr>
                  <a:t>Acoustic-Solid Interaction</a:t>
                </a:r>
                <a:r>
                  <a:rPr lang="en-US" altLang="de-DE" sz="2800">
                    <a:latin typeface="+mn-lt"/>
                  </a:rPr>
                  <a:t> between transducer, acoustic levitation field, reflector and solid sample. </a:t>
                </a:r>
                <a:r>
                  <a:rPr lang="en-GB" altLang="de-DE" sz="2800">
                    <a:latin typeface="+mn-lt"/>
                  </a:rPr>
                  <a:t>The oscillating transducer radiates its maximum power into the gas domain, when the distance between sonotrode face and (spherical curved) reflector is tuned to resonance, namely at max. acoustic impedance.</a:t>
                </a:r>
              </a:p>
            </p:txBody>
          </p:sp>
          <p:sp>
            <p:nvSpPr>
              <p:cNvPr id="2120" name="Text Box 97"/>
              <p:cNvSpPr txBox="1">
                <a:spLocks noChangeArrowheads="1"/>
              </p:cNvSpPr>
              <p:nvPr/>
            </p:nvSpPr>
            <p:spPr bwMode="auto">
              <a:xfrm>
                <a:off x="11591925" y="33551813"/>
                <a:ext cx="17676000" cy="1384995"/>
              </a:xfrm>
              <a:prstGeom prst="rect">
                <a:avLst/>
              </a:prstGeom>
              <a:noFill/>
              <a:ln>
                <a:noFill/>
              </a:ln>
              <a:effectLst/>
              <a:extLst>
                <a:ext uri="{909E8E84-426E-40DD-AFC4-6F175D3DCCD1}">
                  <a14:hiddenFill xmlns:a14="http://schemas.microsoft.com/office/drawing/2010/main">
                    <a:solidFill>
                      <a:srgbClr val="CCECFF">
                        <a:alpha val="49019"/>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en-GB" altLang="de-DE" sz="2800">
                    <a:latin typeface="+mn-lt"/>
                  </a:rPr>
                  <a:t>                     </a:t>
                </a:r>
                <a:r>
                  <a:rPr lang="en-GB" altLang="de-DE" sz="2800" smtClean="0">
                    <a:latin typeface="+mn-lt"/>
                  </a:rPr>
                  <a:t>            </a:t>
                </a:r>
                <a:r>
                  <a:rPr lang="en-GB" altLang="de-DE" sz="2800">
                    <a:latin typeface="+mn-lt"/>
                  </a:rPr>
                  <a:t>Fig. 6 shows an optimized intense sound field with 5 stationary pressure nodes in the acoustic standing wave. A sample sphere Ø4mm is placed in the 3</a:t>
                </a:r>
                <a:r>
                  <a:rPr lang="en-GB" altLang="de-DE" sz="2800" baseline="30000">
                    <a:latin typeface="+mn-lt"/>
                  </a:rPr>
                  <a:t>rd</a:t>
                </a:r>
                <a:r>
                  <a:rPr lang="en-GB" altLang="de-DE" sz="2800">
                    <a:latin typeface="+mn-lt"/>
                  </a:rPr>
                  <a:t> pressure node. Fig. 7 indicates the </a:t>
                </a:r>
                <a:r>
                  <a:rPr lang="en-US" altLang="de-DE" sz="2800">
                    <a:latin typeface="+mn-lt"/>
                  </a:rPr>
                  <a:t>frequency-dependent power transfer on the way from the piezo electrodes into the levitation sound field</a:t>
                </a:r>
                <a:r>
                  <a:rPr lang="en-US" altLang="de-DE" sz="2800">
                    <a:latin typeface="+mn-lt"/>
                  </a:rPr>
                  <a:t>. </a:t>
                </a:r>
                <a:r>
                  <a:rPr lang="en-US" altLang="de-DE" sz="2800" smtClean="0">
                    <a:latin typeface="+mn-lt"/>
                  </a:rPr>
                  <a:t>      </a:t>
                </a:r>
                <a:r>
                  <a:rPr lang="en-US" altLang="de-DE" sz="2800">
                    <a:latin typeface="+mn-lt"/>
                  </a:rPr>
                  <a:t>(Note: Fig. 4 to Fig. </a:t>
                </a:r>
                <a:r>
                  <a:rPr lang="en-US" altLang="de-DE" sz="2800">
                    <a:latin typeface="+mn-lt"/>
                  </a:rPr>
                  <a:t>7 </a:t>
                </a:r>
                <a:r>
                  <a:rPr lang="en-US" altLang="de-DE" sz="2800" smtClean="0">
                    <a:latin typeface="+mn-lt"/>
                  </a:rPr>
                  <a:t>with </a:t>
                </a:r>
                <a:r>
                  <a:rPr lang="en-US" altLang="de-DE" sz="2800">
                    <a:latin typeface="+mn-lt"/>
                  </a:rPr>
                  <a:t>U</a:t>
                </a:r>
                <a:r>
                  <a:rPr lang="en-US" altLang="de-DE" sz="2800" baseline="-25000">
                    <a:latin typeface="+mn-lt"/>
                  </a:rPr>
                  <a:t>piezo</a:t>
                </a:r>
                <a:r>
                  <a:rPr lang="en-US" altLang="de-DE" sz="2800">
                    <a:latin typeface="+mn-lt"/>
                  </a:rPr>
                  <a:t> = 7 </a:t>
                </a:r>
                <a:r>
                  <a:rPr lang="en-US" altLang="de-DE" sz="2800">
                    <a:latin typeface="+mn-lt"/>
                  </a:rPr>
                  <a:t>V</a:t>
                </a:r>
                <a:r>
                  <a:rPr lang="en-US" altLang="de-DE" sz="2800" baseline="-25000">
                    <a:latin typeface="+mn-lt"/>
                  </a:rPr>
                  <a:t>rms</a:t>
                </a:r>
                <a:r>
                  <a:rPr lang="en-US" altLang="de-DE" sz="2800">
                    <a:latin typeface="+mn-lt"/>
                  </a:rPr>
                  <a:t> </a:t>
                </a:r>
                <a:r>
                  <a:rPr lang="en-US" altLang="de-DE" sz="2800" smtClean="0">
                    <a:latin typeface="+mn-lt"/>
                  </a:rPr>
                  <a:t>)</a:t>
                </a:r>
                <a:endParaRPr lang="de-CH" altLang="de-DE" sz="2800">
                  <a:latin typeface="+mn-lt"/>
                </a:endParaRPr>
              </a:p>
            </p:txBody>
          </p:sp>
        </p:grpSp>
        <p:grpSp>
          <p:nvGrpSpPr>
            <p:cNvPr id="2048" name="Gruppieren 2047"/>
            <p:cNvGrpSpPr/>
            <p:nvPr/>
          </p:nvGrpSpPr>
          <p:grpSpPr>
            <a:xfrm>
              <a:off x="13031787" y="35280600"/>
              <a:ext cx="7060675" cy="6083238"/>
              <a:chOff x="13031787" y="35280600"/>
              <a:chExt cx="7060675" cy="6083238"/>
            </a:xfrm>
          </p:grpSpPr>
          <p:sp>
            <p:nvSpPr>
              <p:cNvPr id="2111" name="Text Box 131"/>
              <p:cNvSpPr txBox="1">
                <a:spLocks noChangeArrowheads="1"/>
              </p:cNvSpPr>
              <p:nvPr/>
            </p:nvSpPr>
            <p:spPr bwMode="auto">
              <a:xfrm>
                <a:off x="13031787" y="40355838"/>
                <a:ext cx="6120000" cy="1008000"/>
              </a:xfrm>
              <a:prstGeom prst="rect">
                <a:avLst/>
              </a:prstGeom>
              <a:noFill/>
              <a:ln>
                <a:noFill/>
              </a:ln>
              <a:effectLst/>
              <a:extLst>
                <a:ext uri="{909E8E84-426E-40DD-AFC4-6F175D3DCCD1}">
                  <a14:hiddenFill xmlns:a14="http://schemas.microsoft.com/office/drawing/2010/main">
                    <a:solidFill>
                      <a:srgbClr val="CCECFF">
                        <a:alpha val="49019"/>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eaLnBrk="1" hangingPunct="1">
                  <a:spcBef>
                    <a:spcPct val="0"/>
                  </a:spcBef>
                  <a:buFontTx/>
                  <a:buNone/>
                </a:pPr>
                <a:r>
                  <a:rPr lang="de-DE" altLang="de-DE" sz="2800" b="1">
                    <a:latin typeface="+mn-lt"/>
                  </a:rPr>
                  <a:t>Figure 6.</a:t>
                </a:r>
                <a:r>
                  <a:rPr lang="de-CH" altLang="de-DE" sz="2800" b="1">
                    <a:latin typeface="+mn-lt"/>
                  </a:rPr>
                  <a:t> </a:t>
                </a:r>
                <a:r>
                  <a:rPr lang="de-CH" altLang="de-DE" sz="2800">
                    <a:latin typeface="+mn-lt"/>
                  </a:rPr>
                  <a:t>Sound pressure level in the gas domain beween transducer and reflector</a:t>
                </a:r>
                <a:endParaRPr lang="de-DE" altLang="de-DE" sz="2800">
                  <a:latin typeface="+mn-lt"/>
                  <a:cs typeface="Arial" charset="0"/>
                </a:endParaRPr>
              </a:p>
            </p:txBody>
          </p:sp>
          <p:grpSp>
            <p:nvGrpSpPr>
              <p:cNvPr id="31" name="Gruppieren 30"/>
              <p:cNvGrpSpPr/>
              <p:nvPr/>
            </p:nvGrpSpPr>
            <p:grpSpPr>
              <a:xfrm>
                <a:off x="13298488" y="35280600"/>
                <a:ext cx="6793974" cy="4918135"/>
                <a:chOff x="13298488" y="35280600"/>
                <a:chExt cx="6793974" cy="4918135"/>
              </a:xfrm>
            </p:grpSpPr>
            <p:pic>
              <p:nvPicPr>
                <p:cNvPr id="2112" name="Grafik 2"/>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3679488" y="35280600"/>
                  <a:ext cx="4845050" cy="472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110"/>
                <p:cNvSpPr txBox="1">
                  <a:spLocks noChangeArrowheads="1"/>
                </p:cNvSpPr>
                <p:nvPr/>
              </p:nvSpPr>
              <p:spPr bwMode="auto">
                <a:xfrm>
                  <a:off x="16318148" y="39798625"/>
                  <a:ext cx="108061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de-CH" altLang="de-DE" sz="2000">
                      <a:latin typeface="+mn-lt"/>
                    </a:rPr>
                    <a:t>reflector</a:t>
                  </a:r>
                </a:p>
              </p:txBody>
            </p:sp>
            <p:sp>
              <p:nvSpPr>
                <p:cNvPr id="2114" name="Line 114"/>
                <p:cNvSpPr>
                  <a:spLocks noChangeShapeType="1"/>
                </p:cNvSpPr>
                <p:nvPr/>
              </p:nvSpPr>
              <p:spPr bwMode="auto">
                <a:xfrm flipH="1" flipV="1">
                  <a:off x="16119475" y="39163625"/>
                  <a:ext cx="614363" cy="636588"/>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2115" name="Text Box 110"/>
                <p:cNvSpPr txBox="1">
                  <a:spLocks noChangeArrowheads="1"/>
                </p:cNvSpPr>
                <p:nvPr/>
              </p:nvSpPr>
              <p:spPr bwMode="auto">
                <a:xfrm>
                  <a:off x="13298488" y="39646225"/>
                  <a:ext cx="133191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de-CH" altLang="de-DE" sz="2000">
                      <a:latin typeface="+mn-lt"/>
                    </a:rPr>
                    <a:t>sound field</a:t>
                  </a:r>
                </a:p>
              </p:txBody>
            </p:sp>
            <p:sp>
              <p:nvSpPr>
                <p:cNvPr id="2116" name="Line 114"/>
                <p:cNvSpPr>
                  <a:spLocks noChangeShapeType="1"/>
                </p:cNvSpPr>
                <p:nvPr/>
              </p:nvSpPr>
              <p:spPr bwMode="auto">
                <a:xfrm flipV="1">
                  <a:off x="14504987" y="38700000"/>
                  <a:ext cx="864000" cy="8640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2117" name="Text Box 110"/>
                <p:cNvSpPr txBox="1">
                  <a:spLocks noChangeArrowheads="1"/>
                </p:cNvSpPr>
                <p:nvPr/>
              </p:nvSpPr>
              <p:spPr bwMode="auto">
                <a:xfrm>
                  <a:off x="18940462" y="38049200"/>
                  <a:ext cx="1152000" cy="10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de-CH" altLang="de-DE" sz="2000">
                      <a:latin typeface="+mn-lt"/>
                    </a:rPr>
                    <a:t>3rd pressure</a:t>
                  </a:r>
                </a:p>
                <a:p>
                  <a:pPr algn="just" eaLnBrk="1" hangingPunct="1">
                    <a:spcBef>
                      <a:spcPct val="0"/>
                    </a:spcBef>
                    <a:buFontTx/>
                    <a:buNone/>
                  </a:pPr>
                  <a:r>
                    <a:rPr lang="de-CH" altLang="de-DE" sz="2000">
                      <a:latin typeface="+mn-lt"/>
                    </a:rPr>
                    <a:t>node</a:t>
                  </a:r>
                </a:p>
              </p:txBody>
            </p:sp>
            <p:sp>
              <p:nvSpPr>
                <p:cNvPr id="2118" name="Line 114"/>
                <p:cNvSpPr>
                  <a:spLocks noChangeShapeType="1"/>
                </p:cNvSpPr>
                <p:nvPr/>
              </p:nvSpPr>
              <p:spPr bwMode="auto">
                <a:xfrm flipH="1" flipV="1">
                  <a:off x="16235363" y="38323838"/>
                  <a:ext cx="2681287" cy="187325"/>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grpSp>
        </p:grpSp>
        <p:grpSp>
          <p:nvGrpSpPr>
            <p:cNvPr id="30" name="Gruppieren 29"/>
            <p:cNvGrpSpPr/>
            <p:nvPr/>
          </p:nvGrpSpPr>
          <p:grpSpPr>
            <a:xfrm>
              <a:off x="936625" y="34164588"/>
              <a:ext cx="11087100" cy="7145357"/>
              <a:chOff x="936625" y="34164588"/>
              <a:chExt cx="11087100" cy="7145357"/>
            </a:xfrm>
          </p:grpSpPr>
          <p:grpSp>
            <p:nvGrpSpPr>
              <p:cNvPr id="29" name="Gruppieren 28"/>
              <p:cNvGrpSpPr/>
              <p:nvPr/>
            </p:nvGrpSpPr>
            <p:grpSpPr>
              <a:xfrm>
                <a:off x="5832475" y="36576000"/>
                <a:ext cx="6191250" cy="4733945"/>
                <a:chOff x="5832475" y="36576000"/>
                <a:chExt cx="6191250" cy="4733945"/>
              </a:xfrm>
            </p:grpSpPr>
            <p:pic>
              <p:nvPicPr>
                <p:cNvPr id="2109" name="Grafik 18"/>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832475" y="36576000"/>
                  <a:ext cx="619125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10" name="Text Box 131"/>
                <p:cNvSpPr txBox="1">
                  <a:spLocks noChangeArrowheads="1"/>
                </p:cNvSpPr>
                <p:nvPr/>
              </p:nvSpPr>
              <p:spPr bwMode="auto">
                <a:xfrm>
                  <a:off x="6551613" y="40355838"/>
                  <a:ext cx="5472112" cy="954107"/>
                </a:xfrm>
                <a:prstGeom prst="rect">
                  <a:avLst/>
                </a:prstGeom>
                <a:noFill/>
                <a:ln>
                  <a:noFill/>
                </a:ln>
                <a:effectLst/>
                <a:extLst>
                  <a:ext uri="{909E8E84-426E-40DD-AFC4-6F175D3DCCD1}">
                    <a14:hiddenFill xmlns:a14="http://schemas.microsoft.com/office/drawing/2010/main">
                      <a:solidFill>
                        <a:srgbClr val="CCECFF">
                          <a:alpha val="49019"/>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eaLnBrk="1" hangingPunct="1">
                    <a:spcBef>
                      <a:spcPct val="0"/>
                    </a:spcBef>
                    <a:buFontTx/>
                    <a:buNone/>
                  </a:pPr>
                  <a:r>
                    <a:rPr lang="de-DE" altLang="de-DE" sz="2800" b="1">
                      <a:latin typeface="+mn-lt"/>
                    </a:rPr>
                    <a:t>Figure 5.</a:t>
                  </a:r>
                  <a:r>
                    <a:rPr lang="de-CH" altLang="de-DE" sz="2800" b="1">
                      <a:latin typeface="+mn-lt"/>
                    </a:rPr>
                    <a:t> </a:t>
                  </a:r>
                  <a:r>
                    <a:rPr lang="de-CH" altLang="de-DE" sz="2800">
                      <a:latin typeface="+mn-lt"/>
                    </a:rPr>
                    <a:t>Displacement amplitude, z-component.</a:t>
                  </a:r>
                  <a:endParaRPr lang="de-DE" altLang="de-DE" sz="2800">
                    <a:latin typeface="+mn-lt"/>
                    <a:cs typeface="Arial" charset="0"/>
                  </a:endParaRPr>
                </a:p>
              </p:txBody>
            </p:sp>
          </p:grpSp>
          <p:grpSp>
            <p:nvGrpSpPr>
              <p:cNvPr id="28" name="Gruppieren 27"/>
              <p:cNvGrpSpPr/>
              <p:nvPr/>
            </p:nvGrpSpPr>
            <p:grpSpPr>
              <a:xfrm>
                <a:off x="936625" y="34164588"/>
                <a:ext cx="10639570" cy="7109519"/>
                <a:chOff x="936625" y="34164588"/>
                <a:chExt cx="10639570" cy="7109519"/>
              </a:xfrm>
            </p:grpSpPr>
            <p:pic>
              <p:nvPicPr>
                <p:cNvPr id="2100" name="Grafik 19"/>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936625" y="34164588"/>
                  <a:ext cx="3665538" cy="603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01" name="Text Box 131"/>
                <p:cNvSpPr txBox="1">
                  <a:spLocks noChangeArrowheads="1"/>
                </p:cNvSpPr>
                <p:nvPr/>
              </p:nvSpPr>
              <p:spPr bwMode="auto">
                <a:xfrm>
                  <a:off x="936625" y="40320000"/>
                  <a:ext cx="3924300" cy="954107"/>
                </a:xfrm>
                <a:prstGeom prst="rect">
                  <a:avLst/>
                </a:prstGeom>
                <a:noFill/>
                <a:ln>
                  <a:noFill/>
                </a:ln>
                <a:effectLst/>
                <a:extLst>
                  <a:ext uri="{909E8E84-426E-40DD-AFC4-6F175D3DCCD1}">
                    <a14:hiddenFill xmlns:a14="http://schemas.microsoft.com/office/drawing/2010/main">
                      <a:solidFill>
                        <a:srgbClr val="CCECFF">
                          <a:alpha val="49019"/>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eaLnBrk="1" hangingPunct="1">
                    <a:spcBef>
                      <a:spcPct val="0"/>
                    </a:spcBef>
                    <a:buFontTx/>
                    <a:buNone/>
                  </a:pPr>
                  <a:r>
                    <a:rPr lang="de-DE" altLang="de-DE" sz="2800" b="1">
                      <a:latin typeface="+mn-lt"/>
                    </a:rPr>
                    <a:t>Figure 4.</a:t>
                  </a:r>
                  <a:r>
                    <a:rPr lang="de-CH" altLang="de-DE" sz="2800" b="1">
                      <a:latin typeface="+mn-lt"/>
                    </a:rPr>
                    <a:t> </a:t>
                  </a:r>
                  <a:r>
                    <a:rPr lang="de-CH" altLang="de-DE" sz="2800">
                      <a:latin typeface="+mn-lt"/>
                    </a:rPr>
                    <a:t>Displacement amplitude at </a:t>
                  </a:r>
                  <a:r>
                    <a:rPr lang="de-CH" altLang="de-DE" sz="2800" b="1">
                      <a:latin typeface="+mn-lt"/>
                    </a:rPr>
                    <a:t>22000 Hz</a:t>
                  </a:r>
                  <a:r>
                    <a:rPr lang="de-CH" altLang="de-DE" sz="2800">
                      <a:latin typeface="+mn-lt"/>
                    </a:rPr>
                    <a:t> </a:t>
                  </a:r>
                  <a:endParaRPr lang="de-DE" altLang="de-DE" sz="2800">
                    <a:latin typeface="+mn-lt"/>
                    <a:cs typeface="Arial" charset="0"/>
                  </a:endParaRPr>
                </a:p>
              </p:txBody>
            </p:sp>
            <p:sp>
              <p:nvSpPr>
                <p:cNvPr id="2102" name="Text Box 110"/>
                <p:cNvSpPr txBox="1">
                  <a:spLocks noChangeArrowheads="1"/>
                </p:cNvSpPr>
                <p:nvPr/>
              </p:nvSpPr>
              <p:spPr bwMode="auto">
                <a:xfrm>
                  <a:off x="5612318" y="35123438"/>
                  <a:ext cx="5963877" cy="1261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de-CH" altLang="de-DE" sz="2000">
                      <a:latin typeface="+mn-lt"/>
                    </a:rPr>
                    <a:t>Ti6Al4V (3.7165)</a:t>
                  </a:r>
                </a:p>
                <a:p>
                  <a:pPr algn="just" eaLnBrk="1" hangingPunct="1">
                    <a:spcBef>
                      <a:spcPct val="0"/>
                    </a:spcBef>
                    <a:buFontTx/>
                    <a:buNone/>
                  </a:pPr>
                  <a:r>
                    <a:rPr lang="de-DE" altLang="de-DE" sz="2000" b="1">
                      <a:latin typeface="+mn-lt"/>
                    </a:rPr>
                    <a:t>Rayleigh damping </a:t>
                  </a:r>
                  <a:r>
                    <a:rPr lang="de-DE" altLang="de-DE" sz="2000">
                      <a:latin typeface="+mn-lt"/>
                    </a:rPr>
                    <a:t>with material quality factor Q = 1500</a:t>
                  </a:r>
                  <a:br>
                    <a:rPr lang="de-DE" altLang="de-DE" sz="2000">
                      <a:latin typeface="+mn-lt"/>
                    </a:rPr>
                  </a:br>
                  <a:r>
                    <a:rPr lang="de-DE" altLang="de-DE" sz="1800">
                      <a:latin typeface="+mn-lt"/>
                    </a:rPr>
                    <a:t>- resulting mass damping parameter     </a:t>
                  </a:r>
                  <a:r>
                    <a:rPr lang="el-GR" altLang="de-DE" sz="1800">
                      <a:latin typeface="+mn-lt"/>
                    </a:rPr>
                    <a:t>α</a:t>
                  </a:r>
                  <a:r>
                    <a:rPr lang="de-DE" altLang="de-DE" sz="1800">
                      <a:latin typeface="+mn-lt"/>
                    </a:rPr>
                    <a:t> = 45.936 [1/s]</a:t>
                  </a:r>
                </a:p>
                <a:p>
                  <a:pPr algn="just" eaLnBrk="1" hangingPunct="1">
                    <a:spcBef>
                      <a:spcPct val="0"/>
                    </a:spcBef>
                    <a:buFontTx/>
                    <a:buNone/>
                  </a:pPr>
                  <a:r>
                    <a:rPr lang="de-DE" altLang="de-DE" sz="1800">
                      <a:latin typeface="+mn-lt"/>
                    </a:rPr>
                    <a:t>- resulting stiffness damping parameter </a:t>
                  </a:r>
                  <a:r>
                    <a:rPr lang="el-GR" altLang="de-DE" sz="1800">
                      <a:latin typeface="+mn-lt"/>
                    </a:rPr>
                    <a:t>β</a:t>
                  </a:r>
                  <a:r>
                    <a:rPr lang="de-DE" altLang="de-DE" sz="1800">
                      <a:latin typeface="+mn-lt"/>
                    </a:rPr>
                    <a:t> = 2.409e-9 [s]</a:t>
                  </a:r>
                  <a:endParaRPr lang="de-CH" altLang="de-DE" sz="1800">
                    <a:latin typeface="+mn-lt"/>
                  </a:endParaRPr>
                </a:p>
              </p:txBody>
            </p:sp>
            <p:sp>
              <p:nvSpPr>
                <p:cNvPr id="2103" name="Text Box 110"/>
                <p:cNvSpPr txBox="1">
                  <a:spLocks noChangeArrowheads="1"/>
                </p:cNvSpPr>
                <p:nvPr/>
              </p:nvSpPr>
              <p:spPr bwMode="auto">
                <a:xfrm>
                  <a:off x="5638781" y="34380488"/>
                  <a:ext cx="255666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de-CH" altLang="de-DE" sz="2000">
                      <a:latin typeface="+mn-lt"/>
                    </a:rPr>
                    <a:t>stainless steel (1.4435)</a:t>
                  </a:r>
                </a:p>
              </p:txBody>
            </p:sp>
            <p:sp>
              <p:nvSpPr>
                <p:cNvPr id="2104" name="Line 114"/>
                <p:cNvSpPr>
                  <a:spLocks noChangeShapeType="1"/>
                </p:cNvSpPr>
                <p:nvPr/>
              </p:nvSpPr>
              <p:spPr bwMode="auto">
                <a:xfrm flipH="1">
                  <a:off x="4410075" y="34639250"/>
                  <a:ext cx="1206500" cy="484188"/>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2105" name="Line 114"/>
                <p:cNvSpPr>
                  <a:spLocks noChangeShapeType="1"/>
                </p:cNvSpPr>
                <p:nvPr/>
              </p:nvSpPr>
              <p:spPr bwMode="auto">
                <a:xfrm flipH="1">
                  <a:off x="4444999" y="35555287"/>
                  <a:ext cx="1080000" cy="960388"/>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de-CH"/>
                </a:p>
              </p:txBody>
            </p:sp>
            <p:sp>
              <p:nvSpPr>
                <p:cNvPr id="2106" name="Line 114"/>
                <p:cNvSpPr>
                  <a:spLocks noChangeShapeType="1"/>
                </p:cNvSpPr>
                <p:nvPr/>
              </p:nvSpPr>
              <p:spPr bwMode="auto">
                <a:xfrm flipH="1">
                  <a:off x="4097338" y="34639250"/>
                  <a:ext cx="1519237" cy="242888"/>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2107" name="Text Box 110"/>
                <p:cNvSpPr txBox="1">
                  <a:spLocks noChangeArrowheads="1"/>
                </p:cNvSpPr>
                <p:nvPr/>
              </p:nvSpPr>
              <p:spPr bwMode="auto">
                <a:xfrm>
                  <a:off x="4734492" y="39708000"/>
                  <a:ext cx="125938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de-CH" altLang="de-DE" sz="2000">
                      <a:latin typeface="+mn-lt"/>
                    </a:rPr>
                    <a:t>sonotrode</a:t>
                  </a:r>
                </a:p>
                <a:p>
                  <a:pPr algn="just" eaLnBrk="1" hangingPunct="1">
                    <a:spcBef>
                      <a:spcPct val="0"/>
                    </a:spcBef>
                    <a:buFontTx/>
                    <a:buNone/>
                  </a:pPr>
                  <a:r>
                    <a:rPr lang="de-CH" altLang="de-DE" sz="2000">
                      <a:latin typeface="+mn-lt"/>
                    </a:rPr>
                    <a:t>face</a:t>
                  </a:r>
                </a:p>
              </p:txBody>
            </p:sp>
            <p:sp>
              <p:nvSpPr>
                <p:cNvPr id="2108" name="Line 114"/>
                <p:cNvSpPr>
                  <a:spLocks noChangeShapeType="1"/>
                </p:cNvSpPr>
                <p:nvPr/>
              </p:nvSpPr>
              <p:spPr bwMode="auto">
                <a:xfrm flipH="1" flipV="1">
                  <a:off x="3652838" y="39589075"/>
                  <a:ext cx="1062037" cy="390525"/>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2096" name="Text Box 110"/>
                <p:cNvSpPr txBox="1">
                  <a:spLocks noChangeArrowheads="1"/>
                </p:cNvSpPr>
                <p:nvPr/>
              </p:nvSpPr>
              <p:spPr bwMode="auto">
                <a:xfrm>
                  <a:off x="1474938" y="34200000"/>
                  <a:ext cx="150124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de-CH" altLang="de-DE" sz="2000">
                      <a:latin typeface="+mn-lt"/>
                    </a:rPr>
                    <a:t>AC voltage </a:t>
                  </a:r>
                </a:p>
                <a:p>
                  <a:pPr algn="just" eaLnBrk="1" hangingPunct="1">
                    <a:spcBef>
                      <a:spcPct val="0"/>
                    </a:spcBef>
                    <a:buFontTx/>
                    <a:buNone/>
                  </a:pPr>
                  <a:r>
                    <a:rPr lang="de-DE" altLang="de-DE" sz="2000">
                      <a:latin typeface="+mn-lt"/>
                    </a:rPr>
                    <a:t>(Harmonic</a:t>
                  </a:r>
                </a:p>
                <a:p>
                  <a:pPr algn="just" eaLnBrk="1" hangingPunct="1">
                    <a:spcBef>
                      <a:spcPct val="0"/>
                    </a:spcBef>
                    <a:buFontTx/>
                    <a:buNone/>
                  </a:pPr>
                  <a:r>
                    <a:rPr lang="de-DE" altLang="de-DE" sz="2000">
                      <a:latin typeface="+mn-lt"/>
                    </a:rPr>
                    <a:t>Pertubation)</a:t>
                  </a:r>
                  <a:endParaRPr lang="de-CH" altLang="de-DE" sz="2000">
                    <a:latin typeface="+mn-lt"/>
                  </a:endParaRPr>
                </a:p>
              </p:txBody>
            </p:sp>
            <p:sp>
              <p:nvSpPr>
                <p:cNvPr id="2097" name="Line 111"/>
                <p:cNvSpPr>
                  <a:spLocks noChangeShapeType="1"/>
                </p:cNvSpPr>
                <p:nvPr/>
              </p:nvSpPr>
              <p:spPr bwMode="auto">
                <a:xfrm>
                  <a:off x="2225561" y="35249287"/>
                  <a:ext cx="324000" cy="6120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2098" name="Line 111"/>
                <p:cNvSpPr>
                  <a:spLocks noChangeShapeType="1"/>
                </p:cNvSpPr>
                <p:nvPr/>
              </p:nvSpPr>
              <p:spPr bwMode="auto">
                <a:xfrm>
                  <a:off x="2225559" y="35243433"/>
                  <a:ext cx="324000" cy="869429"/>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2099" name="Line 111"/>
                <p:cNvSpPr>
                  <a:spLocks noChangeShapeType="1"/>
                </p:cNvSpPr>
                <p:nvPr/>
              </p:nvSpPr>
              <p:spPr bwMode="auto">
                <a:xfrm>
                  <a:off x="2225563" y="35243433"/>
                  <a:ext cx="291874" cy="111984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grpSp>
        </p:grpSp>
      </p:grpSp>
      <p:sp>
        <p:nvSpPr>
          <p:cNvPr id="2059" name="Rectangle 182"/>
          <p:cNvSpPr>
            <a:spLocks noChangeArrowheads="1"/>
          </p:cNvSpPr>
          <p:nvPr/>
        </p:nvSpPr>
        <p:spPr bwMode="auto">
          <a:xfrm>
            <a:off x="936624" y="41435338"/>
            <a:ext cx="5580000" cy="93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de-DE" altLang="de-DE" sz="1800">
                <a:latin typeface="+mn-lt"/>
              </a:rPr>
              <a:t>[1] L. Holitzner, Verbesserung der Funktions-Charakteristik eines elektrostatisch akustischen Hybridlevitators, FH Wiesbaden, Battelle Institut, Frankfurt/M., 1992 </a:t>
            </a:r>
          </a:p>
        </p:txBody>
      </p:sp>
      <p:grpSp>
        <p:nvGrpSpPr>
          <p:cNvPr id="2076" name="Gruppieren 2075"/>
          <p:cNvGrpSpPr/>
          <p:nvPr/>
        </p:nvGrpSpPr>
        <p:grpSpPr>
          <a:xfrm>
            <a:off x="10763250" y="15335250"/>
            <a:ext cx="8831263" cy="14425613"/>
            <a:chOff x="10763250" y="15335250"/>
            <a:chExt cx="8831263" cy="14425613"/>
          </a:xfrm>
        </p:grpSpPr>
        <p:pic>
          <p:nvPicPr>
            <p:cNvPr id="15" name="Grafik 14"/>
            <p:cNvPicPr>
              <a:picLocks noChangeAspect="1"/>
            </p:cNvPicPr>
            <p:nvPr/>
          </p:nvPicPr>
          <p:blipFill>
            <a:blip r:embed="rId10"/>
            <a:stretch>
              <a:fillRect/>
            </a:stretch>
          </p:blipFill>
          <p:spPr>
            <a:xfrm>
              <a:off x="10763250" y="15335250"/>
              <a:ext cx="8831263" cy="12155488"/>
            </a:xfrm>
            <a:prstGeom prst="rect">
              <a:avLst/>
            </a:prstGeom>
            <a:ln w="25400" cap="rnd">
              <a:solidFill>
                <a:schemeClr val="tx1"/>
              </a:solidFill>
            </a:ln>
            <a:effectLst>
              <a:outerShdw blurRad="50800" dist="317500" dir="2700000" algn="tl" rotWithShape="0">
                <a:schemeClr val="accent3">
                  <a:alpha val="40000"/>
                </a:schemeClr>
              </a:outerShdw>
            </a:effectLst>
          </p:spPr>
        </p:pic>
        <p:pic>
          <p:nvPicPr>
            <p:cNvPr id="12" name="Grafik 11"/>
            <p:cNvPicPr>
              <a:picLocks noChangeAspect="1"/>
            </p:cNvPicPr>
            <p:nvPr/>
          </p:nvPicPr>
          <p:blipFill>
            <a:blip r:embed="rId11"/>
            <a:stretch>
              <a:fillRect/>
            </a:stretch>
          </p:blipFill>
          <p:spPr>
            <a:xfrm>
              <a:off x="11771313" y="26855738"/>
              <a:ext cx="2922587" cy="2905125"/>
            </a:xfrm>
            <a:prstGeom prst="rect">
              <a:avLst/>
            </a:prstGeom>
            <a:ln w="31750">
              <a:solidFill>
                <a:schemeClr val="tx1"/>
              </a:solidFill>
            </a:ln>
            <a:effectLst>
              <a:outerShdw blurRad="50800" dist="317500" dir="2700000" algn="tl" rotWithShape="0">
                <a:schemeClr val="accent3">
                  <a:alpha val="40000"/>
                </a:schemeClr>
              </a:outerShdw>
            </a:effectLst>
          </p:spPr>
        </p:pic>
        <p:sp>
          <p:nvSpPr>
            <p:cNvPr id="2065" name="Line 114"/>
            <p:cNvSpPr>
              <a:spLocks noChangeShapeType="1"/>
            </p:cNvSpPr>
            <p:nvPr/>
          </p:nvSpPr>
          <p:spPr bwMode="auto">
            <a:xfrm flipV="1">
              <a:off x="14693900" y="25541288"/>
              <a:ext cx="1336675" cy="1314450"/>
            </a:xfrm>
            <a:prstGeom prst="line">
              <a:avLst/>
            </a:prstGeom>
            <a:noFill/>
            <a:ln w="317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grpSp>
      <p:grpSp>
        <p:nvGrpSpPr>
          <p:cNvPr id="2069" name="Gruppieren 2068"/>
          <p:cNvGrpSpPr/>
          <p:nvPr/>
        </p:nvGrpSpPr>
        <p:grpSpPr>
          <a:xfrm>
            <a:off x="11088000" y="7308000"/>
            <a:ext cx="18396000" cy="8042565"/>
            <a:chOff x="11088000" y="7308000"/>
            <a:chExt cx="18396000" cy="8042565"/>
          </a:xfrm>
        </p:grpSpPr>
        <p:sp>
          <p:nvSpPr>
            <p:cNvPr id="2066" name="Text Box 56"/>
            <p:cNvSpPr txBox="1">
              <a:spLocks noChangeArrowheads="1"/>
            </p:cNvSpPr>
            <p:nvPr/>
          </p:nvSpPr>
          <p:spPr bwMode="auto">
            <a:xfrm>
              <a:off x="15084000" y="7308000"/>
              <a:ext cx="14400000" cy="427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en-GB" altLang="de-DE" sz="3200" b="1">
                  <a:latin typeface="+mn-lt"/>
                </a:rPr>
                <a:t>Study </a:t>
              </a:r>
              <a:r>
                <a:rPr lang="en-GB" altLang="de-DE" sz="4800" b="1">
                  <a:latin typeface="+mn-lt"/>
                </a:rPr>
                <a:t>6</a:t>
              </a:r>
              <a:r>
                <a:rPr lang="en-GB" altLang="de-DE" sz="3200" b="1">
                  <a:latin typeface="+mn-lt"/>
                </a:rPr>
                <a:t>: Sample position balance (Frequency Domain, prestressed)</a:t>
              </a:r>
              <a:r>
                <a:rPr lang="en-GB" altLang="de-DE" sz="2500">
                  <a:latin typeface="+mn-lt"/>
                </a:rPr>
                <a:t> </a:t>
              </a:r>
            </a:p>
            <a:p>
              <a:pPr algn="just" eaLnBrk="1" hangingPunct="1">
                <a:spcBef>
                  <a:spcPct val="0"/>
                </a:spcBef>
                <a:buFontTx/>
                <a:buNone/>
              </a:pPr>
              <a:r>
                <a:rPr lang="en-US" altLang="de-DE" sz="2800">
                  <a:latin typeface="+mn-lt"/>
                </a:rPr>
                <a:t>The mesh of the gas domain, which locally surrounds the solid sample, is based on a </a:t>
              </a:r>
              <a:r>
                <a:rPr lang="en-US" altLang="de-DE" sz="2800" b="1">
                  <a:latin typeface="+mn-lt"/>
                </a:rPr>
                <a:t>Moving Mesh</a:t>
              </a:r>
              <a:r>
                <a:rPr lang="en-US" altLang="de-DE" sz="2800">
                  <a:latin typeface="+mn-lt"/>
                </a:rPr>
                <a:t> and enables the sample domain to change its position. The 1</a:t>
              </a:r>
              <a:r>
                <a:rPr lang="en-US" altLang="de-DE" sz="2800" baseline="30000">
                  <a:latin typeface="+mn-lt"/>
                </a:rPr>
                <a:t>st</a:t>
              </a:r>
              <a:r>
                <a:rPr lang="en-US" altLang="de-DE" sz="2800">
                  <a:latin typeface="+mn-lt"/>
                </a:rPr>
                <a:t> study step (Stationary) calculates the final vertical sample position with a simple force balance equation, defined in </a:t>
              </a:r>
              <a:r>
                <a:rPr lang="en-US" altLang="de-DE" sz="2800" b="1">
                  <a:latin typeface="+mn-lt"/>
                </a:rPr>
                <a:t>Global ODEs and DAEs (ge)</a:t>
              </a:r>
              <a:r>
                <a:rPr lang="en-US" altLang="de-DE" sz="2800">
                  <a:latin typeface="+mn-lt"/>
                </a:rPr>
                <a:t> and moves the sample by a  </a:t>
              </a:r>
              <a:r>
                <a:rPr lang="en-US" altLang="de-DE" sz="2800" b="1">
                  <a:latin typeface="+mn-lt"/>
                </a:rPr>
                <a:t>Prescribed Displacement</a:t>
              </a:r>
              <a:r>
                <a:rPr lang="en-US" altLang="de-DE" sz="2800">
                  <a:latin typeface="+mn-lt"/>
                </a:rPr>
                <a:t>. The mesh in the sample proximity deforms accordingly. Then, the 2</a:t>
              </a:r>
              <a:r>
                <a:rPr lang="en-US" altLang="de-DE" sz="2800" baseline="30000">
                  <a:latin typeface="+mn-lt"/>
                </a:rPr>
                <a:t>nd</a:t>
              </a:r>
              <a:r>
                <a:rPr lang="en-US" altLang="de-DE" sz="2800">
                  <a:latin typeface="+mn-lt"/>
                </a:rPr>
                <a:t> study step (Frequency Domain Perturbation) recalculates the pressure acoustics field in the new geometric situation. This confirms the force equilibrium between sample weight and vertical acoustic radiation forces on the sample surface.</a:t>
              </a:r>
              <a:endParaRPr lang="en-GB" altLang="de-DE" sz="2800">
                <a:latin typeface="+mn-lt"/>
              </a:endParaRPr>
            </a:p>
          </p:txBody>
        </p:sp>
        <p:sp>
          <p:nvSpPr>
            <p:cNvPr id="2067" name="Text Box 131"/>
            <p:cNvSpPr txBox="1">
              <a:spLocks noChangeArrowheads="1"/>
            </p:cNvSpPr>
            <p:nvPr/>
          </p:nvSpPr>
          <p:spPr bwMode="auto">
            <a:xfrm>
              <a:off x="11088000" y="13103796"/>
              <a:ext cx="4248000" cy="2246769"/>
            </a:xfrm>
            <a:prstGeom prst="rect">
              <a:avLst/>
            </a:prstGeom>
            <a:noFill/>
            <a:ln>
              <a:noFill/>
            </a:ln>
            <a:effectLst/>
            <a:extLst>
              <a:ext uri="{909E8E84-426E-40DD-AFC4-6F175D3DCCD1}">
                <a14:hiddenFill xmlns:a14="http://schemas.microsoft.com/office/drawing/2010/main">
                  <a:solidFill>
                    <a:srgbClr val="CCECFF">
                      <a:alpha val="49019"/>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eaLnBrk="1" hangingPunct="1">
                <a:spcBef>
                  <a:spcPct val="0"/>
                </a:spcBef>
                <a:buFont typeface="Arial" charset="0"/>
                <a:buNone/>
              </a:pPr>
              <a:r>
                <a:rPr lang="de-DE" altLang="de-DE" sz="2800" b="1">
                  <a:latin typeface="+mn-lt"/>
                </a:rPr>
                <a:t>Figure 11.</a:t>
              </a:r>
              <a:r>
                <a:rPr lang="de-CH" altLang="de-DE" sz="2800" b="1">
                  <a:latin typeface="+mn-lt"/>
                </a:rPr>
                <a:t> </a:t>
              </a:r>
              <a:r>
                <a:rPr lang="de-CH" altLang="de-DE" sz="2800">
                  <a:latin typeface="+mn-lt"/>
                </a:rPr>
                <a:t>Stable levitated sample in force equilibrium at vertical balance position below </a:t>
              </a:r>
              <a:r>
                <a:rPr lang="en-GB" altLang="de-DE" sz="2800">
                  <a:latin typeface="+mn-lt"/>
                </a:rPr>
                <a:t>the 3</a:t>
              </a:r>
              <a:r>
                <a:rPr lang="en-GB" altLang="de-DE" sz="2800" baseline="30000">
                  <a:latin typeface="+mn-lt"/>
                </a:rPr>
                <a:t>rd</a:t>
              </a:r>
              <a:r>
                <a:rPr lang="en-GB" altLang="de-DE" sz="2800">
                  <a:latin typeface="+mn-lt"/>
                </a:rPr>
                <a:t> pressure node</a:t>
              </a:r>
              <a:endParaRPr lang="de-DE" altLang="de-DE" sz="2800">
                <a:latin typeface="+mn-lt"/>
                <a:cs typeface="Arial" charset="0"/>
              </a:endParaRPr>
            </a:p>
          </p:txBody>
        </p:sp>
        <p:pic>
          <p:nvPicPr>
            <p:cNvPr id="4" name="Grafik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5264000" y="11232000"/>
              <a:ext cx="4144103" cy="3628297"/>
            </a:xfrm>
            <a:prstGeom prst="rect">
              <a:avLst/>
            </a:prstGeom>
          </p:spPr>
        </p:pic>
      </p:grpSp>
      <p:grpSp>
        <p:nvGrpSpPr>
          <p:cNvPr id="2064" name="Gruppieren 2063"/>
          <p:cNvGrpSpPr/>
          <p:nvPr/>
        </p:nvGrpSpPr>
        <p:grpSpPr>
          <a:xfrm>
            <a:off x="20124000" y="11628000"/>
            <a:ext cx="9468975" cy="13626107"/>
            <a:chOff x="20052000" y="11376000"/>
            <a:chExt cx="9468975" cy="13626107"/>
          </a:xfrm>
        </p:grpSpPr>
        <p:sp>
          <p:nvSpPr>
            <p:cNvPr id="2070" name="Text Box 131"/>
            <p:cNvSpPr txBox="1">
              <a:spLocks noChangeArrowheads="1"/>
            </p:cNvSpPr>
            <p:nvPr/>
          </p:nvSpPr>
          <p:spPr bwMode="auto">
            <a:xfrm>
              <a:off x="20196000" y="24048000"/>
              <a:ext cx="9324975" cy="954107"/>
            </a:xfrm>
            <a:prstGeom prst="rect">
              <a:avLst/>
            </a:prstGeom>
            <a:noFill/>
            <a:ln>
              <a:noFill/>
            </a:ln>
            <a:effectLst/>
            <a:extLst>
              <a:ext uri="{909E8E84-426E-40DD-AFC4-6F175D3DCCD1}">
                <a14:hiddenFill xmlns:a14="http://schemas.microsoft.com/office/drawing/2010/main">
                  <a:solidFill>
                    <a:srgbClr val="CCECFF">
                      <a:alpha val="49019"/>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eaLnBrk="1" hangingPunct="1">
                <a:spcBef>
                  <a:spcPct val="0"/>
                </a:spcBef>
                <a:buFontTx/>
                <a:buNone/>
              </a:pPr>
              <a:r>
                <a:rPr lang="de-DE" altLang="de-DE" sz="2800" b="1">
                  <a:latin typeface="+mn-lt"/>
                </a:rPr>
                <a:t>Figure 10</a:t>
              </a:r>
              <a:r>
                <a:rPr lang="de-DE" altLang="de-DE" sz="2800" b="1">
                  <a:latin typeface="+mn-lt"/>
                </a:rPr>
                <a:t>.</a:t>
              </a:r>
              <a:r>
                <a:rPr lang="de-CH" altLang="de-DE" sz="2800" b="1">
                  <a:latin typeface="+mn-lt"/>
                </a:rPr>
                <a:t> </a:t>
              </a:r>
              <a:r>
                <a:rPr lang="de-CH" altLang="de-DE" sz="2800" smtClean="0">
                  <a:latin typeface="+mn-lt"/>
                </a:rPr>
                <a:t>Vertical force F</a:t>
              </a:r>
              <a:r>
                <a:rPr lang="de-CH" altLang="de-DE" sz="2800" baseline="-25000" smtClean="0">
                  <a:latin typeface="+mn-lt"/>
                </a:rPr>
                <a:t>aco.z</a:t>
              </a:r>
              <a:r>
                <a:rPr lang="de-CH" altLang="de-DE" sz="2800" smtClean="0">
                  <a:latin typeface="+mn-lt"/>
                </a:rPr>
                <a:t> </a:t>
              </a:r>
              <a:r>
                <a:rPr lang="de-CH" altLang="de-DE" sz="2800">
                  <a:latin typeface="+mn-lt"/>
                </a:rPr>
                <a:t>from acoustic radiation pressure at different vertical </a:t>
              </a:r>
              <a:r>
                <a:rPr lang="de-CH" altLang="de-DE" sz="2800">
                  <a:latin typeface="+mn-lt"/>
                </a:rPr>
                <a:t>sample </a:t>
              </a:r>
              <a:r>
                <a:rPr lang="de-CH" altLang="de-DE" sz="2800" smtClean="0">
                  <a:latin typeface="+mn-lt"/>
                </a:rPr>
                <a:t>positions.  F</a:t>
              </a:r>
              <a:r>
                <a:rPr lang="de-CH" altLang="de-DE" sz="2800" baseline="-25000" smtClean="0">
                  <a:latin typeface="+mn-lt"/>
                </a:rPr>
                <a:t>aco.z</a:t>
              </a:r>
              <a:r>
                <a:rPr lang="de-CH" altLang="de-DE" sz="2800" smtClean="0">
                  <a:latin typeface="+mn-lt"/>
                </a:rPr>
                <a:t> = F</a:t>
              </a:r>
              <a:r>
                <a:rPr lang="de-CH" altLang="de-DE" sz="2800" baseline="-25000" smtClean="0">
                  <a:latin typeface="+mn-lt"/>
                </a:rPr>
                <a:t>aco.bottom</a:t>
              </a:r>
              <a:r>
                <a:rPr lang="de-CH" altLang="de-DE" sz="2800" smtClean="0">
                  <a:latin typeface="+mn-lt"/>
                </a:rPr>
                <a:t> + F</a:t>
              </a:r>
              <a:r>
                <a:rPr lang="de-CH" altLang="de-DE" sz="2800" baseline="-25000" smtClean="0">
                  <a:latin typeface="+mn-lt"/>
                </a:rPr>
                <a:t>aco.top</a:t>
              </a:r>
              <a:endParaRPr lang="de-DE" altLang="de-DE" sz="2800" baseline="-25000">
                <a:latin typeface="+mn-lt"/>
                <a:cs typeface="Arial" charset="0"/>
              </a:endParaRPr>
            </a:p>
          </p:txBody>
        </p:sp>
        <p:grpSp>
          <p:nvGrpSpPr>
            <p:cNvPr id="2071" name="Gruppieren 18"/>
            <p:cNvGrpSpPr>
              <a:grpSpLocks/>
            </p:cNvGrpSpPr>
            <p:nvPr/>
          </p:nvGrpSpPr>
          <p:grpSpPr bwMode="auto">
            <a:xfrm>
              <a:off x="20160000" y="17820000"/>
              <a:ext cx="9348787" cy="6260832"/>
              <a:chOff x="20016000" y="16271915"/>
              <a:chExt cx="9349920" cy="6260485"/>
            </a:xfrm>
          </p:grpSpPr>
          <p:grpSp>
            <p:nvGrpSpPr>
              <p:cNvPr id="2074" name="Gruppieren 9"/>
              <p:cNvGrpSpPr>
                <a:grpSpLocks/>
              </p:cNvGrpSpPr>
              <p:nvPr/>
            </p:nvGrpSpPr>
            <p:grpSpPr bwMode="auto">
              <a:xfrm>
                <a:off x="21096000" y="16344000"/>
                <a:ext cx="8269920" cy="2743200"/>
                <a:chOff x="20160000" y="16920000"/>
                <a:chExt cx="8269920" cy="2743200"/>
              </a:xfrm>
            </p:grpSpPr>
            <p:pic>
              <p:nvPicPr>
                <p:cNvPr id="2085" name="Grafik 3"/>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6784000" y="16920000"/>
                  <a:ext cx="164592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86" name="Grafik 4"/>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25128000" y="16920000"/>
                  <a:ext cx="164592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87"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23472000" y="16920000"/>
                  <a:ext cx="164592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88" name="Grafik 7"/>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1816000" y="16920000"/>
                  <a:ext cx="164592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89" name="Grafik 8"/>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20160000" y="16920000"/>
                  <a:ext cx="164592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75" name="Grafik 10"/>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20016000" y="19332000"/>
                <a:ext cx="91440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 name="Gerade Verbindung 13"/>
              <p:cNvCxnSpPr/>
              <p:nvPr/>
            </p:nvCxnSpPr>
            <p:spPr>
              <a:xfrm>
                <a:off x="21024184" y="20970343"/>
                <a:ext cx="7943226"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77" name="Line 114"/>
              <p:cNvSpPr>
                <a:spLocks noChangeShapeType="1"/>
              </p:cNvSpPr>
              <p:nvPr/>
            </p:nvSpPr>
            <p:spPr bwMode="auto">
              <a:xfrm>
                <a:off x="24007313" y="16929100"/>
                <a:ext cx="988185" cy="2480333"/>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cxnSp>
            <p:nvCxnSpPr>
              <p:cNvPr id="18" name="Gerade Verbindung 17"/>
              <p:cNvCxnSpPr/>
              <p:nvPr/>
            </p:nvCxnSpPr>
            <p:spPr>
              <a:xfrm>
                <a:off x="25020406" y="19476587"/>
                <a:ext cx="0" cy="257954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79" name="Line 114"/>
              <p:cNvSpPr>
                <a:spLocks noChangeShapeType="1"/>
              </p:cNvSpPr>
              <p:nvPr/>
            </p:nvSpPr>
            <p:spPr bwMode="auto">
              <a:xfrm flipH="1">
                <a:off x="25020001" y="18305254"/>
                <a:ext cx="108746" cy="110418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2080" name="Line 114"/>
              <p:cNvSpPr>
                <a:spLocks noChangeShapeType="1"/>
              </p:cNvSpPr>
              <p:nvPr/>
            </p:nvSpPr>
            <p:spPr bwMode="auto">
              <a:xfrm>
                <a:off x="23783024" y="18538166"/>
                <a:ext cx="224289" cy="871268"/>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2081" name="Line 114"/>
              <p:cNvSpPr>
                <a:spLocks noChangeShapeType="1"/>
              </p:cNvSpPr>
              <p:nvPr/>
            </p:nvSpPr>
            <p:spPr bwMode="auto">
              <a:xfrm flipH="1">
                <a:off x="26053919" y="17892713"/>
                <a:ext cx="558572" cy="151672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2082" name="Line 114"/>
              <p:cNvSpPr>
                <a:spLocks noChangeShapeType="1"/>
              </p:cNvSpPr>
              <p:nvPr/>
            </p:nvSpPr>
            <p:spPr bwMode="auto">
              <a:xfrm flipH="1">
                <a:off x="26974069" y="17528876"/>
                <a:ext cx="1191175" cy="1880558"/>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2083" name="Line 114"/>
              <p:cNvSpPr>
                <a:spLocks noChangeShapeType="1"/>
              </p:cNvSpPr>
              <p:nvPr/>
            </p:nvSpPr>
            <p:spPr bwMode="auto">
              <a:xfrm>
                <a:off x="22273404" y="18651072"/>
                <a:ext cx="767751" cy="75836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2084" name="Text Box 110"/>
              <p:cNvSpPr txBox="1">
                <a:spLocks noChangeArrowheads="1"/>
              </p:cNvSpPr>
              <p:nvPr/>
            </p:nvSpPr>
            <p:spPr bwMode="auto">
              <a:xfrm>
                <a:off x="23093918" y="16271915"/>
                <a:ext cx="1692205" cy="707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de-CH" altLang="de-DE" sz="2000">
                    <a:latin typeface="+mn-lt"/>
                  </a:rPr>
                  <a:t>pressure node position</a:t>
                </a:r>
              </a:p>
            </p:txBody>
          </p:sp>
        </p:grpSp>
        <p:sp>
          <p:nvSpPr>
            <p:cNvPr id="2073" name="Text Box 56"/>
            <p:cNvSpPr txBox="1">
              <a:spLocks noChangeArrowheads="1"/>
            </p:cNvSpPr>
            <p:nvPr/>
          </p:nvSpPr>
          <p:spPr bwMode="auto">
            <a:xfrm>
              <a:off x="20160000" y="16378149"/>
              <a:ext cx="9217025"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en-US" altLang="de-DE" sz="2800">
                  <a:latin typeface="+mn-lt"/>
                </a:rPr>
                <a:t>The levitation force progression can be investigated with a </a:t>
              </a:r>
              <a:r>
                <a:rPr lang="en-US" altLang="de-DE" sz="2800" b="1">
                  <a:latin typeface="+mn-lt"/>
                </a:rPr>
                <a:t>Parametric Sweep </a:t>
              </a:r>
              <a:r>
                <a:rPr lang="en-US" altLang="de-DE" sz="2800">
                  <a:latin typeface="+mn-lt"/>
                </a:rPr>
                <a:t>of the vertical sample position over the pressure node region. This force progression is used as an input to study 6.</a:t>
              </a:r>
            </a:p>
          </p:txBody>
        </p:sp>
        <mc:AlternateContent xmlns:mc="http://schemas.openxmlformats.org/markup-compatibility/2006">
          <mc:Choice xmlns:a14="http://schemas.microsoft.com/office/drawing/2010/main" Requires="a14">
            <p:sp>
              <p:nvSpPr>
                <p:cNvPr id="115" name="Text Box 56"/>
                <p:cNvSpPr txBox="1">
                  <a:spLocks noChangeArrowheads="1"/>
                </p:cNvSpPr>
                <p:nvPr/>
              </p:nvSpPr>
              <p:spPr bwMode="auto">
                <a:xfrm>
                  <a:off x="20160000" y="11376000"/>
                  <a:ext cx="9217025" cy="3847207"/>
                </a:xfrm>
                <a:prstGeom prst="rect">
                  <a:avLst/>
                </a:prstGeom>
                <a:noFill/>
                <a:ln>
                  <a:noFill/>
                </a:ln>
                <a:effectLst/>
                <a:extLst>
                  <a:ext uri="{909E8E84-426E-40DD-AFC4-6F175D3DCCD1}">
                    <a14:hiddenFill>
                      <a:solidFill>
                        <a:schemeClr val="accent1"/>
                      </a:solidFill>
                    </a14:hiddenFill>
                  </a:ext>
                  <a:ext uri="{91240B29-F687-4F45-9708-019B960494DF}">
                    <a14:hiddenLine w="9525" algn="ctr">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en-GB" altLang="de-DE" sz="3200" b="1" smtClean="0">
                      <a:latin typeface="+mn-lt"/>
                    </a:rPr>
                    <a:t>Study </a:t>
                  </a:r>
                  <a:r>
                    <a:rPr lang="en-GB" altLang="de-DE" sz="4800" b="1">
                      <a:latin typeface="+mn-lt"/>
                    </a:rPr>
                    <a:t>5</a:t>
                  </a:r>
                  <a:r>
                    <a:rPr lang="en-GB" altLang="de-DE" sz="3200" b="1">
                      <a:latin typeface="+mn-lt"/>
                    </a:rPr>
                    <a:t>: Sample position scan </a:t>
                  </a:r>
                  <a:r>
                    <a:rPr lang="en-GB" altLang="de-DE" sz="3200" b="1">
                      <a:latin typeface="+mn-lt"/>
                    </a:rPr>
                    <a:t>(</a:t>
                  </a:r>
                  <a:r>
                    <a:rPr lang="en-GB" altLang="de-DE" sz="3200" b="1" smtClean="0">
                      <a:latin typeface="+mn-lt"/>
                    </a:rPr>
                    <a:t>Freq. </a:t>
                  </a:r>
                  <a:r>
                    <a:rPr lang="en-GB" altLang="de-DE" sz="3200" b="1">
                      <a:latin typeface="+mn-lt"/>
                    </a:rPr>
                    <a:t>Domain)</a:t>
                  </a:r>
                  <a:r>
                    <a:rPr lang="en-GB" altLang="de-DE" sz="2500">
                      <a:latin typeface="+mn-lt"/>
                    </a:rPr>
                    <a:t> </a:t>
                  </a:r>
                </a:p>
                <a:p>
                  <a:pPr algn="just" eaLnBrk="1" hangingPunct="1">
                    <a:spcBef>
                      <a:spcPct val="0"/>
                    </a:spcBef>
                    <a:buFontTx/>
                    <a:buNone/>
                  </a:pPr>
                  <a:r>
                    <a:rPr lang="en-US" altLang="de-DE" sz="2800">
                      <a:latin typeface="+mn-lt"/>
                    </a:rPr>
                    <a:t>The acoustic radiation pressure from the intense sound field acts on the sample surface and creates forces, which try to push the sample into the pressure node. </a:t>
                  </a:r>
                  <a:r>
                    <a:rPr lang="en-US" altLang="de-DE" sz="2800">
                      <a:latin typeface="+mn-lt"/>
                    </a:rPr>
                    <a:t>The </a:t>
                  </a:r>
                  <a:r>
                    <a:rPr lang="en-US" altLang="de-DE" sz="2800" smtClean="0">
                      <a:latin typeface="+mn-lt"/>
                    </a:rPr>
                    <a:t>vertical force </a:t>
                  </a:r>
                  <a:r>
                    <a:rPr lang="en-US" altLang="de-DE" sz="2800" i="1" smtClean="0">
                      <a:latin typeface="+mn-lt"/>
                    </a:rPr>
                    <a:t>F</a:t>
                  </a:r>
                  <a:r>
                    <a:rPr lang="en-US" altLang="de-DE" sz="2800" i="1" baseline="-25000" smtClean="0">
                      <a:latin typeface="+mn-lt"/>
                    </a:rPr>
                    <a:t>aco.z</a:t>
                  </a:r>
                  <a:r>
                    <a:rPr lang="en-US" altLang="de-DE" sz="2800" baseline="-25000" smtClean="0">
                      <a:latin typeface="+mn-lt"/>
                    </a:rPr>
                    <a:t> </a:t>
                  </a:r>
                  <a:r>
                    <a:rPr lang="en-US" altLang="de-DE" sz="2800">
                      <a:latin typeface="+mn-lt"/>
                    </a:rPr>
                    <a:t>on the sample </a:t>
                  </a:r>
                  <a:r>
                    <a:rPr lang="en-US" altLang="de-DE" sz="2800">
                      <a:latin typeface="+mn-lt"/>
                    </a:rPr>
                    <a:t>surface </a:t>
                  </a:r>
                  <a:r>
                    <a:rPr lang="en-US" altLang="de-DE" sz="2800" smtClean="0">
                      <a:latin typeface="+mn-lt"/>
                    </a:rPr>
                    <a:t>is calculated (see [2]) </a:t>
                  </a:r>
                  <a:r>
                    <a:rPr lang="en-US" altLang="de-DE" sz="2800">
                      <a:latin typeface="+mn-lt"/>
                    </a:rPr>
                    <a:t>with field variables from the interface </a:t>
                  </a:r>
                  <a:r>
                    <a:rPr lang="en-US" altLang="de-DE" sz="2800" b="1">
                      <a:latin typeface="+mn-lt"/>
                    </a:rPr>
                    <a:t>Pressure Acoustics (</a:t>
                  </a:r>
                  <a:r>
                    <a:rPr lang="en-US" altLang="de-DE" sz="2800" b="1">
                      <a:latin typeface="+mn-lt"/>
                    </a:rPr>
                    <a:t>acpr</a:t>
                  </a:r>
                  <a:r>
                    <a:rPr lang="en-US" altLang="de-DE" sz="2800" b="1" smtClean="0">
                      <a:latin typeface="+mn-lt"/>
                    </a:rPr>
                    <a:t>)</a:t>
                  </a:r>
                  <a:r>
                    <a:rPr lang="en-US" altLang="de-DE" sz="2800" smtClean="0">
                      <a:latin typeface="+mn-lt"/>
                    </a:rPr>
                    <a:t>. After [3] the deformation degree of freedom of the structure is used to get the velocity </a:t>
                  </a:r>
                  <a14:m>
                    <m:oMath xmlns:m="http://schemas.openxmlformats.org/officeDocument/2006/math">
                      <m:d>
                        <m:dPr>
                          <m:begChr m:val="⟨"/>
                          <m:endChr m:val="⟩"/>
                          <m:ctrlPr>
                            <a:rPr lang="en-US" altLang="de-DE" sz="2800" i="1" smtClean="0">
                              <a:latin typeface="+mn-lt"/>
                            </a:rPr>
                          </m:ctrlPr>
                        </m:dPr>
                        <m:e>
                          <m:r>
                            <a:rPr lang="de-DE" altLang="de-DE" sz="2800" b="0" i="1" smtClean="0">
                              <a:latin typeface="+mn-lt"/>
                            </a:rPr>
                            <m:t>𝑣</m:t>
                          </m:r>
                        </m:e>
                      </m:d>
                    </m:oMath>
                  </a14:m>
                  <a:r>
                    <a:rPr lang="en-US" altLang="de-DE" sz="2800" smtClean="0">
                      <a:latin typeface="+mn-lt"/>
                    </a:rPr>
                    <a:t> at the sample surface S</a:t>
                  </a:r>
                  <a:r>
                    <a:rPr lang="en-US" altLang="de-DE" sz="2800" baseline="-25000" smtClean="0">
                      <a:latin typeface="+mn-lt"/>
                    </a:rPr>
                    <a:t>sample</a:t>
                  </a:r>
                  <a:r>
                    <a:rPr lang="en-US" altLang="de-DE" sz="2800" smtClean="0">
                      <a:latin typeface="+mn-lt"/>
                    </a:rPr>
                    <a:t> .</a:t>
                  </a:r>
                  <a:endParaRPr lang="en-US" altLang="de-DE" sz="2800">
                    <a:latin typeface="+mn-lt"/>
                  </a:endParaRPr>
                </a:p>
              </p:txBody>
            </p:sp>
          </mc:Choice>
          <mc:Fallback>
            <p:sp>
              <p:nvSpPr>
                <p:cNvPr id="115" name="Text Box 56"/>
                <p:cNvSpPr txBox="1">
                  <a:spLocks noRot="1" noChangeAspect="1" noMove="1" noResize="1" noEditPoints="1" noAdjustHandles="1" noChangeArrowheads="1" noChangeShapeType="1" noTextEdit="1"/>
                </p:cNvSpPr>
                <p:nvPr/>
              </p:nvSpPr>
              <p:spPr bwMode="auto">
                <a:xfrm>
                  <a:off x="20160000" y="11376000"/>
                  <a:ext cx="9217025" cy="3847207"/>
                </a:xfrm>
                <a:prstGeom prst="rect">
                  <a:avLst/>
                </a:prstGeom>
                <a:blipFill rotWithShape="1">
                  <a:blip r:embed="rId19"/>
                  <a:stretch>
                    <a:fillRect l="-1720" t="-3481" r="-1323" b="-348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CH">
                      <a:noFill/>
                    </a:rPr>
                    <a:t> </a:t>
                  </a:r>
                </a:p>
              </p:txBody>
            </p:sp>
          </mc:Fallback>
        </mc:AlternateContent>
        <mc:AlternateContent xmlns:mc="http://schemas.openxmlformats.org/markup-compatibility/2006">
          <mc:Choice xmlns:a14="http://schemas.microsoft.com/office/drawing/2010/main" Requires="a14">
            <p:sp>
              <p:nvSpPr>
                <p:cNvPr id="9" name="Textfeld 8"/>
                <p:cNvSpPr txBox="1">
                  <a:spLocks noChangeAspect="1"/>
                </p:cNvSpPr>
                <p:nvPr/>
              </p:nvSpPr>
              <p:spPr>
                <a:xfrm>
                  <a:off x="20052000" y="15192000"/>
                  <a:ext cx="9425721" cy="1087990"/>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sSub>
                          <m:sSubPr>
                            <m:ctrlPr>
                              <a:rPr lang="de-CH" sz="2650" i="1" smtClean="0">
                                <a:latin typeface="Cambria Math"/>
                              </a:rPr>
                            </m:ctrlPr>
                          </m:sSubPr>
                          <m:e>
                            <m:r>
                              <a:rPr lang="de-DE" sz="2650" b="0" i="1" smtClean="0">
                                <a:latin typeface="Cambria Math"/>
                              </a:rPr>
                              <m:t>𝐹</m:t>
                            </m:r>
                          </m:e>
                          <m:sub>
                            <m:r>
                              <a:rPr lang="de-DE" sz="2650" b="0" i="1" smtClean="0">
                                <a:latin typeface="Cambria Math"/>
                              </a:rPr>
                              <m:t>𝑎𝑐𝑜</m:t>
                            </m:r>
                            <m:r>
                              <a:rPr lang="de-DE" sz="2650" b="0" i="1" smtClean="0">
                                <a:latin typeface="Cambria Math"/>
                              </a:rPr>
                              <m:t>.</m:t>
                            </m:r>
                            <m:r>
                              <a:rPr lang="de-DE" sz="2650" b="0" i="1" smtClean="0">
                                <a:latin typeface="Cambria Math"/>
                              </a:rPr>
                              <m:t>𝑧</m:t>
                            </m:r>
                          </m:sub>
                        </m:sSub>
                        <m:r>
                          <a:rPr lang="de-CH" sz="2650" i="1" smtClean="0">
                            <a:latin typeface="Cambria Math"/>
                            <a:ea typeface="Cambria Math"/>
                          </a:rPr>
                          <m:t>=−</m:t>
                        </m:r>
                        <m:nary>
                          <m:naryPr>
                            <m:ctrlPr>
                              <a:rPr lang="de-CH" sz="2650" i="1" smtClean="0">
                                <a:latin typeface="Cambria Math"/>
                                <a:ea typeface="Cambria Math"/>
                              </a:rPr>
                            </m:ctrlPr>
                          </m:naryPr>
                          <m:sub>
                            <m:sSub>
                              <m:sSubPr>
                                <m:ctrlPr>
                                  <a:rPr lang="de-CH" sz="2650" i="1" smtClean="0">
                                    <a:latin typeface="Cambria Math"/>
                                    <a:ea typeface="Cambria Math"/>
                                  </a:rPr>
                                </m:ctrlPr>
                              </m:sSubPr>
                              <m:e>
                                <m:r>
                                  <a:rPr lang="de-DE" sz="2650" b="0" i="1" smtClean="0">
                                    <a:latin typeface="Cambria Math"/>
                                    <a:ea typeface="Cambria Math"/>
                                  </a:rPr>
                                  <m:t>𝑆</m:t>
                                </m:r>
                              </m:e>
                              <m:sub>
                                <m:r>
                                  <a:rPr lang="de-DE" sz="2650" b="0" i="1" smtClean="0">
                                    <a:latin typeface="Cambria Math"/>
                                    <a:ea typeface="Cambria Math"/>
                                  </a:rPr>
                                  <m:t>𝑠𝑎𝑚𝑝𝑙𝑒</m:t>
                                </m:r>
                              </m:sub>
                            </m:sSub>
                          </m:sub>
                          <m:sup>
                            <m:r>
                              <a:rPr lang="de-DE" sz="2650" b="0" i="1" smtClean="0">
                                <a:latin typeface="Cambria Math"/>
                                <a:ea typeface="Cambria Math"/>
                              </a:rPr>
                              <m:t>.</m:t>
                            </m:r>
                          </m:sup>
                          <m:e>
                            <m:d>
                              <m:dPr>
                                <m:ctrlPr>
                                  <a:rPr lang="de-CH" sz="2650" i="1" smtClean="0">
                                    <a:latin typeface="Cambria Math"/>
                                    <a:ea typeface="Cambria Math"/>
                                  </a:rPr>
                                </m:ctrlPr>
                              </m:dPr>
                              <m:e>
                                <m:d>
                                  <m:dPr>
                                    <m:ctrlPr>
                                      <a:rPr lang="de-CH" sz="2650" i="1" smtClean="0">
                                        <a:latin typeface="Cambria Math"/>
                                        <a:ea typeface="Cambria Math"/>
                                      </a:rPr>
                                    </m:ctrlPr>
                                  </m:dPr>
                                  <m:e>
                                    <m:box>
                                      <m:boxPr>
                                        <m:ctrlPr>
                                          <a:rPr lang="de-CH" sz="2650" i="1" smtClean="0">
                                            <a:latin typeface="Cambria Math"/>
                                            <a:ea typeface="Cambria Math"/>
                                          </a:rPr>
                                        </m:ctrlPr>
                                      </m:boxPr>
                                      <m:e>
                                        <m:argPr>
                                          <m:argSz m:val="-1"/>
                                        </m:argPr>
                                        <m:f>
                                          <m:fPr>
                                            <m:ctrlPr>
                                              <a:rPr lang="de-CH" sz="2650" i="1" smtClean="0">
                                                <a:latin typeface="Cambria Math"/>
                                                <a:ea typeface="Cambria Math"/>
                                              </a:rPr>
                                            </m:ctrlPr>
                                          </m:fPr>
                                          <m:num>
                                            <m:r>
                                              <a:rPr lang="de-DE" sz="2650" b="0" i="1" smtClean="0">
                                                <a:latin typeface="Cambria Math"/>
                                                <a:ea typeface="Cambria Math"/>
                                              </a:rPr>
                                              <m:t>1</m:t>
                                            </m:r>
                                          </m:num>
                                          <m:den>
                                            <m:r>
                                              <a:rPr lang="de-DE" sz="2650" b="0" i="1" smtClean="0">
                                                <a:latin typeface="Cambria Math"/>
                                                <a:ea typeface="Cambria Math"/>
                                              </a:rPr>
                                              <m:t>2∙</m:t>
                                            </m:r>
                                            <m:sSub>
                                              <m:sSubPr>
                                                <m:ctrlPr>
                                                  <a:rPr lang="de-DE" sz="2650" b="0" i="1" smtClean="0">
                                                    <a:latin typeface="Cambria Math"/>
                                                    <a:ea typeface="Cambria Math"/>
                                                  </a:rPr>
                                                </m:ctrlPr>
                                              </m:sSubPr>
                                              <m:e>
                                                <m:r>
                                                  <a:rPr lang="de-DE" sz="2650" b="0" i="1" smtClean="0">
                                                    <a:latin typeface="Cambria Math"/>
                                                    <a:ea typeface="Cambria Math"/>
                                                  </a:rPr>
                                                  <m:t>𝜌</m:t>
                                                </m:r>
                                              </m:e>
                                              <m:sub>
                                                <m:r>
                                                  <a:rPr lang="de-DE" sz="2650" b="0" i="1" smtClean="0">
                                                    <a:latin typeface="Cambria Math"/>
                                                    <a:ea typeface="Cambria Math"/>
                                                  </a:rPr>
                                                  <m:t>0</m:t>
                                                </m:r>
                                              </m:sub>
                                            </m:sSub>
                                            <m:r>
                                              <a:rPr lang="de-DE" sz="2650" b="0" i="1" smtClean="0">
                                                <a:latin typeface="Cambria Math"/>
                                                <a:ea typeface="Cambria Math"/>
                                              </a:rPr>
                                              <m:t>∙</m:t>
                                            </m:r>
                                            <m:sSubSup>
                                              <m:sSubSupPr>
                                                <m:ctrlPr>
                                                  <a:rPr lang="de-DE" sz="2650" b="0" i="1" smtClean="0">
                                                    <a:latin typeface="Cambria Math"/>
                                                    <a:ea typeface="Cambria Math"/>
                                                  </a:rPr>
                                                </m:ctrlPr>
                                              </m:sSubSupPr>
                                              <m:e>
                                                <m:r>
                                                  <a:rPr lang="de-DE" sz="2650" b="0" i="1" smtClean="0">
                                                    <a:latin typeface="Cambria Math"/>
                                                    <a:ea typeface="Cambria Math"/>
                                                  </a:rPr>
                                                  <m:t>𝑐</m:t>
                                                </m:r>
                                              </m:e>
                                              <m:sub>
                                                <m:r>
                                                  <a:rPr lang="de-DE" sz="2650" b="0" i="1" smtClean="0">
                                                    <a:latin typeface="Cambria Math"/>
                                                    <a:ea typeface="Cambria Math"/>
                                                  </a:rPr>
                                                  <m:t>0</m:t>
                                                </m:r>
                                              </m:sub>
                                              <m:sup>
                                                <m:r>
                                                  <a:rPr lang="de-DE" sz="2650" b="0" i="1" smtClean="0">
                                                    <a:latin typeface="Cambria Math"/>
                                                    <a:ea typeface="Cambria Math"/>
                                                  </a:rPr>
                                                  <m:t>2</m:t>
                                                </m:r>
                                              </m:sup>
                                            </m:sSubSup>
                                          </m:den>
                                        </m:f>
                                        <m:r>
                                          <a:rPr lang="de-DE" sz="2650" b="0" i="1" smtClean="0">
                                            <a:latin typeface="Cambria Math"/>
                                            <a:ea typeface="Cambria Math"/>
                                          </a:rPr>
                                          <m:t> </m:t>
                                        </m:r>
                                      </m:e>
                                    </m:box>
                                    <m:d>
                                      <m:dPr>
                                        <m:begChr m:val="⟨"/>
                                        <m:endChr m:val="⟩"/>
                                        <m:ctrlPr>
                                          <a:rPr lang="de-CH" sz="2650" i="1" smtClean="0">
                                            <a:latin typeface="Cambria Math"/>
                                            <a:ea typeface="Cambria Math"/>
                                          </a:rPr>
                                        </m:ctrlPr>
                                      </m:dPr>
                                      <m:e>
                                        <m:sSup>
                                          <m:sSupPr>
                                            <m:ctrlPr>
                                              <a:rPr lang="de-CH" sz="2650" i="1" smtClean="0">
                                                <a:latin typeface="Cambria Math"/>
                                                <a:ea typeface="Cambria Math"/>
                                              </a:rPr>
                                            </m:ctrlPr>
                                          </m:sSupPr>
                                          <m:e>
                                            <m:r>
                                              <a:rPr lang="de-DE" sz="2650" b="0" i="1" smtClean="0">
                                                <a:latin typeface="Cambria Math"/>
                                                <a:ea typeface="Cambria Math"/>
                                              </a:rPr>
                                              <m:t>𝑝</m:t>
                                            </m:r>
                                          </m:e>
                                          <m:sup>
                                            <m:r>
                                              <a:rPr lang="de-DE" sz="2650" b="0" i="1" smtClean="0">
                                                <a:latin typeface="Cambria Math"/>
                                                <a:ea typeface="Cambria Math"/>
                                              </a:rPr>
                                              <m:t>2</m:t>
                                            </m:r>
                                          </m:sup>
                                        </m:sSup>
                                      </m:e>
                                    </m:d>
                                    <m:r>
                                      <a:rPr lang="de-CH" sz="2650" i="1" smtClean="0">
                                        <a:latin typeface="Cambria Math"/>
                                        <a:ea typeface="Cambria Math"/>
                                      </a:rPr>
                                      <m:t>−</m:t>
                                    </m:r>
                                    <m:box>
                                      <m:boxPr>
                                        <m:ctrlPr>
                                          <a:rPr lang="de-CH" sz="2650" i="1" smtClean="0">
                                            <a:latin typeface="Cambria Math"/>
                                            <a:ea typeface="Cambria Math"/>
                                          </a:rPr>
                                        </m:ctrlPr>
                                      </m:boxPr>
                                      <m:e>
                                        <m:argPr>
                                          <m:argSz m:val="-1"/>
                                        </m:argPr>
                                        <m:f>
                                          <m:fPr>
                                            <m:ctrlPr>
                                              <a:rPr lang="de-CH" sz="2650" i="1" smtClean="0">
                                                <a:latin typeface="Cambria Math"/>
                                                <a:ea typeface="Cambria Math"/>
                                              </a:rPr>
                                            </m:ctrlPr>
                                          </m:fPr>
                                          <m:num>
                                            <m:sSub>
                                              <m:sSubPr>
                                                <m:ctrlPr>
                                                  <a:rPr lang="de-CH" sz="2650" i="1" smtClean="0">
                                                    <a:latin typeface="Cambria Math"/>
                                                    <a:ea typeface="Cambria Math"/>
                                                  </a:rPr>
                                                </m:ctrlPr>
                                              </m:sSubPr>
                                              <m:e>
                                                <m:r>
                                                  <a:rPr lang="de-CH" sz="2650" i="1" smtClean="0">
                                                    <a:latin typeface="Cambria Math"/>
                                                    <a:ea typeface="Cambria Math"/>
                                                  </a:rPr>
                                                  <m:t>𝜌</m:t>
                                                </m:r>
                                              </m:e>
                                              <m:sub>
                                                <m:r>
                                                  <a:rPr lang="de-DE" sz="2650" b="0" i="1" smtClean="0">
                                                    <a:latin typeface="Cambria Math"/>
                                                    <a:ea typeface="Cambria Math"/>
                                                  </a:rPr>
                                                  <m:t>0</m:t>
                                                </m:r>
                                              </m:sub>
                                            </m:sSub>
                                          </m:num>
                                          <m:den>
                                            <m:r>
                                              <a:rPr lang="de-DE" sz="2650" b="0" i="1" smtClean="0">
                                                <a:latin typeface="Cambria Math"/>
                                                <a:ea typeface="Cambria Math"/>
                                              </a:rPr>
                                              <m:t>2</m:t>
                                            </m:r>
                                          </m:den>
                                        </m:f>
                                      </m:e>
                                    </m:box>
                                    <m:r>
                                      <a:rPr lang="de-DE" sz="2650" b="0" i="1" smtClean="0">
                                        <a:latin typeface="Cambria Math"/>
                                        <a:ea typeface="Cambria Math"/>
                                      </a:rPr>
                                      <m:t> </m:t>
                                    </m:r>
                                    <m:d>
                                      <m:dPr>
                                        <m:begChr m:val="⟨"/>
                                        <m:endChr m:val="⟩"/>
                                        <m:ctrlPr>
                                          <a:rPr lang="de-CH" sz="2650" i="1" smtClean="0">
                                            <a:latin typeface="Cambria Math"/>
                                            <a:ea typeface="Cambria Math"/>
                                          </a:rPr>
                                        </m:ctrlPr>
                                      </m:dPr>
                                      <m:e>
                                        <m:sSup>
                                          <m:sSupPr>
                                            <m:ctrlPr>
                                              <a:rPr lang="de-CH" sz="2650" i="1" smtClean="0">
                                                <a:latin typeface="Cambria Math"/>
                                                <a:ea typeface="Cambria Math"/>
                                              </a:rPr>
                                            </m:ctrlPr>
                                          </m:sSupPr>
                                          <m:e>
                                            <m:r>
                                              <a:rPr lang="de-DE" sz="2650" b="0" i="1" smtClean="0">
                                                <a:latin typeface="Cambria Math"/>
                                                <a:ea typeface="Cambria Math"/>
                                              </a:rPr>
                                              <m:t>𝑣</m:t>
                                            </m:r>
                                          </m:e>
                                          <m:sup>
                                            <m:r>
                                              <a:rPr lang="de-DE" sz="2650" b="0" i="1" smtClean="0">
                                                <a:latin typeface="Cambria Math"/>
                                                <a:ea typeface="Cambria Math"/>
                                              </a:rPr>
                                              <m:t>2</m:t>
                                            </m:r>
                                          </m:sup>
                                        </m:sSup>
                                      </m:e>
                                    </m:d>
                                  </m:e>
                                </m:d>
                                <m:r>
                                  <a:rPr lang="de-CH" sz="2650" i="1" smtClean="0">
                                    <a:latin typeface="Cambria Math"/>
                                    <a:ea typeface="Cambria Math"/>
                                  </a:rPr>
                                  <m:t>∙</m:t>
                                </m:r>
                                <m:sSub>
                                  <m:sSubPr>
                                    <m:ctrlPr>
                                      <a:rPr lang="de-CH" sz="2650" i="1" smtClean="0">
                                        <a:latin typeface="Cambria Math"/>
                                        <a:ea typeface="Cambria Math"/>
                                      </a:rPr>
                                    </m:ctrlPr>
                                  </m:sSubPr>
                                  <m:e>
                                    <m:r>
                                      <a:rPr lang="de-DE" sz="2650" b="0" i="1" smtClean="0">
                                        <a:latin typeface="Cambria Math"/>
                                        <a:ea typeface="Cambria Math"/>
                                      </a:rPr>
                                      <m:t>𝑛</m:t>
                                    </m:r>
                                  </m:e>
                                  <m:sub>
                                    <m:r>
                                      <a:rPr lang="de-DE" sz="2650" b="0" i="1" smtClean="0">
                                        <a:latin typeface="Cambria Math"/>
                                        <a:ea typeface="Cambria Math"/>
                                      </a:rPr>
                                      <m:t>𝑧</m:t>
                                    </m:r>
                                  </m:sub>
                                </m:sSub>
                                <m:r>
                                  <a:rPr lang="de-CH" sz="2650" i="1" smtClean="0">
                                    <a:latin typeface="Cambria Math"/>
                                    <a:ea typeface="Cambria Math"/>
                                  </a:rPr>
                                  <m:t>+</m:t>
                                </m:r>
                                <m:sSub>
                                  <m:sSubPr>
                                    <m:ctrlPr>
                                      <a:rPr lang="de-CH" sz="2650" i="1" smtClean="0">
                                        <a:latin typeface="Cambria Math"/>
                                        <a:ea typeface="Cambria Math"/>
                                      </a:rPr>
                                    </m:ctrlPr>
                                  </m:sSubPr>
                                  <m:e>
                                    <m:r>
                                      <a:rPr lang="de-CH" sz="2650" i="1" smtClean="0">
                                        <a:latin typeface="Cambria Math"/>
                                        <a:ea typeface="Cambria Math"/>
                                      </a:rPr>
                                      <m:t>𝜌</m:t>
                                    </m:r>
                                  </m:e>
                                  <m:sub>
                                    <m:r>
                                      <a:rPr lang="de-DE" sz="2650" b="0" i="1" smtClean="0">
                                        <a:latin typeface="Cambria Math"/>
                                        <a:ea typeface="Cambria Math"/>
                                      </a:rPr>
                                      <m:t>0</m:t>
                                    </m:r>
                                  </m:sub>
                                </m:sSub>
                                <m:d>
                                  <m:dPr>
                                    <m:begChr m:val="⟨"/>
                                    <m:endChr m:val="⟩"/>
                                    <m:ctrlPr>
                                      <a:rPr lang="de-CH" sz="2650" i="1" smtClean="0">
                                        <a:latin typeface="Cambria Math"/>
                                        <a:ea typeface="Cambria Math"/>
                                      </a:rPr>
                                    </m:ctrlPr>
                                  </m:dPr>
                                  <m:e>
                                    <m:sSub>
                                      <m:sSubPr>
                                        <m:ctrlPr>
                                          <a:rPr lang="de-CH" sz="2650" i="1" smtClean="0">
                                            <a:latin typeface="Cambria Math"/>
                                            <a:ea typeface="Cambria Math"/>
                                          </a:rPr>
                                        </m:ctrlPr>
                                      </m:sSubPr>
                                      <m:e>
                                        <m:r>
                                          <a:rPr lang="de-DE" sz="2650" b="0" i="1" smtClean="0">
                                            <a:latin typeface="Cambria Math"/>
                                            <a:ea typeface="Cambria Math"/>
                                          </a:rPr>
                                          <m:t>𝑣</m:t>
                                        </m:r>
                                      </m:e>
                                      <m:sub>
                                        <m:r>
                                          <a:rPr lang="de-DE" sz="2650" b="0" i="1" smtClean="0">
                                            <a:latin typeface="Cambria Math"/>
                                            <a:ea typeface="Cambria Math"/>
                                          </a:rPr>
                                          <m:t>𝑛</m:t>
                                        </m:r>
                                      </m:sub>
                                    </m:sSub>
                                    <m:r>
                                      <a:rPr lang="de-CH" sz="2650" i="1" smtClean="0">
                                        <a:latin typeface="Cambria Math"/>
                                        <a:ea typeface="Cambria Math"/>
                                      </a:rPr>
                                      <m:t>∙</m:t>
                                    </m:r>
                                    <m:sSub>
                                      <m:sSubPr>
                                        <m:ctrlPr>
                                          <a:rPr lang="de-CH" sz="2650" i="1" smtClean="0">
                                            <a:latin typeface="Cambria Math"/>
                                            <a:ea typeface="Cambria Math"/>
                                          </a:rPr>
                                        </m:ctrlPr>
                                      </m:sSubPr>
                                      <m:e>
                                        <m:r>
                                          <a:rPr lang="de-DE" sz="2650" b="0" i="1" smtClean="0">
                                            <a:latin typeface="Cambria Math"/>
                                            <a:ea typeface="Cambria Math"/>
                                          </a:rPr>
                                          <m:t>𝑣</m:t>
                                        </m:r>
                                      </m:e>
                                      <m:sub>
                                        <m:r>
                                          <a:rPr lang="de-DE" sz="2650" b="0" i="1" smtClean="0">
                                            <a:latin typeface="Cambria Math"/>
                                            <a:ea typeface="Cambria Math"/>
                                          </a:rPr>
                                          <m:t>𝑧</m:t>
                                        </m:r>
                                      </m:sub>
                                    </m:sSub>
                                  </m:e>
                                </m:d>
                              </m:e>
                            </m:d>
                            <m:r>
                              <a:rPr lang="de-DE" sz="2650" b="0" i="1" smtClean="0">
                                <a:latin typeface="Cambria Math"/>
                                <a:ea typeface="Cambria Math"/>
                              </a:rPr>
                              <m:t>𝑑𝑎</m:t>
                            </m:r>
                          </m:e>
                        </m:nary>
                      </m:oMath>
                    </m:oMathPara>
                  </a14:m>
                  <a:endParaRPr lang="de-CH" sz="2650"/>
                </a:p>
              </p:txBody>
            </p:sp>
          </mc:Choice>
          <mc:Fallback>
            <p:sp>
              <p:nvSpPr>
                <p:cNvPr id="9" name="Textfeld 8"/>
                <p:cNvSpPr txBox="1">
                  <a:spLocks noRot="1" noChangeAspect="1" noMove="1" noResize="1" noEditPoints="1" noAdjustHandles="1" noChangeArrowheads="1" noChangeShapeType="1" noTextEdit="1"/>
                </p:cNvSpPr>
                <p:nvPr/>
              </p:nvSpPr>
              <p:spPr>
                <a:xfrm>
                  <a:off x="20052000" y="15192000"/>
                  <a:ext cx="9425721" cy="1087990"/>
                </a:xfrm>
                <a:prstGeom prst="rect">
                  <a:avLst/>
                </a:prstGeom>
                <a:blipFill rotWithShape="1">
                  <a:blip r:embed="rId20"/>
                  <a:stretch>
                    <a:fillRect/>
                  </a:stretch>
                </a:blipFill>
              </p:spPr>
              <p:txBody>
                <a:bodyPr/>
                <a:lstStyle/>
                <a:p>
                  <a:r>
                    <a:rPr lang="de-CH">
                      <a:noFill/>
                    </a:rPr>
                    <a:t> </a:t>
                  </a:r>
                </a:p>
              </p:txBody>
            </p:sp>
          </mc:Fallback>
        </mc:AlternateContent>
      </p:grpSp>
      <p:grpSp>
        <p:nvGrpSpPr>
          <p:cNvPr id="26" name="Gruppieren 25"/>
          <p:cNvGrpSpPr/>
          <p:nvPr/>
        </p:nvGrpSpPr>
        <p:grpSpPr>
          <a:xfrm>
            <a:off x="936000" y="16740000"/>
            <a:ext cx="9611425" cy="12024787"/>
            <a:chOff x="936000" y="16956000"/>
            <a:chExt cx="9611425" cy="12024787"/>
          </a:xfrm>
        </p:grpSpPr>
        <p:sp>
          <p:nvSpPr>
            <p:cNvPr id="2146" name="Text Box 56"/>
            <p:cNvSpPr txBox="1">
              <a:spLocks noChangeArrowheads="1"/>
            </p:cNvSpPr>
            <p:nvPr/>
          </p:nvSpPr>
          <p:spPr bwMode="auto">
            <a:xfrm>
              <a:off x="936625" y="16956000"/>
              <a:ext cx="9575800" cy="3847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eaLnBrk="1" hangingPunct="1">
                <a:spcBef>
                  <a:spcPct val="0"/>
                </a:spcBef>
                <a:buFontTx/>
                <a:buNone/>
              </a:pPr>
              <a:r>
                <a:rPr lang="en-GB" altLang="de-DE" sz="3200" b="1">
                  <a:latin typeface="+mn-lt"/>
                </a:rPr>
                <a:t>Study </a:t>
              </a:r>
              <a:r>
                <a:rPr lang="en-GB" altLang="de-DE" sz="4800" b="1">
                  <a:latin typeface="+mn-lt"/>
                </a:rPr>
                <a:t>2</a:t>
              </a:r>
              <a:r>
                <a:rPr lang="en-GB" altLang="de-DE" sz="3200" b="1">
                  <a:latin typeface="+mn-lt"/>
                </a:rPr>
                <a:t>: Transducer geometry (Eigenfrequency</a:t>
              </a:r>
              <a:r>
                <a:rPr lang="en-GB" altLang="de-DE" sz="3200" b="1">
                  <a:latin typeface="+mn-lt"/>
                </a:rPr>
                <a:t>, </a:t>
              </a:r>
              <a:r>
                <a:rPr lang="en-GB" altLang="de-DE" sz="3200" b="1" smtClean="0">
                  <a:latin typeface="+mn-lt"/>
                </a:rPr>
                <a:t>prestr.)</a:t>
              </a:r>
              <a:r>
                <a:rPr lang="en-GB" altLang="de-DE" sz="2500" smtClean="0">
                  <a:latin typeface="+mn-lt"/>
                </a:rPr>
                <a:t> </a:t>
              </a:r>
              <a:endParaRPr lang="en-GB" altLang="de-DE" sz="2500">
                <a:latin typeface="+mn-lt"/>
              </a:endParaRPr>
            </a:p>
            <a:p>
              <a:pPr algn="just" eaLnBrk="1" hangingPunct="1">
                <a:spcBef>
                  <a:spcPct val="0"/>
                </a:spcBef>
                <a:buFontTx/>
                <a:buNone/>
              </a:pPr>
              <a:r>
                <a:rPr lang="en-US" altLang="de-DE" sz="2800">
                  <a:latin typeface="+mn-lt"/>
                </a:rPr>
                <a:t>In the 2nd development step, </a:t>
              </a:r>
              <a:r>
                <a:rPr lang="en-US" altLang="de-DE" sz="2800">
                  <a:latin typeface="+mn-lt"/>
                </a:rPr>
                <a:t>an </a:t>
              </a:r>
              <a:r>
                <a:rPr lang="en-US" altLang="de-DE" sz="2800" smtClean="0">
                  <a:latin typeface="+mn-lt"/>
                </a:rPr>
                <a:t>eigenfrequency </a:t>
              </a:r>
              <a:r>
                <a:rPr lang="en-US" altLang="de-DE" sz="2800">
                  <a:latin typeface="+mn-lt"/>
                </a:rPr>
                <a:t>study inspects the undamped, axial natural oscillation of the prestressed piezoelectric transducer. By adjusting the transducer geometry, the </a:t>
              </a:r>
              <a:r>
                <a:rPr lang="en-US" altLang="de-DE" sz="2800" b="1">
                  <a:latin typeface="+mn-lt"/>
                </a:rPr>
                <a:t>resonance frequency</a:t>
              </a:r>
              <a:r>
                <a:rPr lang="en-US" altLang="de-DE" sz="2800">
                  <a:latin typeface="+mn-lt"/>
                </a:rPr>
                <a:t> was </a:t>
              </a:r>
              <a:r>
                <a:rPr lang="en-US" altLang="de-DE" sz="2800" b="1">
                  <a:latin typeface="+mn-lt"/>
                </a:rPr>
                <a:t>tuned to 22 kHz </a:t>
              </a:r>
              <a:r>
                <a:rPr lang="en-US" altLang="de-DE" sz="2800">
                  <a:latin typeface="+mn-lt"/>
                </a:rPr>
                <a:t>and the </a:t>
              </a:r>
              <a:r>
                <a:rPr lang="en-US" altLang="de-DE" sz="2800" b="1">
                  <a:latin typeface="+mn-lt"/>
                </a:rPr>
                <a:t>velocity node</a:t>
              </a:r>
              <a:r>
                <a:rPr lang="en-US" altLang="de-DE" sz="2800">
                  <a:latin typeface="+mn-lt"/>
                </a:rPr>
                <a:t> placed into the level of the fixing flange. This Eigenfrequency study also helps, to exclude undesired tilt and pendulum oscillations of the transducer.</a:t>
              </a:r>
              <a:endParaRPr lang="en-GB" altLang="de-DE" sz="2800">
                <a:latin typeface="+mn-lt"/>
              </a:endParaRPr>
            </a:p>
          </p:txBody>
        </p:sp>
        <p:grpSp>
          <p:nvGrpSpPr>
            <p:cNvPr id="25" name="Gruppieren 24"/>
            <p:cNvGrpSpPr/>
            <p:nvPr/>
          </p:nvGrpSpPr>
          <p:grpSpPr>
            <a:xfrm>
              <a:off x="936000" y="21096000"/>
              <a:ext cx="6199721" cy="7884787"/>
              <a:chOff x="936000" y="21131213"/>
              <a:chExt cx="6199721" cy="7884787"/>
            </a:xfrm>
          </p:grpSpPr>
          <p:sp>
            <p:nvSpPr>
              <p:cNvPr id="2149" name="Text Box 131"/>
              <p:cNvSpPr txBox="1">
                <a:spLocks noChangeArrowheads="1"/>
              </p:cNvSpPr>
              <p:nvPr/>
            </p:nvSpPr>
            <p:spPr bwMode="auto">
              <a:xfrm>
                <a:off x="936625" y="27648000"/>
                <a:ext cx="6048000" cy="1368000"/>
              </a:xfrm>
              <a:prstGeom prst="rect">
                <a:avLst/>
              </a:prstGeom>
              <a:noFill/>
              <a:ln>
                <a:noFill/>
              </a:ln>
              <a:effectLst/>
              <a:extLst>
                <a:ext uri="{909E8E84-426E-40DD-AFC4-6F175D3DCCD1}">
                  <a14:hiddenFill xmlns:a14="http://schemas.microsoft.com/office/drawing/2010/main">
                    <a:solidFill>
                      <a:srgbClr val="CCECFF">
                        <a:alpha val="49019"/>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eaLnBrk="1" hangingPunct="1">
                  <a:spcBef>
                    <a:spcPct val="0"/>
                  </a:spcBef>
                  <a:buFontTx/>
                  <a:buNone/>
                </a:pPr>
                <a:r>
                  <a:rPr lang="de-DE" altLang="de-DE" sz="2800" b="1">
                    <a:latin typeface="+mn-lt"/>
                  </a:rPr>
                  <a:t>Figure 2.</a:t>
                </a:r>
                <a:r>
                  <a:rPr lang="de-CH" altLang="de-DE" sz="2800" b="1">
                    <a:latin typeface="+mn-lt"/>
                  </a:rPr>
                  <a:t> </a:t>
                </a:r>
                <a:r>
                  <a:rPr lang="de-CH" altLang="de-DE" sz="2800">
                    <a:latin typeface="+mn-lt"/>
                  </a:rPr>
                  <a:t>Total </a:t>
                </a:r>
                <a:r>
                  <a:rPr lang="de-CH" altLang="de-DE" sz="2800">
                    <a:latin typeface="+mn-lt"/>
                  </a:rPr>
                  <a:t>displacement </a:t>
                </a:r>
                <a:r>
                  <a:rPr lang="de-CH" altLang="de-DE" sz="2800" smtClean="0">
                    <a:latin typeface="+mn-lt"/>
                  </a:rPr>
                  <a:t>(amplitude) at </a:t>
                </a:r>
                <a:r>
                  <a:rPr lang="de-CH" altLang="de-DE" sz="2800">
                    <a:latin typeface="+mn-lt"/>
                  </a:rPr>
                  <a:t>transducer Eigenfrequency </a:t>
                </a:r>
                <a:r>
                  <a:rPr lang="de-CH" altLang="de-DE" sz="2800" b="1">
                    <a:latin typeface="+mn-lt"/>
                  </a:rPr>
                  <a:t>22002 Hz</a:t>
                </a:r>
                <a:r>
                  <a:rPr lang="de-CH" altLang="de-DE" sz="2800">
                    <a:latin typeface="+mn-lt"/>
                  </a:rPr>
                  <a:t> (deformation scale factor = 500)</a:t>
                </a:r>
                <a:endParaRPr lang="de-DE" altLang="de-DE" sz="2800">
                  <a:latin typeface="+mn-lt"/>
                  <a:cs typeface="Arial" charset="0"/>
                </a:endParaRPr>
              </a:p>
            </p:txBody>
          </p:sp>
          <p:grpSp>
            <p:nvGrpSpPr>
              <p:cNvPr id="24" name="Gruppieren 23"/>
              <p:cNvGrpSpPr/>
              <p:nvPr/>
            </p:nvGrpSpPr>
            <p:grpSpPr>
              <a:xfrm>
                <a:off x="936000" y="21131213"/>
                <a:ext cx="6199721" cy="6483896"/>
                <a:chOff x="936000" y="21131213"/>
                <a:chExt cx="6199721" cy="6483896"/>
              </a:xfrm>
            </p:grpSpPr>
            <p:sp>
              <p:nvSpPr>
                <p:cNvPr id="2151" name="Text Box 110"/>
                <p:cNvSpPr txBox="1">
                  <a:spLocks noChangeArrowheads="1"/>
                </p:cNvSpPr>
                <p:nvPr/>
              </p:nvSpPr>
              <p:spPr bwMode="auto">
                <a:xfrm>
                  <a:off x="5398642" y="23925240"/>
                  <a:ext cx="173707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de-CH" altLang="de-DE" sz="2000">
                      <a:latin typeface="+mn-lt"/>
                    </a:rPr>
                    <a:t>fixing flange</a:t>
                  </a:r>
                  <a:br>
                    <a:rPr lang="de-CH" altLang="de-DE" sz="2000">
                      <a:latin typeface="+mn-lt"/>
                    </a:rPr>
                  </a:br>
                  <a:r>
                    <a:rPr lang="de-CH" altLang="de-DE" sz="2000">
                      <a:latin typeface="+mn-lt"/>
                    </a:rPr>
                    <a:t>(velocity node)</a:t>
                  </a:r>
                </a:p>
              </p:txBody>
            </p:sp>
            <p:sp>
              <p:nvSpPr>
                <p:cNvPr id="2153" name="Text Box 110"/>
                <p:cNvSpPr txBox="1">
                  <a:spLocks noChangeArrowheads="1"/>
                </p:cNvSpPr>
                <p:nvPr/>
              </p:nvSpPr>
              <p:spPr bwMode="auto">
                <a:xfrm>
                  <a:off x="5519616" y="25343065"/>
                  <a:ext cx="125938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de-CH" altLang="de-DE" sz="2000">
                      <a:latin typeface="+mn-lt"/>
                    </a:rPr>
                    <a:t>sonotrode</a:t>
                  </a:r>
                </a:p>
              </p:txBody>
            </p:sp>
            <p:sp>
              <p:nvSpPr>
                <p:cNvPr id="2154" name="Text Box 110"/>
                <p:cNvSpPr txBox="1">
                  <a:spLocks noChangeArrowheads="1"/>
                </p:cNvSpPr>
                <p:nvPr/>
              </p:nvSpPr>
              <p:spPr bwMode="auto">
                <a:xfrm>
                  <a:off x="5525254" y="22535164"/>
                  <a:ext cx="79932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de-CH" altLang="de-DE" sz="2000">
                      <a:latin typeface="+mn-lt"/>
                    </a:rPr>
                    <a:t>driver</a:t>
                  </a:r>
                </a:p>
              </p:txBody>
            </p:sp>
            <p:sp>
              <p:nvSpPr>
                <p:cNvPr id="2155" name="Text Box 110"/>
                <p:cNvSpPr txBox="1">
                  <a:spLocks noChangeArrowheads="1"/>
                </p:cNvSpPr>
                <p:nvPr/>
              </p:nvSpPr>
              <p:spPr bwMode="auto">
                <a:xfrm>
                  <a:off x="4300056" y="21131213"/>
                  <a:ext cx="213866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de-CH" altLang="de-DE" sz="2000">
                      <a:latin typeface="+mn-lt"/>
                    </a:rPr>
                    <a:t>(velocity antinode)</a:t>
                  </a:r>
                </a:p>
              </p:txBody>
            </p:sp>
            <p:sp>
              <p:nvSpPr>
                <p:cNvPr id="2156" name="Text Box 110"/>
                <p:cNvSpPr txBox="1">
                  <a:spLocks noChangeArrowheads="1"/>
                </p:cNvSpPr>
                <p:nvPr/>
              </p:nvSpPr>
              <p:spPr bwMode="auto">
                <a:xfrm>
                  <a:off x="4139084" y="27214999"/>
                  <a:ext cx="213866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de-CH" altLang="de-DE" sz="2000">
                      <a:latin typeface="+mn-lt"/>
                    </a:rPr>
                    <a:t>(velocity antinode)</a:t>
                  </a:r>
                </a:p>
              </p:txBody>
            </p:sp>
            <p:sp>
              <p:nvSpPr>
                <p:cNvPr id="6" name="Geschweifte Klammer rechts 5"/>
                <p:cNvSpPr/>
                <p:nvPr/>
              </p:nvSpPr>
              <p:spPr bwMode="auto">
                <a:xfrm>
                  <a:off x="4824413" y="21563013"/>
                  <a:ext cx="611187" cy="2339975"/>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CH"/>
                </a:p>
              </p:txBody>
            </p:sp>
            <p:sp>
              <p:nvSpPr>
                <p:cNvPr id="137" name="Geschweifte Klammer rechts 136"/>
                <p:cNvSpPr/>
                <p:nvPr/>
              </p:nvSpPr>
              <p:spPr bwMode="auto">
                <a:xfrm>
                  <a:off x="4824413" y="24371300"/>
                  <a:ext cx="611187" cy="2339975"/>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CH"/>
                </a:p>
              </p:txBody>
            </p:sp>
            <p:pic>
              <p:nvPicPr>
                <p:cNvPr id="11" name="Grafik 10"/>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936000" y="21276000"/>
                  <a:ext cx="3168313" cy="6130637"/>
                </a:xfrm>
                <a:prstGeom prst="rect">
                  <a:avLst/>
                </a:prstGeom>
              </p:spPr>
            </p:pic>
            <p:sp>
              <p:nvSpPr>
                <p:cNvPr id="2157" name="Line 111"/>
                <p:cNvSpPr>
                  <a:spLocks noChangeShapeType="1"/>
                </p:cNvSpPr>
                <p:nvPr/>
              </p:nvSpPr>
              <p:spPr bwMode="auto">
                <a:xfrm flipH="1" flipV="1">
                  <a:off x="3279227" y="27037862"/>
                  <a:ext cx="828000" cy="346406"/>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de-CH"/>
                </a:p>
              </p:txBody>
            </p:sp>
            <p:sp>
              <p:nvSpPr>
                <p:cNvPr id="2152" name="Line 111"/>
                <p:cNvSpPr>
                  <a:spLocks noChangeShapeType="1"/>
                </p:cNvSpPr>
                <p:nvPr/>
              </p:nvSpPr>
              <p:spPr bwMode="auto">
                <a:xfrm flipH="1" flipV="1">
                  <a:off x="4032000" y="24068861"/>
                  <a:ext cx="1332000" cy="164144"/>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2158" name="Line 111"/>
                <p:cNvSpPr>
                  <a:spLocks noChangeShapeType="1"/>
                </p:cNvSpPr>
                <p:nvPr/>
              </p:nvSpPr>
              <p:spPr bwMode="auto">
                <a:xfrm flipH="1">
                  <a:off x="3011214" y="21300484"/>
                  <a:ext cx="1224000" cy="16927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de-CH"/>
                </a:p>
              </p:txBody>
            </p:sp>
          </p:grpSp>
        </p:grpSp>
        <p:grpSp>
          <p:nvGrpSpPr>
            <p:cNvPr id="23" name="Gruppieren 22"/>
            <p:cNvGrpSpPr/>
            <p:nvPr/>
          </p:nvGrpSpPr>
          <p:grpSpPr>
            <a:xfrm>
              <a:off x="7020000" y="20808000"/>
              <a:ext cx="3527425" cy="7179882"/>
              <a:chOff x="7020000" y="21024000"/>
              <a:chExt cx="3527425" cy="7179882"/>
            </a:xfrm>
          </p:grpSpPr>
          <p:sp>
            <p:nvSpPr>
              <p:cNvPr id="2148" name="Text Box 131"/>
              <p:cNvSpPr txBox="1">
                <a:spLocks noChangeArrowheads="1"/>
              </p:cNvSpPr>
              <p:nvPr/>
            </p:nvSpPr>
            <p:spPr bwMode="auto">
              <a:xfrm>
                <a:off x="7020000" y="26388000"/>
                <a:ext cx="3527425" cy="1815882"/>
              </a:xfrm>
              <a:prstGeom prst="rect">
                <a:avLst/>
              </a:prstGeom>
              <a:noFill/>
              <a:ln>
                <a:noFill/>
              </a:ln>
              <a:effectLst/>
              <a:extLst>
                <a:ext uri="{909E8E84-426E-40DD-AFC4-6F175D3DCCD1}">
                  <a14:hiddenFill xmlns:a14="http://schemas.microsoft.com/office/drawing/2010/main">
                    <a:solidFill>
                      <a:srgbClr val="CCECFF">
                        <a:alpha val="49019"/>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eaLnBrk="1" hangingPunct="1">
                  <a:spcBef>
                    <a:spcPct val="0"/>
                  </a:spcBef>
                  <a:buFontTx/>
                  <a:buNone/>
                </a:pPr>
                <a:r>
                  <a:rPr lang="de-DE" altLang="de-DE" sz="2800" b="1">
                    <a:latin typeface="+mn-lt"/>
                  </a:rPr>
                  <a:t>Figure 3.</a:t>
                </a:r>
                <a:r>
                  <a:rPr lang="de-CH" altLang="de-DE" sz="2800" b="1">
                    <a:latin typeface="+mn-lt"/>
                  </a:rPr>
                  <a:t> </a:t>
                </a:r>
                <a:r>
                  <a:rPr lang="de-CH" altLang="de-DE" sz="2800">
                    <a:latin typeface="+mn-lt"/>
                  </a:rPr>
                  <a:t>Undesired oscillation at </a:t>
                </a:r>
                <a:r>
                  <a:rPr lang="de-CH" altLang="de-DE" sz="2800" b="1">
                    <a:latin typeface="+mn-lt"/>
                  </a:rPr>
                  <a:t>19963 Hz</a:t>
                </a:r>
                <a:r>
                  <a:rPr lang="de-CH" altLang="de-DE" sz="2800">
                    <a:latin typeface="+mn-lt"/>
                  </a:rPr>
                  <a:t> </a:t>
                </a:r>
              </a:p>
              <a:p>
                <a:pPr eaLnBrk="1" hangingPunct="1">
                  <a:spcBef>
                    <a:spcPct val="0"/>
                  </a:spcBef>
                  <a:buFontTx/>
                  <a:buNone/>
                </a:pPr>
                <a:r>
                  <a:rPr lang="de-CH" altLang="de-DE" sz="2800">
                    <a:latin typeface="+mn-lt"/>
                  </a:rPr>
                  <a:t>(deformation scale</a:t>
                </a:r>
              </a:p>
              <a:p>
                <a:pPr eaLnBrk="1" hangingPunct="1">
                  <a:spcBef>
                    <a:spcPct val="0"/>
                  </a:spcBef>
                  <a:buFontTx/>
                  <a:buNone/>
                </a:pPr>
                <a:r>
                  <a:rPr lang="de-CH" altLang="de-DE" sz="2800">
                    <a:latin typeface="+mn-lt"/>
                  </a:rPr>
                  <a:t>  </a:t>
                </a:r>
                <a:r>
                  <a:rPr lang="de-CH" altLang="de-DE" sz="2800" smtClean="0">
                    <a:latin typeface="+mn-lt"/>
                  </a:rPr>
                  <a:t>        factor </a:t>
                </a:r>
                <a:r>
                  <a:rPr lang="de-CH" altLang="de-DE" sz="2800">
                    <a:latin typeface="+mn-lt"/>
                  </a:rPr>
                  <a:t>= 130)</a:t>
                </a:r>
                <a:endParaRPr lang="de-DE" altLang="de-DE" sz="2800">
                  <a:latin typeface="+mn-lt"/>
                  <a:cs typeface="Arial" charset="0"/>
                </a:endParaRPr>
              </a:p>
            </p:txBody>
          </p:sp>
          <p:pic>
            <p:nvPicPr>
              <p:cNvPr id="13" name="Grafik 12"/>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7560000" y="21024000"/>
                <a:ext cx="2749185" cy="5299530"/>
              </a:xfrm>
              <a:prstGeom prst="rect">
                <a:avLst/>
              </a:prstGeom>
            </p:spPr>
          </p:pic>
        </p:grpSp>
      </p:grpSp>
      <p:grpSp>
        <p:nvGrpSpPr>
          <p:cNvPr id="97" name="Gruppieren 96"/>
          <p:cNvGrpSpPr/>
          <p:nvPr/>
        </p:nvGrpSpPr>
        <p:grpSpPr>
          <a:xfrm>
            <a:off x="936000" y="7308000"/>
            <a:ext cx="13464625" cy="8762769"/>
            <a:chOff x="936000" y="7308000"/>
            <a:chExt cx="13464625" cy="8762769"/>
          </a:xfrm>
        </p:grpSpPr>
        <p:grpSp>
          <p:nvGrpSpPr>
            <p:cNvPr id="21" name="Gruppieren 20"/>
            <p:cNvGrpSpPr/>
            <p:nvPr/>
          </p:nvGrpSpPr>
          <p:grpSpPr>
            <a:xfrm>
              <a:off x="936625" y="7308000"/>
              <a:ext cx="13464000" cy="5123142"/>
              <a:chOff x="936625" y="7380288"/>
              <a:chExt cx="13464000" cy="5123142"/>
            </a:xfrm>
          </p:grpSpPr>
          <p:sp>
            <p:nvSpPr>
              <p:cNvPr id="2133" name="Text Box 56"/>
              <p:cNvSpPr txBox="1">
                <a:spLocks noChangeArrowheads="1"/>
              </p:cNvSpPr>
              <p:nvPr/>
            </p:nvSpPr>
            <p:spPr bwMode="auto">
              <a:xfrm>
                <a:off x="936625" y="7380288"/>
                <a:ext cx="13464000" cy="1692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en-GB" altLang="de-DE" sz="3200" b="1">
                    <a:latin typeface="+mn-lt"/>
                  </a:rPr>
                  <a:t>Study </a:t>
                </a:r>
                <a:r>
                  <a:rPr lang="en-GB" altLang="de-DE" sz="4800" b="1">
                    <a:latin typeface="+mn-lt"/>
                  </a:rPr>
                  <a:t>1</a:t>
                </a:r>
                <a:r>
                  <a:rPr lang="en-GB" altLang="de-DE" sz="3200" b="1">
                    <a:latin typeface="+mn-lt"/>
                  </a:rPr>
                  <a:t>: Piezo preload (Stationary, prestressed)</a:t>
                </a:r>
                <a:r>
                  <a:rPr lang="en-GB" altLang="de-DE" sz="2500">
                    <a:latin typeface="+mn-lt"/>
                  </a:rPr>
                  <a:t> </a:t>
                </a:r>
              </a:p>
              <a:p>
                <a:pPr algn="just" eaLnBrk="1" hangingPunct="1">
                  <a:spcBef>
                    <a:spcPct val="0"/>
                  </a:spcBef>
                  <a:buFontTx/>
                  <a:buNone/>
                </a:pPr>
                <a:r>
                  <a:rPr lang="en-US" altLang="de-DE" sz="2800">
                    <a:latin typeface="+mn-lt"/>
                  </a:rPr>
                  <a:t>In the 1st development step of the FEM model, only the transducer was set up and the </a:t>
                </a:r>
                <a:r>
                  <a:rPr lang="en-US" altLang="de-DE" sz="2800" b="1">
                    <a:latin typeface="+mn-lt"/>
                  </a:rPr>
                  <a:t>Structural Mechanics Module</a:t>
                </a:r>
                <a:r>
                  <a:rPr lang="en-US" altLang="de-DE" sz="2800">
                    <a:latin typeface="+mn-lt"/>
                  </a:rPr>
                  <a:t> was used for a stationary study. In this </a:t>
                </a:r>
                <a:r>
                  <a:rPr lang="en-US" altLang="de-DE" sz="2800" i="1">
                    <a:latin typeface="+mn-lt"/>
                  </a:rPr>
                  <a:t>transducer assembling</a:t>
                </a:r>
                <a:endParaRPr lang="en-GB" altLang="de-DE" sz="2800">
                  <a:latin typeface="+mn-lt"/>
                </a:endParaRPr>
              </a:p>
            </p:txBody>
          </p:sp>
          <p:sp>
            <p:nvSpPr>
              <p:cNvPr id="2134" name="Text Box 56"/>
              <p:cNvSpPr txBox="1">
                <a:spLocks noChangeArrowheads="1"/>
              </p:cNvSpPr>
              <p:nvPr/>
            </p:nvSpPr>
            <p:spPr bwMode="auto">
              <a:xfrm>
                <a:off x="9575766" y="8964000"/>
                <a:ext cx="4824000"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en-US" altLang="de-DE" sz="2800" i="1">
                    <a:latin typeface="+mn-lt"/>
                  </a:rPr>
                  <a:t>step</a:t>
                </a:r>
                <a:r>
                  <a:rPr lang="en-US" altLang="de-DE" sz="2800">
                    <a:latin typeface="+mn-lt"/>
                  </a:rPr>
                  <a:t>, the piezo rings of the transducer are axially preloaded by the central clamping screw (</a:t>
                </a:r>
                <a:r>
                  <a:rPr lang="en-US" altLang="de-DE" sz="2800" b="1">
                    <a:latin typeface="+mn-lt"/>
                  </a:rPr>
                  <a:t>Bolt Pre-Tension</a:t>
                </a:r>
                <a:r>
                  <a:rPr lang="en-US" altLang="de-DE" sz="2800">
                    <a:latin typeface="+mn-lt"/>
                  </a:rPr>
                  <a:t>). With open piezo electrode ports, the resulting piezo voltage indicates the mechanical preload in </a:t>
                </a:r>
                <a:r>
                  <a:rPr lang="en-US" altLang="de-DE" sz="2800">
                    <a:latin typeface="+mn-lt"/>
                  </a:rPr>
                  <a:t>practice </a:t>
                </a:r>
                <a:r>
                  <a:rPr lang="en-US" altLang="de-DE" sz="2800" smtClean="0">
                    <a:latin typeface="+mn-lt"/>
                  </a:rPr>
                  <a:t>(</a:t>
                </a:r>
                <a:r>
                  <a:rPr lang="en-US" altLang="de-DE" sz="2800" b="1" smtClean="0">
                    <a:latin typeface="+mn-lt"/>
                  </a:rPr>
                  <a:t>Piezoelectric </a:t>
                </a:r>
                <a:r>
                  <a:rPr lang="en-US" altLang="de-DE" sz="2800" b="1">
                    <a:latin typeface="+mn-lt"/>
                  </a:rPr>
                  <a:t>Effect</a:t>
                </a:r>
                <a:r>
                  <a:rPr lang="en-US" altLang="de-DE" sz="2800">
                    <a:latin typeface="+mn-lt"/>
                  </a:rPr>
                  <a:t>).</a:t>
                </a:r>
                <a:endParaRPr lang="en-GB" altLang="de-DE" sz="2800">
                  <a:latin typeface="+mn-lt"/>
                </a:endParaRPr>
              </a:p>
            </p:txBody>
          </p:sp>
        </p:grpSp>
        <p:grpSp>
          <p:nvGrpSpPr>
            <p:cNvPr id="96" name="Gruppieren 95"/>
            <p:cNvGrpSpPr/>
            <p:nvPr/>
          </p:nvGrpSpPr>
          <p:grpSpPr>
            <a:xfrm>
              <a:off x="936000" y="9000000"/>
              <a:ext cx="8446918" cy="7070769"/>
              <a:chOff x="936000" y="9000000"/>
              <a:chExt cx="8446918" cy="7070769"/>
            </a:xfrm>
          </p:grpSpPr>
          <p:pic>
            <p:nvPicPr>
              <p:cNvPr id="2078" name="Grafik 2077"/>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936000" y="9000000"/>
                <a:ext cx="5715000" cy="6858000"/>
              </a:xfrm>
              <a:prstGeom prst="rect">
                <a:avLst/>
              </a:prstGeom>
            </p:spPr>
          </p:pic>
          <p:sp>
            <p:nvSpPr>
              <p:cNvPr id="2143" name="Line 111"/>
              <p:cNvSpPr>
                <a:spLocks noChangeShapeType="1"/>
              </p:cNvSpPr>
              <p:nvPr/>
            </p:nvSpPr>
            <p:spPr bwMode="auto">
              <a:xfrm flipH="1">
                <a:off x="4375882" y="10263209"/>
                <a:ext cx="2520000" cy="7358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2139" name="Line 111"/>
              <p:cNvSpPr>
                <a:spLocks noChangeShapeType="1"/>
              </p:cNvSpPr>
              <p:nvPr/>
            </p:nvSpPr>
            <p:spPr bwMode="auto">
              <a:xfrm flipH="1" flipV="1">
                <a:off x="4068960" y="10760373"/>
                <a:ext cx="2880000" cy="558276"/>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2141" name="Line 111"/>
              <p:cNvSpPr>
                <a:spLocks noChangeShapeType="1"/>
              </p:cNvSpPr>
              <p:nvPr/>
            </p:nvSpPr>
            <p:spPr bwMode="auto">
              <a:xfrm flipH="1" flipV="1">
                <a:off x="4464000" y="11448000"/>
                <a:ext cx="2340000" cy="1134525"/>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2142" name="Text Box 110"/>
              <p:cNvSpPr txBox="1">
                <a:spLocks noChangeArrowheads="1"/>
              </p:cNvSpPr>
              <p:nvPr/>
            </p:nvSpPr>
            <p:spPr bwMode="auto">
              <a:xfrm>
                <a:off x="6984984" y="9947282"/>
                <a:ext cx="233711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de-CH" altLang="de-DE" sz="2000">
                    <a:latin typeface="+mn-lt"/>
                  </a:rPr>
                  <a:t>region with resulting</a:t>
                </a:r>
              </a:p>
              <a:p>
                <a:pPr algn="just" eaLnBrk="1" hangingPunct="1">
                  <a:spcBef>
                    <a:spcPct val="0"/>
                  </a:spcBef>
                  <a:buFontTx/>
                  <a:buNone/>
                </a:pPr>
                <a:r>
                  <a:rPr lang="de-DE" altLang="de-DE" sz="2000">
                    <a:latin typeface="+mn-lt"/>
                  </a:rPr>
                  <a:t>compressive stress</a:t>
                </a:r>
                <a:endParaRPr lang="de-CH" altLang="de-DE" sz="2000">
                  <a:latin typeface="+mn-lt"/>
                </a:endParaRPr>
              </a:p>
            </p:txBody>
          </p:sp>
          <p:sp>
            <p:nvSpPr>
              <p:cNvPr id="2138" name="Text Box 110"/>
              <p:cNvSpPr txBox="1">
                <a:spLocks noChangeArrowheads="1"/>
              </p:cNvSpPr>
              <p:nvPr/>
            </p:nvSpPr>
            <p:spPr bwMode="auto">
              <a:xfrm>
                <a:off x="7031407" y="10995469"/>
                <a:ext cx="138877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de-CH" altLang="de-DE" sz="2000">
                    <a:latin typeface="+mn-lt"/>
                  </a:rPr>
                  <a:t>bolt under</a:t>
                </a:r>
              </a:p>
              <a:p>
                <a:pPr algn="just" eaLnBrk="1" hangingPunct="1">
                  <a:spcBef>
                    <a:spcPct val="0"/>
                  </a:spcBef>
                  <a:buFontTx/>
                  <a:buNone/>
                </a:pPr>
                <a:r>
                  <a:rPr lang="de-CH" altLang="de-DE" sz="2000">
                    <a:latin typeface="+mn-lt"/>
                  </a:rPr>
                  <a:t>pre-tension</a:t>
                </a:r>
              </a:p>
            </p:txBody>
          </p:sp>
          <p:sp>
            <p:nvSpPr>
              <p:cNvPr id="2140" name="Text Box 110"/>
              <p:cNvSpPr txBox="1">
                <a:spLocks noChangeArrowheads="1"/>
              </p:cNvSpPr>
              <p:nvPr/>
            </p:nvSpPr>
            <p:spPr bwMode="auto">
              <a:xfrm>
                <a:off x="6890471" y="12290274"/>
                <a:ext cx="2169376"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de-CH" altLang="de-DE" sz="2000">
                    <a:latin typeface="+mn-lt"/>
                  </a:rPr>
                  <a:t>resulting</a:t>
                </a:r>
              </a:p>
              <a:p>
                <a:pPr algn="just" eaLnBrk="1" hangingPunct="1">
                  <a:spcBef>
                    <a:spcPct val="0"/>
                  </a:spcBef>
                  <a:buFontTx/>
                  <a:buNone/>
                </a:pPr>
                <a:r>
                  <a:rPr lang="de-CH" altLang="de-DE" sz="2000">
                    <a:latin typeface="+mn-lt"/>
                  </a:rPr>
                  <a:t>piezo voltage</a:t>
                </a:r>
              </a:p>
              <a:p>
                <a:pPr algn="just" eaLnBrk="1" hangingPunct="1">
                  <a:spcBef>
                    <a:spcPct val="0"/>
                  </a:spcBef>
                  <a:buFontTx/>
                  <a:buNone/>
                </a:pPr>
                <a:r>
                  <a:rPr lang="de-DE" altLang="de-DE" sz="2000">
                    <a:latin typeface="+mn-lt"/>
                  </a:rPr>
                  <a:t>(Floating Potential)</a:t>
                </a:r>
                <a:endParaRPr lang="de-CH" altLang="de-DE" sz="2000">
                  <a:latin typeface="+mn-lt"/>
                </a:endParaRPr>
              </a:p>
            </p:txBody>
          </p:sp>
          <p:sp>
            <p:nvSpPr>
              <p:cNvPr id="2135" name="Text Box 131"/>
              <p:cNvSpPr txBox="1">
                <a:spLocks noChangeArrowheads="1"/>
              </p:cNvSpPr>
              <p:nvPr/>
            </p:nvSpPr>
            <p:spPr bwMode="auto">
              <a:xfrm>
                <a:off x="6646992" y="13824000"/>
                <a:ext cx="2735926" cy="2246769"/>
              </a:xfrm>
              <a:prstGeom prst="rect">
                <a:avLst/>
              </a:prstGeom>
              <a:noFill/>
              <a:ln>
                <a:noFill/>
              </a:ln>
              <a:effectLst/>
              <a:extLst>
                <a:ext uri="{909E8E84-426E-40DD-AFC4-6F175D3DCCD1}">
                  <a14:hiddenFill xmlns:a14="http://schemas.microsoft.com/office/drawing/2010/main">
                    <a:solidFill>
                      <a:srgbClr val="CCECFF">
                        <a:alpha val="49019"/>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3538" eaLnBrk="0" hangingPunct="0">
                  <a:spcBef>
                    <a:spcPct val="20000"/>
                  </a:spcBef>
                  <a:buFont typeface="Arial" charset="0"/>
                  <a:buChar char="•"/>
                  <a:defRPr sz="14700">
                    <a:solidFill>
                      <a:schemeClr val="tx1"/>
                    </a:solidFill>
                    <a:latin typeface="Calibri" pitchFamily="34" charset="0"/>
                    <a:ea typeface="ＭＳ Ｐゴシック" pitchFamily="34" charset="-128"/>
                  </a:defRPr>
                </a:lvl1pPr>
                <a:lvl2pPr marL="457200" indent="-1303338" defTabSz="4173538" eaLnBrk="0" hangingPunct="0">
                  <a:spcBef>
                    <a:spcPct val="20000"/>
                  </a:spcBef>
                  <a:buFont typeface="Arial" charset="0"/>
                  <a:buChar char="–"/>
                  <a:defRPr sz="12800">
                    <a:solidFill>
                      <a:schemeClr val="tx1"/>
                    </a:solidFill>
                    <a:latin typeface="Calibri" pitchFamily="34" charset="0"/>
                    <a:ea typeface="ＭＳ Ｐゴシック" pitchFamily="34" charset="-128"/>
                  </a:defRPr>
                </a:lvl2pPr>
                <a:lvl3pPr marL="914400" indent="-1041400" defTabSz="4173538" eaLnBrk="0" hangingPunct="0">
                  <a:spcBef>
                    <a:spcPct val="20000"/>
                  </a:spcBef>
                  <a:buFont typeface="Arial" charset="0"/>
                  <a:buChar char="•"/>
                  <a:defRPr sz="10900">
                    <a:solidFill>
                      <a:schemeClr val="tx1"/>
                    </a:solidFill>
                    <a:latin typeface="Calibri" pitchFamily="34" charset="0"/>
                    <a:ea typeface="ＭＳ Ｐゴシック" pitchFamily="34" charset="-128"/>
                  </a:defRPr>
                </a:lvl3pPr>
                <a:lvl4pPr marL="13716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4pPr>
                <a:lvl5pPr marL="1828800" indent="-1042988" defTabSz="4173538" eaLnBrk="0" hangingPunct="0">
                  <a:spcBef>
                    <a:spcPct val="20000"/>
                  </a:spcBef>
                  <a:buFont typeface="Arial" charset="0"/>
                  <a:buChar char="»"/>
                  <a:defRPr sz="9100">
                    <a:solidFill>
                      <a:schemeClr val="tx1"/>
                    </a:solidFill>
                    <a:latin typeface="Calibri" pitchFamily="34" charset="0"/>
                    <a:ea typeface="ＭＳ Ｐゴシック" pitchFamily="34" charset="-128"/>
                  </a:defRPr>
                </a:lvl5pPr>
                <a:lvl6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6pPr>
                <a:lvl7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7pPr>
                <a:lvl8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8pPr>
                <a:lvl9pPr indent="-1042988" defTabSz="4173538" eaLnBrk="0" fontAlgn="base" hangingPunct="0">
                  <a:spcBef>
                    <a:spcPct val="20000"/>
                  </a:spcBef>
                  <a:spcAft>
                    <a:spcPct val="0"/>
                  </a:spcAft>
                  <a:buFont typeface="Arial" charset="0"/>
                  <a:buChar char="»"/>
                  <a:defRPr sz="9100">
                    <a:solidFill>
                      <a:schemeClr val="tx1"/>
                    </a:solidFill>
                    <a:latin typeface="Calibri" pitchFamily="34" charset="0"/>
                    <a:ea typeface="ＭＳ Ｐゴシック" pitchFamily="34" charset="-128"/>
                  </a:defRPr>
                </a:lvl9pPr>
              </a:lstStyle>
              <a:p>
                <a:pPr algn="just" eaLnBrk="1" hangingPunct="1">
                  <a:spcBef>
                    <a:spcPct val="0"/>
                  </a:spcBef>
                  <a:buFontTx/>
                  <a:buNone/>
                </a:pPr>
                <a:r>
                  <a:rPr lang="de-DE" altLang="de-DE" sz="2800" b="1">
                    <a:latin typeface="+mn-lt"/>
                  </a:rPr>
                  <a:t>Figure 1.</a:t>
                </a:r>
                <a:r>
                  <a:rPr lang="de-CH" altLang="de-DE" sz="2800" b="1">
                    <a:latin typeface="+mn-lt"/>
                  </a:rPr>
                  <a:t> </a:t>
                </a:r>
              </a:p>
              <a:p>
                <a:pPr algn="just" eaLnBrk="1" hangingPunct="1">
                  <a:spcBef>
                    <a:spcPct val="0"/>
                  </a:spcBef>
                  <a:buFontTx/>
                  <a:buNone/>
                </a:pPr>
                <a:r>
                  <a:rPr lang="de-CH" altLang="de-DE" sz="2800">
                    <a:latin typeface="+mn-lt"/>
                  </a:rPr>
                  <a:t>Piezo voltage and axial stress after prestressing the central bolt.</a:t>
                </a:r>
                <a:endParaRPr lang="de-DE" altLang="de-DE" sz="2800">
                  <a:latin typeface="+mn-lt"/>
                  <a:cs typeface="Arial" charset="0"/>
                </a:endParaRPr>
              </a:p>
            </p:txBody>
          </p:sp>
        </p:gr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1261</Words>
  <Application>Microsoft Office PowerPoint</Application>
  <PresentationFormat>Benutzerdefiniert</PresentationFormat>
  <Paragraphs>71</Paragraphs>
  <Slides>1</Slides>
  <Notes>1</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ＭＳ Ｐゴシック</vt:lpstr>
      <vt:lpstr>Calibri</vt:lpstr>
      <vt:lpstr>Office Theme</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
  <cp:lastModifiedBy/>
  <cp:revision>28</cp:revision>
  <dcterms:created xsi:type="dcterms:W3CDTF">2012-02-06T09:32:21Z</dcterms:created>
  <dcterms:modified xsi:type="dcterms:W3CDTF">2018-09-28T11:55:07Z</dcterms:modified>
</cp:coreProperties>
</file>