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5213" cy="42803763"/>
  <p:notesSz cx="6797675" cy="9928225"/>
  <p:defaultTextStyle>
    <a:defPPr>
      <a:defRPr lang="en-US"/>
    </a:defPPr>
    <a:lvl1pPr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2082800" indent="-164782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4170363" indent="-3300413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6259513" indent="-4954588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8347075" indent="-6607175" algn="l" defTabSz="4170363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82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2" userDrawn="1">
          <p15:clr>
            <a:srgbClr val="A4A3A4"/>
          </p15:clr>
        </p15:guide>
        <p15:guide id="2" pos="953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E7E"/>
    <a:srgbClr val="DEEB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55" autoAdjust="0"/>
    <p:restoredTop sz="94693" autoAdjust="0"/>
  </p:normalViewPr>
  <p:slideViewPr>
    <p:cSldViewPr snapToGrid="0">
      <p:cViewPr>
        <p:scale>
          <a:sx n="25" d="100"/>
          <a:sy n="25" d="100"/>
        </p:scale>
        <p:origin x="1018" y="14"/>
      </p:cViewPr>
      <p:guideLst>
        <p:guide orient="horz" pos="13482"/>
        <p:guide pos="9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400" cy="9144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57B796-EFD0-F246-9863-E2060FED03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A6FB60-7F22-D74A-843C-F6413EDE31F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fld id="{74B8438F-1271-6C46-8F9C-9456BEDDECCF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E99419-FDB7-4F47-9563-16A61150F3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158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9FF592-48C8-3C47-AFB1-D96941E664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A813B9-8573-914D-A8D2-51AED3D7633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DDBEE0A-5DFA-DE46-82C7-7D6177DD32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A61207-634F-734D-A1D7-824436FEACA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38597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9598E62-35EC-B84F-8906-602E012AB95E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600A71D-9804-B846-9BC5-B2DFD2D431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2897342-DE2C-B841-AD04-57AC32CAC1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EE6E9-3630-3F4B-BA78-F264B58E57C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174752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DC1787-EB28-5944-9EC8-914FFA866B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384675">
              <a:defRPr sz="1200"/>
            </a:lvl1pPr>
          </a:lstStyle>
          <a:p>
            <a:fld id="{F0D34A83-C334-CB4D-8A80-280A6D000EE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3338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86836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03338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738313" algn="l" defTabSz="868363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17460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952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4443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9362" algn="l" defTabSz="86984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id="{A109A4C0-3D7C-D24F-B1CA-0240842C08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id="{C455B2B2-F0C4-E542-9F8B-24F394C710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nl-NL">
              <a:ea typeface="ＭＳ Ｐゴシック" panose="020B0600070205080204" pitchFamily="34" charset="-128"/>
            </a:endParaRPr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id="{D006F916-9A1C-F342-948F-7616765E1F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4384675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384675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5462D2F-9D93-D141-941E-B2A50F494F6A}" type="slidenum">
              <a:rPr lang="en-US" altLang="nl-NL" sz="12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nl-NL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3" y="13296915"/>
            <a:ext cx="25733931" cy="917506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283" y="24255466"/>
            <a:ext cx="21192650" cy="109387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2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0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A5DD98-14C0-EE43-94D0-37584D51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D2F4B-E005-564B-A5E7-DD1E7C694BD4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4CDC09-D0D9-4C44-9E4A-E8EE39F57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AB73E-4419-7645-AD90-F954C96B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6224C-D9C9-6C48-8AB8-47F0B7CE97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4959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DEA25D-F534-B24B-AC21-A5048A690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E161A-CE89-1844-AE27-3AFC4203C8DA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7FC01-2E7C-964B-B451-21DF997F3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BE15C-3BF8-2D43-8FC9-8C313A1EA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61311-DB9D-8547-A7FE-F927F308F0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4404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020411" y="10968469"/>
            <a:ext cx="24519771" cy="2337461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50596" y="10968469"/>
            <a:ext cx="73065230" cy="2337461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24803-91DA-C748-A8E2-AD75E8E51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B58A6-50A4-E24A-8246-B1C993FBBD71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BA247-EEB6-3249-BA69-8947AA3B7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621B4A-DCB6-3C42-92B0-C1C547CE3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BDEDE-A2A4-D745-840C-2708D5BB4F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5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341404-6161-DE4F-86C1-2C971CAA7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9F7AD-590B-234B-9E0D-CC9819C93501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74A077-F49A-F541-9A6A-3EC5504BF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D1A8A-0067-6248-B435-F7CEA57F7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34862-F695-044F-B639-55834FB64D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646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533" y="27505386"/>
            <a:ext cx="25733931" cy="8501303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533" y="18142065"/>
            <a:ext cx="25733931" cy="936332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618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5235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285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047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808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570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332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094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7F23F-13C9-1941-99C1-2A225464E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7CB76-C680-EF4B-8C53-18E2AB0A9625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0203CF-CAAC-5E4B-8A83-F3A1A19D9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E7DCCF-970E-1045-9B58-B7CB274F4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A8057-CD29-1E4B-BEA4-5464FF5CF2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612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0593" y="63918308"/>
            <a:ext cx="48792499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47681" y="63918308"/>
            <a:ext cx="48792502" cy="180796354"/>
          </a:xfrm>
        </p:spPr>
        <p:txBody>
          <a:bodyPr/>
          <a:lstStyle>
            <a:lvl1pPr>
              <a:defRPr sz="128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242C415-0287-3545-917F-8E48FBB43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9DEA-FFAD-C046-9D69-7B4260C0F1F5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C6FEA20-893B-AC44-8063-1AAFB3B29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547E2BD-1E10-6D4F-A94A-DB61E687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16955-6DFD-4B49-AD3A-2641553844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8926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1" y="1714135"/>
            <a:ext cx="27247693" cy="713396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761" y="9581309"/>
            <a:ext cx="13376810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761" y="13574342"/>
            <a:ext cx="13376810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389" y="9581309"/>
            <a:ext cx="13382066" cy="3993033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7618" indent="0">
              <a:buNone/>
              <a:defRPr sz="9100" b="1"/>
            </a:lvl2pPr>
            <a:lvl3pPr marL="4175235" indent="0">
              <a:buNone/>
              <a:defRPr sz="8200" b="1"/>
            </a:lvl3pPr>
            <a:lvl4pPr marL="6262854" indent="0">
              <a:buNone/>
              <a:defRPr sz="7300" b="1"/>
            </a:lvl4pPr>
            <a:lvl5pPr marL="8350471" indent="0">
              <a:buNone/>
              <a:defRPr sz="7300" b="1"/>
            </a:lvl5pPr>
            <a:lvl6pPr marL="10438089" indent="0">
              <a:buNone/>
              <a:defRPr sz="7300" b="1"/>
            </a:lvl6pPr>
            <a:lvl7pPr marL="12525706" indent="0">
              <a:buNone/>
              <a:defRPr sz="7300" b="1"/>
            </a:lvl7pPr>
            <a:lvl8pPr marL="14613324" indent="0">
              <a:buNone/>
              <a:defRPr sz="7300" b="1"/>
            </a:lvl8pPr>
            <a:lvl9pPr marL="16700942" indent="0">
              <a:buNone/>
              <a:defRPr sz="7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389" y="13574342"/>
            <a:ext cx="13382066" cy="24661708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4151EC1-BE64-5149-9280-3612C4F50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25563-019A-6841-99D3-7951C34D7371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5EBE217-0F76-F147-8BDE-1FEC91DC1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81955FD-0C9D-644C-8F74-6D430C260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AD294-DC75-9749-82D3-58F83AF5E7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053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0D6241A-0462-B645-BD17-2B9113A11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288BC-7D51-A94C-B613-ABA24656F2B3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9DDBE4C-625E-574D-8EFC-7195737C4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8C09BD9-689D-9C4F-9D15-4C6A5B5BC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7104B-94A3-8146-8271-DBA42BFD4C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48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655DBEF-9B21-114D-9935-076FCA1FE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E0E42-8DDB-6240-9C56-EF3ED40F2F66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224101C-D068-8843-98AC-E267A999A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0138860-1526-DA46-A245-119ECF10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C682C-8DAA-F24C-A074-0B9195437E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1088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765" y="1704224"/>
            <a:ext cx="9960337" cy="7252860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767" y="1704229"/>
            <a:ext cx="16924685" cy="36531826"/>
          </a:xfrm>
        </p:spPr>
        <p:txBody>
          <a:bodyPr/>
          <a:lstStyle>
            <a:lvl1pPr>
              <a:defRPr sz="14700"/>
            </a:lvl1pPr>
            <a:lvl2pPr>
              <a:defRPr sz="12800"/>
            </a:lvl2pPr>
            <a:lvl3pPr>
              <a:defRPr sz="109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765" y="8957089"/>
            <a:ext cx="9960337" cy="29278966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4E1E29B-1441-8D4B-8F63-B01872E15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F9DC9-BFA0-0F40-BE23-3928968778D9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2508D43-4FEA-5742-A3DF-0DA41F6E0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C012734-AFD8-BD49-BAC9-4CF9C0B63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1B3A7-DBCB-B945-8E99-3BA692F065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592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154" y="29962637"/>
            <a:ext cx="18165128" cy="3537258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154" y="3824597"/>
            <a:ext cx="18165128" cy="25682258"/>
          </a:xfrm>
        </p:spPr>
        <p:txBody>
          <a:bodyPr rtlCol="0">
            <a:normAutofit/>
          </a:bodyPr>
          <a:lstStyle>
            <a:lvl1pPr marL="0" indent="0">
              <a:buNone/>
              <a:defRPr sz="14700"/>
            </a:lvl1pPr>
            <a:lvl2pPr marL="2087618" indent="0">
              <a:buNone/>
              <a:defRPr sz="12800"/>
            </a:lvl2pPr>
            <a:lvl3pPr marL="4175235" indent="0">
              <a:buNone/>
              <a:defRPr sz="10900"/>
            </a:lvl3pPr>
            <a:lvl4pPr marL="6262854" indent="0">
              <a:buNone/>
              <a:defRPr sz="9100"/>
            </a:lvl4pPr>
            <a:lvl5pPr marL="8350471" indent="0">
              <a:buNone/>
              <a:defRPr sz="9100"/>
            </a:lvl5pPr>
            <a:lvl6pPr marL="10438089" indent="0">
              <a:buNone/>
              <a:defRPr sz="9100"/>
            </a:lvl6pPr>
            <a:lvl7pPr marL="12525706" indent="0">
              <a:buNone/>
              <a:defRPr sz="9100"/>
            </a:lvl7pPr>
            <a:lvl8pPr marL="14613324" indent="0">
              <a:buNone/>
              <a:defRPr sz="9100"/>
            </a:lvl8pPr>
            <a:lvl9pPr marL="16700942" indent="0">
              <a:buNone/>
              <a:defRPr sz="91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154" y="33499895"/>
            <a:ext cx="18165128" cy="5023494"/>
          </a:xfrm>
        </p:spPr>
        <p:txBody>
          <a:bodyPr/>
          <a:lstStyle>
            <a:lvl1pPr marL="0" indent="0">
              <a:buNone/>
              <a:defRPr sz="6400"/>
            </a:lvl1pPr>
            <a:lvl2pPr marL="2087618" indent="0">
              <a:buNone/>
              <a:defRPr sz="5500"/>
            </a:lvl2pPr>
            <a:lvl3pPr marL="4175235" indent="0">
              <a:buNone/>
              <a:defRPr sz="4600"/>
            </a:lvl3pPr>
            <a:lvl4pPr marL="6262854" indent="0">
              <a:buNone/>
              <a:defRPr sz="4100"/>
            </a:lvl4pPr>
            <a:lvl5pPr marL="8350471" indent="0">
              <a:buNone/>
              <a:defRPr sz="4100"/>
            </a:lvl5pPr>
            <a:lvl6pPr marL="10438089" indent="0">
              <a:buNone/>
              <a:defRPr sz="4100"/>
            </a:lvl6pPr>
            <a:lvl7pPr marL="12525706" indent="0">
              <a:buNone/>
              <a:defRPr sz="4100"/>
            </a:lvl7pPr>
            <a:lvl8pPr marL="14613324" indent="0">
              <a:buNone/>
              <a:defRPr sz="4100"/>
            </a:lvl8pPr>
            <a:lvl9pPr marL="16700942" indent="0">
              <a:buNone/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5248483-6921-C748-BE99-BFE636703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0FEEB-100B-C54D-BA04-8B080773EA07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B17C9A2-8AC0-C746-BE63-EFC41FB58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8998E21-231F-1B43-A227-24B3E1408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68C14-DF4B-B442-AAED-26A405B7FD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0803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5A080F1-A825-924A-8770-3F5633C0F25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14475" y="1714500"/>
            <a:ext cx="27246263" cy="713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DFDB9A6-B404-AF4F-812F-FC11C295BE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514475" y="9986963"/>
            <a:ext cx="27246263" cy="2824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17524" tIns="208762" rIns="417524" bIns="2087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text styles</a:t>
            </a:r>
          </a:p>
          <a:p>
            <a:pPr lvl="1"/>
            <a:r>
              <a:rPr lang="en-US" altLang="nl-NL"/>
              <a:t>Second level</a:t>
            </a:r>
          </a:p>
          <a:p>
            <a:pPr lvl="2"/>
            <a:r>
              <a:rPr lang="en-US" altLang="nl-NL"/>
              <a:t>Third level</a:t>
            </a:r>
          </a:p>
          <a:p>
            <a:pPr lvl="3"/>
            <a:r>
              <a:rPr lang="en-US" altLang="nl-NL"/>
              <a:t>Fourth level</a:t>
            </a:r>
          </a:p>
          <a:p>
            <a:pPr lvl="4"/>
            <a:r>
              <a:rPr lang="en-US" altLang="nl-NL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9B495-FB04-574F-8865-42235E9AB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14475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defTabSz="4172813">
              <a:defRPr sz="55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AE235B9-E920-1C43-8DC3-2CFE87C5C0E7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5C5AF-16E8-C442-ABD0-D4CDF4941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44150" y="39673213"/>
            <a:ext cx="9586913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ctr" defTabSz="4172813">
              <a:defRPr sz="5500">
                <a:solidFill>
                  <a:srgbClr val="898989"/>
                </a:solidFill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31783-9C42-A248-B2DC-D29210012E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697950" y="39673213"/>
            <a:ext cx="7062788" cy="2279650"/>
          </a:xfrm>
          <a:prstGeom prst="rect">
            <a:avLst/>
          </a:prstGeom>
        </p:spPr>
        <p:txBody>
          <a:bodyPr vert="horz" wrap="square" lIns="417524" tIns="208762" rIns="417524" bIns="208762" numCol="1" anchor="ctr" anchorCtr="0" compatLnSpc="1">
            <a:prstTxWarp prst="textNoShape">
              <a:avLst/>
            </a:prstTxWarp>
          </a:bodyPr>
          <a:lstStyle>
            <a:lvl1pPr algn="r" defTabSz="4171950">
              <a:defRPr sz="55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C7A03B85-5E63-7F41-86BE-B6DD6CB34CE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0363" rtl="0" eaLnBrk="0" fontAlgn="base" hangingPunct="0">
        <a:spcBef>
          <a:spcPct val="0"/>
        </a:spcBef>
        <a:spcAft>
          <a:spcPct val="0"/>
        </a:spcAft>
        <a:defRPr sz="201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defTabSz="4170363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3492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6pPr>
      <a:lvl7pPr marL="869842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7pPr>
      <a:lvl8pPr marL="1304760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8pPr>
      <a:lvl9pPr marL="1739681" algn="ctr" defTabSz="4174027" rtl="0" fontAlgn="base">
        <a:spcBef>
          <a:spcPct val="0"/>
        </a:spcBef>
        <a:spcAft>
          <a:spcPct val="0"/>
        </a:spcAft>
        <a:defRPr sz="20100">
          <a:solidFill>
            <a:schemeClr val="tx1"/>
          </a:solidFill>
          <a:latin typeface="Calibri" pitchFamily="34" charset="0"/>
        </a:defRPr>
      </a:lvl9pPr>
    </p:titleStyle>
    <p:bodyStyle>
      <a:lvl1pPr marL="1562100" indent="-15621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7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387725" indent="-1303338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21811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9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4088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390063" indent="-1041400" algn="l" defTabSz="41703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91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1481897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9515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7134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4752" indent="-1043809" algn="l" defTabSz="4175235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618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235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285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0471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8089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5706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3324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0942" algn="l" defTabSz="4175235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13" Type="http://schemas.openxmlformats.org/officeDocument/2006/relationships/image" Target="../media/image11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BEA4F083-1E22-4517-9DDF-299A4DC195A7}"/>
              </a:ext>
            </a:extLst>
          </p:cNvPr>
          <p:cNvSpPr/>
          <p:nvPr/>
        </p:nvSpPr>
        <p:spPr>
          <a:xfrm>
            <a:off x="15269589" y="34777231"/>
            <a:ext cx="13441937" cy="398465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7" name="TextBox 3">
            <a:extLst>
              <a:ext uri="{FF2B5EF4-FFF2-40B4-BE49-F238E27FC236}">
                <a16:creationId xmlns:a16="http://schemas.microsoft.com/office/drawing/2014/main" id="{EED9D940-F4FF-024E-B7AE-8FAE83C5C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000" y="1083501"/>
            <a:ext cx="28467126" cy="4458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984" tIns="43492" rIns="86984" bIns="43492">
            <a:spAutoFit/>
          </a:bodyPr>
          <a:lstStyle/>
          <a:p>
            <a:pPr algn="ctr" defTabSz="4174027">
              <a:defRPr/>
            </a:pPr>
            <a:r>
              <a:rPr lang="en-US" sz="7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Towards high-throughput DNA synthesis in a </a:t>
            </a:r>
          </a:p>
          <a:p>
            <a:pPr algn="ctr" defTabSz="4174027">
              <a:defRPr/>
            </a:pPr>
            <a:r>
              <a:rPr lang="en-US" sz="72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silicon-based MEMS ‘virtual thermal well’-array</a:t>
            </a:r>
          </a:p>
          <a:p>
            <a:pPr algn="ctr" defTabSz="4174027">
              <a:defRPr/>
            </a:pPr>
            <a:endParaRPr lang="en-US" sz="20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algn="ctr" defTabSz="4387247" eaLnBrk="1" hangingPunct="1">
              <a:defRPr/>
            </a:pP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V. Narayan</a:t>
            </a:r>
            <a:r>
              <a:rPr lang="en-US" sz="4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, A. J. Ferguson</a:t>
            </a:r>
            <a:r>
              <a:rPr lang="en-US" sz="4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, Y.-C. Lin</a:t>
            </a:r>
            <a:r>
              <a:rPr lang="en-US" sz="4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, B. C. Kirkpatrick</a:t>
            </a:r>
            <a:r>
              <a:rPr lang="en-US" sz="4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, M. J. Hayes</a:t>
            </a:r>
            <a:r>
              <a:rPr lang="en-US" sz="4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, A. Prak</a:t>
            </a:r>
            <a:r>
              <a:rPr lang="en-US" sz="4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4387247" eaLnBrk="1" hangingPunct="1">
              <a:defRPr/>
            </a:pP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1. Evonetix Ltd., Little </a:t>
            </a:r>
            <a:r>
              <a:rPr lang="en-US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Chesterford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, Essex CB10 1XL, United Kingdom</a:t>
            </a:r>
          </a:p>
          <a:p>
            <a:pPr algn="ctr" defTabSz="4387247" eaLnBrk="1" hangingPunct="1">
              <a:defRPr/>
            </a:pP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2. </a:t>
            </a:r>
            <a:r>
              <a:rPr lang="en-US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Lionix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 International Ltd., 7521 AN Enschede , The Netherlands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93C8323-6ABA-45BF-B8AB-8FBC77E7A134}"/>
              </a:ext>
            </a:extLst>
          </p:cNvPr>
          <p:cNvGrpSpPr/>
          <p:nvPr/>
        </p:nvGrpSpPr>
        <p:grpSpPr>
          <a:xfrm>
            <a:off x="1105333" y="6056154"/>
            <a:ext cx="13441937" cy="7083212"/>
            <a:chOff x="1105333" y="5713254"/>
            <a:chExt cx="13441937" cy="7083212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E8FA53CA-3545-4D64-92F2-8E436ED78FF6}"/>
                </a:ext>
              </a:extLst>
            </p:cNvPr>
            <p:cNvSpPr/>
            <p:nvPr/>
          </p:nvSpPr>
          <p:spPr>
            <a:xfrm>
              <a:off x="1105333" y="5713254"/>
              <a:ext cx="13441937" cy="7083212"/>
            </a:xfrm>
            <a:prstGeom prst="roundRect">
              <a:avLst/>
            </a:prstGeom>
            <a:noFill/>
            <a:ln w="76200">
              <a:solidFill>
                <a:srgbClr val="006E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51" name="TextBox 6">
              <a:extLst>
                <a:ext uri="{FF2B5EF4-FFF2-40B4-BE49-F238E27FC236}">
                  <a16:creationId xmlns:a16="http://schemas.microsoft.com/office/drawing/2014/main" id="{FFAA168A-D7A5-134D-961C-7DB57519DC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235" y="5893302"/>
              <a:ext cx="11914919" cy="673580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4800" b="1" dirty="0">
                  <a:cs typeface="Calibri" panose="020F0502020204030204" pitchFamily="34" charset="0"/>
                </a:rPr>
                <a:t>INRODUCTION</a:t>
              </a:r>
              <a:r>
                <a:rPr lang="en-US" altLang="nl-NL" sz="4800" dirty="0">
                  <a:cs typeface="Calibri" panose="020F0502020204030204" pitchFamily="34" charset="0"/>
                </a:rPr>
                <a:t>: Evonetix is a Cambridge-based start-up company working on a revolutionary new technology to </a:t>
              </a:r>
              <a:r>
                <a:rPr lang="en-US" altLang="nl-NL" sz="4800" dirty="0" err="1">
                  <a:cs typeface="Calibri" panose="020F0502020204030204" pitchFamily="34" charset="0"/>
                </a:rPr>
                <a:t>synthesise</a:t>
              </a:r>
              <a:r>
                <a:rPr lang="en-US" altLang="nl-NL" sz="4800" dirty="0">
                  <a:cs typeface="Calibri" panose="020F0502020204030204" pitchFamily="34" charset="0"/>
                </a:rPr>
                <a:t> high-fidelity DNA at scale. This is based on a silicon MEMS chip with many reaction sites that facilitate multiple parallel synthesis channels. We operate a modified </a:t>
              </a:r>
              <a:r>
                <a:rPr lang="en-US" altLang="nl-NL" sz="4800" dirty="0" err="1">
                  <a:cs typeface="Calibri" panose="020F0502020204030204" pitchFamily="34" charset="0"/>
                </a:rPr>
                <a:t>phosphoramidite</a:t>
              </a:r>
              <a:r>
                <a:rPr lang="en-US" altLang="nl-NL" sz="4800" dirty="0">
                  <a:cs typeface="Calibri" panose="020F0502020204030204" pitchFamily="34" charset="0"/>
                </a:rPr>
                <a:t> cycle on these sites and combine with a proprietary error-detection scheme to enhance yield. 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ADA793A-5B39-481C-AA37-EFC694CD4EBC}"/>
              </a:ext>
            </a:extLst>
          </p:cNvPr>
          <p:cNvGrpSpPr/>
          <p:nvPr/>
        </p:nvGrpSpPr>
        <p:grpSpPr>
          <a:xfrm>
            <a:off x="1105333" y="30903758"/>
            <a:ext cx="13441937" cy="10092742"/>
            <a:chOff x="1105333" y="31066892"/>
            <a:chExt cx="13441937" cy="10092742"/>
          </a:xfrm>
        </p:grpSpPr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83688C77-0F4D-4B3F-B098-24CA5410A6D8}"/>
                </a:ext>
              </a:extLst>
            </p:cNvPr>
            <p:cNvSpPr/>
            <p:nvPr/>
          </p:nvSpPr>
          <p:spPr>
            <a:xfrm>
              <a:off x="1105333" y="31066892"/>
              <a:ext cx="13441937" cy="10092742"/>
            </a:xfrm>
            <a:prstGeom prst="roundRect">
              <a:avLst>
                <a:gd name="adj" fmla="val 7418"/>
              </a:avLst>
            </a:prstGeom>
            <a:noFill/>
            <a:ln w="76200">
              <a:solidFill>
                <a:srgbClr val="006E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52" name="TextBox 7">
              <a:extLst>
                <a:ext uri="{FF2B5EF4-FFF2-40B4-BE49-F238E27FC236}">
                  <a16:creationId xmlns:a16="http://schemas.microsoft.com/office/drawing/2014/main" id="{4A08504F-7725-A243-96B9-497CEA110D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12635" y="31443735"/>
              <a:ext cx="12975642" cy="9228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4800" b="1" dirty="0">
                  <a:cs typeface="Calibri" panose="020F0502020204030204" pitchFamily="34" charset="0"/>
                </a:rPr>
                <a:t>COMPUTATIONAL METHODS</a:t>
              </a:r>
              <a:r>
                <a:rPr lang="en-US" altLang="nl-NL" sz="4800" dirty="0">
                  <a:cs typeface="Calibri" panose="020F0502020204030204" pitchFamily="34" charset="0"/>
                </a:rPr>
                <a:t>:</a:t>
              </a:r>
            </a:p>
            <a:p>
              <a:pPr marL="685800" indent="-685800" eaLnBrk="1" hangingPunct="1">
                <a:spcBef>
                  <a:spcPct val="0"/>
                </a:spcBef>
              </a:pPr>
              <a:r>
                <a:rPr lang="en-US" altLang="nl-NL" sz="4800" i="1" dirty="0">
                  <a:cs typeface="Calibri" panose="020F0502020204030204" pitchFamily="34" charset="0"/>
                </a:rPr>
                <a:t>Heat Transfer</a:t>
              </a:r>
              <a:r>
                <a:rPr lang="en-US" altLang="nl-NL" sz="4800" dirty="0">
                  <a:cs typeface="Calibri" panose="020F0502020204030204" pitchFamily="34" charset="0"/>
                </a:rPr>
                <a:t> module to study the steady-state response of our system.</a:t>
              </a:r>
            </a:p>
            <a:p>
              <a:pPr marL="685800" indent="-685800" eaLnBrk="1" hangingPunct="1">
                <a:spcBef>
                  <a:spcPct val="0"/>
                </a:spcBef>
              </a:pPr>
              <a:r>
                <a:rPr lang="en-US" altLang="nl-NL" sz="4800" dirty="0">
                  <a:cs typeface="Calibri" panose="020F0502020204030204" pitchFamily="34" charset="0"/>
                </a:rPr>
                <a:t>Current heating of heater modelled using the electromagnetic (Joule) heating coupling.</a:t>
              </a:r>
            </a:p>
            <a:p>
              <a:pPr marL="685800" indent="-685800" eaLnBrk="1" hangingPunct="1">
                <a:spcBef>
                  <a:spcPct val="0"/>
                </a:spcBef>
              </a:pPr>
              <a:r>
                <a:rPr lang="en-US" altLang="nl-NL" sz="4800" i="1" dirty="0">
                  <a:cs typeface="Calibri" panose="020F0502020204030204" pitchFamily="34" charset="0"/>
                </a:rPr>
                <a:t>Laminar Flow</a:t>
              </a:r>
              <a:r>
                <a:rPr lang="en-US" altLang="nl-NL" sz="4800" dirty="0">
                  <a:cs typeface="Calibri" panose="020F0502020204030204" pitchFamily="34" charset="0"/>
                </a:rPr>
                <a:t> interface used to study the effect of flowing fluid.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nl-NL" sz="1800" dirty="0">
                <a:cs typeface="Calibri" panose="020F0502020204030204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4800" dirty="0">
                  <a:cs typeface="Calibri" panose="020F0502020204030204" pitchFamily="34" charset="0"/>
                </a:rPr>
                <a:t>Boundary conditions:</a:t>
              </a:r>
            </a:p>
            <a:p>
              <a:pPr marL="685800" indent="-685800" eaLnBrk="1" hangingPunct="1">
                <a:spcBef>
                  <a:spcPct val="0"/>
                </a:spcBef>
              </a:pPr>
              <a:r>
                <a:rPr lang="en-US" altLang="nl-NL" sz="4800" dirty="0">
                  <a:cs typeface="Calibri" panose="020F0502020204030204" pitchFamily="34" charset="0"/>
                </a:rPr>
                <a:t>Flow cell lid ambient temperature.</a:t>
              </a:r>
            </a:p>
            <a:p>
              <a:pPr marL="685800" indent="-685800" eaLnBrk="1" hangingPunct="1">
                <a:spcBef>
                  <a:spcPct val="0"/>
                </a:spcBef>
              </a:pPr>
              <a:r>
                <a:rPr lang="en-US" altLang="nl-NL" sz="4800" dirty="0">
                  <a:cs typeface="Calibri" panose="020F0502020204030204" pitchFamily="34" charset="0"/>
                </a:rPr>
                <a:t>The bottom plane of the simulation geometry was held at 10  ̊C.</a:t>
              </a:r>
            </a:p>
            <a:p>
              <a:pPr marL="685800" indent="-685800" eaLnBrk="1" hangingPunct="1">
                <a:spcBef>
                  <a:spcPct val="0"/>
                </a:spcBef>
              </a:pPr>
              <a:r>
                <a:rPr lang="en-US" altLang="nl-NL" sz="4800" dirty="0">
                  <a:cs typeface="Calibri" panose="020F0502020204030204" pitchFamily="34" charset="0"/>
                </a:rPr>
                <a:t>Fluid inlet and outlet. 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6240C73-4DE3-463A-9DD9-4D9BB1406C19}"/>
              </a:ext>
            </a:extLst>
          </p:cNvPr>
          <p:cNvGrpSpPr/>
          <p:nvPr/>
        </p:nvGrpSpPr>
        <p:grpSpPr>
          <a:xfrm>
            <a:off x="15269589" y="6056153"/>
            <a:ext cx="13441937" cy="27147997"/>
            <a:chOff x="15269589" y="5713253"/>
            <a:chExt cx="13441937" cy="27147997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E1B604D2-4AC8-49E2-8172-1131704A9020}"/>
                </a:ext>
              </a:extLst>
            </p:cNvPr>
            <p:cNvSpPr/>
            <p:nvPr/>
          </p:nvSpPr>
          <p:spPr>
            <a:xfrm>
              <a:off x="15269589" y="5713253"/>
              <a:ext cx="13441937" cy="27147997"/>
            </a:xfrm>
            <a:prstGeom prst="roundRect">
              <a:avLst>
                <a:gd name="adj" fmla="val 6733"/>
              </a:avLst>
            </a:prstGeom>
            <a:noFill/>
            <a:ln w="76200">
              <a:solidFill>
                <a:srgbClr val="006E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58" name="TextBox 15">
              <a:extLst>
                <a:ext uri="{FF2B5EF4-FFF2-40B4-BE49-F238E27FC236}">
                  <a16:creationId xmlns:a16="http://schemas.microsoft.com/office/drawing/2014/main" id="{A0A9D8B8-7127-D248-9486-D72164C152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817173" y="5848649"/>
              <a:ext cx="12429977" cy="3781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4800" b="1" dirty="0">
                  <a:cs typeface="Calibri" panose="020F0502020204030204" pitchFamily="34" charset="0"/>
                </a:rPr>
                <a:t>RESULTS</a:t>
              </a:r>
              <a:r>
                <a:rPr lang="en-US" altLang="nl-NL" sz="4800" dirty="0">
                  <a:cs typeface="Calibri" panose="020F0502020204030204" pitchFamily="34" charset="0"/>
                </a:rPr>
                <a:t>: The graphs below compare the simulated characteristics of the system to the experimentally measured performance. Measurements were made on prototype devices fabricated at </a:t>
              </a:r>
              <a:r>
                <a:rPr lang="en-US" altLang="nl-NL" sz="4800" dirty="0" err="1">
                  <a:cs typeface="Calibri" panose="020F0502020204030204" pitchFamily="34" charset="0"/>
                </a:rPr>
                <a:t>Lionix</a:t>
              </a:r>
              <a:r>
                <a:rPr lang="en-US" altLang="nl-NL" sz="4800" dirty="0">
                  <a:cs typeface="Calibri" panose="020F0502020204030204" pitchFamily="34" charset="0"/>
                </a:rPr>
                <a:t> International.</a:t>
              </a:r>
            </a:p>
          </p:txBody>
        </p:sp>
      </p:grpSp>
      <p:sp>
        <p:nvSpPr>
          <p:cNvPr id="2086" name="TextBox 22">
            <a:extLst>
              <a:ext uri="{FF2B5EF4-FFF2-40B4-BE49-F238E27FC236}">
                <a16:creationId xmlns:a16="http://schemas.microsoft.com/office/drawing/2014/main" id="{067FFD12-C65D-E84D-82ED-9FD7053DB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42806" y="33711581"/>
            <a:ext cx="13029272" cy="3781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nl-NL" sz="4800" b="1" dirty="0">
                <a:cs typeface="Calibri" panose="020F0502020204030204" pitchFamily="34" charset="0"/>
              </a:rPr>
              <a:t>CONCLUSIONS</a:t>
            </a:r>
            <a:r>
              <a:rPr lang="en-US" altLang="nl-NL" sz="4800" dirty="0">
                <a:cs typeface="Calibri" panose="020F0502020204030204" pitchFamily="34" charset="0"/>
              </a:rPr>
              <a:t>: We have made effective use of COMSOL to predict and tune the properties of our experimental system, prototypes of which were manufactured whose performance matched very well with the simulations.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974D01-8153-BC41-856A-A00CCD55800A}"/>
              </a:ext>
            </a:extLst>
          </p:cNvPr>
          <p:cNvSpPr txBox="1"/>
          <p:nvPr/>
        </p:nvSpPr>
        <p:spPr>
          <a:xfrm>
            <a:off x="15510257" y="37930602"/>
            <a:ext cx="13441937" cy="2550046"/>
          </a:xfrm>
          <a:prstGeom prst="rect">
            <a:avLst/>
          </a:prstGeom>
          <a:noFill/>
        </p:spPr>
        <p:txBody>
          <a:bodyPr wrap="square" lIns="86984" tIns="43492" rIns="86984" bIns="43492">
            <a:spAutoFit/>
          </a:bodyPr>
          <a:lstStyle/>
          <a:p>
            <a:pPr defTabSz="417523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REFERENCES</a:t>
            </a:r>
            <a:r>
              <a:rPr lang="en-US" sz="4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:</a:t>
            </a:r>
          </a:p>
          <a:p>
            <a:pPr marL="514350" indent="-514350" defTabSz="4175235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A. J. Ferguson, M. J. Hayes, B. C. Kirkpatrick, Y.-C. Lin, V. Narayan, A. Prak, Thermofluidic chip containing virtual thermal wells, Engineering Biology </a:t>
            </a:r>
            <a:r>
              <a:rPr lang="en-US" sz="2800" b="1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3</a:t>
            </a: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20 – 23 (2019).</a:t>
            </a:r>
          </a:p>
          <a:p>
            <a:pPr marL="514350" indent="-514350" defTabSz="4175235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sz="2800" dirty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M. J. Hayes, S. Temple, A. J. Ferguson, V. D. Juncu, (2016) GB2557592A (pending).</a:t>
            </a:r>
          </a:p>
          <a:p>
            <a:pPr marL="1087301" indent="-1087301" defTabSz="4175235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en-US" sz="28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097" name="TextBox 1">
            <a:extLst>
              <a:ext uri="{FF2B5EF4-FFF2-40B4-BE49-F238E27FC236}">
                <a16:creationId xmlns:a16="http://schemas.microsoft.com/office/drawing/2014/main" id="{39CBE0C8-6EEF-F74A-9126-F93FE6E11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000" y="41190978"/>
            <a:ext cx="28467126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ctr" defTabSz="4384675" eaLnBrk="0" hangingPunct="0"/>
            <a:r>
              <a:rPr lang="en-US" sz="4000" dirty="0">
                <a:solidFill>
                  <a:srgbClr val="0079C1"/>
                </a:solidFill>
                <a:latin typeface="Calibri" panose="020F0502020204030204" pitchFamily="34" charset="0"/>
              </a:rPr>
              <a:t>Excerpt from the Proceedings of the 2019 COMSOL Conference in Cambridge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D51C328-7747-C64D-8AE3-B06012BEF968}"/>
              </a:ext>
            </a:extLst>
          </p:cNvPr>
          <p:cNvSpPr/>
          <p:nvPr/>
        </p:nvSpPr>
        <p:spPr>
          <a:xfrm>
            <a:off x="900000" y="865314"/>
            <a:ext cx="28467126" cy="48473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90C208-AB3F-2E48-B4FF-98CD9E165942}"/>
              </a:ext>
            </a:extLst>
          </p:cNvPr>
          <p:cNvSpPr/>
          <p:nvPr/>
        </p:nvSpPr>
        <p:spPr>
          <a:xfrm>
            <a:off x="900000" y="865316"/>
            <a:ext cx="28467126" cy="40325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09893DB-07F2-4802-A25E-324B61376AD4}"/>
              </a:ext>
            </a:extLst>
          </p:cNvPr>
          <p:cNvGrpSpPr/>
          <p:nvPr/>
        </p:nvGrpSpPr>
        <p:grpSpPr>
          <a:xfrm>
            <a:off x="1072322" y="13592678"/>
            <a:ext cx="13914420" cy="6804308"/>
            <a:chOff x="843722" y="12855258"/>
            <a:chExt cx="13914420" cy="6804308"/>
          </a:xfrm>
        </p:grpSpPr>
        <p:sp>
          <p:nvSpPr>
            <p:cNvPr id="2096" name="TextBox 33">
              <a:extLst>
                <a:ext uri="{FF2B5EF4-FFF2-40B4-BE49-F238E27FC236}">
                  <a16:creationId xmlns:a16="http://schemas.microsoft.com/office/drawing/2014/main" id="{478932AD-87D4-5E47-9D62-E7F29E38EF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3722" y="18463737"/>
              <a:ext cx="13914420" cy="1195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None/>
              </a:pPr>
              <a:r>
                <a:rPr lang="en-US" altLang="nl-NL" sz="3600" b="1" dirty="0">
                  <a:cs typeface="Calibri" panose="020F0502020204030204" pitchFamily="34" charset="0"/>
                </a:rPr>
                <a:t>Figure 1</a:t>
              </a:r>
              <a:r>
                <a:rPr lang="en-US" altLang="nl-NL" sz="3600" dirty="0">
                  <a:cs typeface="Calibri" panose="020F0502020204030204" pitchFamily="34" charset="0"/>
                </a:rPr>
                <a:t>. a) Optical image of a unit site of our silicon MEMS DNA synthesis platform. b) Geometry as rendered in COMSOL.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3A89A122-6A21-4DE4-814F-568474965800}"/>
                </a:ext>
              </a:extLst>
            </p:cNvPr>
            <p:cNvGrpSpPr/>
            <p:nvPr/>
          </p:nvGrpSpPr>
          <p:grpSpPr>
            <a:xfrm>
              <a:off x="1275622" y="12908380"/>
              <a:ext cx="6934885" cy="5147387"/>
              <a:chOff x="1962554" y="12924348"/>
              <a:chExt cx="6839918" cy="5076900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2B8792EE-264C-4798-ABC3-07888E4A65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62554" y="12924348"/>
                <a:ext cx="6839918" cy="50769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056079B-0DC3-4A50-9370-C5845C69AEC5}"/>
                  </a:ext>
                </a:extLst>
              </p:cNvPr>
              <p:cNvSpPr txBox="1"/>
              <p:nvPr/>
            </p:nvSpPr>
            <p:spPr>
              <a:xfrm>
                <a:off x="4003752" y="17285719"/>
                <a:ext cx="3097736" cy="6374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600" b="1" dirty="0">
                    <a:solidFill>
                      <a:schemeClr val="bg1"/>
                    </a:solidFill>
                    <a:latin typeface="+mj-lt"/>
                  </a:rPr>
                  <a:t>Passive region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D54A541-E50E-4FFD-A0F6-E613B3D7D39E}"/>
                  </a:ext>
                </a:extLst>
              </p:cNvPr>
              <p:cNvSpPr txBox="1"/>
              <p:nvPr/>
            </p:nvSpPr>
            <p:spPr>
              <a:xfrm>
                <a:off x="4135233" y="13625114"/>
                <a:ext cx="2722264" cy="6374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600" b="1" dirty="0">
                    <a:solidFill>
                      <a:schemeClr val="bg1"/>
                    </a:solidFill>
                    <a:latin typeface="+mj-lt"/>
                  </a:rPr>
                  <a:t>Guard region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6121D713-28AB-4614-B529-B240945BFD3C}"/>
                  </a:ext>
                </a:extLst>
              </p:cNvPr>
              <p:cNvSpPr txBox="1"/>
              <p:nvPr/>
            </p:nvSpPr>
            <p:spPr>
              <a:xfrm>
                <a:off x="4177580" y="14807232"/>
                <a:ext cx="2555505" cy="11838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3600" b="1" dirty="0">
                    <a:solidFill>
                      <a:schemeClr val="bg1"/>
                    </a:solidFill>
                    <a:latin typeface="+mj-lt"/>
                  </a:rPr>
                  <a:t>Reaction site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FB2C43F7-DDA6-4BB7-ACF2-BE64FE887F51}"/>
                  </a:ext>
                </a:extLst>
              </p:cNvPr>
              <p:cNvSpPr txBox="1"/>
              <p:nvPr/>
            </p:nvSpPr>
            <p:spPr>
              <a:xfrm>
                <a:off x="2317702" y="15352826"/>
                <a:ext cx="1542553" cy="11838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600" b="1" dirty="0">
                    <a:solidFill>
                      <a:schemeClr val="bg1"/>
                    </a:solidFill>
                    <a:latin typeface="+mj-lt"/>
                  </a:rPr>
                  <a:t>Heater metal</a:t>
                </a:r>
              </a:p>
            </p:txBody>
          </p: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28A94B59-3EA9-4987-82EE-F88B958C21F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65539" y="14296523"/>
                <a:ext cx="654517" cy="1147547"/>
              </a:xfrm>
              <a:prstGeom prst="straightConnector1">
                <a:avLst/>
              </a:prstGeom>
              <a:ln w="76200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227B9AA6-34C9-45E2-AA7E-F825F42C88C2}"/>
                </a:ext>
              </a:extLst>
            </p:cNvPr>
            <p:cNvGrpSpPr/>
            <p:nvPr/>
          </p:nvGrpSpPr>
          <p:grpSpPr>
            <a:xfrm>
              <a:off x="8148848" y="12855258"/>
              <a:ext cx="6609294" cy="5571493"/>
              <a:chOff x="778002" y="437905"/>
              <a:chExt cx="7096491" cy="5982190"/>
            </a:xfrm>
          </p:grpSpPr>
          <p:pic>
            <p:nvPicPr>
              <p:cNvPr id="89" name="Picture 88">
                <a:extLst>
                  <a:ext uri="{FF2B5EF4-FFF2-40B4-BE49-F238E27FC236}">
                    <a16:creationId xmlns:a16="http://schemas.microsoft.com/office/drawing/2014/main" id="{8AB41313-7527-4E82-89D2-72460224536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8630" t="1107" r="9473" b="1324"/>
              <a:stretch/>
            </p:blipFill>
            <p:spPr>
              <a:xfrm>
                <a:off x="1179442" y="437905"/>
                <a:ext cx="6695051" cy="5982190"/>
              </a:xfrm>
              <a:prstGeom prst="rect">
                <a:avLst/>
              </a:prstGeom>
            </p:spPr>
          </p:pic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0B325B7B-3ED8-40B2-8E8A-C1317B00A086}"/>
                  </a:ext>
                </a:extLst>
              </p:cNvPr>
              <p:cNvSpPr txBox="1"/>
              <p:nvPr/>
            </p:nvSpPr>
            <p:spPr>
              <a:xfrm>
                <a:off x="2745138" y="787448"/>
                <a:ext cx="2841220" cy="693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600" b="1" dirty="0">
                    <a:latin typeface="+mj-lt"/>
                  </a:rPr>
                  <a:t>Flow cell lid</a:t>
                </a: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50B9E773-61FF-4B95-BB20-CFF007AA64DA}"/>
                  </a:ext>
                </a:extLst>
              </p:cNvPr>
              <p:cNvSpPr txBox="1"/>
              <p:nvPr/>
            </p:nvSpPr>
            <p:spPr>
              <a:xfrm>
                <a:off x="2385657" y="2498059"/>
                <a:ext cx="3756246" cy="693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600" b="1" dirty="0">
                    <a:latin typeface="+mj-lt"/>
                  </a:rPr>
                  <a:t>Flow cell (liquid)</a:t>
                </a: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F0D6B305-F28C-4F9C-B5E0-500F0C0A37EF}"/>
                  </a:ext>
                </a:extLst>
              </p:cNvPr>
              <p:cNvSpPr txBox="1"/>
              <p:nvPr/>
            </p:nvSpPr>
            <p:spPr>
              <a:xfrm>
                <a:off x="5608396" y="5514153"/>
                <a:ext cx="2196386" cy="693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600" b="1" dirty="0">
                    <a:latin typeface="+mj-lt"/>
                  </a:rPr>
                  <a:t>Silicon</a:t>
                </a: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95A6A4E9-5E19-4011-9232-D3F9B4BF57BB}"/>
                  </a:ext>
                </a:extLst>
              </p:cNvPr>
              <p:cNvSpPr txBox="1"/>
              <p:nvPr/>
            </p:nvSpPr>
            <p:spPr>
              <a:xfrm>
                <a:off x="1179443" y="4692634"/>
                <a:ext cx="1956258" cy="693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600" b="1" dirty="0">
                    <a:latin typeface="+mj-lt"/>
                  </a:rPr>
                  <a:t>Pillars</a:t>
                </a:r>
              </a:p>
            </p:txBody>
          </p:sp>
          <p:cxnSp>
            <p:nvCxnSpPr>
              <p:cNvPr id="94" name="Straight Arrow Connector 93">
                <a:extLst>
                  <a:ext uri="{FF2B5EF4-FFF2-40B4-BE49-F238E27FC236}">
                    <a16:creationId xmlns:a16="http://schemas.microsoft.com/office/drawing/2014/main" id="{DA6626D3-7C9E-40AC-AB41-7BE65F7B869D}"/>
                  </a:ext>
                </a:extLst>
              </p:cNvPr>
              <p:cNvCxnSpPr/>
              <p:nvPr/>
            </p:nvCxnSpPr>
            <p:spPr>
              <a:xfrm flipV="1">
                <a:off x="2077278" y="3955774"/>
                <a:ext cx="1560444" cy="921526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>
                <a:extLst>
                  <a:ext uri="{FF2B5EF4-FFF2-40B4-BE49-F238E27FC236}">
                    <a16:creationId xmlns:a16="http://schemas.microsoft.com/office/drawing/2014/main" id="{D0430511-DD9C-4774-B0F4-5DA878AB09DB}"/>
                  </a:ext>
                </a:extLst>
              </p:cNvPr>
              <p:cNvCxnSpPr/>
              <p:nvPr/>
            </p:nvCxnSpPr>
            <p:spPr>
              <a:xfrm flipV="1">
                <a:off x="2086252" y="3639845"/>
                <a:ext cx="1562470" cy="1237455"/>
              </a:xfrm>
              <a:prstGeom prst="straightConnector1">
                <a:avLst/>
              </a:prstGeom>
              <a:ln w="762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Arrow: Right 95">
                <a:extLst>
                  <a:ext uri="{FF2B5EF4-FFF2-40B4-BE49-F238E27FC236}">
                    <a16:creationId xmlns:a16="http://schemas.microsoft.com/office/drawing/2014/main" id="{36D8C7FB-86E5-4803-9653-EC6C7CA28765}"/>
                  </a:ext>
                </a:extLst>
              </p:cNvPr>
              <p:cNvSpPr/>
              <p:nvPr/>
            </p:nvSpPr>
            <p:spPr>
              <a:xfrm rot="18907800">
                <a:off x="778002" y="3932730"/>
                <a:ext cx="1009815" cy="495967"/>
              </a:xfrm>
              <a:prstGeom prst="rightArrow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Arrow: Right 96">
                <a:extLst>
                  <a:ext uri="{FF2B5EF4-FFF2-40B4-BE49-F238E27FC236}">
                    <a16:creationId xmlns:a16="http://schemas.microsoft.com/office/drawing/2014/main" id="{E248BBA9-DBFC-48F0-BA4E-A3E5DF45CC70}"/>
                  </a:ext>
                </a:extLst>
              </p:cNvPr>
              <p:cNvSpPr/>
              <p:nvPr/>
            </p:nvSpPr>
            <p:spPr>
              <a:xfrm rot="18677391">
                <a:off x="5539469" y="1502262"/>
                <a:ext cx="1009815" cy="495967"/>
              </a:xfrm>
              <a:prstGeom prst="rightArrow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37D224D-72CB-4C46-B0E1-DBAF566E2B4F}"/>
              </a:ext>
            </a:extLst>
          </p:cNvPr>
          <p:cNvGrpSpPr/>
          <p:nvPr/>
        </p:nvGrpSpPr>
        <p:grpSpPr>
          <a:xfrm>
            <a:off x="1105333" y="20598980"/>
            <a:ext cx="13441937" cy="9817676"/>
            <a:chOff x="1105333" y="20314125"/>
            <a:chExt cx="13441937" cy="8770448"/>
          </a:xfrm>
        </p:grpSpPr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DB9E17C5-C901-498D-9823-E7A375E07D22}"/>
                </a:ext>
              </a:extLst>
            </p:cNvPr>
            <p:cNvSpPr/>
            <p:nvPr/>
          </p:nvSpPr>
          <p:spPr>
            <a:xfrm>
              <a:off x="1105333" y="20314125"/>
              <a:ext cx="13441937" cy="8320545"/>
            </a:xfrm>
            <a:prstGeom prst="roundRect">
              <a:avLst>
                <a:gd name="adj" fmla="val 8883"/>
              </a:avLst>
            </a:prstGeom>
            <a:noFill/>
            <a:ln w="76200">
              <a:solidFill>
                <a:srgbClr val="006E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TextBox 6">
              <a:extLst>
                <a:ext uri="{FF2B5EF4-FFF2-40B4-BE49-F238E27FC236}">
                  <a16:creationId xmlns:a16="http://schemas.microsoft.com/office/drawing/2014/main" id="{5FACE8A7-DD32-41F4-9CD7-C59AEFF1CE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91814" y="20871438"/>
              <a:ext cx="13017206" cy="8213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4800" b="1" dirty="0">
                  <a:cs typeface="Calibri" panose="020F0502020204030204" pitchFamily="34" charset="0"/>
                </a:rPr>
                <a:t>EXPERIMENTAL PLATFORM</a:t>
              </a:r>
              <a:r>
                <a:rPr lang="en-US" altLang="nl-NL" sz="4800" dirty="0">
                  <a:cs typeface="Calibri" panose="020F0502020204030204" pitchFamily="34" charset="0"/>
                </a:rPr>
                <a:t>: The reaction sites host DNA biochemistry that is controlled using temperature. Thus each site defines a </a:t>
              </a:r>
              <a:r>
                <a:rPr lang="en-US" altLang="nl-NL" sz="4800" i="1" dirty="0">
                  <a:cs typeface="Calibri" panose="020F0502020204030204" pitchFamily="34" charset="0"/>
                </a:rPr>
                <a:t>thermal well</a:t>
              </a:r>
              <a:r>
                <a:rPr lang="en-US" altLang="nl-NL" sz="4800" dirty="0">
                  <a:cs typeface="Calibri" panose="020F0502020204030204" pitchFamily="34" charset="0"/>
                </a:rPr>
                <a:t> whose temperature can be independently and precisely controlled. The experimental requirements are:</a:t>
              </a:r>
            </a:p>
            <a:p>
              <a:pPr marL="685800" indent="-685800" eaLnBrk="1" hangingPunct="1">
                <a:spcBef>
                  <a:spcPct val="0"/>
                </a:spcBef>
              </a:pPr>
              <a:r>
                <a:rPr lang="en-US" altLang="nl-NL" sz="4800" dirty="0">
                  <a:cs typeface="Calibri" panose="020F0502020204030204" pitchFamily="34" charset="0"/>
                </a:rPr>
                <a:t>Highly uniform spatial temperature profile across the reaction site.</a:t>
              </a:r>
            </a:p>
            <a:p>
              <a:pPr marL="685800" indent="-685800" eaLnBrk="1" hangingPunct="1">
                <a:spcBef>
                  <a:spcPct val="0"/>
                </a:spcBef>
              </a:pPr>
              <a:r>
                <a:rPr lang="en-US" altLang="nl-NL" sz="4800" dirty="0">
                  <a:cs typeface="Calibri" panose="020F0502020204030204" pitchFamily="34" charset="0"/>
                </a:rPr>
                <a:t>Minimal cross-talk between sites, i.e., the ability to tune the sites independent of one another.</a:t>
              </a:r>
            </a:p>
            <a:p>
              <a:pPr marL="685800" indent="-685800" eaLnBrk="1" hangingPunct="1">
                <a:spcBef>
                  <a:spcPct val="0"/>
                </a:spcBef>
              </a:pPr>
              <a:r>
                <a:rPr lang="en-US" altLang="nl-NL" sz="4800" dirty="0">
                  <a:cs typeface="Calibri" panose="020F0502020204030204" pitchFamily="34" charset="0"/>
                </a:rPr>
                <a:t>Ability to meet a designed thermal resistance.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nl-NL" sz="4800" dirty="0">
                <a:cs typeface="Calibri" panose="020F050202020403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8441332-A3BB-4098-8070-C6CD102F2AE0}"/>
              </a:ext>
            </a:extLst>
          </p:cNvPr>
          <p:cNvGrpSpPr/>
          <p:nvPr/>
        </p:nvGrpSpPr>
        <p:grpSpPr>
          <a:xfrm>
            <a:off x="15472688" y="16337181"/>
            <a:ext cx="13087063" cy="9134087"/>
            <a:chOff x="15929888" y="17175381"/>
            <a:chExt cx="13087063" cy="9134087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F8089A1-2FCB-4B7C-99E7-484AEF79812E}"/>
                </a:ext>
              </a:extLst>
            </p:cNvPr>
            <p:cNvGrpSpPr/>
            <p:nvPr/>
          </p:nvGrpSpPr>
          <p:grpSpPr>
            <a:xfrm>
              <a:off x="16019571" y="17175381"/>
              <a:ext cx="12997380" cy="7464783"/>
              <a:chOff x="16019571" y="15918081"/>
              <a:chExt cx="12997380" cy="7464783"/>
            </a:xfrm>
          </p:grpSpPr>
          <p:pic>
            <p:nvPicPr>
              <p:cNvPr id="64" name="Picture 63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FD1301D9-818D-4334-8B82-D7B59CB64B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019571" y="15918081"/>
                <a:ext cx="10893055" cy="7464783"/>
              </a:xfrm>
              <a:prstGeom prst="rect">
                <a:avLst/>
              </a:prstGeom>
              <a:solidFill>
                <a:schemeClr val="bg1"/>
              </a:solidFill>
            </p:spPr>
          </p:pic>
          <p:pic>
            <p:nvPicPr>
              <p:cNvPr id="65" name="Picture 8">
                <a:extLst>
                  <a:ext uri="{FF2B5EF4-FFF2-40B4-BE49-F238E27FC236}">
                    <a16:creationId xmlns:a16="http://schemas.microsoft.com/office/drawing/2014/main" id="{7FC11196-5893-4017-A8B7-A12B91FFCFE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229051" y="17806218"/>
                <a:ext cx="4787900" cy="4053988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  <p:sp>
          <p:nvSpPr>
            <p:cNvPr id="60" name="TextBox 33">
              <a:extLst>
                <a:ext uri="{FF2B5EF4-FFF2-40B4-BE49-F238E27FC236}">
                  <a16:creationId xmlns:a16="http://schemas.microsoft.com/office/drawing/2014/main" id="{D994290C-FE74-4240-A184-41DE60DC39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29888" y="24559641"/>
              <a:ext cx="13017206" cy="1749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6984" tIns="43492" rIns="86984" bIns="43492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47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1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109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1703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91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None/>
              </a:pPr>
              <a:r>
                <a:rPr lang="en-US" altLang="nl-NL" sz="3600" b="1" dirty="0">
                  <a:cs typeface="Calibri" panose="020F0502020204030204" pitchFamily="34" charset="0"/>
                </a:rPr>
                <a:t>Figure 4</a:t>
              </a:r>
              <a:r>
                <a:rPr lang="en-US" altLang="nl-NL" sz="3600" dirty="0">
                  <a:cs typeface="Calibri" panose="020F0502020204030204" pitchFamily="34" charset="0"/>
                </a:rPr>
                <a:t>. The </a:t>
              </a:r>
              <a:r>
                <a:rPr lang="en-US" altLang="nl-NL" sz="3600" i="1" dirty="0">
                  <a:cs typeface="Calibri" panose="020F0502020204030204" pitchFamily="34" charset="0"/>
                </a:rPr>
                <a:t>thermal resistance </a:t>
              </a:r>
              <a:r>
                <a:rPr lang="en-US" altLang="nl-NL" sz="3600" dirty="0">
                  <a:cs typeface="Calibri" panose="020F0502020204030204" pitchFamily="34" charset="0"/>
                </a:rPr>
                <a:t>(</a:t>
              </a:r>
              <a:r>
                <a:rPr lang="en-US" altLang="nl-NL" sz="3600" i="1" dirty="0" err="1">
                  <a:cs typeface="Calibri" panose="020F0502020204030204" pitchFamily="34" charset="0"/>
                </a:rPr>
                <a:t>R</a:t>
              </a:r>
              <a:r>
                <a:rPr lang="en-US" altLang="nl-NL" sz="3600" baseline="-25000" dirty="0" err="1">
                  <a:cs typeface="Calibri" panose="020F0502020204030204" pitchFamily="34" charset="0"/>
                </a:rPr>
                <a:t>th</a:t>
              </a:r>
              <a:r>
                <a:rPr lang="en-US" altLang="nl-NL" sz="3600" dirty="0">
                  <a:cs typeface="Calibri" panose="020F0502020204030204" pitchFamily="34" charset="0"/>
                </a:rPr>
                <a:t>) of reaction sites (increase in site temperature per unit power dissipated in the heater) is in the range of 2.7 K/</a:t>
              </a:r>
              <a:r>
                <a:rPr lang="en-US" altLang="nl-NL" sz="3600" dirty="0" err="1">
                  <a:cs typeface="Calibri" panose="020F0502020204030204" pitchFamily="34" charset="0"/>
                </a:rPr>
                <a:t>mW</a:t>
              </a:r>
              <a:r>
                <a:rPr lang="en-US" altLang="nl-NL" sz="3600" dirty="0">
                  <a:cs typeface="Calibri" panose="020F0502020204030204" pitchFamily="34" charset="0"/>
                </a:rPr>
                <a:t>.</a:t>
              </a:r>
            </a:p>
          </p:txBody>
        </p:sp>
      </p:grpSp>
      <p:pic>
        <p:nvPicPr>
          <p:cNvPr id="66" name="Picture 65">
            <a:extLst>
              <a:ext uri="{FF2B5EF4-FFF2-40B4-BE49-F238E27FC236}">
                <a16:creationId xmlns:a16="http://schemas.microsoft.com/office/drawing/2014/main" id="{11C634CE-E549-480E-ABA7-C3B26A3AF5EC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6091860" y="25524708"/>
            <a:ext cx="5945680" cy="4459668"/>
          </a:xfrm>
          <a:prstGeom prst="rect">
            <a:avLst/>
          </a:prstGeom>
        </p:spPr>
      </p:pic>
      <p:sp>
        <p:nvSpPr>
          <p:cNvPr id="68" name="TextBox 33">
            <a:extLst>
              <a:ext uri="{FF2B5EF4-FFF2-40B4-BE49-F238E27FC236}">
                <a16:creationId xmlns:a16="http://schemas.microsoft.com/office/drawing/2014/main" id="{2CB27239-9448-457B-A4C7-133E0533FE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30105" y="30088586"/>
            <a:ext cx="13017206" cy="2857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6984" tIns="43492" rIns="86984" bIns="43492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47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1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109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1703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9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nl-NL" sz="3600" b="1" dirty="0">
                <a:cs typeface="Calibri" panose="020F0502020204030204" pitchFamily="34" charset="0"/>
              </a:rPr>
              <a:t>Figure 5</a:t>
            </a:r>
            <a:r>
              <a:rPr lang="en-US" altLang="nl-NL" sz="3600" dirty="0">
                <a:cs typeface="Calibri" panose="020F0502020204030204" pitchFamily="34" charset="0"/>
              </a:rPr>
              <a:t>. Thermal wells: a) the temperature of the reaction site (|</a:t>
            </a:r>
            <a:r>
              <a:rPr lang="en-US" altLang="nl-NL" sz="3600" i="1" dirty="0">
                <a:cs typeface="Calibri" panose="020F0502020204030204" pitchFamily="34" charset="0"/>
              </a:rPr>
              <a:t>r</a:t>
            </a:r>
            <a:r>
              <a:rPr lang="en-US" altLang="nl-NL" sz="3600" dirty="0">
                <a:cs typeface="Calibri" panose="020F0502020204030204" pitchFamily="34" charset="0"/>
              </a:rPr>
              <a:t>| &lt; 50 µm) and passive regions (|</a:t>
            </a:r>
            <a:r>
              <a:rPr lang="en-US" altLang="nl-NL" sz="3600" i="1" dirty="0">
                <a:cs typeface="Calibri" panose="020F0502020204030204" pitchFamily="34" charset="0"/>
              </a:rPr>
              <a:t>r</a:t>
            </a:r>
            <a:r>
              <a:rPr lang="en-US" altLang="nl-NL" sz="3600" dirty="0">
                <a:cs typeface="Calibri" panose="020F0502020204030204" pitchFamily="34" charset="0"/>
              </a:rPr>
              <a:t>| &gt; 100 µm) are largely constant and irrespective of power, the temperature gradient is sustained only in the guard region (50 µm &lt; |</a:t>
            </a:r>
            <a:r>
              <a:rPr lang="en-US" altLang="nl-NL" sz="3600" i="1" dirty="0">
                <a:cs typeface="Calibri" panose="020F0502020204030204" pitchFamily="34" charset="0"/>
              </a:rPr>
              <a:t>r</a:t>
            </a:r>
            <a:r>
              <a:rPr lang="en-US" altLang="nl-NL" sz="3600" dirty="0">
                <a:cs typeface="Calibri" panose="020F0502020204030204" pitchFamily="34" charset="0"/>
              </a:rPr>
              <a:t>| &lt; 100 µm). b) The thermal wells are robust to flows of up to 1 mm/s (flow is along x-direction.)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1A019E55-0587-4825-9C9B-91E8625253D0}"/>
              </a:ext>
            </a:extLst>
          </p:cNvPr>
          <p:cNvSpPr/>
          <p:nvPr/>
        </p:nvSpPr>
        <p:spPr>
          <a:xfrm>
            <a:off x="15421989" y="33474632"/>
            <a:ext cx="13441937" cy="4152347"/>
          </a:xfrm>
          <a:prstGeom prst="roundRect">
            <a:avLst>
              <a:gd name="adj" fmla="val 13025"/>
            </a:avLst>
          </a:prstGeom>
          <a:noFill/>
          <a:ln w="76200">
            <a:solidFill>
              <a:srgbClr val="006E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B4169A2-808B-4CFA-92FE-49B395137D95}"/>
              </a:ext>
            </a:extLst>
          </p:cNvPr>
          <p:cNvGrpSpPr/>
          <p:nvPr/>
        </p:nvGrpSpPr>
        <p:grpSpPr>
          <a:xfrm>
            <a:off x="1484242" y="1160291"/>
            <a:ext cx="4690806" cy="4197794"/>
            <a:chOff x="1484242" y="1160291"/>
            <a:chExt cx="4690806" cy="419779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BE21877-A8F3-47DC-9027-A0D49BD467D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2781" y="1160291"/>
              <a:ext cx="2834520" cy="3129310"/>
            </a:xfrm>
            <a:prstGeom prst="rect">
              <a:avLst/>
            </a:prstGeom>
          </p:spPr>
        </p:pic>
        <p:pic>
          <p:nvPicPr>
            <p:cNvPr id="20" name="Picture 19" descr="A close up of a logo&#10;&#10;Description automatically generated">
              <a:extLst>
                <a:ext uri="{FF2B5EF4-FFF2-40B4-BE49-F238E27FC236}">
                  <a16:creationId xmlns:a16="http://schemas.microsoft.com/office/drawing/2014/main" id="{25F962AD-2FA8-40B6-99EC-0BD071E7C4C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84242" y="4551266"/>
              <a:ext cx="4690806" cy="806819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2C2BF16F-8FB4-4B42-8FDF-BFF770D599F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231225" y="25500495"/>
            <a:ext cx="5852667" cy="4389500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071D76F2-19A5-4825-B974-A91FA844CC44}"/>
              </a:ext>
            </a:extLst>
          </p:cNvPr>
          <p:cNvGrpSpPr/>
          <p:nvPr/>
        </p:nvGrpSpPr>
        <p:grpSpPr>
          <a:xfrm>
            <a:off x="15676363" y="9834714"/>
            <a:ext cx="12668785" cy="6637972"/>
            <a:chOff x="15676363" y="9834714"/>
            <a:chExt cx="12668785" cy="6637972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C0C4B39-CACC-4D25-A41A-6ED94D300044}"/>
                </a:ext>
              </a:extLst>
            </p:cNvPr>
            <p:cNvGrpSpPr/>
            <p:nvPr/>
          </p:nvGrpSpPr>
          <p:grpSpPr>
            <a:xfrm>
              <a:off x="15676363" y="9856039"/>
              <a:ext cx="12570787" cy="6616647"/>
              <a:chOff x="15676363" y="8903539"/>
              <a:chExt cx="12570787" cy="6616647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2F79B852-86FD-4C68-BE8C-FD1EA700A460}"/>
                  </a:ext>
                </a:extLst>
              </p:cNvPr>
              <p:cNvGrpSpPr/>
              <p:nvPr/>
            </p:nvGrpSpPr>
            <p:grpSpPr>
              <a:xfrm>
                <a:off x="15676363" y="8903539"/>
                <a:ext cx="12570787" cy="5292690"/>
                <a:chOff x="15797670" y="9284493"/>
                <a:chExt cx="12570787" cy="5292690"/>
              </a:xfrm>
            </p:grpSpPr>
            <p:pic>
              <p:nvPicPr>
                <p:cNvPr id="61" name="Picture 60">
                  <a:extLst>
                    <a:ext uri="{FF2B5EF4-FFF2-40B4-BE49-F238E27FC236}">
                      <a16:creationId xmlns:a16="http://schemas.microsoft.com/office/drawing/2014/main" id="{C525200B-F7C4-424A-9F3A-A9D5DD4A29E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1"/>
                <a:srcRect l="84071" t="-450" r="5350"/>
                <a:stretch/>
              </p:blipFill>
              <p:spPr>
                <a:xfrm>
                  <a:off x="21040954" y="9391988"/>
                  <a:ext cx="728096" cy="5185195"/>
                </a:xfrm>
                <a:prstGeom prst="rect">
                  <a:avLst/>
                </a:prstGeom>
              </p:spPr>
            </p:pic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36B0E916-A2C1-4F9E-92DB-3A54E9AB350B}"/>
                    </a:ext>
                  </a:extLst>
                </p:cNvPr>
                <p:cNvGrpSpPr/>
                <p:nvPr/>
              </p:nvGrpSpPr>
              <p:grpSpPr>
                <a:xfrm>
                  <a:off x="15797670" y="9284493"/>
                  <a:ext cx="12570787" cy="5214978"/>
                  <a:chOff x="15797670" y="9284493"/>
                  <a:chExt cx="12570787" cy="5214978"/>
                </a:xfrm>
              </p:grpSpPr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50DBF88A-AA4F-4D99-A58D-985B53B98DA5}"/>
                      </a:ext>
                    </a:extLst>
                  </p:cNvPr>
                  <p:cNvGrpSpPr/>
                  <p:nvPr/>
                </p:nvGrpSpPr>
                <p:grpSpPr>
                  <a:xfrm>
                    <a:off x="15797670" y="9284493"/>
                    <a:ext cx="5166854" cy="5185886"/>
                    <a:chOff x="295162" y="854598"/>
                    <a:chExt cx="5971347" cy="5993345"/>
                  </a:xfrm>
                </p:grpSpPr>
                <p:cxnSp>
                  <p:nvCxnSpPr>
                    <p:cNvPr id="55" name="Straight Arrow Connector 54">
                      <a:extLst>
                        <a:ext uri="{FF2B5EF4-FFF2-40B4-BE49-F238E27FC236}">
                          <a16:creationId xmlns:a16="http://schemas.microsoft.com/office/drawing/2014/main" id="{8532166D-28BD-409E-ADA0-804A4609F45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95130" y="1142073"/>
                      <a:ext cx="5471379" cy="0"/>
                    </a:xfrm>
                    <a:prstGeom prst="straightConnector1">
                      <a:avLst/>
                    </a:prstGeom>
                    <a:ln w="38100">
                      <a:solidFill>
                        <a:schemeClr val="tx1"/>
                      </a:solidFill>
                      <a:headEnd type="triangle" w="lg" len="lg"/>
                      <a:tailEnd type="triangle" w="lg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6" name="TextBox 55">
                      <a:extLst>
                        <a:ext uri="{FF2B5EF4-FFF2-40B4-BE49-F238E27FC236}">
                          <a16:creationId xmlns:a16="http://schemas.microsoft.com/office/drawing/2014/main" id="{3F0C8BFD-549A-42C1-A61D-8CD69672741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064644" y="854598"/>
                      <a:ext cx="1311577" cy="53354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2400" b="1" dirty="0">
                          <a:latin typeface="+mj-lt"/>
                        </a:rPr>
                        <a:t>300 µm</a:t>
                      </a:r>
                    </a:p>
                  </p:txBody>
                </p:sp>
                <p:cxnSp>
                  <p:nvCxnSpPr>
                    <p:cNvPr id="57" name="Straight Arrow Connector 56">
                      <a:extLst>
                        <a:ext uri="{FF2B5EF4-FFF2-40B4-BE49-F238E27FC236}">
                          <a16:creationId xmlns:a16="http://schemas.microsoft.com/office/drawing/2014/main" id="{51E1B035-C445-4A55-BBD5-DA356DAF73D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88164" y="1442363"/>
                      <a:ext cx="0" cy="5405580"/>
                    </a:xfrm>
                    <a:prstGeom prst="straightConnector1">
                      <a:avLst/>
                    </a:prstGeom>
                    <a:ln w="38100">
                      <a:solidFill>
                        <a:schemeClr val="tx1"/>
                      </a:solidFill>
                      <a:headEnd type="triangle" w="lg" len="lg"/>
                      <a:tailEnd type="triangle" w="lg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8" name="TextBox 57">
                      <a:extLst>
                        <a:ext uri="{FF2B5EF4-FFF2-40B4-BE49-F238E27FC236}">
                          <a16:creationId xmlns:a16="http://schemas.microsoft.com/office/drawing/2014/main" id="{0F19B80B-29F5-42B7-8EE3-A249997C6C7E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-104408" y="3584814"/>
                      <a:ext cx="1332688" cy="53354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2400" b="1" dirty="0">
                          <a:latin typeface="+mj-lt"/>
                        </a:rPr>
                        <a:t>300 µm</a:t>
                      </a:r>
                    </a:p>
                  </p:txBody>
                </p:sp>
              </p:grpSp>
              <p:pic>
                <p:nvPicPr>
                  <p:cNvPr id="63" name="Picture 62" descr="A picture containing monitor, indoor, sitting, screen&#10;&#10;Description automatically generated">
                    <a:extLst>
                      <a:ext uri="{FF2B5EF4-FFF2-40B4-BE49-F238E27FC236}">
                        <a16:creationId xmlns:a16="http://schemas.microsoft.com/office/drawing/2014/main" id="{65CBE3BA-5E83-4340-90F6-7041485C9B3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422" b="6842"/>
                  <a:stretch/>
                </p:blipFill>
                <p:spPr>
                  <a:xfrm>
                    <a:off x="22611917" y="9669007"/>
                    <a:ext cx="5756540" cy="4830464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</p:pic>
            </p:grpSp>
          </p:grpSp>
          <p:sp>
            <p:nvSpPr>
              <p:cNvPr id="59" name="TextBox 33">
                <a:extLst>
                  <a:ext uri="{FF2B5EF4-FFF2-40B4-BE49-F238E27FC236}">
                    <a16:creationId xmlns:a16="http://schemas.microsoft.com/office/drawing/2014/main" id="{DE4E3E68-1FD7-4044-964B-A3A0BD187B6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929890" y="14324357"/>
                <a:ext cx="12225248" cy="11958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86984" tIns="43492" rIns="86984" bIns="43492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7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09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170363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91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None/>
                </a:pPr>
                <a:r>
                  <a:rPr lang="en-US" altLang="nl-NL" sz="3600" b="1" dirty="0">
                    <a:cs typeface="Calibri" panose="020F0502020204030204" pitchFamily="34" charset="0"/>
                  </a:rPr>
                  <a:t>Figure 3</a:t>
                </a:r>
                <a:r>
                  <a:rPr lang="en-US" altLang="nl-NL" sz="3600" dirty="0">
                    <a:cs typeface="Calibri" panose="020F0502020204030204" pitchFamily="34" charset="0"/>
                  </a:rPr>
                  <a:t>. Comparison of the (a) simulated and (b) experimentally measured surface temperature profiles at the reaction site.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AC24956-E5E8-451D-815C-3B508D0E6EEF}"/>
                </a:ext>
              </a:extLst>
            </p:cNvPr>
            <p:cNvGrpSpPr/>
            <p:nvPr/>
          </p:nvGrpSpPr>
          <p:grpSpPr>
            <a:xfrm>
              <a:off x="20836381" y="9834714"/>
              <a:ext cx="1435465" cy="523220"/>
              <a:chOff x="21676318" y="9597760"/>
              <a:chExt cx="1435465" cy="523220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C8A5F5E-B925-4F62-889E-F9688B3620D7}"/>
                  </a:ext>
                </a:extLst>
              </p:cNvPr>
              <p:cNvSpPr txBox="1"/>
              <p:nvPr/>
            </p:nvSpPr>
            <p:spPr>
              <a:xfrm>
                <a:off x="21676318" y="9597760"/>
                <a:ext cx="143546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i="1" dirty="0"/>
                  <a:t>T</a:t>
                </a:r>
                <a:r>
                  <a:rPr lang="en-GB" sz="2800" dirty="0"/>
                  <a:t> ( C)</a:t>
                </a: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2972856B-6C15-4590-8393-03EFC3FBA39C}"/>
                  </a:ext>
                </a:extLst>
              </p:cNvPr>
              <p:cNvSpPr/>
              <p:nvPr/>
            </p:nvSpPr>
            <p:spPr>
              <a:xfrm>
                <a:off x="22234765" y="9719634"/>
                <a:ext cx="70403" cy="7040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2A63CA61-CD27-4638-843B-569B42624235}"/>
                </a:ext>
              </a:extLst>
            </p:cNvPr>
            <p:cNvGrpSpPr/>
            <p:nvPr/>
          </p:nvGrpSpPr>
          <p:grpSpPr>
            <a:xfrm>
              <a:off x="26909683" y="9837680"/>
              <a:ext cx="1435465" cy="523220"/>
              <a:chOff x="21676318" y="9597760"/>
              <a:chExt cx="1435465" cy="523220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19DAFA63-E4FB-4E9F-95E1-73A6F5AB7CB2}"/>
                  </a:ext>
                </a:extLst>
              </p:cNvPr>
              <p:cNvSpPr txBox="1"/>
              <p:nvPr/>
            </p:nvSpPr>
            <p:spPr>
              <a:xfrm>
                <a:off x="21676318" y="9597760"/>
                <a:ext cx="143546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i="1" dirty="0"/>
                  <a:t>T</a:t>
                </a:r>
                <a:r>
                  <a:rPr lang="en-GB" sz="2800" dirty="0"/>
                  <a:t> ( C)</a:t>
                </a:r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2283938F-205D-4686-92A2-3B46D80DBC8D}"/>
                  </a:ext>
                </a:extLst>
              </p:cNvPr>
              <p:cNvSpPr/>
              <p:nvPr/>
            </p:nvSpPr>
            <p:spPr>
              <a:xfrm>
                <a:off x="22234765" y="9719634"/>
                <a:ext cx="70403" cy="7040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9285F613-5902-41AC-921C-A611941DA9C5}"/>
                </a:ext>
              </a:extLst>
            </p:cNvPr>
            <p:cNvCxnSpPr>
              <a:cxnSpLocks/>
            </p:cNvCxnSpPr>
            <p:nvPr/>
          </p:nvCxnSpPr>
          <p:spPr>
            <a:xfrm>
              <a:off x="22490610" y="10257183"/>
              <a:ext cx="4303215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E386BEB5-DBB0-4F2C-ABA9-14246550EA67}"/>
                </a:ext>
              </a:extLst>
            </p:cNvPr>
            <p:cNvSpPr txBox="1"/>
            <p:nvPr/>
          </p:nvSpPr>
          <p:spPr>
            <a:xfrm>
              <a:off x="23900628" y="9951289"/>
              <a:ext cx="1151029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400" b="1" dirty="0">
                  <a:latin typeface="+mj-lt"/>
                </a:rPr>
                <a:t>300 µm</a:t>
              </a:r>
            </a:p>
          </p:txBody>
        </p: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07921610-FEA1-4B24-8934-0F3A088AC27B}"/>
                </a:ext>
              </a:extLst>
            </p:cNvPr>
            <p:cNvCxnSpPr>
              <a:cxnSpLocks/>
            </p:cNvCxnSpPr>
            <p:nvPr/>
          </p:nvCxnSpPr>
          <p:spPr>
            <a:xfrm>
              <a:off x="22337951" y="10357363"/>
              <a:ext cx="0" cy="467730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4BC6EBE9-F8AA-464E-B95C-39BA04FC1515}"/>
                </a:ext>
              </a:extLst>
            </p:cNvPr>
            <p:cNvSpPr txBox="1"/>
            <p:nvPr/>
          </p:nvSpPr>
          <p:spPr>
            <a:xfrm rot="16200000">
              <a:off x="21738687" y="12211170"/>
              <a:ext cx="115314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400" b="1" dirty="0">
                  <a:latin typeface="+mj-lt"/>
                </a:rPr>
                <a:t>300 µm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7104BC4-CC31-4395-A8FF-7C7F4833B302}"/>
                </a:ext>
              </a:extLst>
            </p:cNvPr>
            <p:cNvGrpSpPr/>
            <p:nvPr/>
          </p:nvGrpSpPr>
          <p:grpSpPr>
            <a:xfrm>
              <a:off x="16175147" y="10408408"/>
              <a:ext cx="5918114" cy="4839222"/>
              <a:chOff x="16175147" y="10408408"/>
              <a:chExt cx="5918114" cy="4839222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AAF57555-C339-4FE6-BC11-1BCC3ADE4ED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/>
              <a:srcRect l="14411" t="19749" r="35767" b="13820"/>
              <a:stretch/>
            </p:blipFill>
            <p:spPr>
              <a:xfrm>
                <a:off x="16175147" y="10408408"/>
                <a:ext cx="4610702" cy="4610706"/>
              </a:xfrm>
              <a:prstGeom prst="rect">
                <a:avLst/>
              </a:prstGeom>
            </p:spPr>
          </p:pic>
          <p:pic>
            <p:nvPicPr>
              <p:cNvPr id="79" name="Picture 78">
                <a:extLst>
                  <a:ext uri="{FF2B5EF4-FFF2-40B4-BE49-F238E27FC236}">
                    <a16:creationId xmlns:a16="http://schemas.microsoft.com/office/drawing/2014/main" id="{331F9006-69C3-4F8A-A3F3-01F52B1AF25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/>
              <a:srcRect l="84785" t="9316" r="-648" b="3236"/>
              <a:stretch/>
            </p:blipFill>
            <p:spPr>
              <a:xfrm>
                <a:off x="20933237" y="10451613"/>
                <a:ext cx="1160024" cy="4796017"/>
              </a:xfrm>
              <a:prstGeom prst="rect">
                <a:avLst/>
              </a:prstGeom>
            </p:spPr>
          </p:pic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D580F3B-48B6-447F-8D79-1C67F337751C}"/>
                </a:ext>
              </a:extLst>
            </p:cNvPr>
            <p:cNvSpPr/>
            <p:nvPr/>
          </p:nvSpPr>
          <p:spPr>
            <a:xfrm>
              <a:off x="21181060" y="12608964"/>
              <a:ext cx="281631" cy="3524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631</Words>
  <Application>Microsoft Office PowerPoint</Application>
  <PresentationFormat>Custom</PresentationFormat>
  <Paragraphs>45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2012-02-06T09:32:21Z</dcterms:created>
  <dcterms:modified xsi:type="dcterms:W3CDTF">2019-08-23T10:26:16Z</dcterms:modified>
</cp:coreProperties>
</file>