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28" r:id="rId2"/>
    <p:sldId id="330" r:id="rId3"/>
    <p:sldId id="357" r:id="rId4"/>
    <p:sldId id="448" r:id="rId5"/>
    <p:sldId id="449" r:id="rId6"/>
    <p:sldId id="383" r:id="rId7"/>
    <p:sldId id="450" r:id="rId8"/>
    <p:sldId id="421" r:id="rId9"/>
    <p:sldId id="451" r:id="rId10"/>
    <p:sldId id="452" r:id="rId11"/>
    <p:sldId id="453" r:id="rId12"/>
    <p:sldId id="445" r:id="rId13"/>
    <p:sldId id="454" r:id="rId14"/>
    <p:sldId id="455" r:id="rId15"/>
    <p:sldId id="419" r:id="rId16"/>
    <p:sldId id="420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0033CC"/>
    <a:srgbClr val="CCFFFF"/>
    <a:srgbClr val="FF0066"/>
    <a:srgbClr val="FFE579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6925" autoAdjust="0"/>
  </p:normalViewPr>
  <p:slideViewPr>
    <p:cSldViewPr snapToGrid="0" snapToObjects="1">
      <p:cViewPr varScale="1">
        <p:scale>
          <a:sx n="75" d="100"/>
          <a:sy n="75" d="100"/>
        </p:scale>
        <p:origin x="1666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E3590F-B865-4A9F-A55D-84DD4EE16AF8}" type="doc">
      <dgm:prSet loTypeId="urn:microsoft.com/office/officeart/2005/8/layout/chevron1" loCatId="process" qsTypeId="urn:microsoft.com/office/officeart/2005/8/quickstyle/3d1" qsCatId="3D" csTypeId="urn:microsoft.com/office/officeart/2005/8/colors/accent0_3" csCatId="mainScheme" phldr="1"/>
      <dgm:spPr/>
    </dgm:pt>
    <dgm:pt modelId="{30E993BB-22ED-4F5A-B9F2-5747ED096169}">
      <dgm:prSet phldrT="[Metin]"/>
      <dgm:spPr/>
      <dgm:t>
        <a:bodyPr/>
        <a:lstStyle/>
        <a:p>
          <a:r>
            <a:rPr lang="en-US" altLang="en-US" dirty="0">
              <a:solidFill>
                <a:srgbClr val="FF0000"/>
              </a:solidFill>
            </a:rPr>
            <a:t>Contents</a:t>
          </a:r>
          <a:endParaRPr lang="tr-TR" dirty="0">
            <a:solidFill>
              <a:srgbClr val="FF0000"/>
            </a:solidFill>
          </a:endParaRPr>
        </a:p>
      </dgm:t>
    </dgm:pt>
    <dgm:pt modelId="{7C85E626-A516-4328-A9C0-03FF254C950F}" type="parTrans" cxnId="{3166DE2B-DC3C-450A-9AC7-56E847CAE480}">
      <dgm:prSet/>
      <dgm:spPr/>
      <dgm:t>
        <a:bodyPr/>
        <a:lstStyle/>
        <a:p>
          <a:endParaRPr lang="tr-TR"/>
        </a:p>
      </dgm:t>
    </dgm:pt>
    <dgm:pt modelId="{BC8AB1EC-263C-4886-9A7B-443322A74084}" type="sibTrans" cxnId="{3166DE2B-DC3C-450A-9AC7-56E847CAE480}">
      <dgm:prSet/>
      <dgm:spPr/>
      <dgm:t>
        <a:bodyPr/>
        <a:lstStyle/>
        <a:p>
          <a:endParaRPr lang="tr-TR"/>
        </a:p>
      </dgm:t>
    </dgm:pt>
    <dgm:pt modelId="{9860EA55-A116-4F6B-88E9-D62FD530FE12}" type="pres">
      <dgm:prSet presAssocID="{83E3590F-B865-4A9F-A55D-84DD4EE16AF8}" presName="Name0" presStyleCnt="0">
        <dgm:presLayoutVars>
          <dgm:dir/>
          <dgm:animLvl val="lvl"/>
          <dgm:resizeHandles val="exact"/>
        </dgm:presLayoutVars>
      </dgm:prSet>
      <dgm:spPr/>
    </dgm:pt>
    <dgm:pt modelId="{139DEDC0-7DBF-487F-A8B6-48A6D36277E1}" type="pres">
      <dgm:prSet presAssocID="{30E993BB-22ED-4F5A-B9F2-5747ED096169}" presName="parTxOnly" presStyleLbl="node1" presStyleIdx="0" presStyleCnt="1" custLinFactNeighborX="20549" custLinFactNeighborY="-24009">
        <dgm:presLayoutVars>
          <dgm:chMax val="0"/>
          <dgm:chPref val="0"/>
          <dgm:bulletEnabled val="1"/>
        </dgm:presLayoutVars>
      </dgm:prSet>
      <dgm:spPr/>
    </dgm:pt>
  </dgm:ptLst>
  <dgm:cxnLst>
    <dgm:cxn modelId="{3166DE2B-DC3C-450A-9AC7-56E847CAE480}" srcId="{83E3590F-B865-4A9F-A55D-84DD4EE16AF8}" destId="{30E993BB-22ED-4F5A-B9F2-5747ED096169}" srcOrd="0" destOrd="0" parTransId="{7C85E626-A516-4328-A9C0-03FF254C950F}" sibTransId="{BC8AB1EC-263C-4886-9A7B-443322A74084}"/>
    <dgm:cxn modelId="{04FABC5F-B829-4EF7-B0E6-B7E9E439E186}" type="presOf" srcId="{83E3590F-B865-4A9F-A55D-84DD4EE16AF8}" destId="{9860EA55-A116-4F6B-88E9-D62FD530FE12}" srcOrd="0" destOrd="0" presId="urn:microsoft.com/office/officeart/2005/8/layout/chevron1"/>
    <dgm:cxn modelId="{623B046A-EF5C-4E9F-B917-D7494C19BCA5}" type="presOf" srcId="{30E993BB-22ED-4F5A-B9F2-5747ED096169}" destId="{139DEDC0-7DBF-487F-A8B6-48A6D36277E1}" srcOrd="0" destOrd="0" presId="urn:microsoft.com/office/officeart/2005/8/layout/chevron1"/>
    <dgm:cxn modelId="{C9D41D17-C7B4-42B0-978F-F19C502E6EBE}" type="presParOf" srcId="{9860EA55-A116-4F6B-88E9-D62FD530FE12}" destId="{139DEDC0-7DBF-487F-A8B6-48A6D36277E1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DEDC0-7DBF-487F-A8B6-48A6D36277E1}">
      <dsp:nvSpPr>
        <dsp:cNvPr id="0" name=""/>
        <dsp:cNvSpPr/>
      </dsp:nvSpPr>
      <dsp:spPr>
        <a:xfrm>
          <a:off x="4456" y="0"/>
          <a:ext cx="4559234" cy="68011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4021" tIns="54674" rIns="54674" bIns="54674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4100" kern="1200" dirty="0">
              <a:solidFill>
                <a:srgbClr val="FF0000"/>
              </a:solidFill>
            </a:rPr>
            <a:t>Contents</a:t>
          </a:r>
          <a:endParaRPr lang="tr-TR" sz="4100" kern="1200" dirty="0">
            <a:solidFill>
              <a:srgbClr val="FF0000"/>
            </a:solidFill>
          </a:endParaRPr>
        </a:p>
      </dsp:txBody>
      <dsp:txXfrm>
        <a:off x="344515" y="0"/>
        <a:ext cx="3879117" cy="680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170D988-C4D3-4AF6-B8B2-A1BAEBE05204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0D988-C4D3-4AF6-B8B2-A1BAEBE05204}" type="slidenum">
              <a:rPr lang="en-US" altLang="tr-TR" smtClean="0"/>
              <a:pPr>
                <a:defRPr/>
              </a:pPr>
              <a:t>1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11983529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0D988-C4D3-4AF6-B8B2-A1BAEBE05204}" type="slidenum">
              <a:rPr lang="en-US" altLang="tr-TR" smtClean="0"/>
              <a:pPr>
                <a:defRPr/>
              </a:pPr>
              <a:t>11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886897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 Yer Tutucusu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tr-TR" altLang="tr-TR" dirty="0"/>
          </a:p>
        </p:txBody>
      </p:sp>
      <p:sp>
        <p:nvSpPr>
          <p:cNvPr id="33796" name="Slayt Numarası Yer Tutucus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CAA06960-2C2F-4D4E-B754-E93F7C043827}" type="slidenum">
              <a:rPr lang="en-US" altLang="tr-TR" smtClean="0">
                <a:latin typeface="Times New Roman" panose="02020603050405020304" pitchFamily="18" charset="0"/>
              </a:rPr>
              <a:pPr/>
              <a:t>12</a:t>
            </a:fld>
            <a:endParaRPr lang="en-US" altLang="tr-T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 Yer Tutucusu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tr-TR" altLang="tr-TR" dirty="0"/>
          </a:p>
        </p:txBody>
      </p:sp>
      <p:sp>
        <p:nvSpPr>
          <p:cNvPr id="33796" name="Slayt Numarası Yer Tutucus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CAA06960-2C2F-4D4E-B754-E93F7C043827}" type="slidenum">
              <a:rPr lang="en-US" altLang="tr-TR" smtClean="0">
                <a:latin typeface="Times New Roman" panose="02020603050405020304" pitchFamily="18" charset="0"/>
              </a:rPr>
              <a:pPr/>
              <a:t>13</a:t>
            </a:fld>
            <a:endParaRPr lang="en-US" altLang="tr-T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99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 Yer Tutucusu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tr-TR" altLang="tr-TR" dirty="0"/>
          </a:p>
        </p:txBody>
      </p:sp>
      <p:sp>
        <p:nvSpPr>
          <p:cNvPr id="33796" name="Slayt Numarası Yer Tutucus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CAA06960-2C2F-4D4E-B754-E93F7C043827}" type="slidenum">
              <a:rPr lang="en-US" altLang="tr-TR" smtClean="0">
                <a:latin typeface="Times New Roman" panose="02020603050405020304" pitchFamily="18" charset="0"/>
              </a:rPr>
              <a:pPr/>
              <a:t>14</a:t>
            </a:fld>
            <a:endParaRPr lang="en-US" altLang="tr-T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767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 Yer Tutucusu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tr-TR" altLang="tr-TR" dirty="0"/>
          </a:p>
        </p:txBody>
      </p:sp>
      <p:sp>
        <p:nvSpPr>
          <p:cNvPr id="7172" name="Slayt Numarası Yer Tutucus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511564B1-356D-44B6-A3FB-001C8FB4629C}" type="slidenum">
              <a:rPr lang="en-US" altLang="tr-TR" smtClean="0">
                <a:latin typeface="Times New Roman" panose="02020603050405020304" pitchFamily="18" charset="0"/>
              </a:rPr>
              <a:pPr/>
              <a:t>3</a:t>
            </a:fld>
            <a:endParaRPr lang="en-US" altLang="tr-T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 Yer Tutucusu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tr-TR" altLang="tr-TR" dirty="0"/>
          </a:p>
        </p:txBody>
      </p:sp>
      <p:sp>
        <p:nvSpPr>
          <p:cNvPr id="7172" name="Slayt Numarası Yer Tutucus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511564B1-356D-44B6-A3FB-001C8FB4629C}" type="slidenum">
              <a:rPr lang="en-US" altLang="tr-TR" smtClean="0">
                <a:latin typeface="Times New Roman" panose="02020603050405020304" pitchFamily="18" charset="0"/>
              </a:rPr>
              <a:pPr/>
              <a:t>4</a:t>
            </a:fld>
            <a:endParaRPr lang="en-US" altLang="tr-T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408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 Yer Tutucusu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tr-TR" altLang="tr-TR" dirty="0"/>
          </a:p>
        </p:txBody>
      </p:sp>
      <p:sp>
        <p:nvSpPr>
          <p:cNvPr id="7172" name="Slayt Numarası Yer Tutucus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511564B1-356D-44B6-A3FB-001C8FB4629C}" type="slidenum">
              <a:rPr lang="en-US" altLang="tr-TR" smtClean="0">
                <a:latin typeface="Times New Roman" panose="02020603050405020304" pitchFamily="18" charset="0"/>
              </a:rPr>
              <a:pPr/>
              <a:t>5</a:t>
            </a:fld>
            <a:endParaRPr lang="en-US" altLang="tr-T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335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 Yer Tutucusu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tr-TR" altLang="tr-TR" dirty="0"/>
          </a:p>
        </p:txBody>
      </p:sp>
      <p:sp>
        <p:nvSpPr>
          <p:cNvPr id="11268" name="Slayt Numarası Yer Tutucus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C154F86A-6CE3-4A2B-B4D7-50CA18ED5BD6}" type="slidenum">
              <a:rPr lang="en-US" altLang="tr-TR" smtClean="0">
                <a:latin typeface="Times New Roman" panose="02020603050405020304" pitchFamily="18" charset="0"/>
              </a:rPr>
              <a:pPr/>
              <a:t>6</a:t>
            </a:fld>
            <a:endParaRPr lang="en-US" altLang="tr-T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 Yer Tutucusu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tr-TR" altLang="tr-TR" dirty="0"/>
          </a:p>
        </p:txBody>
      </p:sp>
      <p:sp>
        <p:nvSpPr>
          <p:cNvPr id="11268" name="Slayt Numarası Yer Tutucus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C154F86A-6CE3-4A2B-B4D7-50CA18ED5BD6}" type="slidenum">
              <a:rPr lang="en-US" altLang="tr-TR" smtClean="0">
                <a:latin typeface="Times New Roman" panose="02020603050405020304" pitchFamily="18" charset="0"/>
              </a:rPr>
              <a:pPr/>
              <a:t>7</a:t>
            </a:fld>
            <a:endParaRPr lang="en-US" altLang="tr-T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795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0D988-C4D3-4AF6-B8B2-A1BAEBE05204}" type="slidenum">
              <a:rPr lang="en-US" altLang="tr-TR" smtClean="0"/>
              <a:pPr>
                <a:defRPr/>
              </a:pPr>
              <a:t>8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066793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0D988-C4D3-4AF6-B8B2-A1BAEBE05204}" type="slidenum">
              <a:rPr lang="en-US" altLang="tr-TR" smtClean="0"/>
              <a:pPr>
                <a:defRPr/>
              </a:pPr>
              <a:t>9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323126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0D988-C4D3-4AF6-B8B2-A1BAEBE05204}" type="slidenum">
              <a:rPr lang="en-US" altLang="tr-TR" smtClean="0"/>
              <a:pPr>
                <a:defRPr/>
              </a:pPr>
              <a:t>10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42231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defRPr/>
                </a:pPr>
                <a:endParaRPr lang="tr-TR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defRPr/>
                </a:pPr>
                <a:endParaRPr lang="tr-TR" alt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defRPr/>
                </a:pPr>
                <a:endParaRPr lang="tr-TR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defRPr/>
                </a:pPr>
                <a:endParaRPr lang="tr-TR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</p:grpSp>
      <p:grpSp>
        <p:nvGrpSpPr>
          <p:cNvPr id="14" name="Group 1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 flipV="1">
              <a:off x="5519" y="0"/>
              <a:ext cx="1" cy="432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 flipV="1">
              <a:off x="231" y="0"/>
              <a:ext cx="0" cy="432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5541" y="0"/>
              <a:ext cx="219" cy="183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>
              <a:off x="0" y="4137"/>
              <a:ext cx="5760" cy="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20" name="Rectangle 23"/>
            <p:cNvSpPr>
              <a:spLocks noChangeArrowheads="1"/>
            </p:cNvSpPr>
            <p:nvPr/>
          </p:nvSpPr>
          <p:spPr bwMode="auto">
            <a:xfrm>
              <a:off x="0" y="4137"/>
              <a:ext cx="219" cy="183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0" y="0"/>
              <a:ext cx="219" cy="183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5541" y="4137"/>
              <a:ext cx="219" cy="183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</p:grpSp>
      <p:sp>
        <p:nvSpPr>
          <p:cNvPr id="9934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9934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23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5585C41-42FC-45AD-966E-68759B9C3067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1969331005"/>
      </p:ext>
    </p:extLst>
  </p:cSld>
  <p:clrMapOvr>
    <a:masterClrMapping/>
  </p:clrMapOvr>
  <p:transition spd="slow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A8E5E-4612-4B89-8D5C-BBFA78FE7E6C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504952122"/>
      </p:ext>
    </p:extLst>
  </p:cSld>
  <p:clrMapOvr>
    <a:masterClrMapping/>
  </p:clrMapOvr>
  <p:transition spd="slow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A82FE-DE39-4A3C-B5F7-A8D9945A82BC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453630125"/>
      </p:ext>
    </p:extLst>
  </p:cSld>
  <p:clrMapOvr>
    <a:masterClrMapping/>
  </p:clrMapOvr>
  <p:transition spd="slow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AB96A-9BF9-4448-B89A-761A4121063F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748975353"/>
      </p:ext>
    </p:extLst>
  </p:cSld>
  <p:clrMapOvr>
    <a:masterClrMapping/>
  </p:clrMapOvr>
  <p:transition spd="slow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7EF46-8A31-45DA-BB80-1D97077847CB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4054451737"/>
      </p:ext>
    </p:extLst>
  </p:cSld>
  <p:clrMapOvr>
    <a:masterClrMapping/>
  </p:clrMapOvr>
  <p:transition spd="slow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8AD67-0E67-457F-9243-76E7365EF638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879127855"/>
      </p:ext>
    </p:extLst>
  </p:cSld>
  <p:clrMapOvr>
    <a:masterClrMapping/>
  </p:clrMapOvr>
  <p:transition spd="slow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C35B2-481F-4FAE-9DEB-BB5A6CA78574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388388669"/>
      </p:ext>
    </p:extLst>
  </p:cSld>
  <p:clrMapOvr>
    <a:masterClrMapping/>
  </p:clrMapOvr>
  <p:transition spd="slow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F2E20-7192-4BED-9837-AA2C083DF7B9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969263103"/>
      </p:ext>
    </p:extLst>
  </p:cSld>
  <p:clrMapOvr>
    <a:masterClrMapping/>
  </p:clrMapOvr>
  <p:transition spd="slow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922A4-0B3E-4D84-98E5-56B72DF665E2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916462082"/>
      </p:ext>
    </p:extLst>
  </p:cSld>
  <p:clrMapOvr>
    <a:masterClrMapping/>
  </p:clrMapOvr>
  <p:transition spd="slow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91E1F-B41E-42F0-9969-A5AD8758F8AE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3228320391"/>
      </p:ext>
    </p:extLst>
  </p:cSld>
  <p:clrMapOvr>
    <a:masterClrMapping/>
  </p:clrMapOvr>
  <p:transition spd="slow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0BFC5-C10B-4421-98E9-B5B496766790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238728563"/>
      </p:ext>
    </p:extLst>
  </p:cSld>
  <p:clrMapOvr>
    <a:masterClrMapping/>
  </p:clrMapOvr>
  <p:transition spd="slow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tr-TR" alt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tr-TR" alt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tr-TR" alt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tr-TR" alt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tr-TR" alt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tr-TR" alt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tr-TR" alt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9831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1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1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7AAD3A7-088C-45F2-9DCB-6BD419A406CA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  <p:grpSp>
        <p:nvGrpSpPr>
          <p:cNvPr id="1038" name="Group 14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9" name="Line 15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 flipV="1">
              <a:off x="5519" y="0"/>
              <a:ext cx="1" cy="432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 flipH="1" flipV="1">
              <a:off x="231" y="0"/>
              <a:ext cx="0" cy="432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5541" y="0"/>
              <a:ext cx="219" cy="183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0" y="4137"/>
              <a:ext cx="5760" cy="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0" y="4137"/>
              <a:ext cx="219" cy="183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  <p:sp>
          <p:nvSpPr>
            <p:cNvPr id="1045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219" cy="183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  <p:sp>
          <p:nvSpPr>
            <p:cNvPr id="1046" name="Rectangle 22"/>
            <p:cNvSpPr>
              <a:spLocks noChangeArrowheads="1"/>
            </p:cNvSpPr>
            <p:nvPr/>
          </p:nvSpPr>
          <p:spPr bwMode="auto">
            <a:xfrm>
              <a:off x="5541" y="4137"/>
              <a:ext cx="219" cy="183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defRPr/>
              </a:pPr>
              <a:endParaRPr lang="tr-TR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>
    <p:cover dir="u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0525" y="1231900"/>
            <a:ext cx="8359775" cy="1471613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</a:pPr>
            <a:r>
              <a:rPr lang="tr-TR" altLang="tr-TR" sz="3200">
                <a:latin typeface="Arial Black" panose="020B0A04020102020204" pitchFamily="34" charset="0"/>
              </a:rPr>
              <a:t>COMSOL Conference 2020</a:t>
            </a:r>
            <a:br>
              <a:rPr lang="tr-TR" altLang="tr-TR" sz="3200">
                <a:latin typeface="Arial Black" panose="020B0A04020102020204" pitchFamily="34" charset="0"/>
              </a:rPr>
            </a:br>
            <a:r>
              <a:rPr lang="en-US" altLang="tr-TR" sz="3200">
                <a:latin typeface="Arial Black" panose="020B0A04020102020204" pitchFamily="34" charset="0"/>
              </a:rPr>
              <a:t> 14 - 16 Oct 2020</a:t>
            </a:r>
            <a:br>
              <a:rPr lang="en-US" altLang="tr-TR" sz="3200">
                <a:latin typeface="Arial Black" panose="020B0A04020102020204" pitchFamily="34" charset="0"/>
              </a:rPr>
            </a:br>
            <a:r>
              <a:rPr lang="en-US" altLang="tr-TR" sz="3200">
                <a:latin typeface="Arial Black" panose="020B0A04020102020204" pitchFamily="34" charset="0"/>
              </a:rPr>
              <a:t> Grenoble, France</a:t>
            </a:r>
            <a:endParaRPr lang="en-US" altLang="en-US" sz="3200" b="1">
              <a:latin typeface="Arial Black" panose="020B0A04020102020204" pitchFamily="34" charset="0"/>
            </a:endParaRPr>
          </a:p>
        </p:txBody>
      </p:sp>
      <p:sp>
        <p:nvSpPr>
          <p:cNvPr id="4099" name="Subtitle 1"/>
          <p:cNvSpPr>
            <a:spLocks noGrp="1"/>
          </p:cNvSpPr>
          <p:nvPr>
            <p:ph type="subTitle" idx="1"/>
          </p:nvPr>
        </p:nvSpPr>
        <p:spPr>
          <a:xfrm>
            <a:off x="393700" y="3721100"/>
            <a:ext cx="8356600" cy="13922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rgbClr val="FF0000"/>
                </a:solidFill>
                <a:latin typeface="Arial Black" panose="020B0A04020102020204" pitchFamily="34" charset="0"/>
              </a:rPr>
              <a:t>A New Three Phase Triangle Core Measurement Type Voltage Transformer</a:t>
            </a:r>
            <a:endParaRPr lang="tr-TR" altLang="en-US" sz="2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100" name="Metin kutusu 1"/>
          <p:cNvSpPr txBox="1">
            <a:spLocks noChangeArrowheads="1"/>
          </p:cNvSpPr>
          <p:nvPr/>
        </p:nvSpPr>
        <p:spPr bwMode="auto">
          <a:xfrm>
            <a:off x="509588" y="5392738"/>
            <a:ext cx="81518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600" b="1" dirty="0"/>
              <a:t>Under </a:t>
            </a:r>
            <a:r>
              <a:rPr lang="tr-TR" altLang="en-US" sz="1600" b="1" dirty="0" err="1"/>
              <a:t>the</a:t>
            </a:r>
            <a:r>
              <a:rPr lang="tr-TR" altLang="en-US" sz="1600" b="1" dirty="0"/>
              <a:t> </a:t>
            </a:r>
            <a:r>
              <a:rPr lang="tr-TR" altLang="en-US" sz="1600" b="1" dirty="0" err="1"/>
              <a:t>guidance</a:t>
            </a:r>
            <a:r>
              <a:rPr lang="tr-TR" altLang="en-US" sz="1600" b="1" dirty="0"/>
              <a:t> of: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tr-TR" altLang="en-US" sz="1600" b="1" dirty="0"/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600" b="1" dirty="0"/>
              <a:t>	P</a:t>
            </a:r>
            <a:r>
              <a:rPr lang="en-US" altLang="en-US" sz="1600" b="1" dirty="0" err="1"/>
              <a:t>rof</a:t>
            </a:r>
            <a:r>
              <a:rPr lang="tr-TR" altLang="en-US" sz="1600" b="1" dirty="0"/>
              <a:t>. Dr. Okan ÖZGÖNENEL, </a:t>
            </a:r>
            <a:r>
              <a:rPr lang="tr-TR" altLang="en-US" sz="1600" b="1" dirty="0" err="1"/>
              <a:t>Baris</a:t>
            </a:r>
            <a:r>
              <a:rPr lang="tr-TR" altLang="en-US" sz="1600" b="1" dirty="0"/>
              <a:t> CEPKEN, Burcu CILSAL	</a:t>
            </a:r>
            <a:endParaRPr lang="en-US" altLang="en-US" sz="1600" b="1" dirty="0"/>
          </a:p>
        </p:txBody>
      </p:sp>
      <p:pic>
        <p:nvPicPr>
          <p:cNvPr id="4101" name="Resi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5" t="6825" r="24745" b="4436"/>
          <a:stretch>
            <a:fillRect/>
          </a:stretch>
        </p:blipFill>
        <p:spPr bwMode="auto">
          <a:xfrm>
            <a:off x="6662738" y="2052638"/>
            <a:ext cx="1998662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8885">
    <p:cover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 10"/>
          <p:cNvGrpSpPr/>
          <p:nvPr/>
        </p:nvGrpSpPr>
        <p:grpSpPr>
          <a:xfrm>
            <a:off x="3624943" y="496275"/>
            <a:ext cx="5060128" cy="929754"/>
            <a:chOff x="103489" y="-2413453"/>
            <a:chExt cx="6090046" cy="977126"/>
          </a:xfrm>
          <a:scene3d>
            <a:camera prst="orthographicFront"/>
            <a:lightRig rig="flat" dir="t"/>
          </a:scene3d>
        </p:grpSpPr>
        <p:sp>
          <p:nvSpPr>
            <p:cNvPr id="12" name="Köşeli Çift Ayraç 11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Köşeli Çift Ayraç 4"/>
            <p:cNvSpPr txBox="1"/>
            <p:nvPr/>
          </p:nvSpPr>
          <p:spPr>
            <a:xfrm>
              <a:off x="320538" y="-2315199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altLang="en-US" sz="3600" dirty="0" err="1">
                  <a:solidFill>
                    <a:schemeClr val="hlink"/>
                  </a:solidFill>
                </a:rPr>
                <a:t>Simulation</a:t>
              </a:r>
              <a:r>
                <a:rPr lang="tr-TR" altLang="en-US" sz="3600" dirty="0">
                  <a:solidFill>
                    <a:schemeClr val="hlink"/>
                  </a:solidFill>
                </a:rPr>
                <a:t> </a:t>
              </a:r>
              <a:r>
                <a:rPr lang="tr-TR" altLang="en-US" sz="3600" dirty="0" err="1">
                  <a:solidFill>
                    <a:schemeClr val="hlink"/>
                  </a:solidFill>
                </a:rPr>
                <a:t>Results</a:t>
              </a:r>
              <a:endParaRPr lang="tr-TR" sz="3600" dirty="0"/>
            </a:p>
          </p:txBody>
        </p:sp>
      </p:grp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375185" y="1792224"/>
            <a:ext cx="8373237" cy="476707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None/>
              <a:defRPr/>
            </a:pPr>
            <a:r>
              <a:rPr lang="tr-TR" altLang="en-US" sz="1600" kern="0" dirty="0">
                <a:solidFill>
                  <a:srgbClr val="000099"/>
                </a:solidFill>
              </a:rPr>
              <a:t>C</a:t>
            </a:r>
            <a:r>
              <a:rPr lang="en-US" altLang="en-US" sz="1600" kern="0" dirty="0" err="1">
                <a:solidFill>
                  <a:srgbClr val="000099"/>
                </a:solidFill>
              </a:rPr>
              <a:t>urrent</a:t>
            </a:r>
            <a:r>
              <a:rPr lang="en-US" altLang="en-US" sz="1600" kern="0" dirty="0">
                <a:solidFill>
                  <a:srgbClr val="000099"/>
                </a:solidFill>
              </a:rPr>
              <a:t> density distribution is given in Figure 4.</a:t>
            </a:r>
            <a:endParaRPr lang="tr-TR" altLang="en-US" sz="1600" kern="0" dirty="0">
              <a:solidFill>
                <a:srgbClr val="000099"/>
              </a:solidFill>
            </a:endParaRPr>
          </a:p>
        </p:txBody>
      </p:sp>
      <p:sp>
        <p:nvSpPr>
          <p:cNvPr id="7" name="Dikdörtgen 5"/>
          <p:cNvSpPr>
            <a:spLocks noChangeArrowheads="1"/>
          </p:cNvSpPr>
          <p:nvPr/>
        </p:nvSpPr>
        <p:spPr bwMode="auto">
          <a:xfrm>
            <a:off x="405003" y="6098459"/>
            <a:ext cx="83732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solidFill>
                  <a:srgbClr val="FF0000"/>
                </a:solidFill>
              </a:rPr>
              <a:t> </a:t>
            </a:r>
            <a:r>
              <a:rPr lang="en-US" altLang="en-US" sz="1400" b="1" dirty="0"/>
              <a:t>Figure </a:t>
            </a:r>
            <a:r>
              <a:rPr lang="tr-TR" altLang="en-US" sz="1400" b="1" dirty="0"/>
              <a:t>4</a:t>
            </a:r>
            <a:r>
              <a:rPr lang="en-US" altLang="en-US" sz="1400" b="1" dirty="0"/>
              <a:t>. Current density norm</a:t>
            </a:r>
            <a:endParaRPr lang="tr-TR" altLang="en-US" sz="1400" b="1" dirty="0"/>
          </a:p>
        </p:txBody>
      </p:sp>
      <p:pic>
        <p:nvPicPr>
          <p:cNvPr id="8" name="Resim 7"/>
          <p:cNvPicPr/>
          <p:nvPr/>
        </p:nvPicPr>
        <p:blipFill>
          <a:blip r:embed="rId3"/>
          <a:stretch>
            <a:fillRect/>
          </a:stretch>
        </p:blipFill>
        <p:spPr>
          <a:xfrm>
            <a:off x="1402080" y="2414016"/>
            <a:ext cx="6233160" cy="354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972669"/>
      </p:ext>
    </p:extLst>
  </p:cSld>
  <p:clrMapOvr>
    <a:masterClrMapping/>
  </p:clrMapOvr>
  <p:transition spd="slow">
    <p:cover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 10"/>
          <p:cNvGrpSpPr/>
          <p:nvPr/>
        </p:nvGrpSpPr>
        <p:grpSpPr>
          <a:xfrm>
            <a:off x="3624943" y="496275"/>
            <a:ext cx="5060128" cy="929754"/>
            <a:chOff x="103489" y="-2413453"/>
            <a:chExt cx="6090046" cy="977126"/>
          </a:xfrm>
          <a:scene3d>
            <a:camera prst="orthographicFront"/>
            <a:lightRig rig="flat" dir="t"/>
          </a:scene3d>
        </p:grpSpPr>
        <p:sp>
          <p:nvSpPr>
            <p:cNvPr id="12" name="Köşeli Çift Ayraç 11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Köşeli Çift Ayraç 4"/>
            <p:cNvSpPr txBox="1"/>
            <p:nvPr/>
          </p:nvSpPr>
          <p:spPr>
            <a:xfrm>
              <a:off x="320538" y="-2315199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altLang="en-US" sz="3600" dirty="0" err="1">
                  <a:solidFill>
                    <a:schemeClr val="hlink"/>
                  </a:solidFill>
                </a:rPr>
                <a:t>Simulation</a:t>
              </a:r>
              <a:r>
                <a:rPr lang="tr-TR" altLang="en-US" sz="3600" dirty="0">
                  <a:solidFill>
                    <a:schemeClr val="hlink"/>
                  </a:solidFill>
                </a:rPr>
                <a:t> </a:t>
              </a:r>
              <a:r>
                <a:rPr lang="tr-TR" altLang="en-US" sz="3600" dirty="0" err="1">
                  <a:solidFill>
                    <a:schemeClr val="hlink"/>
                  </a:solidFill>
                </a:rPr>
                <a:t>Results</a:t>
              </a:r>
              <a:endParaRPr lang="tr-TR" sz="3600" dirty="0"/>
            </a:p>
          </p:txBody>
        </p:sp>
      </p:grp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375185" y="1792224"/>
            <a:ext cx="8373237" cy="476707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None/>
              <a:defRPr/>
            </a:pPr>
            <a:r>
              <a:rPr lang="tr-TR" altLang="en-US" sz="1600" kern="0" dirty="0">
                <a:solidFill>
                  <a:srgbClr val="000099"/>
                </a:solidFill>
              </a:rPr>
              <a:t>I</a:t>
            </a:r>
            <a:r>
              <a:rPr lang="en-US" altLang="en-US" sz="1600" kern="0" dirty="0" err="1">
                <a:solidFill>
                  <a:srgbClr val="000099"/>
                </a:solidFill>
              </a:rPr>
              <a:t>nduced</a:t>
            </a:r>
            <a:r>
              <a:rPr lang="en-US" altLang="en-US" sz="1600" kern="0" dirty="0">
                <a:solidFill>
                  <a:srgbClr val="000099"/>
                </a:solidFill>
              </a:rPr>
              <a:t> voltages </a:t>
            </a:r>
            <a:r>
              <a:rPr lang="tr-TR" altLang="en-US" sz="1600" kern="0" dirty="0" err="1">
                <a:solidFill>
                  <a:srgbClr val="000099"/>
                </a:solidFill>
              </a:rPr>
              <a:t>are</a:t>
            </a:r>
            <a:r>
              <a:rPr lang="en-US" altLang="en-US" sz="1600" kern="0" dirty="0">
                <a:solidFill>
                  <a:srgbClr val="000099"/>
                </a:solidFill>
              </a:rPr>
              <a:t> given in Figure 5</a:t>
            </a:r>
            <a:r>
              <a:rPr lang="en-US" altLang="en-US" sz="1400" kern="0" dirty="0">
                <a:solidFill>
                  <a:srgbClr val="000099"/>
                </a:solidFill>
              </a:rPr>
              <a:t>.</a:t>
            </a:r>
            <a:endParaRPr lang="tr-TR" altLang="en-US" sz="1400" kern="0" dirty="0">
              <a:solidFill>
                <a:srgbClr val="000099"/>
              </a:solidFill>
            </a:endParaRPr>
          </a:p>
        </p:txBody>
      </p:sp>
      <p:sp>
        <p:nvSpPr>
          <p:cNvPr id="7" name="Dikdörtgen 5"/>
          <p:cNvSpPr>
            <a:spLocks noChangeArrowheads="1"/>
          </p:cNvSpPr>
          <p:nvPr/>
        </p:nvSpPr>
        <p:spPr bwMode="auto">
          <a:xfrm>
            <a:off x="405003" y="6098459"/>
            <a:ext cx="83732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solidFill>
                  <a:srgbClr val="FF0000"/>
                </a:solidFill>
              </a:rPr>
              <a:t> </a:t>
            </a:r>
            <a:r>
              <a:rPr lang="en-US" altLang="en-US" sz="1400" b="1" dirty="0"/>
              <a:t>Figure </a:t>
            </a:r>
            <a:r>
              <a:rPr lang="tr-TR" altLang="en-US" sz="1400" b="1" dirty="0"/>
              <a:t>5</a:t>
            </a:r>
            <a:r>
              <a:rPr lang="en-US" altLang="en-US" sz="1400" b="1" dirty="0"/>
              <a:t>. Induced voltages in primary and secondary sides</a:t>
            </a:r>
            <a:endParaRPr lang="tr-TR" altLang="en-US" sz="1400" b="1" dirty="0"/>
          </a:p>
        </p:txBody>
      </p:sp>
      <p:pic>
        <p:nvPicPr>
          <p:cNvPr id="9" name="Resim 8"/>
          <p:cNvPicPr/>
          <p:nvPr/>
        </p:nvPicPr>
        <p:blipFill>
          <a:blip r:embed="rId3"/>
          <a:stretch>
            <a:fillRect/>
          </a:stretch>
        </p:blipFill>
        <p:spPr>
          <a:xfrm>
            <a:off x="1158240" y="2417647"/>
            <a:ext cx="6598920" cy="352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67168"/>
      </p:ext>
    </p:extLst>
  </p:cSld>
  <p:clrMapOvr>
    <a:masterClrMapping/>
  </p:clrMapOvr>
  <p:transition spd="slow">
    <p:cover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5"/>
          <p:cNvSpPr txBox="1">
            <a:spLocks noChangeArrowheads="1"/>
          </p:cNvSpPr>
          <p:nvPr/>
        </p:nvSpPr>
        <p:spPr bwMode="auto">
          <a:xfrm>
            <a:off x="760413" y="2974975"/>
            <a:ext cx="4573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9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60413" y="1900238"/>
            <a:ext cx="7769225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22275" y="2242725"/>
            <a:ext cx="8107363" cy="397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itchFamily="2" charset="2"/>
              <a:buChar char="v"/>
              <a:defRPr/>
            </a:pPr>
            <a:r>
              <a:rPr lang="en-US" altLang="en-US" sz="1800" kern="0" dirty="0">
                <a:solidFill>
                  <a:srgbClr val="000099"/>
                </a:solidFill>
              </a:rPr>
              <a:t>This paper proposed a </a:t>
            </a:r>
            <a:r>
              <a:rPr lang="en-US" altLang="en-US" sz="1800" b="1" kern="0" dirty="0">
                <a:solidFill>
                  <a:srgbClr val="000099"/>
                </a:solidFill>
              </a:rPr>
              <a:t>new type voltage measurement transformer based on triangular core shape</a:t>
            </a:r>
            <a:r>
              <a:rPr lang="en-US" altLang="en-US" sz="1800" kern="0" dirty="0">
                <a:solidFill>
                  <a:srgbClr val="000099"/>
                </a:solidFill>
              </a:rPr>
              <a:t>. </a:t>
            </a:r>
            <a:endParaRPr lang="tr-TR" altLang="en-US" sz="1800" kern="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itchFamily="2" charset="2"/>
              <a:buChar char="v"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itchFamily="2" charset="2"/>
              <a:buChar char="v"/>
              <a:defRPr/>
            </a:pPr>
            <a:r>
              <a:rPr lang="en-US" altLang="en-US" sz="1800" kern="0" dirty="0">
                <a:solidFill>
                  <a:srgbClr val="000099"/>
                </a:solidFill>
              </a:rPr>
              <a:t>The use of all useful aspects of the triangle core concept in voltage measurement transformers constitutes the </a:t>
            </a:r>
            <a:r>
              <a:rPr lang="en-US" altLang="en-US" sz="1800" b="1" kern="0" dirty="0">
                <a:solidFill>
                  <a:srgbClr val="FF0000"/>
                </a:solidFill>
              </a:rPr>
              <a:t>main innovative aspect </a:t>
            </a:r>
            <a:r>
              <a:rPr lang="en-US" altLang="en-US" sz="1800" kern="0" dirty="0">
                <a:solidFill>
                  <a:srgbClr val="000099"/>
                </a:solidFill>
              </a:rPr>
              <a:t>of our work. </a:t>
            </a:r>
            <a:endParaRPr lang="tr-TR" altLang="en-US" sz="1800" kern="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itchFamily="2" charset="2"/>
              <a:buChar char="v"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itchFamily="2" charset="2"/>
              <a:buChar char="v"/>
              <a:defRPr/>
            </a:pPr>
            <a:r>
              <a:rPr lang="en-US" altLang="en-US" sz="1800" kern="0" dirty="0">
                <a:solidFill>
                  <a:srgbClr val="000099"/>
                </a:solidFill>
              </a:rPr>
              <a:t>On the proposed model FEA is performed its performance for both </a:t>
            </a:r>
            <a:r>
              <a:rPr lang="en-US" altLang="en-US" sz="1800" b="1" kern="0" dirty="0"/>
              <a:t>open and short circuit tests. </a:t>
            </a:r>
            <a:endParaRPr lang="tr-TR" altLang="en-US" sz="1800" b="1" kern="0" dirty="0"/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itchFamily="2" charset="2"/>
              <a:buNone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</p:txBody>
      </p:sp>
      <p:grpSp>
        <p:nvGrpSpPr>
          <p:cNvPr id="6" name="Grup 5"/>
          <p:cNvGrpSpPr/>
          <p:nvPr/>
        </p:nvGrpSpPr>
        <p:grpSpPr>
          <a:xfrm>
            <a:off x="3515173" y="576112"/>
            <a:ext cx="5166794" cy="882574"/>
            <a:chOff x="103489" y="-2413453"/>
            <a:chExt cx="6090046" cy="935555"/>
          </a:xfrm>
          <a:scene3d>
            <a:camera prst="orthographicFront"/>
            <a:lightRig rig="flat" dir="t"/>
          </a:scene3d>
        </p:grpSpPr>
        <p:sp>
          <p:nvSpPr>
            <p:cNvPr id="7" name="Köşeli Çift Ayraç 6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Köşeli Çift Ayraç 4"/>
            <p:cNvSpPr txBox="1"/>
            <p:nvPr/>
          </p:nvSpPr>
          <p:spPr>
            <a:xfrm>
              <a:off x="320538" y="-2356770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altLang="en-US" sz="4000" dirty="0" err="1">
                  <a:solidFill>
                    <a:srgbClr val="FF0000"/>
                  </a:solidFill>
                </a:rPr>
                <a:t>Conclusion</a:t>
              </a:r>
              <a:endParaRPr lang="tr-TR" sz="4000" dirty="0"/>
            </a:p>
          </p:txBody>
        </p:sp>
      </p:grpSp>
    </p:spTree>
  </p:cSld>
  <p:clrMapOvr>
    <a:masterClrMapping/>
  </p:clrMapOvr>
  <p:transition spd="slow">
    <p:cover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5"/>
          <p:cNvSpPr txBox="1">
            <a:spLocks noChangeArrowheads="1"/>
          </p:cNvSpPr>
          <p:nvPr/>
        </p:nvSpPr>
        <p:spPr bwMode="auto">
          <a:xfrm>
            <a:off x="760413" y="2974975"/>
            <a:ext cx="4573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9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60413" y="1900238"/>
            <a:ext cx="7769225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</p:txBody>
      </p:sp>
      <p:grpSp>
        <p:nvGrpSpPr>
          <p:cNvPr id="6" name="Grup 5"/>
          <p:cNvGrpSpPr/>
          <p:nvPr/>
        </p:nvGrpSpPr>
        <p:grpSpPr>
          <a:xfrm>
            <a:off x="3515173" y="576112"/>
            <a:ext cx="5166794" cy="882574"/>
            <a:chOff x="103489" y="-2413453"/>
            <a:chExt cx="6090046" cy="935555"/>
          </a:xfrm>
          <a:scene3d>
            <a:camera prst="orthographicFront"/>
            <a:lightRig rig="flat" dir="t"/>
          </a:scene3d>
        </p:grpSpPr>
        <p:sp>
          <p:nvSpPr>
            <p:cNvPr id="7" name="Köşeli Çift Ayraç 6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Köşeli Çift Ayraç 4"/>
            <p:cNvSpPr txBox="1"/>
            <p:nvPr/>
          </p:nvSpPr>
          <p:spPr>
            <a:xfrm>
              <a:off x="320538" y="-2356770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altLang="en-US" sz="4000" dirty="0" err="1">
                  <a:solidFill>
                    <a:srgbClr val="FF0000"/>
                  </a:solidFill>
                </a:rPr>
                <a:t>Conclusion</a:t>
              </a:r>
              <a:endParaRPr lang="tr-TR" sz="4000" dirty="0"/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14864" y="2334640"/>
            <a:ext cx="8194287" cy="397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None/>
              <a:defRPr/>
            </a:pPr>
            <a:r>
              <a:rPr lang="tr-TR" sz="1600" dirty="0">
                <a:solidFill>
                  <a:srgbClr val="000099"/>
                </a:solidFill>
              </a:rPr>
              <a:t> </a:t>
            </a:r>
            <a:r>
              <a:rPr lang="en-GB" sz="1600" dirty="0">
                <a:solidFill>
                  <a:srgbClr val="000099"/>
                </a:solidFill>
              </a:rPr>
              <a:t>Some useful </a:t>
            </a:r>
            <a:r>
              <a:rPr lang="en-GB" sz="1600" b="1" dirty="0">
                <a:solidFill>
                  <a:srgbClr val="000099"/>
                </a:solidFill>
              </a:rPr>
              <a:t>advantages</a:t>
            </a:r>
            <a:r>
              <a:rPr lang="en-GB" sz="1600" dirty="0">
                <a:solidFill>
                  <a:srgbClr val="000099"/>
                </a:solidFill>
              </a:rPr>
              <a:t> have been observed.</a:t>
            </a:r>
            <a:endParaRPr lang="tr-TR" sz="160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None/>
              <a:defRPr/>
            </a:pPr>
            <a:endParaRPr lang="tr-TR" sz="16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r>
              <a:rPr lang="en-US" sz="1600" dirty="0">
                <a:solidFill>
                  <a:srgbClr val="000099"/>
                </a:solidFill>
              </a:rPr>
              <a:t>Due to its symmetry the </a:t>
            </a:r>
            <a:r>
              <a:rPr lang="en-US" sz="1600" b="1" dirty="0">
                <a:solidFill>
                  <a:srgbClr val="FF0000"/>
                </a:solidFill>
              </a:rPr>
              <a:t>related losses </a:t>
            </a:r>
            <a:r>
              <a:rPr lang="en-US" sz="1600" dirty="0">
                <a:solidFill>
                  <a:srgbClr val="000099"/>
                </a:solidFill>
              </a:rPr>
              <a:t>and </a:t>
            </a:r>
            <a:r>
              <a:rPr lang="en-US" sz="1600" b="1" dirty="0">
                <a:solidFill>
                  <a:srgbClr val="FF0000"/>
                </a:solidFill>
              </a:rPr>
              <a:t>operation costs </a:t>
            </a:r>
            <a:r>
              <a:rPr lang="en-US" sz="1600" dirty="0">
                <a:solidFill>
                  <a:srgbClr val="000099"/>
                </a:solidFill>
              </a:rPr>
              <a:t>are </a:t>
            </a:r>
            <a:r>
              <a:rPr lang="en-US" sz="1600" b="1" dirty="0"/>
              <a:t>reduced</a:t>
            </a:r>
            <a:r>
              <a:rPr lang="en-US" sz="1600" dirty="0">
                <a:solidFill>
                  <a:srgbClr val="000099"/>
                </a:solidFill>
              </a:rPr>
              <a:t>. </a:t>
            </a:r>
            <a:endParaRPr lang="tr-TR" sz="16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endParaRPr lang="en-US" sz="16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r>
              <a:rPr lang="en-US" sz="1600" dirty="0">
                <a:solidFill>
                  <a:srgbClr val="000099"/>
                </a:solidFill>
              </a:rPr>
              <a:t>The symmetric structure and the </a:t>
            </a:r>
            <a:r>
              <a:rPr lang="en-US" sz="1600" b="1" dirty="0">
                <a:solidFill>
                  <a:srgbClr val="000099"/>
                </a:solidFill>
              </a:rPr>
              <a:t>lack of joints </a:t>
            </a:r>
            <a:r>
              <a:rPr lang="en-US" sz="1600" dirty="0">
                <a:solidFill>
                  <a:srgbClr val="000099"/>
                </a:solidFill>
              </a:rPr>
              <a:t>between </a:t>
            </a:r>
            <a:r>
              <a:rPr lang="en-US" sz="1600" b="1" dirty="0">
                <a:solidFill>
                  <a:srgbClr val="FF0000"/>
                </a:solidFill>
              </a:rPr>
              <a:t>core legs </a:t>
            </a:r>
            <a:r>
              <a:rPr lang="en-US" sz="1600" dirty="0">
                <a:solidFill>
                  <a:srgbClr val="000099"/>
                </a:solidFill>
              </a:rPr>
              <a:t>and </a:t>
            </a:r>
            <a:r>
              <a:rPr lang="en-US" sz="1600" b="1" dirty="0">
                <a:solidFill>
                  <a:srgbClr val="FF0000"/>
                </a:solidFill>
              </a:rPr>
              <a:t>yokes</a:t>
            </a:r>
            <a:r>
              <a:rPr lang="en-US" sz="1600" dirty="0">
                <a:solidFill>
                  <a:srgbClr val="000099"/>
                </a:solidFill>
              </a:rPr>
              <a:t> have an </a:t>
            </a:r>
            <a:r>
              <a:rPr lang="en-US" sz="1600" b="1" dirty="0"/>
              <a:t>astonishing effect </a:t>
            </a:r>
            <a:r>
              <a:rPr lang="en-US" sz="1600" dirty="0">
                <a:solidFill>
                  <a:srgbClr val="000099"/>
                </a:solidFill>
              </a:rPr>
              <a:t>on the characteristics of the transformer. </a:t>
            </a:r>
            <a:endParaRPr lang="tr-TR" sz="160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None/>
              <a:defRPr/>
            </a:pPr>
            <a:endParaRPr lang="en-US" sz="16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r>
              <a:rPr lang="en-US" sz="1600" dirty="0">
                <a:solidFill>
                  <a:srgbClr val="000099"/>
                </a:solidFill>
              </a:rPr>
              <a:t>Each of the three legs is linked directly to the other two and the distances covered by the </a:t>
            </a:r>
            <a:r>
              <a:rPr lang="en-US" sz="1600" b="1" dirty="0">
                <a:solidFill>
                  <a:srgbClr val="000099"/>
                </a:solidFill>
              </a:rPr>
              <a:t>magnetic flux </a:t>
            </a:r>
            <a:r>
              <a:rPr lang="en-US" sz="1600" dirty="0">
                <a:solidFill>
                  <a:srgbClr val="000099"/>
                </a:solidFill>
              </a:rPr>
              <a:t>in the core are </a:t>
            </a:r>
            <a:r>
              <a:rPr lang="en-US" sz="1600" b="1" dirty="0">
                <a:solidFill>
                  <a:srgbClr val="FF0000"/>
                </a:solidFill>
              </a:rPr>
              <a:t>symmetrical</a:t>
            </a:r>
            <a:r>
              <a:rPr lang="en-US" sz="1600" dirty="0">
                <a:solidFill>
                  <a:srgbClr val="000099"/>
                </a:solidFill>
              </a:rPr>
              <a:t> and </a:t>
            </a:r>
            <a:r>
              <a:rPr lang="en-US" sz="1600" b="1" dirty="0">
                <a:solidFill>
                  <a:srgbClr val="FF0000"/>
                </a:solidFill>
              </a:rPr>
              <a:t>shorter.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6234141"/>
      </p:ext>
    </p:extLst>
  </p:cSld>
  <p:clrMapOvr>
    <a:masterClrMapping/>
  </p:clrMapOvr>
  <p:transition spd="slow">
    <p:cover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5"/>
          <p:cNvSpPr txBox="1">
            <a:spLocks noChangeArrowheads="1"/>
          </p:cNvSpPr>
          <p:nvPr/>
        </p:nvSpPr>
        <p:spPr bwMode="auto">
          <a:xfrm>
            <a:off x="760413" y="2974975"/>
            <a:ext cx="4573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9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60413" y="1900238"/>
            <a:ext cx="7769225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</p:txBody>
      </p:sp>
      <p:grpSp>
        <p:nvGrpSpPr>
          <p:cNvPr id="6" name="Grup 5"/>
          <p:cNvGrpSpPr/>
          <p:nvPr/>
        </p:nvGrpSpPr>
        <p:grpSpPr>
          <a:xfrm>
            <a:off x="3515173" y="576112"/>
            <a:ext cx="5166794" cy="882574"/>
            <a:chOff x="103489" y="-2413453"/>
            <a:chExt cx="6090046" cy="935555"/>
          </a:xfrm>
          <a:scene3d>
            <a:camera prst="orthographicFront"/>
            <a:lightRig rig="flat" dir="t"/>
          </a:scene3d>
        </p:grpSpPr>
        <p:sp>
          <p:nvSpPr>
            <p:cNvPr id="7" name="Köşeli Çift Ayraç 6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Köşeli Çift Ayraç 4"/>
            <p:cNvSpPr txBox="1"/>
            <p:nvPr/>
          </p:nvSpPr>
          <p:spPr>
            <a:xfrm>
              <a:off x="320538" y="-2356770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altLang="en-US" sz="4000" dirty="0" err="1">
                  <a:solidFill>
                    <a:srgbClr val="FF0000"/>
                  </a:solidFill>
                </a:rPr>
                <a:t>Conclusion</a:t>
              </a:r>
              <a:endParaRPr lang="tr-TR" sz="4000" dirty="0"/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69391" y="2874494"/>
            <a:ext cx="8194287" cy="2870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r>
              <a:rPr lang="en-US" sz="1600" dirty="0">
                <a:solidFill>
                  <a:srgbClr val="000099"/>
                </a:solidFill>
              </a:rPr>
              <a:t>If the magnetic flux in the yoke of one of the core rings </a:t>
            </a:r>
            <a:r>
              <a:rPr lang="en-US" sz="1600" b="1" dirty="0">
                <a:solidFill>
                  <a:srgbClr val="000099"/>
                </a:solidFill>
              </a:rPr>
              <a:t>becomes too large</a:t>
            </a:r>
            <a:r>
              <a:rPr lang="en-US" sz="1600" dirty="0">
                <a:solidFill>
                  <a:srgbClr val="000099"/>
                </a:solidFill>
              </a:rPr>
              <a:t>, </a:t>
            </a:r>
            <a:r>
              <a:rPr lang="en-US" sz="1600" b="1" dirty="0">
                <a:solidFill>
                  <a:srgbClr val="FF0000"/>
                </a:solidFill>
              </a:rPr>
              <a:t>the remaining flux can make its way via the other core ring </a:t>
            </a:r>
            <a:r>
              <a:rPr lang="en-US" sz="1600" dirty="0">
                <a:solidFill>
                  <a:srgbClr val="000099"/>
                </a:solidFill>
              </a:rPr>
              <a:t>and even </a:t>
            </a:r>
            <a:r>
              <a:rPr lang="en-US" sz="1600" b="1" dirty="0">
                <a:solidFill>
                  <a:srgbClr val="FF0000"/>
                </a:solidFill>
              </a:rPr>
              <a:t>close back </a:t>
            </a:r>
            <a:r>
              <a:rPr lang="en-US" sz="1600" dirty="0">
                <a:solidFill>
                  <a:srgbClr val="000099"/>
                </a:solidFill>
              </a:rPr>
              <a:t>over the third core ring, </a:t>
            </a:r>
            <a:r>
              <a:rPr lang="en-US" sz="1600" b="1" dirty="0"/>
              <a:t>providing a symmetric path</a:t>
            </a:r>
            <a:r>
              <a:rPr lang="en-US" sz="1600" dirty="0">
                <a:solidFill>
                  <a:srgbClr val="000099"/>
                </a:solidFill>
              </a:rPr>
              <a:t>. </a:t>
            </a:r>
            <a:endParaRPr lang="tr-TR" sz="160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None/>
              <a:defRPr/>
            </a:pPr>
            <a:endParaRPr lang="en-US" sz="16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r>
              <a:rPr lang="en-US" sz="1600" dirty="0">
                <a:solidFill>
                  <a:srgbClr val="000099"/>
                </a:solidFill>
              </a:rPr>
              <a:t>This </a:t>
            </a:r>
            <a:r>
              <a:rPr lang="en-US" sz="1600" b="1" dirty="0" err="1">
                <a:solidFill>
                  <a:srgbClr val="000099"/>
                </a:solidFill>
              </a:rPr>
              <a:t>behaviour</a:t>
            </a:r>
            <a:r>
              <a:rPr lang="en-US" sz="1600" b="1" dirty="0">
                <a:solidFill>
                  <a:srgbClr val="000099"/>
                </a:solidFill>
              </a:rPr>
              <a:t> together with the different footprint </a:t>
            </a:r>
            <a:r>
              <a:rPr lang="en-US" sz="1600" dirty="0">
                <a:solidFill>
                  <a:srgbClr val="000099"/>
                </a:solidFill>
              </a:rPr>
              <a:t>results in </a:t>
            </a:r>
            <a:r>
              <a:rPr lang="en-US" sz="1600" b="1" dirty="0">
                <a:solidFill>
                  <a:srgbClr val="FF0000"/>
                </a:solidFill>
              </a:rPr>
              <a:t>impressive advantages </a:t>
            </a:r>
            <a:r>
              <a:rPr lang="en-US" sz="1600" dirty="0">
                <a:solidFill>
                  <a:srgbClr val="000099"/>
                </a:solidFill>
              </a:rPr>
              <a:t>over conventional transformers.</a:t>
            </a:r>
            <a:r>
              <a:rPr lang="en-GB" sz="1600" dirty="0">
                <a:solidFill>
                  <a:srgbClr val="000099"/>
                </a:solidFill>
              </a:rPr>
              <a:t> </a:t>
            </a:r>
            <a:endParaRPr lang="tr-TR" altLang="en-US" sz="1600" kern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865384"/>
      </p:ext>
    </p:extLst>
  </p:cSld>
  <p:clrMapOvr>
    <a:masterClrMapping/>
  </p:clrMapOvr>
  <p:transition spd="slow">
    <p:cover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etin kutusu 1"/>
          <p:cNvSpPr txBox="1">
            <a:spLocks noChangeArrowheads="1"/>
          </p:cNvSpPr>
          <p:nvPr/>
        </p:nvSpPr>
        <p:spPr bwMode="auto">
          <a:xfrm>
            <a:off x="331788" y="1934127"/>
            <a:ext cx="8299450" cy="457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altLang="tr-TR" sz="1400" dirty="0">
                <a:solidFill>
                  <a:srgbClr val="000099"/>
                </a:solidFill>
              </a:rPr>
              <a:t>1. </a:t>
            </a:r>
            <a:r>
              <a:rPr lang="en-US" altLang="tr-TR" sz="1400" dirty="0" err="1">
                <a:solidFill>
                  <a:srgbClr val="000099"/>
                </a:solidFill>
              </a:rPr>
              <a:t>Yuhang</a:t>
            </a:r>
            <a:r>
              <a:rPr lang="en-US" altLang="tr-TR" sz="1400" dirty="0">
                <a:solidFill>
                  <a:srgbClr val="000099"/>
                </a:solidFill>
              </a:rPr>
              <a:t> Pan, Song Han, </a:t>
            </a:r>
            <a:r>
              <a:rPr lang="en-US" altLang="tr-TR" sz="1400" dirty="0" err="1">
                <a:solidFill>
                  <a:srgbClr val="000099"/>
                </a:solidFill>
              </a:rPr>
              <a:t>Jinling</a:t>
            </a:r>
            <a:r>
              <a:rPr lang="en-US" altLang="tr-TR" sz="1400" dirty="0">
                <a:solidFill>
                  <a:srgbClr val="000099"/>
                </a:solidFill>
              </a:rPr>
              <a:t> Feng, Xiao Hu, An analytical electromagnetic model of “Sen” transformer with multi-winding coupling International Journal of Electrical Power &amp; Energy Systems Vol. 120, 2020. 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altLang="tr-TR" sz="1400" dirty="0">
                <a:solidFill>
                  <a:srgbClr val="000099"/>
                </a:solidFill>
              </a:rPr>
              <a:t>2. </a:t>
            </a:r>
            <a:r>
              <a:rPr lang="en-US" altLang="tr-TR" sz="1400" dirty="0" err="1">
                <a:solidFill>
                  <a:srgbClr val="000099"/>
                </a:solidFill>
              </a:rPr>
              <a:t>Cezary</a:t>
            </a:r>
            <a:r>
              <a:rPr lang="en-US" altLang="tr-TR" sz="1400" dirty="0">
                <a:solidFill>
                  <a:srgbClr val="000099"/>
                </a:solidFill>
              </a:rPr>
              <a:t> </a:t>
            </a:r>
            <a:r>
              <a:rPr lang="en-US" altLang="tr-TR" sz="1400" dirty="0" err="1">
                <a:solidFill>
                  <a:srgbClr val="000099"/>
                </a:solidFill>
              </a:rPr>
              <a:t>Swieboda</a:t>
            </a:r>
            <a:r>
              <a:rPr lang="en-US" altLang="tr-TR" sz="1400" dirty="0">
                <a:solidFill>
                  <a:srgbClr val="000099"/>
                </a:solidFill>
              </a:rPr>
              <a:t>, Jan </a:t>
            </a:r>
            <a:r>
              <a:rPr lang="en-US" altLang="tr-TR" sz="1400" dirty="0" err="1">
                <a:solidFill>
                  <a:srgbClr val="000099"/>
                </a:solidFill>
              </a:rPr>
              <a:t>Walak</a:t>
            </a:r>
            <a:r>
              <a:rPr lang="en-US" altLang="tr-TR" sz="1400" dirty="0">
                <a:solidFill>
                  <a:srgbClr val="000099"/>
                </a:solidFill>
              </a:rPr>
              <a:t>, Marian </a:t>
            </a:r>
            <a:r>
              <a:rPr lang="en-US" altLang="tr-TR" sz="1400" dirty="0" err="1">
                <a:solidFill>
                  <a:srgbClr val="000099"/>
                </a:solidFill>
              </a:rPr>
              <a:t>Soinski</a:t>
            </a:r>
            <a:r>
              <a:rPr lang="en-US" altLang="tr-TR" sz="1400" dirty="0">
                <a:solidFill>
                  <a:srgbClr val="000099"/>
                </a:solidFill>
              </a:rPr>
              <a:t>, Jakub </a:t>
            </a:r>
            <a:r>
              <a:rPr lang="en-US" altLang="tr-TR" sz="1400" dirty="0" err="1">
                <a:solidFill>
                  <a:srgbClr val="000099"/>
                </a:solidFill>
              </a:rPr>
              <a:t>Rygal</a:t>
            </a:r>
            <a:r>
              <a:rPr lang="en-US" altLang="tr-TR" sz="1400" dirty="0">
                <a:solidFill>
                  <a:srgbClr val="000099"/>
                </a:solidFill>
              </a:rPr>
              <a:t>, Dominik </a:t>
            </a:r>
            <a:r>
              <a:rPr lang="en-US" altLang="tr-TR" sz="1400" dirty="0" err="1">
                <a:solidFill>
                  <a:srgbClr val="000099"/>
                </a:solidFill>
              </a:rPr>
              <a:t>Grybos</a:t>
            </a:r>
            <a:r>
              <a:rPr lang="en-US" altLang="tr-TR" sz="1400" dirty="0">
                <a:solidFill>
                  <a:srgbClr val="000099"/>
                </a:solidFill>
              </a:rPr>
              <a:t>, </a:t>
            </a:r>
            <a:r>
              <a:rPr lang="en-US" altLang="tr-TR" sz="1400" dirty="0" err="1">
                <a:solidFill>
                  <a:srgbClr val="000099"/>
                </a:solidFill>
              </a:rPr>
              <a:t>Nanocrystalline</a:t>
            </a:r>
            <a:r>
              <a:rPr lang="en-US" altLang="tr-TR" sz="1400" dirty="0">
                <a:solidFill>
                  <a:srgbClr val="000099"/>
                </a:solidFill>
              </a:rPr>
              <a:t> oval cut cores for current instrument transformer prototypes Measurement Vol. 136, Pages 50-58, 2019.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altLang="tr-TR" sz="1400" dirty="0">
                <a:solidFill>
                  <a:srgbClr val="000099"/>
                </a:solidFill>
              </a:rPr>
              <a:t>3. </a:t>
            </a:r>
            <a:r>
              <a:rPr lang="en-US" altLang="tr-TR" sz="1400" dirty="0" err="1">
                <a:solidFill>
                  <a:srgbClr val="000099"/>
                </a:solidFill>
              </a:rPr>
              <a:t>Selami</a:t>
            </a:r>
            <a:r>
              <a:rPr lang="en-US" altLang="tr-TR" sz="1400" dirty="0">
                <a:solidFill>
                  <a:srgbClr val="000099"/>
                </a:solidFill>
              </a:rPr>
              <a:t> </a:t>
            </a:r>
            <a:r>
              <a:rPr lang="en-US" altLang="tr-TR" sz="1400" dirty="0" err="1">
                <a:solidFill>
                  <a:srgbClr val="000099"/>
                </a:solidFill>
              </a:rPr>
              <a:t>Balci</a:t>
            </a:r>
            <a:r>
              <a:rPr lang="en-US" altLang="tr-TR" sz="1400" dirty="0">
                <a:solidFill>
                  <a:srgbClr val="000099"/>
                </a:solidFill>
              </a:rPr>
              <a:t>, Ibrahim </a:t>
            </a:r>
            <a:r>
              <a:rPr lang="en-US" altLang="tr-TR" sz="1400" dirty="0" err="1">
                <a:solidFill>
                  <a:srgbClr val="000099"/>
                </a:solidFill>
              </a:rPr>
              <a:t>Sefa</a:t>
            </a:r>
            <a:r>
              <a:rPr lang="en-US" altLang="tr-TR" sz="1400" dirty="0">
                <a:solidFill>
                  <a:srgbClr val="000099"/>
                </a:solidFill>
              </a:rPr>
              <a:t>, </a:t>
            </a:r>
            <a:r>
              <a:rPr lang="en-US" altLang="tr-TR" sz="1400" dirty="0" err="1">
                <a:solidFill>
                  <a:srgbClr val="000099"/>
                </a:solidFill>
              </a:rPr>
              <a:t>Necmi</a:t>
            </a:r>
            <a:r>
              <a:rPr lang="en-US" altLang="tr-TR" sz="1400" dirty="0">
                <a:solidFill>
                  <a:srgbClr val="000099"/>
                </a:solidFill>
              </a:rPr>
              <a:t> </a:t>
            </a:r>
            <a:r>
              <a:rPr lang="en-US" altLang="tr-TR" sz="1400" dirty="0" err="1">
                <a:solidFill>
                  <a:srgbClr val="000099"/>
                </a:solidFill>
              </a:rPr>
              <a:t>Altin</a:t>
            </a:r>
            <a:r>
              <a:rPr lang="en-US" altLang="tr-TR" sz="1400" dirty="0">
                <a:solidFill>
                  <a:srgbClr val="000099"/>
                </a:solidFill>
              </a:rPr>
              <a:t>, Design and analysis of a 35 kVA medium frequency power transformer with the </a:t>
            </a:r>
            <a:r>
              <a:rPr lang="en-US" altLang="tr-TR" sz="1400" dirty="0" err="1">
                <a:solidFill>
                  <a:srgbClr val="000099"/>
                </a:solidFill>
              </a:rPr>
              <a:t>nanocrystalline</a:t>
            </a:r>
            <a:r>
              <a:rPr lang="en-US" altLang="tr-TR" sz="1400" dirty="0">
                <a:solidFill>
                  <a:srgbClr val="000099"/>
                </a:solidFill>
              </a:rPr>
              <a:t> core material International Journal of Hydrogen Energy Volume 42, Issue 2813, Pages 17895-17909, 2017.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altLang="tr-TR" sz="1400" dirty="0">
                <a:solidFill>
                  <a:srgbClr val="000099"/>
                </a:solidFill>
              </a:rPr>
              <a:t>4. A. J. Moses, M. </a:t>
            </a:r>
            <a:r>
              <a:rPr lang="en-US" altLang="tr-TR" sz="1400" dirty="0" err="1">
                <a:solidFill>
                  <a:srgbClr val="000099"/>
                </a:solidFill>
              </a:rPr>
              <a:t>Yasin</a:t>
            </a:r>
            <a:r>
              <a:rPr lang="en-US" altLang="tr-TR" sz="1400" dirty="0">
                <a:solidFill>
                  <a:srgbClr val="000099"/>
                </a:solidFill>
              </a:rPr>
              <a:t>, M. </a:t>
            </a:r>
            <a:r>
              <a:rPr lang="en-US" altLang="tr-TR" sz="1400" dirty="0" err="1">
                <a:solidFill>
                  <a:srgbClr val="000099"/>
                </a:solidFill>
              </a:rPr>
              <a:t>Soiński</a:t>
            </a:r>
            <a:r>
              <a:rPr lang="en-US" altLang="tr-TR" sz="1400" dirty="0">
                <a:solidFill>
                  <a:srgbClr val="000099"/>
                </a:solidFill>
              </a:rPr>
              <a:t>, Evaluation of novel transformer cores Journal of Magnetism and Magnetic Materials, Volume 133, Issues 1–31,  May 1994 Pages 637-639, 1994.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altLang="tr-TR" sz="1400" dirty="0">
                <a:solidFill>
                  <a:srgbClr val="000099"/>
                </a:solidFill>
              </a:rPr>
              <a:t>5. </a:t>
            </a:r>
            <a:r>
              <a:rPr lang="en-US" altLang="tr-TR" sz="1400" dirty="0" err="1">
                <a:solidFill>
                  <a:srgbClr val="000099"/>
                </a:solidFill>
              </a:rPr>
              <a:t>Pelayo</a:t>
            </a:r>
            <a:r>
              <a:rPr lang="en-US" altLang="tr-TR" sz="1400" dirty="0">
                <a:solidFill>
                  <a:srgbClr val="000099"/>
                </a:solidFill>
              </a:rPr>
              <a:t> E. Blanco Alonso, Andrés </a:t>
            </a:r>
            <a:r>
              <a:rPr lang="en-US" altLang="tr-TR" sz="1400" dirty="0" err="1">
                <a:solidFill>
                  <a:srgbClr val="000099"/>
                </a:solidFill>
              </a:rPr>
              <a:t>Meana-Fernández</a:t>
            </a:r>
            <a:r>
              <a:rPr lang="en-US" altLang="tr-TR" sz="1400" dirty="0">
                <a:solidFill>
                  <a:srgbClr val="000099"/>
                </a:solidFill>
              </a:rPr>
              <a:t>, </a:t>
            </a:r>
            <a:r>
              <a:rPr lang="en-US" altLang="tr-TR" sz="1400" dirty="0" err="1">
                <a:solidFill>
                  <a:srgbClr val="000099"/>
                </a:solidFill>
              </a:rPr>
              <a:t>Jesús</a:t>
            </a:r>
            <a:r>
              <a:rPr lang="en-US" altLang="tr-TR" sz="1400" dirty="0">
                <a:solidFill>
                  <a:srgbClr val="000099"/>
                </a:solidFill>
              </a:rPr>
              <a:t> M. </a:t>
            </a:r>
            <a:r>
              <a:rPr lang="en-US" altLang="tr-TR" sz="1400" dirty="0" err="1">
                <a:solidFill>
                  <a:srgbClr val="000099"/>
                </a:solidFill>
              </a:rPr>
              <a:t>Fernández</a:t>
            </a:r>
            <a:r>
              <a:rPr lang="en-US" altLang="tr-TR" sz="1400" dirty="0">
                <a:solidFill>
                  <a:srgbClr val="000099"/>
                </a:solidFill>
              </a:rPr>
              <a:t> Oro, Thermal response and failure mode evaluation of a dry-type transformer Applied Thermal Engineering Vol. 12025, Pages 763-771, 2017.</a:t>
            </a:r>
          </a:p>
        </p:txBody>
      </p:sp>
      <p:grpSp>
        <p:nvGrpSpPr>
          <p:cNvPr id="5" name="Grup 4"/>
          <p:cNvGrpSpPr/>
          <p:nvPr/>
        </p:nvGrpSpPr>
        <p:grpSpPr>
          <a:xfrm>
            <a:off x="4572000" y="411056"/>
            <a:ext cx="4059238" cy="680117"/>
            <a:chOff x="4456" y="0"/>
            <a:chExt cx="4559234" cy="680117"/>
          </a:xfrm>
          <a:scene3d>
            <a:camera prst="orthographicFront"/>
            <a:lightRig rig="flat" dir="t"/>
          </a:scene3d>
        </p:grpSpPr>
        <p:sp>
          <p:nvSpPr>
            <p:cNvPr id="6" name="Köşeli Çift Ayraç 5"/>
            <p:cNvSpPr/>
            <p:nvPr/>
          </p:nvSpPr>
          <p:spPr>
            <a:xfrm>
              <a:off x="4456" y="0"/>
              <a:ext cx="4559234" cy="680117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Köşeli Çift Ayraç 4"/>
            <p:cNvSpPr txBox="1"/>
            <p:nvPr/>
          </p:nvSpPr>
          <p:spPr>
            <a:xfrm>
              <a:off x="344515" y="0"/>
              <a:ext cx="3879117" cy="68011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4021" tIns="54674" rIns="54674" bIns="54674" spcCol="1270" anchor="ctr"/>
            <a:lstStyle/>
            <a:p>
              <a:pPr algn="ctr" defTabSz="18224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altLang="en-US" sz="4100" dirty="0" err="1">
                  <a:solidFill>
                    <a:srgbClr val="FF0000"/>
                  </a:solidFill>
                </a:rPr>
                <a:t>References</a:t>
              </a:r>
              <a:endParaRPr lang="tr-TR" sz="41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spd="slow">
    <p:cover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5"/>
          <p:cNvSpPr txBox="1">
            <a:spLocks noChangeArrowheads="1"/>
          </p:cNvSpPr>
          <p:nvPr/>
        </p:nvSpPr>
        <p:spPr bwMode="auto">
          <a:xfrm>
            <a:off x="760413" y="2974975"/>
            <a:ext cx="4573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9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0238" y="2974975"/>
            <a:ext cx="7769225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tr-TR" altLang="en-US" sz="1200" kern="0" dirty="0">
              <a:solidFill>
                <a:srgbClr val="000099"/>
              </a:solidFill>
            </a:endParaRPr>
          </a:p>
        </p:txBody>
      </p:sp>
      <p:sp>
        <p:nvSpPr>
          <p:cNvPr id="37892" name="Metin kutusu 3"/>
          <p:cNvSpPr txBox="1">
            <a:spLocks noChangeArrowheads="1"/>
          </p:cNvSpPr>
          <p:nvPr/>
        </p:nvSpPr>
        <p:spPr bwMode="auto">
          <a:xfrm>
            <a:off x="403225" y="2587625"/>
            <a:ext cx="83010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0">
                <a:solidFill>
                  <a:srgbClr val="FF0000"/>
                </a:solidFill>
                <a:latin typeface="Blackadder ITC" panose="04020505051007020D02" pitchFamily="82" charset="0"/>
              </a:rPr>
              <a:t>Thank you </a:t>
            </a:r>
            <a:endParaRPr lang="tr-TR" altLang="en-US" sz="12000">
              <a:solidFill>
                <a:srgbClr val="FF0000"/>
              </a:solidFill>
              <a:latin typeface="Blackadder ITC" panose="04020505051007020D02" pitchFamily="82" charset="0"/>
            </a:endParaRPr>
          </a:p>
        </p:txBody>
      </p:sp>
      <p:sp>
        <p:nvSpPr>
          <p:cNvPr id="37893" name="Dikdörtgen 1"/>
          <p:cNvSpPr>
            <a:spLocks noChangeArrowheads="1"/>
          </p:cNvSpPr>
          <p:nvPr/>
        </p:nvSpPr>
        <p:spPr bwMode="auto">
          <a:xfrm>
            <a:off x="4948238" y="4837113"/>
            <a:ext cx="35591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400" dirty="0">
                <a:solidFill>
                  <a:srgbClr val="0033CC"/>
                </a:solidFill>
              </a:rPr>
              <a:t>Barış CEPKEN, Burcu ÇİLSAL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400" dirty="0">
                <a:solidFill>
                  <a:srgbClr val="0033CC"/>
                </a:solidFill>
              </a:rPr>
              <a:t>ESITAS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400" dirty="0">
                <a:solidFill>
                  <a:srgbClr val="0033CC"/>
                </a:solidFill>
              </a:rPr>
              <a:t>İstanbul</a:t>
            </a:r>
            <a:r>
              <a:rPr lang="en-US" altLang="en-US" sz="1400" dirty="0">
                <a:solidFill>
                  <a:srgbClr val="0033CC"/>
                </a:solidFill>
              </a:rPr>
              <a:t>, Turkey</a:t>
            </a:r>
            <a:endParaRPr lang="tr-TR" altLang="en-US" sz="1400" dirty="0">
              <a:solidFill>
                <a:srgbClr val="0033CC"/>
              </a:solidFill>
            </a:endParaRPr>
          </a:p>
        </p:txBody>
      </p:sp>
      <p:sp>
        <p:nvSpPr>
          <p:cNvPr id="37894" name="Dikdörtgen 1"/>
          <p:cNvSpPr>
            <a:spLocks noChangeArrowheads="1"/>
          </p:cNvSpPr>
          <p:nvPr/>
        </p:nvSpPr>
        <p:spPr bwMode="auto">
          <a:xfrm>
            <a:off x="260350" y="4837113"/>
            <a:ext cx="46878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400" dirty="0">
                <a:solidFill>
                  <a:srgbClr val="0033CC"/>
                </a:solidFill>
              </a:rPr>
              <a:t>Okan OZGONENEL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400" dirty="0" err="1">
                <a:solidFill>
                  <a:srgbClr val="0033CC"/>
                </a:solidFill>
              </a:rPr>
              <a:t>Engineering</a:t>
            </a:r>
            <a:r>
              <a:rPr lang="tr-TR" altLang="en-US" sz="1400" dirty="0">
                <a:solidFill>
                  <a:srgbClr val="0033CC"/>
                </a:solidFill>
              </a:rPr>
              <a:t> </a:t>
            </a:r>
            <a:r>
              <a:rPr lang="tr-TR" altLang="en-US" sz="1400" dirty="0" err="1">
                <a:solidFill>
                  <a:srgbClr val="0033CC"/>
                </a:solidFill>
              </a:rPr>
              <a:t>Faculty</a:t>
            </a:r>
            <a:endParaRPr lang="tr-TR" altLang="en-US" sz="1400" dirty="0">
              <a:solidFill>
                <a:srgbClr val="0033CC"/>
              </a:solidFill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</a:rPr>
              <a:t>Department of Electrical and </a:t>
            </a:r>
            <a:r>
              <a:rPr lang="tr-TR" altLang="en-US" sz="1400" dirty="0">
                <a:solidFill>
                  <a:srgbClr val="0033CC"/>
                </a:solidFill>
              </a:rPr>
              <a:t>Electronic </a:t>
            </a:r>
            <a:r>
              <a:rPr lang="tr-TR" altLang="en-US" sz="1400" dirty="0" err="1">
                <a:solidFill>
                  <a:srgbClr val="0033CC"/>
                </a:solidFill>
              </a:rPr>
              <a:t>Engineering</a:t>
            </a:r>
            <a:endParaRPr lang="tr-TR" altLang="en-US" sz="1400" dirty="0">
              <a:solidFill>
                <a:srgbClr val="0033CC"/>
              </a:solidFill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400" dirty="0" err="1">
                <a:solidFill>
                  <a:srgbClr val="0033CC"/>
                </a:solidFill>
              </a:rPr>
              <a:t>Ondokuz</a:t>
            </a:r>
            <a:r>
              <a:rPr lang="tr-TR" altLang="en-US" sz="1400" dirty="0">
                <a:solidFill>
                  <a:srgbClr val="0033CC"/>
                </a:solidFill>
              </a:rPr>
              <a:t> Mayıs</a:t>
            </a:r>
            <a:r>
              <a:rPr lang="en-US" altLang="en-US" sz="1400" dirty="0">
                <a:solidFill>
                  <a:srgbClr val="0033CC"/>
                </a:solidFill>
              </a:rPr>
              <a:t> University </a:t>
            </a:r>
            <a:endParaRPr lang="tr-TR" altLang="en-US" sz="1400" dirty="0">
              <a:solidFill>
                <a:srgbClr val="0033CC"/>
              </a:solidFill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400" dirty="0">
                <a:solidFill>
                  <a:srgbClr val="0033CC"/>
                </a:solidFill>
              </a:rPr>
              <a:t>Samsun</a:t>
            </a:r>
            <a:r>
              <a:rPr lang="en-US" altLang="en-US" sz="1400" dirty="0">
                <a:solidFill>
                  <a:srgbClr val="0033CC"/>
                </a:solidFill>
              </a:rPr>
              <a:t>, Turkey</a:t>
            </a:r>
            <a:endParaRPr lang="tr-TR" altLang="en-US" sz="1400" dirty="0">
              <a:solidFill>
                <a:srgbClr val="0033CC"/>
              </a:solidFill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</a:rPr>
              <a:t> </a:t>
            </a:r>
            <a:r>
              <a:rPr lang="tr-TR" altLang="en-US" sz="1400" b="1" dirty="0" err="1">
                <a:solidFill>
                  <a:srgbClr val="0033CC"/>
                </a:solidFill>
              </a:rPr>
              <a:t>okanoz</a:t>
            </a:r>
            <a:r>
              <a:rPr lang="en-US" altLang="en-US" sz="1400" b="1" dirty="0">
                <a:solidFill>
                  <a:srgbClr val="0033CC"/>
                </a:solidFill>
              </a:rPr>
              <a:t>@s</a:t>
            </a:r>
            <a:r>
              <a:rPr lang="tr-TR" altLang="en-US" sz="1400" b="1" dirty="0" err="1">
                <a:solidFill>
                  <a:srgbClr val="0033CC"/>
                </a:solidFill>
              </a:rPr>
              <a:t>amsun</a:t>
            </a:r>
            <a:r>
              <a:rPr lang="en-US" altLang="en-US" sz="1400" b="1" dirty="0">
                <a:solidFill>
                  <a:srgbClr val="0033CC"/>
                </a:solidFill>
              </a:rPr>
              <a:t>.edu.tr </a:t>
            </a:r>
            <a:endParaRPr lang="tr-TR" altLang="en-US" sz="14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310" y="2259426"/>
            <a:ext cx="7932737" cy="4191069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rgbClr val="000099"/>
                </a:solidFill>
              </a:rPr>
              <a:t>Introduction</a:t>
            </a:r>
            <a:endParaRPr lang="tr-TR" altLang="en-US" sz="2400" dirty="0">
              <a:solidFill>
                <a:srgbClr val="000099"/>
              </a:solidFill>
            </a:endParaRPr>
          </a:p>
          <a:p>
            <a:pPr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rgbClr val="000099"/>
                </a:solidFill>
              </a:rPr>
              <a:t>Definition of the Three Phase Triangle Core Measurement Type Voltage Transformer </a:t>
            </a:r>
            <a:r>
              <a:rPr lang="tr-TR" altLang="en-US" sz="2400" dirty="0">
                <a:solidFill>
                  <a:srgbClr val="000099"/>
                </a:solidFill>
              </a:rPr>
              <a:t>M</a:t>
            </a:r>
            <a:r>
              <a:rPr lang="en-US" altLang="en-US" sz="2400" dirty="0" err="1">
                <a:solidFill>
                  <a:srgbClr val="000099"/>
                </a:solidFill>
              </a:rPr>
              <a:t>odel</a:t>
            </a:r>
            <a:r>
              <a:rPr lang="en-US" altLang="en-US" sz="2400" dirty="0">
                <a:solidFill>
                  <a:srgbClr val="000099"/>
                </a:solidFill>
              </a:rPr>
              <a:t> </a:t>
            </a:r>
            <a:endParaRPr lang="tr-TR" altLang="en-US" sz="2400" dirty="0">
              <a:solidFill>
                <a:srgbClr val="000099"/>
              </a:solidFill>
            </a:endParaRPr>
          </a:p>
          <a:p>
            <a:pPr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tr-TR" altLang="en-US" sz="2400" dirty="0" err="1">
                <a:solidFill>
                  <a:srgbClr val="000099"/>
                </a:solidFill>
              </a:rPr>
              <a:t>Simulation</a:t>
            </a:r>
            <a:r>
              <a:rPr lang="tr-TR" altLang="en-US" sz="2400" dirty="0">
                <a:solidFill>
                  <a:srgbClr val="000099"/>
                </a:solidFill>
              </a:rPr>
              <a:t> </a:t>
            </a:r>
            <a:r>
              <a:rPr lang="tr-TR" altLang="en-US" sz="2400" dirty="0" err="1">
                <a:solidFill>
                  <a:srgbClr val="000099"/>
                </a:solidFill>
              </a:rPr>
              <a:t>Results</a:t>
            </a:r>
            <a:endParaRPr lang="en-US" altLang="en-US" sz="2400" dirty="0">
              <a:solidFill>
                <a:srgbClr val="000099"/>
              </a:solidFill>
            </a:endParaRPr>
          </a:p>
          <a:p>
            <a:pPr marL="352425" lvl="1" indent="-352425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rgbClr val="000099"/>
                </a:solidFill>
              </a:rPr>
              <a:t>Conclusion</a:t>
            </a:r>
          </a:p>
          <a:p>
            <a:pPr marL="352425" lvl="1" indent="-352425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rgbClr val="000099"/>
                </a:solidFill>
              </a:rPr>
              <a:t>Reference</a:t>
            </a:r>
            <a:r>
              <a:rPr lang="tr-TR" altLang="en-US" sz="2400" dirty="0">
                <a:solidFill>
                  <a:srgbClr val="000099"/>
                </a:solidFill>
              </a:rPr>
              <a:t>s</a:t>
            </a:r>
          </a:p>
        </p:txBody>
      </p:sp>
      <p:graphicFrame>
        <p:nvGraphicFramePr>
          <p:cNvPr id="2" name="Diyagram 1"/>
          <p:cNvGraphicFramePr/>
          <p:nvPr/>
        </p:nvGraphicFramePr>
        <p:xfrm>
          <a:off x="4136571" y="539083"/>
          <a:ext cx="4563691" cy="680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2073274"/>
            <a:ext cx="8032750" cy="4400677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en-US" altLang="en-US" sz="1600" b="1" dirty="0">
                <a:solidFill>
                  <a:srgbClr val="000099"/>
                </a:solidFill>
              </a:rPr>
              <a:t>Reliability</a:t>
            </a:r>
            <a:r>
              <a:rPr lang="en-US" altLang="en-US" sz="1600" dirty="0">
                <a:solidFill>
                  <a:srgbClr val="000099"/>
                </a:solidFill>
              </a:rPr>
              <a:t> and </a:t>
            </a:r>
            <a:r>
              <a:rPr lang="en-US" altLang="en-US" sz="1600" b="1" dirty="0">
                <a:solidFill>
                  <a:srgbClr val="000099"/>
                </a:solidFill>
              </a:rPr>
              <a:t>stability</a:t>
            </a:r>
            <a:r>
              <a:rPr lang="en-US" altLang="en-US" sz="1600" dirty="0">
                <a:solidFill>
                  <a:srgbClr val="000099"/>
                </a:solidFill>
              </a:rPr>
              <a:t> of power systems depend on the operation of all system components within specified limits. </a:t>
            </a:r>
            <a:endParaRPr lang="tr-TR" altLang="en-US" sz="160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tr-TR" altLang="en-US" sz="160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en-US" altLang="en-US" sz="1600" dirty="0">
                <a:solidFill>
                  <a:srgbClr val="000099"/>
                </a:solidFill>
              </a:rPr>
              <a:t>Voltage measurement transformers </a:t>
            </a:r>
            <a:r>
              <a:rPr lang="en-US" altLang="en-US" sz="1600" b="1" dirty="0">
                <a:solidFill>
                  <a:srgbClr val="FF0000"/>
                </a:solidFill>
              </a:rPr>
              <a:t>take an important </a:t>
            </a:r>
            <a:r>
              <a:rPr lang="en-US" altLang="en-US" sz="1600" dirty="0">
                <a:solidFill>
                  <a:srgbClr val="000099"/>
                </a:solidFill>
              </a:rPr>
              <a:t>place among the power system components.</a:t>
            </a:r>
            <a:r>
              <a:rPr lang="tr-TR" altLang="en-US" sz="1600" dirty="0">
                <a:solidFill>
                  <a:srgbClr val="000099"/>
                </a:solidFill>
              </a:rPr>
              <a:t> </a:t>
            </a:r>
            <a:r>
              <a:rPr lang="en-US" altLang="en-US" sz="1600" dirty="0">
                <a:solidFill>
                  <a:srgbClr val="000099"/>
                </a:solidFill>
              </a:rPr>
              <a:t>Voltage measurement transformers</a:t>
            </a:r>
            <a:endParaRPr lang="tr-TR" altLang="en-US" sz="160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16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altLang="en-US" sz="1600" dirty="0">
                <a:solidFill>
                  <a:srgbClr val="000099"/>
                </a:solidFill>
              </a:rPr>
              <a:t>perform their protection and measurement tasks where they are connected. </a:t>
            </a:r>
            <a:endParaRPr lang="tr-TR" altLang="en-US" sz="16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endParaRPr lang="en-US" altLang="en-US" sz="16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altLang="en-US" sz="1600" dirty="0">
                <a:solidFill>
                  <a:srgbClr val="000099"/>
                </a:solidFill>
              </a:rPr>
              <a:t>reduce the primary circuit voltage  to the measurable low levels for the measurement and protection devices connected to the secondary circuit. 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4332514" y="498403"/>
            <a:ext cx="4234542" cy="813100"/>
            <a:chOff x="103489" y="-2413453"/>
            <a:chExt cx="6090046" cy="917447"/>
          </a:xfrm>
          <a:scene3d>
            <a:camera prst="orthographicFront"/>
            <a:lightRig rig="flat" dir="t"/>
          </a:scene3d>
        </p:grpSpPr>
        <p:sp>
          <p:nvSpPr>
            <p:cNvPr id="5" name="Köşeli Çift Ayraç 4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Köşeli Çift Ayraç 4"/>
            <p:cNvSpPr txBox="1"/>
            <p:nvPr/>
          </p:nvSpPr>
          <p:spPr>
            <a:xfrm>
              <a:off x="320538" y="-2374878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en-US" sz="4000" dirty="0">
                  <a:solidFill>
                    <a:schemeClr val="hlink"/>
                  </a:solidFill>
                </a:rPr>
                <a:t>Introduction</a:t>
              </a:r>
              <a:endParaRPr lang="tr-TR" sz="4000" dirty="0"/>
            </a:p>
          </p:txBody>
        </p:sp>
      </p:grpSp>
    </p:spTree>
  </p:cSld>
  <p:clrMapOvr>
    <a:masterClrMapping/>
  </p:clrMapOvr>
  <p:transition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2378075"/>
            <a:ext cx="8032750" cy="374231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This paper simply </a:t>
            </a:r>
            <a:r>
              <a:rPr lang="en-US" altLang="en-US" sz="1800" b="1" dirty="0">
                <a:solidFill>
                  <a:srgbClr val="000099"/>
                </a:solidFill>
              </a:rPr>
              <a:t>propose</a:t>
            </a:r>
            <a:r>
              <a:rPr lang="en-US" altLang="en-US" sz="1800" dirty="0">
                <a:solidFill>
                  <a:srgbClr val="000099"/>
                </a:solidFill>
              </a:rPr>
              <a:t> </a:t>
            </a:r>
            <a:r>
              <a:rPr lang="en-US" altLang="en-US" sz="1800" b="1" dirty="0">
                <a:solidFill>
                  <a:srgbClr val="FF0000"/>
                </a:solidFill>
              </a:rPr>
              <a:t>a three phase dry-type voltage measurement transformer </a:t>
            </a:r>
            <a:r>
              <a:rPr lang="en-US" altLang="en-US" sz="1800" b="1" dirty="0"/>
              <a:t>based on </a:t>
            </a:r>
            <a:r>
              <a:rPr lang="en-US" altLang="en-US" sz="1800" b="1" dirty="0" err="1"/>
              <a:t>triangula</a:t>
            </a:r>
            <a:r>
              <a:rPr lang="tr-TR" altLang="en-US" sz="1800" b="1" dirty="0"/>
              <a:t>r</a:t>
            </a:r>
            <a:r>
              <a:rPr lang="en-US" altLang="en-US" sz="1800" b="1" dirty="0"/>
              <a:t> cores</a:t>
            </a:r>
            <a:r>
              <a:rPr lang="en-US" altLang="en-US" sz="1800" dirty="0">
                <a:solidFill>
                  <a:srgbClr val="000099"/>
                </a:solidFill>
              </a:rPr>
              <a:t>.</a:t>
            </a:r>
            <a:endParaRPr lang="tr-TR" altLang="en-US" sz="180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tr-TR" altLang="en-US" sz="180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The purpose of the new core design is</a:t>
            </a: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altLang="en-US" sz="1800" dirty="0">
                <a:solidFill>
                  <a:srgbClr val="000099"/>
                </a:solidFill>
              </a:rPr>
              <a:t>saving weight and space, </a:t>
            </a: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altLang="en-US" sz="1800" dirty="0">
                <a:solidFill>
                  <a:srgbClr val="000099"/>
                </a:solidFill>
              </a:rPr>
              <a:t>reducing the volume, </a:t>
            </a: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altLang="en-US" sz="1800" dirty="0">
                <a:solidFill>
                  <a:srgbClr val="000099"/>
                </a:solidFill>
              </a:rPr>
              <a:t>reducing harmonic content and magnetic stray losses</a:t>
            </a:r>
            <a:r>
              <a:rPr lang="tr-TR" altLang="en-US" sz="1800" dirty="0">
                <a:solidFill>
                  <a:srgbClr val="000099"/>
                </a:solidFill>
              </a:rPr>
              <a:t>, </a:t>
            </a:r>
            <a:r>
              <a:rPr lang="tr-TR" altLang="en-US" sz="1800" dirty="0" err="1">
                <a:solidFill>
                  <a:srgbClr val="000099"/>
                </a:solidFill>
              </a:rPr>
              <a:t>and</a:t>
            </a:r>
            <a:r>
              <a:rPr lang="en-US" altLang="en-US" sz="1800" dirty="0">
                <a:solidFill>
                  <a:srgbClr val="000099"/>
                </a:solidFill>
              </a:rPr>
              <a:t> </a:t>
            </a: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altLang="en-US" sz="1800" dirty="0">
                <a:solidFill>
                  <a:srgbClr val="000099"/>
                </a:solidFill>
              </a:rPr>
              <a:t>increasing energy efficiency 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4332514" y="498403"/>
            <a:ext cx="4234542" cy="825100"/>
            <a:chOff x="103489" y="-2413453"/>
            <a:chExt cx="6090046" cy="930987"/>
          </a:xfrm>
          <a:scene3d>
            <a:camera prst="orthographicFront"/>
            <a:lightRig rig="flat" dir="t"/>
          </a:scene3d>
        </p:grpSpPr>
        <p:sp>
          <p:nvSpPr>
            <p:cNvPr id="5" name="Köşeli Çift Ayraç 4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Köşeli Çift Ayraç 4"/>
            <p:cNvSpPr txBox="1"/>
            <p:nvPr/>
          </p:nvSpPr>
          <p:spPr>
            <a:xfrm>
              <a:off x="320538" y="-2361338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en-US" sz="4000" dirty="0">
                  <a:solidFill>
                    <a:schemeClr val="hlink"/>
                  </a:solidFill>
                </a:rPr>
                <a:t>Introduction</a:t>
              </a:r>
              <a:endParaRPr lang="tr-TR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76166165"/>
      </p:ext>
    </p:extLst>
  </p:cSld>
  <p:clrMapOvr>
    <a:masterClrMapping/>
  </p:clrMapOvr>
  <p:transition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306" y="2292731"/>
            <a:ext cx="8032750" cy="3717926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altLang="en-US" sz="1800" dirty="0">
                <a:solidFill>
                  <a:srgbClr val="000099"/>
                </a:solidFill>
              </a:rPr>
              <a:t> </a:t>
            </a:r>
            <a:r>
              <a:rPr lang="tr-TR" altLang="en-US" sz="1800" dirty="0">
                <a:solidFill>
                  <a:srgbClr val="000099"/>
                </a:solidFill>
              </a:rPr>
              <a:t>T</a:t>
            </a:r>
            <a:r>
              <a:rPr lang="en-US" altLang="en-US" sz="1800" dirty="0">
                <a:solidFill>
                  <a:srgbClr val="000099"/>
                </a:solidFill>
              </a:rPr>
              <a:t>his </a:t>
            </a:r>
            <a:r>
              <a:rPr lang="tr-TR" altLang="en-US" sz="1800" dirty="0" err="1">
                <a:solidFill>
                  <a:srgbClr val="000099"/>
                </a:solidFill>
              </a:rPr>
              <a:t>work</a:t>
            </a:r>
            <a:r>
              <a:rPr lang="en-US" altLang="en-US" sz="1800" dirty="0">
                <a:solidFill>
                  <a:srgbClr val="000099"/>
                </a:solidFill>
              </a:rPr>
              <a:t> presents </a:t>
            </a:r>
            <a:r>
              <a:rPr lang="tr-TR" altLang="en-US" sz="1800" dirty="0" err="1">
                <a:solidFill>
                  <a:srgbClr val="000099"/>
                </a:solidFill>
              </a:rPr>
              <a:t>the</a:t>
            </a:r>
            <a:r>
              <a:rPr lang="en-US" altLang="en-US" sz="1800" dirty="0">
                <a:solidFill>
                  <a:srgbClr val="000099"/>
                </a:solidFill>
              </a:rPr>
              <a:t> </a:t>
            </a:r>
            <a:r>
              <a:rPr lang="en-US" altLang="en-US" sz="1800" b="1" dirty="0">
                <a:solidFill>
                  <a:srgbClr val="000099"/>
                </a:solidFill>
              </a:rPr>
              <a:t>design and implementation </a:t>
            </a:r>
            <a:r>
              <a:rPr lang="en-US" altLang="en-US" sz="1800" dirty="0">
                <a:solidFill>
                  <a:srgbClr val="000099"/>
                </a:solidFill>
              </a:rPr>
              <a:t>of three phase voltage measurement transformer based on triangular core. </a:t>
            </a:r>
            <a:endParaRPr lang="tr-TR" altLang="en-US" sz="18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endParaRPr lang="tr-TR" altLang="en-US" sz="18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altLang="en-US" sz="1800" dirty="0">
                <a:solidFill>
                  <a:srgbClr val="000099"/>
                </a:solidFill>
              </a:rPr>
              <a:t>In the proposed transformer </a:t>
            </a:r>
            <a:r>
              <a:rPr lang="en-US" altLang="en-US" sz="1800" b="1" dirty="0">
                <a:solidFill>
                  <a:srgbClr val="FF0000"/>
                </a:solidFill>
              </a:rPr>
              <a:t>no-load losses</a:t>
            </a:r>
            <a:r>
              <a:rPr lang="en-US" altLang="en-US" sz="1800" dirty="0">
                <a:solidFill>
                  <a:srgbClr val="000099"/>
                </a:solidFill>
              </a:rPr>
              <a:t>, </a:t>
            </a:r>
            <a:r>
              <a:rPr lang="en-US" altLang="en-US" sz="1800" b="1" dirty="0">
                <a:solidFill>
                  <a:srgbClr val="FF0000"/>
                </a:solidFill>
              </a:rPr>
              <a:t>magnetic stray losses </a:t>
            </a:r>
            <a:r>
              <a:rPr lang="en-US" altLang="en-US" sz="1800" dirty="0">
                <a:solidFill>
                  <a:srgbClr val="000099"/>
                </a:solidFill>
              </a:rPr>
              <a:t>and </a:t>
            </a:r>
            <a:r>
              <a:rPr lang="en-US" altLang="en-US" sz="1800" b="1" dirty="0">
                <a:solidFill>
                  <a:srgbClr val="FF0000"/>
                </a:solidFill>
              </a:rPr>
              <a:t>harmonics</a:t>
            </a:r>
            <a:r>
              <a:rPr lang="en-US" altLang="en-US" sz="1800" b="1" dirty="0"/>
              <a:t> </a:t>
            </a:r>
            <a:r>
              <a:rPr lang="en-US" altLang="en-US" sz="1800" dirty="0">
                <a:solidFill>
                  <a:srgbClr val="000099"/>
                </a:solidFill>
              </a:rPr>
              <a:t>are studied. </a:t>
            </a:r>
            <a:endParaRPr lang="tr-TR" altLang="en-US" sz="180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None/>
            </a:pPr>
            <a:endParaRPr lang="tr-TR" altLang="en-US" sz="180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altLang="en-US" sz="1800" dirty="0">
                <a:solidFill>
                  <a:srgbClr val="000099"/>
                </a:solidFill>
              </a:rPr>
              <a:t>The modelling outcomes are then </a:t>
            </a:r>
            <a:r>
              <a:rPr lang="en-US" altLang="en-US" sz="1800" b="1" dirty="0"/>
              <a:t>compared to real time data </a:t>
            </a:r>
            <a:r>
              <a:rPr lang="en-US" altLang="en-US" sz="1800" dirty="0">
                <a:solidFill>
                  <a:srgbClr val="000099"/>
                </a:solidFill>
              </a:rPr>
              <a:t>provided by ESITAS Company. 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4332514" y="498403"/>
            <a:ext cx="4234542" cy="864856"/>
            <a:chOff x="103489" y="-2413453"/>
            <a:chExt cx="6090046" cy="975845"/>
          </a:xfrm>
          <a:scene3d>
            <a:camera prst="orthographicFront"/>
            <a:lightRig rig="flat" dir="t"/>
          </a:scene3d>
        </p:grpSpPr>
        <p:sp>
          <p:nvSpPr>
            <p:cNvPr id="5" name="Köşeli Çift Ayraç 4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Köşeli Çift Ayraç 4"/>
            <p:cNvSpPr txBox="1"/>
            <p:nvPr/>
          </p:nvSpPr>
          <p:spPr>
            <a:xfrm>
              <a:off x="320538" y="-2316480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en-US" sz="4000" dirty="0">
                  <a:solidFill>
                    <a:schemeClr val="hlink"/>
                  </a:solidFill>
                </a:rPr>
                <a:t>Introduction</a:t>
              </a:r>
              <a:endParaRPr lang="tr-TR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55040226"/>
      </p:ext>
    </p:extLst>
  </p:cSld>
  <p:clrMapOvr>
    <a:masterClrMapping/>
  </p:clrMapOvr>
  <p:transition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/>
          <p:cNvSpPr txBox="1">
            <a:spLocks noChangeArrowheads="1"/>
          </p:cNvSpPr>
          <p:nvPr/>
        </p:nvSpPr>
        <p:spPr bwMode="auto">
          <a:xfrm>
            <a:off x="760413" y="2974975"/>
            <a:ext cx="4573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9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00063" y="1882775"/>
            <a:ext cx="813117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</p:txBody>
      </p:sp>
      <p:sp>
        <p:nvSpPr>
          <p:cNvPr id="4" name="Aşağı Ok Belirtme Çizgisi 3"/>
          <p:cNvSpPr/>
          <p:nvPr/>
        </p:nvSpPr>
        <p:spPr bwMode="auto">
          <a:xfrm>
            <a:off x="4383088" y="-8145"/>
            <a:ext cx="4790729" cy="1371073"/>
          </a:xfrm>
          <a:prstGeom prst="downArrowCallout">
            <a:avLst/>
          </a:prstGeom>
          <a:solidFill>
            <a:srgbClr val="0000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bg1"/>
                </a:solidFill>
              </a:rPr>
              <a:t>3D </a:t>
            </a:r>
            <a:r>
              <a:rPr lang="tr-TR" sz="2000" b="1" dirty="0">
                <a:solidFill>
                  <a:schemeClr val="bg1"/>
                </a:solidFill>
              </a:rPr>
              <a:t>M</a:t>
            </a:r>
            <a:r>
              <a:rPr lang="en-US" sz="2000" b="1" dirty="0" err="1">
                <a:solidFill>
                  <a:schemeClr val="bg1"/>
                </a:solidFill>
              </a:rPr>
              <a:t>odeling</a:t>
            </a:r>
            <a:r>
              <a:rPr lang="en-US" sz="2000" b="1" dirty="0">
                <a:solidFill>
                  <a:schemeClr val="bg1"/>
                </a:solidFill>
              </a:rPr>
              <a:t> of </a:t>
            </a:r>
            <a:r>
              <a:rPr lang="tr-TR" sz="2000" b="1" dirty="0" err="1">
                <a:solidFill>
                  <a:schemeClr val="bg1"/>
                </a:solidFill>
              </a:rPr>
              <a:t>Triangle</a:t>
            </a:r>
            <a:r>
              <a:rPr lang="tr-TR" sz="2000" b="1" dirty="0">
                <a:solidFill>
                  <a:schemeClr val="bg1"/>
                </a:solidFill>
              </a:rPr>
              <a:t> </a:t>
            </a:r>
            <a:r>
              <a:rPr lang="tr-TR" sz="2000" b="1" dirty="0" err="1">
                <a:solidFill>
                  <a:schemeClr val="bg1"/>
                </a:solidFill>
              </a:rPr>
              <a:t>Core</a:t>
            </a:r>
            <a:r>
              <a:rPr lang="tr-TR" sz="2000" b="1" dirty="0">
                <a:solidFill>
                  <a:schemeClr val="bg1"/>
                </a:solidFill>
              </a:rPr>
              <a:t> </a:t>
            </a:r>
            <a:r>
              <a:rPr lang="tr-TR" sz="2000" b="1" dirty="0" err="1">
                <a:solidFill>
                  <a:schemeClr val="bg1"/>
                </a:solidFill>
              </a:rPr>
              <a:t>Measurement</a:t>
            </a:r>
            <a:r>
              <a:rPr lang="tr-TR" sz="2000" b="1" dirty="0">
                <a:solidFill>
                  <a:schemeClr val="bg1"/>
                </a:solidFill>
              </a:rPr>
              <a:t> </a:t>
            </a:r>
            <a:r>
              <a:rPr lang="tr-TR" sz="2000" b="1" dirty="0" err="1">
                <a:solidFill>
                  <a:schemeClr val="bg1"/>
                </a:solidFill>
              </a:rPr>
              <a:t>Voltage</a:t>
            </a:r>
            <a:r>
              <a:rPr lang="tr-TR" sz="2000" b="1" dirty="0">
                <a:solidFill>
                  <a:schemeClr val="bg1"/>
                </a:solidFill>
              </a:rPr>
              <a:t> </a:t>
            </a:r>
            <a:r>
              <a:rPr lang="tr-TR" sz="2000" b="1" dirty="0" err="1">
                <a:solidFill>
                  <a:schemeClr val="bg1"/>
                </a:solidFill>
              </a:rPr>
              <a:t>Transformer</a:t>
            </a:r>
            <a:endParaRPr lang="tr-TR" sz="2000" b="1" dirty="0">
              <a:solidFill>
                <a:schemeClr val="bg1"/>
              </a:solidFill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4383088" y="890016"/>
            <a:ext cx="4775200" cy="5967984"/>
          </a:xfrm>
          <a:prstGeom prst="rect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0252" name="Dikdörtgen 5"/>
          <p:cNvSpPr>
            <a:spLocks noChangeArrowheads="1"/>
          </p:cNvSpPr>
          <p:nvPr/>
        </p:nvSpPr>
        <p:spPr bwMode="auto">
          <a:xfrm>
            <a:off x="4565650" y="3464987"/>
            <a:ext cx="47645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solidFill>
                  <a:srgbClr val="FF0000"/>
                </a:solidFill>
              </a:rPr>
              <a:t> </a:t>
            </a:r>
            <a:r>
              <a:rPr lang="en-US" altLang="en-US" sz="1400" b="1" dirty="0"/>
              <a:t>Figure </a:t>
            </a:r>
            <a:r>
              <a:rPr lang="tr-TR" altLang="en-US" sz="1400" b="1" dirty="0"/>
              <a:t>1</a:t>
            </a:r>
            <a:r>
              <a:rPr lang="en-US" altLang="en-US" sz="1400" b="1" dirty="0"/>
              <a:t>. 3D model of triangular core </a:t>
            </a:r>
            <a:r>
              <a:rPr lang="tr-TR" altLang="en-US" sz="1400" b="1" dirty="0"/>
              <a:t>         </a:t>
            </a:r>
            <a:r>
              <a:rPr lang="en-US" altLang="en-US" sz="1400" b="1" dirty="0"/>
              <a:t>measurement transformer</a:t>
            </a:r>
            <a:endParaRPr lang="tr-TR" altLang="en-US" sz="1400" b="1" dirty="0"/>
          </a:p>
        </p:txBody>
      </p:sp>
      <p:pic>
        <p:nvPicPr>
          <p:cNvPr id="12" name="Resim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789" y="1043886"/>
            <a:ext cx="2394281" cy="23851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ikdörtgen 1"/>
          <p:cNvSpPr/>
          <p:nvPr/>
        </p:nvSpPr>
        <p:spPr bwMode="auto">
          <a:xfrm>
            <a:off x="0" y="0"/>
            <a:ext cx="4565650" cy="68580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64294" y="396631"/>
            <a:ext cx="4410075" cy="6320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r>
              <a:rPr lang="en-US" sz="1600" dirty="0">
                <a:solidFill>
                  <a:srgbClr val="000099"/>
                </a:solidFill>
              </a:rPr>
              <a:t> The product is dry-type epoxy cast resin measurement type voltage transformer.</a:t>
            </a:r>
            <a:endParaRPr lang="tr-TR" sz="1600" dirty="0">
              <a:solidFill>
                <a:srgbClr val="000099"/>
              </a:solidFill>
            </a:endParaRP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30000"/>
              <a:defRPr/>
            </a:pPr>
            <a:endParaRPr lang="tr-TR" sz="16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r>
              <a:rPr lang="en-US" sz="1600" dirty="0">
                <a:solidFill>
                  <a:srgbClr val="000099"/>
                </a:solidFill>
              </a:rPr>
              <a:t>Due to do providing symmetry of each flux distribution in the core legs  importance for saturation, in the triangle-core transformer, three symmetrical legs are mounted in a triangle shape.</a:t>
            </a:r>
            <a:endParaRPr lang="tr-TR" sz="1600" dirty="0">
              <a:solidFill>
                <a:srgbClr val="000099"/>
              </a:solidFill>
            </a:endParaRP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30000"/>
              <a:defRPr/>
            </a:pPr>
            <a:endParaRPr lang="tr-TR" sz="16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r>
              <a:rPr lang="tr-TR" sz="1600" dirty="0">
                <a:solidFill>
                  <a:srgbClr val="000099"/>
                </a:solidFill>
              </a:rPr>
              <a:t>T</a:t>
            </a:r>
            <a:r>
              <a:rPr lang="en-US" sz="1600" dirty="0">
                <a:solidFill>
                  <a:srgbClr val="000099"/>
                </a:solidFill>
              </a:rPr>
              <a:t>he complete 3D model of is given in Figure </a:t>
            </a:r>
            <a:r>
              <a:rPr lang="tr-TR" sz="1600" dirty="0">
                <a:solidFill>
                  <a:srgbClr val="000099"/>
                </a:solidFill>
              </a:rPr>
              <a:t>1</a:t>
            </a:r>
            <a:r>
              <a:rPr lang="en-US" sz="1600" dirty="0">
                <a:solidFill>
                  <a:srgbClr val="000099"/>
                </a:solidFill>
              </a:rPr>
              <a:t>. The surrounding environment is selected as air in spherical shape. The model is designed on a scale 1:1. </a:t>
            </a:r>
            <a:endParaRPr lang="tr-TR" sz="16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endParaRPr lang="tr-TR" sz="16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r>
              <a:rPr lang="en-US" sz="1600" dirty="0">
                <a:solidFill>
                  <a:srgbClr val="000099"/>
                </a:solidFill>
              </a:rPr>
              <a:t>The core material is selected as M5 laminated sheet and its BH curve is seen in Figure </a:t>
            </a:r>
            <a:r>
              <a:rPr lang="tr-TR" sz="1600" dirty="0">
                <a:solidFill>
                  <a:srgbClr val="000099"/>
                </a:solidFill>
              </a:rPr>
              <a:t>2</a:t>
            </a:r>
            <a:r>
              <a:rPr lang="en-US" sz="1600" dirty="0">
                <a:solidFill>
                  <a:srgbClr val="000099"/>
                </a:solidFill>
              </a:rPr>
              <a:t>.</a:t>
            </a:r>
            <a:endParaRPr lang="tr-TR" sz="1600" dirty="0">
              <a:solidFill>
                <a:srgbClr val="000099"/>
              </a:solidFill>
            </a:endParaRPr>
          </a:p>
        </p:txBody>
      </p:sp>
      <p:sp>
        <p:nvSpPr>
          <p:cNvPr id="14" name="Dikdörtgen 5"/>
          <p:cNvSpPr>
            <a:spLocks noChangeArrowheads="1"/>
          </p:cNvSpPr>
          <p:nvPr/>
        </p:nvSpPr>
        <p:spPr bwMode="auto">
          <a:xfrm>
            <a:off x="4565650" y="6452907"/>
            <a:ext cx="45926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solidFill>
                  <a:srgbClr val="FF0000"/>
                </a:solidFill>
              </a:rPr>
              <a:t> </a:t>
            </a:r>
            <a:r>
              <a:rPr lang="en-US" altLang="en-US" sz="1400" b="1" dirty="0"/>
              <a:t>Figure </a:t>
            </a:r>
            <a:r>
              <a:rPr lang="tr-TR" altLang="en-US" sz="1400" b="1" dirty="0"/>
              <a:t>2</a:t>
            </a:r>
            <a:r>
              <a:rPr lang="en-US" altLang="en-US" sz="1400" b="1" dirty="0"/>
              <a:t>. BH curve of M5 type core material</a:t>
            </a:r>
            <a:endParaRPr lang="tr-TR" altLang="en-US" sz="1400" b="1" dirty="0"/>
          </a:p>
        </p:txBody>
      </p:sp>
      <p:pic>
        <p:nvPicPr>
          <p:cNvPr id="15" name="Resim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24193"/>
            <a:ext cx="3297238" cy="2392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/>
          <p:cNvSpPr txBox="1">
            <a:spLocks noChangeArrowheads="1"/>
          </p:cNvSpPr>
          <p:nvPr/>
        </p:nvSpPr>
        <p:spPr bwMode="auto">
          <a:xfrm>
            <a:off x="760413" y="2974975"/>
            <a:ext cx="4573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9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00063" y="1882775"/>
            <a:ext cx="813117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tr-TR" altLang="en-US" sz="1800" kern="0" dirty="0">
              <a:solidFill>
                <a:srgbClr val="000099"/>
              </a:solidFill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4383088" y="1341438"/>
            <a:ext cx="4775200" cy="5516562"/>
          </a:xfrm>
          <a:prstGeom prst="rect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4" name="Aşağı Ok Belirtme Çizgisi 3"/>
          <p:cNvSpPr/>
          <p:nvPr/>
        </p:nvSpPr>
        <p:spPr bwMode="auto">
          <a:xfrm>
            <a:off x="4363278" y="-8145"/>
            <a:ext cx="4810539" cy="2069433"/>
          </a:xfrm>
          <a:prstGeom prst="downArrowCallout">
            <a:avLst/>
          </a:prstGeom>
          <a:solidFill>
            <a:srgbClr val="0000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bg1"/>
                </a:solidFill>
              </a:rPr>
              <a:t>3D </a:t>
            </a:r>
            <a:r>
              <a:rPr lang="tr-TR" sz="2000" b="1" dirty="0">
                <a:solidFill>
                  <a:schemeClr val="bg1"/>
                </a:solidFill>
              </a:rPr>
              <a:t>M</a:t>
            </a:r>
            <a:r>
              <a:rPr lang="en-US" sz="2000" b="1" dirty="0" err="1">
                <a:solidFill>
                  <a:schemeClr val="bg1"/>
                </a:solidFill>
              </a:rPr>
              <a:t>odeling</a:t>
            </a:r>
            <a:r>
              <a:rPr lang="en-US" sz="2000" b="1" dirty="0">
                <a:solidFill>
                  <a:schemeClr val="bg1"/>
                </a:solidFill>
              </a:rPr>
              <a:t> of </a:t>
            </a:r>
            <a:r>
              <a:rPr lang="tr-TR" sz="2000" b="1" dirty="0" err="1">
                <a:solidFill>
                  <a:schemeClr val="bg1"/>
                </a:solidFill>
              </a:rPr>
              <a:t>Triangle</a:t>
            </a:r>
            <a:r>
              <a:rPr lang="tr-TR" sz="2000" b="1" dirty="0">
                <a:solidFill>
                  <a:schemeClr val="bg1"/>
                </a:solidFill>
              </a:rPr>
              <a:t> </a:t>
            </a:r>
            <a:r>
              <a:rPr lang="tr-TR" sz="2000" b="1" dirty="0" err="1">
                <a:solidFill>
                  <a:schemeClr val="bg1"/>
                </a:solidFill>
              </a:rPr>
              <a:t>Core</a:t>
            </a:r>
            <a:r>
              <a:rPr lang="tr-TR" sz="2000" b="1" dirty="0">
                <a:solidFill>
                  <a:schemeClr val="bg1"/>
                </a:solidFill>
              </a:rPr>
              <a:t> </a:t>
            </a:r>
            <a:r>
              <a:rPr lang="tr-TR" sz="2000" b="1" dirty="0" err="1">
                <a:solidFill>
                  <a:schemeClr val="bg1"/>
                </a:solidFill>
              </a:rPr>
              <a:t>Measurement</a:t>
            </a:r>
            <a:r>
              <a:rPr lang="tr-TR" sz="2000" b="1" dirty="0">
                <a:solidFill>
                  <a:schemeClr val="bg1"/>
                </a:solidFill>
              </a:rPr>
              <a:t> </a:t>
            </a:r>
            <a:r>
              <a:rPr lang="tr-TR" sz="2000" b="1" dirty="0" err="1">
                <a:solidFill>
                  <a:schemeClr val="bg1"/>
                </a:solidFill>
              </a:rPr>
              <a:t>Voltage</a:t>
            </a:r>
            <a:r>
              <a:rPr lang="tr-TR" sz="2000" b="1" dirty="0">
                <a:solidFill>
                  <a:schemeClr val="bg1"/>
                </a:solidFill>
              </a:rPr>
              <a:t> </a:t>
            </a:r>
            <a:r>
              <a:rPr lang="tr-TR" sz="2000" b="1" dirty="0" err="1">
                <a:solidFill>
                  <a:schemeClr val="bg1"/>
                </a:solidFill>
              </a:rPr>
              <a:t>Transformer</a:t>
            </a:r>
            <a:endParaRPr lang="tr-TR" sz="2000" b="1" dirty="0">
              <a:solidFill>
                <a:schemeClr val="bg1"/>
              </a:solidFill>
            </a:endParaRPr>
          </a:p>
        </p:txBody>
      </p:sp>
      <p:sp>
        <p:nvSpPr>
          <p:cNvPr id="5" name="Dikdörtgen 4"/>
          <p:cNvSpPr/>
          <p:nvPr/>
        </p:nvSpPr>
        <p:spPr bwMode="auto">
          <a:xfrm>
            <a:off x="0" y="0"/>
            <a:ext cx="4368800" cy="68580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7" name="Metin kutusu 6"/>
          <p:cNvSpPr txBox="1"/>
          <p:nvPr/>
        </p:nvSpPr>
        <p:spPr>
          <a:xfrm>
            <a:off x="46374" y="392049"/>
            <a:ext cx="4227451" cy="61555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r>
              <a:rPr lang="en-US" sz="1400" dirty="0">
                <a:solidFill>
                  <a:srgbClr val="000099"/>
                </a:solidFill>
              </a:rPr>
              <a:t>2D and 3D CAD models of current </a:t>
            </a:r>
            <a:r>
              <a:rPr lang="tr-TR" sz="1400" dirty="0" err="1">
                <a:solidFill>
                  <a:srgbClr val="000099"/>
                </a:solidFill>
              </a:rPr>
              <a:t>cast-resin</a:t>
            </a:r>
            <a:r>
              <a:rPr lang="en-US" sz="1400" dirty="0">
                <a:solidFill>
                  <a:srgbClr val="000099"/>
                </a:solidFill>
              </a:rPr>
              <a:t> voltage transformers have been prepared.</a:t>
            </a:r>
            <a:endParaRPr lang="tr-TR" sz="14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endParaRPr lang="tr-TR" sz="14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r>
              <a:rPr lang="tr-TR" sz="1400" dirty="0">
                <a:solidFill>
                  <a:srgbClr val="000099"/>
                </a:solidFill>
              </a:rPr>
              <a:t>T</a:t>
            </a:r>
            <a:r>
              <a:rPr lang="en-US" sz="1400" dirty="0" err="1">
                <a:solidFill>
                  <a:srgbClr val="000099"/>
                </a:solidFill>
              </a:rPr>
              <a:t>hese</a:t>
            </a:r>
            <a:r>
              <a:rPr lang="en-US" sz="1400" dirty="0">
                <a:solidFill>
                  <a:srgbClr val="000099"/>
                </a:solidFill>
              </a:rPr>
              <a:t> models were transferred to COMSOL environment and necessary graphical operations were made on the models.</a:t>
            </a:r>
            <a:endParaRPr lang="tr-TR" sz="14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endParaRPr lang="tr-TR" sz="14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r>
              <a:rPr lang="en-US" sz="1400" dirty="0">
                <a:solidFill>
                  <a:srgbClr val="000099"/>
                </a:solidFill>
              </a:rPr>
              <a:t> In the next step, the electrostatic analysis of the existing voltage transformers were conducted for both normal operating conditions and lightning pulse voltage analyses and compared with the real-time test results of the company.</a:t>
            </a:r>
            <a:endParaRPr lang="tr-TR" sz="14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endParaRPr lang="tr-TR" sz="1400" dirty="0">
              <a:solidFill>
                <a:srgbClr val="000099"/>
              </a:solidFill>
            </a:endParaRP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r>
              <a:rPr lang="en-US" sz="1400" dirty="0">
                <a:solidFill>
                  <a:srgbClr val="000099"/>
                </a:solidFill>
              </a:rPr>
              <a:t>After these two results were seen to be compatible, triangular core transformer models were created related to the proposed project subject and similar studies were carried out.</a:t>
            </a:r>
            <a:endParaRPr lang="tr-TR" sz="1600" dirty="0">
              <a:solidFill>
                <a:srgbClr val="000099"/>
              </a:solidFill>
            </a:endParaRPr>
          </a:p>
          <a:p>
            <a:pPr marL="285750" indent="-285750" algn="just">
              <a:buClr>
                <a:srgbClr val="FF0000"/>
              </a:buClr>
              <a:buSzPct val="130000"/>
              <a:buFont typeface="Wingdings" panose="05000000000000000000" pitchFamily="2" charset="2"/>
              <a:buChar char="v"/>
              <a:defRPr/>
            </a:pPr>
            <a:endParaRPr lang="tr-TR" sz="1600" dirty="0">
              <a:solidFill>
                <a:srgbClr val="000099"/>
              </a:solidFill>
            </a:endParaRPr>
          </a:p>
        </p:txBody>
      </p:sp>
      <p:sp>
        <p:nvSpPr>
          <p:cNvPr id="10253" name="Dikdörtgen 13"/>
          <p:cNvSpPr>
            <a:spLocks noChangeArrowheads="1"/>
          </p:cNvSpPr>
          <p:nvPr/>
        </p:nvSpPr>
        <p:spPr bwMode="auto">
          <a:xfrm>
            <a:off x="4540770" y="1365813"/>
            <a:ext cx="4530042" cy="9493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tr-TR" altLang="tr-TR" sz="1800"/>
          </a:p>
        </p:txBody>
      </p:sp>
      <p:graphicFrame>
        <p:nvGraphicFramePr>
          <p:cNvPr id="6" name="Tabl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279154"/>
              </p:ext>
            </p:extLst>
          </p:nvPr>
        </p:nvGraphicFramePr>
        <p:xfrm>
          <a:off x="4747941" y="2577019"/>
          <a:ext cx="4115699" cy="3796336"/>
        </p:xfrm>
        <a:graphic>
          <a:graphicData uri="http://schemas.openxmlformats.org/drawingml/2006/table">
            <a:tbl>
              <a:tblPr firstRow="1" firstCol="1" bandRow="1"/>
              <a:tblGrid>
                <a:gridCol w="602776">
                  <a:extLst>
                    <a:ext uri="{9D8B030D-6E8A-4147-A177-3AD203B41FA5}">
                      <a16:colId xmlns:a16="http://schemas.microsoft.com/office/drawing/2014/main" val="563072478"/>
                    </a:ext>
                  </a:extLst>
                </a:gridCol>
                <a:gridCol w="920985">
                  <a:extLst>
                    <a:ext uri="{9D8B030D-6E8A-4147-A177-3AD203B41FA5}">
                      <a16:colId xmlns:a16="http://schemas.microsoft.com/office/drawing/2014/main" val="3507074093"/>
                    </a:ext>
                  </a:extLst>
                </a:gridCol>
                <a:gridCol w="2591938">
                  <a:extLst>
                    <a:ext uri="{9D8B030D-6E8A-4147-A177-3AD203B41FA5}">
                      <a16:colId xmlns:a16="http://schemas.microsoft.com/office/drawing/2014/main" val="3754548025"/>
                    </a:ext>
                  </a:extLst>
                </a:gridCol>
              </a:tblGrid>
              <a:tr h="36125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tr-TR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tr-TR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Definition</a:t>
                      </a:r>
                      <a:endParaRPr lang="tr-TR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475918"/>
                  </a:ext>
                </a:extLst>
              </a:tr>
              <a:tr h="3783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Np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27000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Turns - Primary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062940"/>
                  </a:ext>
                </a:extLst>
              </a:tr>
              <a:tr h="3691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Turns - Secondary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484087"/>
                  </a:ext>
                </a:extLst>
              </a:tr>
              <a:tr h="34744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d1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0.12 mm</a:t>
                      </a:r>
                      <a:r>
                        <a:rPr lang="en-GB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Primary Cross Section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726453"/>
                  </a:ext>
                </a:extLst>
              </a:tr>
              <a:tr h="4017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d2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mm</a:t>
                      </a:r>
                      <a:r>
                        <a:rPr lang="en-GB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Secondary Cross Section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938935"/>
                  </a:ext>
                </a:extLst>
              </a:tr>
              <a:tr h="34744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U1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31.5 kV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Primary Voltage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389943"/>
                  </a:ext>
                </a:extLst>
              </a:tr>
              <a:tr h="2823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853534"/>
                  </a:ext>
                </a:extLst>
              </a:tr>
              <a:tr h="3474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Rp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Ohm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Primary Resistance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9192415"/>
                  </a:ext>
                </a:extLst>
              </a:tr>
              <a:tr h="3583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Rs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kOhm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Secondary Resistance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525653"/>
                  </a:ext>
                </a:extLst>
              </a:tr>
              <a:tr h="3257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Fs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 Hz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Sampling Frequency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952415"/>
                  </a:ext>
                </a:extLst>
              </a:tr>
              <a:tr h="27714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t-end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 sec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End of Simulation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868168"/>
                  </a:ext>
                </a:extLst>
              </a:tr>
            </a:tbl>
          </a:graphicData>
        </a:graphic>
      </p:graphicFrame>
      <p:sp>
        <p:nvSpPr>
          <p:cNvPr id="10252" name="Dikdörtgen 5"/>
          <p:cNvSpPr>
            <a:spLocks noChangeArrowheads="1"/>
          </p:cNvSpPr>
          <p:nvPr/>
        </p:nvSpPr>
        <p:spPr bwMode="auto">
          <a:xfrm>
            <a:off x="4202787" y="2106644"/>
            <a:ext cx="47645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tr-TR" altLang="en-US" sz="1400" b="1" dirty="0" err="1"/>
              <a:t>Table</a:t>
            </a:r>
            <a:r>
              <a:rPr lang="tr-TR" altLang="en-US" sz="1400" b="1" dirty="0"/>
              <a:t> 1</a:t>
            </a:r>
            <a:r>
              <a:rPr lang="en-US" altLang="en-US" sz="1400" b="1" dirty="0"/>
              <a:t>. Design parameters</a:t>
            </a:r>
            <a:endParaRPr lang="tr-T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290209865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 10"/>
          <p:cNvGrpSpPr/>
          <p:nvPr/>
        </p:nvGrpSpPr>
        <p:grpSpPr>
          <a:xfrm>
            <a:off x="3624943" y="496275"/>
            <a:ext cx="5060128" cy="929754"/>
            <a:chOff x="103489" y="-2413453"/>
            <a:chExt cx="6090046" cy="977126"/>
          </a:xfrm>
          <a:scene3d>
            <a:camera prst="orthographicFront"/>
            <a:lightRig rig="flat" dir="t"/>
          </a:scene3d>
        </p:grpSpPr>
        <p:sp>
          <p:nvSpPr>
            <p:cNvPr id="12" name="Köşeli Çift Ayraç 11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Köşeli Çift Ayraç 4"/>
            <p:cNvSpPr txBox="1"/>
            <p:nvPr/>
          </p:nvSpPr>
          <p:spPr>
            <a:xfrm>
              <a:off x="320538" y="-2315199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altLang="en-US" sz="3600" dirty="0" err="1">
                  <a:solidFill>
                    <a:schemeClr val="hlink"/>
                  </a:solidFill>
                </a:rPr>
                <a:t>Simulation</a:t>
              </a:r>
              <a:r>
                <a:rPr lang="tr-TR" altLang="en-US" sz="3600" dirty="0">
                  <a:solidFill>
                    <a:schemeClr val="hlink"/>
                  </a:solidFill>
                </a:rPr>
                <a:t> </a:t>
              </a:r>
              <a:r>
                <a:rPr lang="tr-TR" altLang="en-US" sz="3600" dirty="0" err="1">
                  <a:solidFill>
                    <a:schemeClr val="hlink"/>
                  </a:solidFill>
                </a:rPr>
                <a:t>Results</a:t>
              </a:r>
              <a:endParaRPr lang="tr-TR" sz="3600" dirty="0"/>
            </a:p>
          </p:txBody>
        </p:sp>
      </p:grp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362993" y="1816608"/>
            <a:ext cx="8385430" cy="476707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None/>
              <a:defRPr/>
            </a:pPr>
            <a:endParaRPr lang="tr-TR" altLang="en-US" sz="1600" kern="0" dirty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None/>
              <a:defRPr/>
            </a:pPr>
            <a:endParaRPr lang="tr-TR" altLang="en-US" sz="1600" kern="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r>
              <a:rPr lang="en-US" altLang="en-US" sz="1600" kern="0" dirty="0">
                <a:solidFill>
                  <a:srgbClr val="000099"/>
                </a:solidFill>
              </a:rPr>
              <a:t>On the model open circuit and short circuit tests have been done and then ratio tests are performed.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endParaRPr lang="en-US" altLang="en-US" sz="1600" kern="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r>
              <a:rPr lang="en-US" altLang="en-US" sz="1600" kern="0" dirty="0">
                <a:solidFill>
                  <a:srgbClr val="000099"/>
                </a:solidFill>
              </a:rPr>
              <a:t>Magnetic field and electrical circuit physics are chosen to complete analysis.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endParaRPr lang="en-US" altLang="en-US" sz="1600" kern="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r>
              <a:rPr lang="en-US" altLang="en-US" sz="1600" kern="0" dirty="0">
                <a:solidFill>
                  <a:srgbClr val="000099"/>
                </a:solidFill>
              </a:rPr>
              <a:t>Time dependent study is chosen to see transient performances on the proposed model.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endParaRPr lang="en-US" altLang="en-US" sz="1600" kern="0" dirty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Font typeface="Wingdings" panose="05000000000000000000" pitchFamily="2" charset="2"/>
              <a:buChar char="v"/>
              <a:defRPr/>
            </a:pPr>
            <a:r>
              <a:rPr lang="en-US" altLang="en-US" sz="1600" kern="0" dirty="0" err="1">
                <a:solidFill>
                  <a:srgbClr val="000099"/>
                </a:solidFill>
              </a:rPr>
              <a:t>Amper</a:t>
            </a:r>
            <a:r>
              <a:rPr lang="tr-TR" altLang="en-US" sz="1600" kern="0" dirty="0">
                <a:solidFill>
                  <a:srgbClr val="000099"/>
                </a:solidFill>
              </a:rPr>
              <a:t>-L</a:t>
            </a:r>
            <a:r>
              <a:rPr lang="en-US" altLang="en-US" sz="1600" kern="0" dirty="0">
                <a:solidFill>
                  <a:srgbClr val="000099"/>
                </a:solidFill>
              </a:rPr>
              <a:t>aw is applied to M5 type triangular core and BH curve is selected as magnetization. </a:t>
            </a:r>
            <a:endParaRPr lang="tr-TR" altLang="en-US" sz="1600" kern="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slow">
    <p:cover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 10"/>
          <p:cNvGrpSpPr/>
          <p:nvPr/>
        </p:nvGrpSpPr>
        <p:grpSpPr>
          <a:xfrm>
            <a:off x="3624943" y="496275"/>
            <a:ext cx="5060128" cy="929754"/>
            <a:chOff x="103489" y="-2413453"/>
            <a:chExt cx="6090046" cy="977126"/>
          </a:xfrm>
          <a:scene3d>
            <a:camera prst="orthographicFront"/>
            <a:lightRig rig="flat" dir="t"/>
          </a:scene3d>
        </p:grpSpPr>
        <p:sp>
          <p:nvSpPr>
            <p:cNvPr id="12" name="Köşeli Çift Ayraç 11"/>
            <p:cNvSpPr/>
            <p:nvPr/>
          </p:nvSpPr>
          <p:spPr>
            <a:xfrm>
              <a:off x="103489" y="-2413453"/>
              <a:ext cx="6090046" cy="878872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Köşeli Çift Ayraç 4"/>
            <p:cNvSpPr txBox="1"/>
            <p:nvPr/>
          </p:nvSpPr>
          <p:spPr>
            <a:xfrm>
              <a:off x="320538" y="-2315199"/>
              <a:ext cx="5211174" cy="8788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2027" tIns="70676" rIns="70676" bIns="70676" spcCol="1270" anchor="ctr"/>
            <a:lstStyle/>
            <a:p>
              <a:pPr algn="ctr" defTabSz="2355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altLang="en-US" sz="3600" dirty="0" err="1">
                  <a:solidFill>
                    <a:schemeClr val="hlink"/>
                  </a:solidFill>
                </a:rPr>
                <a:t>Simulation</a:t>
              </a:r>
              <a:r>
                <a:rPr lang="tr-TR" altLang="en-US" sz="3600" dirty="0">
                  <a:solidFill>
                    <a:schemeClr val="hlink"/>
                  </a:solidFill>
                </a:rPr>
                <a:t> </a:t>
              </a:r>
              <a:r>
                <a:rPr lang="tr-TR" altLang="en-US" sz="3600" dirty="0" err="1">
                  <a:solidFill>
                    <a:schemeClr val="hlink"/>
                  </a:solidFill>
                </a:rPr>
                <a:t>Results</a:t>
              </a:r>
              <a:endParaRPr lang="tr-TR" sz="3600" dirty="0"/>
            </a:p>
          </p:txBody>
        </p:sp>
      </p:grp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375185" y="1792224"/>
            <a:ext cx="8373237" cy="476707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Pct val="150000"/>
              <a:buNone/>
              <a:defRPr/>
            </a:pPr>
            <a:r>
              <a:rPr lang="en-US" altLang="en-US" sz="1600" kern="0" dirty="0">
                <a:solidFill>
                  <a:srgbClr val="000099"/>
                </a:solidFill>
              </a:rPr>
              <a:t>Magnetic flux density is seen in Figure 3</a:t>
            </a:r>
            <a:r>
              <a:rPr lang="tr-TR" altLang="en-US" sz="1600" kern="0" dirty="0">
                <a:solidFill>
                  <a:srgbClr val="000099"/>
                </a:solidFill>
              </a:rPr>
              <a:t>.</a:t>
            </a:r>
          </a:p>
        </p:txBody>
      </p:sp>
      <p:pic>
        <p:nvPicPr>
          <p:cNvPr id="6" name="Resim 5"/>
          <p:cNvPicPr/>
          <p:nvPr/>
        </p:nvPicPr>
        <p:blipFill>
          <a:blip r:embed="rId3"/>
          <a:stretch>
            <a:fillRect/>
          </a:stretch>
        </p:blipFill>
        <p:spPr>
          <a:xfrm>
            <a:off x="1182624" y="2270569"/>
            <a:ext cx="6379464" cy="3496247"/>
          </a:xfrm>
          <a:prstGeom prst="rect">
            <a:avLst/>
          </a:prstGeom>
        </p:spPr>
      </p:pic>
      <p:sp>
        <p:nvSpPr>
          <p:cNvPr id="7" name="Dikdörtgen 5"/>
          <p:cNvSpPr>
            <a:spLocks noChangeArrowheads="1"/>
          </p:cNvSpPr>
          <p:nvPr/>
        </p:nvSpPr>
        <p:spPr bwMode="auto">
          <a:xfrm>
            <a:off x="405003" y="6098459"/>
            <a:ext cx="83732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solidFill>
                  <a:srgbClr val="FF0000"/>
                </a:solidFill>
              </a:rPr>
              <a:t> </a:t>
            </a:r>
            <a:r>
              <a:rPr lang="en-US" altLang="en-US" sz="1400" b="1" dirty="0"/>
              <a:t>Figure </a:t>
            </a:r>
            <a:r>
              <a:rPr lang="tr-TR" altLang="en-US" sz="1400" b="1" dirty="0"/>
              <a:t>3</a:t>
            </a:r>
            <a:r>
              <a:rPr lang="en-US" altLang="en-US" sz="1400" b="1" dirty="0"/>
              <a:t>. Magnetic flux density norm</a:t>
            </a:r>
            <a:endParaRPr lang="tr-T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68663439"/>
      </p:ext>
    </p:extLst>
  </p:cSld>
  <p:clrMapOvr>
    <a:masterClrMapping/>
  </p:clrMapOvr>
  <p:transition spd="slow">
    <p:cover dir="u"/>
  </p:transition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20560</TotalTime>
  <Words>1093</Words>
  <Application>Microsoft Office PowerPoint</Application>
  <PresentationFormat>Ekran Gösterisi (4:3)</PresentationFormat>
  <Paragraphs>151</Paragraphs>
  <Slides>16</Slides>
  <Notes>13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23" baseType="lpstr">
      <vt:lpstr>Arial Black</vt:lpstr>
      <vt:lpstr>Blackadder ITC</vt:lpstr>
      <vt:lpstr>Calibri</vt:lpstr>
      <vt:lpstr>Tahoma</vt:lpstr>
      <vt:lpstr>Times New Roman</vt:lpstr>
      <vt:lpstr>Wingdings</vt:lpstr>
      <vt:lpstr>Blends</vt:lpstr>
      <vt:lpstr>COMSOL Conference 2020  14 - 16 Oct 2020  Grenoble, France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Slater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F. Slater, III</dc:creator>
  <cp:lastModifiedBy>ASUS3</cp:lastModifiedBy>
  <cp:revision>380</cp:revision>
  <dcterms:created xsi:type="dcterms:W3CDTF">2002-09-01T14:15:11Z</dcterms:created>
  <dcterms:modified xsi:type="dcterms:W3CDTF">2020-09-24T14:03:38Z</dcterms:modified>
</cp:coreProperties>
</file>