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89" r:id="rId3"/>
    <p:sldId id="267" r:id="rId4"/>
    <p:sldId id="310" r:id="rId5"/>
    <p:sldId id="311" r:id="rId6"/>
    <p:sldId id="312" r:id="rId7"/>
    <p:sldId id="313" r:id="rId8"/>
    <p:sldId id="314" r:id="rId9"/>
    <p:sldId id="317" r:id="rId10"/>
    <p:sldId id="315" r:id="rId11"/>
    <p:sldId id="316" r:id="rId12"/>
  </p:sldIdLst>
  <p:sldSz cx="9144000" cy="6858000" type="screen4x3"/>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34587" autoAdjust="0"/>
    <p:restoredTop sz="85035" autoAdjust="0"/>
  </p:normalViewPr>
  <p:slideViewPr>
    <p:cSldViewPr>
      <p:cViewPr varScale="1">
        <p:scale>
          <a:sx n="94" d="100"/>
          <a:sy n="94" d="100"/>
        </p:scale>
        <p:origin x="-87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E9920157-E6E3-4DDA-B7CD-89294F63CCD1}" type="datetimeFigureOut">
              <a:rPr lang="de-DE" smtClean="0"/>
              <a:pPr/>
              <a:t>17.09.2020</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DA86543B-27C2-452E-A196-5B4A07BE24A4}" type="slidenum">
              <a:rPr lang="de-DE" smtClean="0"/>
              <a:pPr/>
              <a:t>‹Nr.›</a:t>
            </a:fld>
            <a:endParaRPr lang="de-DE"/>
          </a:p>
        </p:txBody>
      </p:sp>
    </p:spTree>
    <p:extLst>
      <p:ext uri="{BB962C8B-B14F-4D97-AF65-F5344CB8AC3E}">
        <p14:creationId xmlns:p14="http://schemas.microsoft.com/office/powerpoint/2010/main" val="441695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1</a:t>
            </a:fld>
            <a:endParaRPr lang="de-DE" dirty="0"/>
          </a:p>
        </p:txBody>
      </p:sp>
    </p:spTree>
    <p:extLst>
      <p:ext uri="{BB962C8B-B14F-4D97-AF65-F5344CB8AC3E}">
        <p14:creationId xmlns:p14="http://schemas.microsoft.com/office/powerpoint/2010/main" val="3648962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10</a:t>
            </a:fld>
            <a:endParaRPr lang="de-DE"/>
          </a:p>
        </p:txBody>
      </p:sp>
    </p:spTree>
    <p:extLst>
      <p:ext uri="{BB962C8B-B14F-4D97-AF65-F5344CB8AC3E}">
        <p14:creationId xmlns:p14="http://schemas.microsoft.com/office/powerpoint/2010/main" val="1592245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3</a:t>
            </a:fld>
            <a:endParaRPr lang="de-DE"/>
          </a:p>
        </p:txBody>
      </p:sp>
    </p:spTree>
    <p:extLst>
      <p:ext uri="{BB962C8B-B14F-4D97-AF65-F5344CB8AC3E}">
        <p14:creationId xmlns:p14="http://schemas.microsoft.com/office/powerpoint/2010/main" val="566829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4</a:t>
            </a:fld>
            <a:endParaRPr lang="de-DE"/>
          </a:p>
        </p:txBody>
      </p:sp>
    </p:spTree>
    <p:extLst>
      <p:ext uri="{BB962C8B-B14F-4D97-AF65-F5344CB8AC3E}">
        <p14:creationId xmlns:p14="http://schemas.microsoft.com/office/powerpoint/2010/main" val="1632663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5</a:t>
            </a:fld>
            <a:endParaRPr lang="de-DE"/>
          </a:p>
        </p:txBody>
      </p:sp>
    </p:spTree>
    <p:extLst>
      <p:ext uri="{BB962C8B-B14F-4D97-AF65-F5344CB8AC3E}">
        <p14:creationId xmlns:p14="http://schemas.microsoft.com/office/powerpoint/2010/main" val="1740950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6</a:t>
            </a:fld>
            <a:endParaRPr lang="de-DE"/>
          </a:p>
        </p:txBody>
      </p:sp>
    </p:spTree>
    <p:extLst>
      <p:ext uri="{BB962C8B-B14F-4D97-AF65-F5344CB8AC3E}">
        <p14:creationId xmlns:p14="http://schemas.microsoft.com/office/powerpoint/2010/main" val="2435132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7</a:t>
            </a:fld>
            <a:endParaRPr lang="de-DE"/>
          </a:p>
        </p:txBody>
      </p:sp>
    </p:spTree>
    <p:extLst>
      <p:ext uri="{BB962C8B-B14F-4D97-AF65-F5344CB8AC3E}">
        <p14:creationId xmlns:p14="http://schemas.microsoft.com/office/powerpoint/2010/main" val="2731071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8</a:t>
            </a:fld>
            <a:endParaRPr lang="de-DE"/>
          </a:p>
        </p:txBody>
      </p:sp>
    </p:spTree>
    <p:extLst>
      <p:ext uri="{BB962C8B-B14F-4D97-AF65-F5344CB8AC3E}">
        <p14:creationId xmlns:p14="http://schemas.microsoft.com/office/powerpoint/2010/main" val="3063007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smtClean="0">
                <a:solidFill>
                  <a:schemeClr val="tx1"/>
                </a:solidFill>
                <a:effectLst/>
                <a:latin typeface="+mn-lt"/>
                <a:ea typeface="+mn-ea"/>
                <a:cs typeface="+mn-cs"/>
              </a:rPr>
              <a:t>mostly interested in secondary electrons from the sample and not in the elastic scattered electrons from the tip</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Replace</a:t>
            </a:r>
            <a:r>
              <a:rPr lang="en-US" sz="1200" kern="1200" baseline="0" dirty="0" smtClean="0">
                <a:solidFill>
                  <a:schemeClr val="tx1"/>
                </a:solidFill>
                <a:effectLst/>
                <a:latin typeface="+mn-lt"/>
                <a:ea typeface="+mn-ea"/>
                <a:cs typeface="+mn-cs"/>
              </a:rPr>
              <a:t> SED with an </a:t>
            </a:r>
            <a:r>
              <a:rPr lang="en-US" sz="1200" kern="1200" dirty="0" smtClean="0">
                <a:solidFill>
                  <a:schemeClr val="tx1"/>
                </a:solidFill>
                <a:effectLst/>
                <a:latin typeface="+mn-lt"/>
                <a:ea typeface="+mn-ea"/>
                <a:cs typeface="+mn-cs"/>
              </a:rPr>
              <a:t>Energy Analyzer with a lens system</a:t>
            </a:r>
          </a:p>
          <a:p>
            <a:r>
              <a:rPr lang="en-US" sz="1200" kern="1200" dirty="0" smtClean="0">
                <a:solidFill>
                  <a:schemeClr val="tx1"/>
                </a:solidFill>
                <a:effectLst/>
                <a:latin typeface="+mn-lt"/>
                <a:ea typeface="+mn-ea"/>
                <a:cs typeface="+mn-cs"/>
              </a:rPr>
              <a:t>160 degree spherical energy analyzer with a resolution of 1 eV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Next</a:t>
            </a:r>
            <a:r>
              <a:rPr lang="en-US" sz="1200" kern="1200" baseline="0" dirty="0" smtClean="0">
                <a:solidFill>
                  <a:schemeClr val="tx1"/>
                </a:solidFill>
                <a:effectLst/>
                <a:latin typeface="+mn-lt"/>
                <a:ea typeface="+mn-ea"/>
                <a:cs typeface="+mn-cs"/>
              </a:rPr>
              <a:t> slide: results of this analysis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A86543B-27C2-452E-A196-5B4A07BE24A4}" type="slidenum">
              <a:rPr lang="de-DE" smtClean="0"/>
              <a:pPr/>
              <a:t>9</a:t>
            </a:fld>
            <a:endParaRPr lang="de-DE"/>
          </a:p>
        </p:txBody>
      </p:sp>
    </p:spTree>
    <p:extLst>
      <p:ext uri="{BB962C8B-B14F-4D97-AF65-F5344CB8AC3E}">
        <p14:creationId xmlns:p14="http://schemas.microsoft.com/office/powerpoint/2010/main" val="1493436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CE58F-B46A-47C3-B23E-63E2744D857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513642-CB6E-4EF7-9A68-A59673E1B5A7}"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2A43BFE-8871-4B14-BE6F-947C9981C724}" type="datetimeFigureOut">
              <a:rPr lang="de-DE" smtClean="0"/>
              <a:pPr/>
              <a:t>17.09.2020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3DC3DA4-3A77-476C-8A7A-2B6AF069A68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43BFE-8871-4B14-BE6F-947C9981C724}" type="datetimeFigureOut">
              <a:rPr lang="de-DE" smtClean="0"/>
              <a:pPr/>
              <a:t>17.09.2020</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C3DA4-3A77-476C-8A7A-2B6AF069A68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0CE58F-B46A-47C3-B23E-63E2744D8574}" type="datetimeFigureOut">
              <a:rPr lang="de-DE" smtClean="0"/>
              <a:pPr/>
              <a:t>17.09.2020</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513642-CB6E-4EF7-9A68-A59673E1B5A7}"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36501" y="260650"/>
            <a:ext cx="7871064"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fontAlgn="base">
              <a:spcBef>
                <a:spcPct val="0"/>
              </a:spcBef>
              <a:spcAft>
                <a:spcPct val="0"/>
              </a:spcAft>
            </a:pPr>
            <a:r>
              <a:rPr lang="en-US" sz="2800" b="1" dirty="0">
                <a:latin typeface="Arial" panose="020B0604020202020204" pitchFamily="34" charset="0"/>
                <a:cs typeface="Arial" panose="020B0604020202020204" pitchFamily="34" charset="0"/>
              </a:rPr>
              <a:t>Simulation of low energy electrons in </a:t>
            </a:r>
            <a:endParaRPr lang="en-US" sz="2800" b="1" dirty="0" smtClean="0">
              <a:latin typeface="Arial" panose="020B0604020202020204" pitchFamily="34" charset="0"/>
              <a:cs typeface="Arial" panose="020B0604020202020204" pitchFamily="34" charset="0"/>
            </a:endParaRPr>
          </a:p>
          <a:p>
            <a:pPr lvl="0" algn="ctr" fontAlgn="base">
              <a:spcBef>
                <a:spcPct val="0"/>
              </a:spcBef>
              <a:spcAft>
                <a:spcPct val="0"/>
              </a:spcAft>
            </a:pPr>
            <a:r>
              <a:rPr lang="en-US" sz="2800" b="1" dirty="0" smtClean="0">
                <a:latin typeface="Arial" panose="020B0604020202020204" pitchFamily="34" charset="0"/>
                <a:cs typeface="Arial" panose="020B0604020202020204" pitchFamily="34" charset="0"/>
              </a:rPr>
              <a:t>Scanning </a:t>
            </a:r>
            <a:r>
              <a:rPr lang="en-US" sz="2800" b="1" dirty="0">
                <a:latin typeface="Arial" panose="020B0604020202020204" pitchFamily="34" charset="0"/>
                <a:cs typeface="Arial" panose="020B0604020202020204" pitchFamily="34" charset="0"/>
              </a:rPr>
              <a:t>Field Emission Microscopy (SFEM)</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Line 7"/>
          <p:cNvSpPr>
            <a:spLocks noChangeShapeType="1"/>
          </p:cNvSpPr>
          <p:nvPr/>
        </p:nvSpPr>
        <p:spPr bwMode="auto">
          <a:xfrm>
            <a:off x="611560" y="1268760"/>
            <a:ext cx="8064500" cy="0"/>
          </a:xfrm>
          <a:prstGeom prst="line">
            <a:avLst/>
          </a:prstGeom>
          <a:noFill/>
          <a:ln w="38100">
            <a:solidFill>
              <a:schemeClr val="tx1"/>
            </a:solidFill>
            <a:round/>
            <a:headEnd/>
            <a:tailEnd/>
          </a:ln>
          <a:effectLst/>
        </p:spPr>
        <p:txBody>
          <a:bodyPr/>
          <a:lstStyle/>
          <a:p>
            <a:endParaRPr lang="en-US" dirty="0"/>
          </a:p>
        </p:txBody>
      </p:sp>
      <p:pic>
        <p:nvPicPr>
          <p:cNvPr id="8"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sp>
        <p:nvSpPr>
          <p:cNvPr id="1026" name="Rectangle 2"/>
          <p:cNvSpPr>
            <a:spLocks noChangeArrowheads="1"/>
          </p:cNvSpPr>
          <p:nvPr/>
        </p:nvSpPr>
        <p:spPr bwMode="auto">
          <a:xfrm>
            <a:off x="611560" y="1606243"/>
            <a:ext cx="80645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de-CH" sz="1200" b="1" dirty="0" smtClean="0">
                <a:solidFill>
                  <a:srgbClr val="000000"/>
                </a:solidFill>
                <a:latin typeface="Times New Roman" panose="02020603050405020304" pitchFamily="18" charset="0"/>
              </a:rPr>
              <a:t>C.G.H. Walker, </a:t>
            </a:r>
            <a:r>
              <a:rPr lang="de-CH" sz="1200" b="1" dirty="0">
                <a:solidFill>
                  <a:srgbClr val="000000"/>
                </a:solidFill>
                <a:latin typeface="Times New Roman" panose="02020603050405020304" pitchFamily="18" charset="0"/>
              </a:rPr>
              <a:t>H. </a:t>
            </a:r>
            <a:r>
              <a:rPr lang="de-CH" sz="1200" b="1" dirty="0" smtClean="0">
                <a:solidFill>
                  <a:srgbClr val="000000"/>
                </a:solidFill>
                <a:latin typeface="Times New Roman" panose="02020603050405020304" pitchFamily="18" charset="0"/>
              </a:rPr>
              <a:t>Cabrera and </a:t>
            </a:r>
            <a:r>
              <a:rPr lang="de-CH" sz="1200" b="1" dirty="0">
                <a:solidFill>
                  <a:srgbClr val="000000"/>
                </a:solidFill>
                <a:latin typeface="Times New Roman" panose="02020603050405020304" pitchFamily="18" charset="0"/>
              </a:rPr>
              <a:t>D. </a:t>
            </a:r>
            <a:r>
              <a:rPr lang="de-CH" sz="1200" b="1" dirty="0" err="1">
                <a:solidFill>
                  <a:srgbClr val="000000"/>
                </a:solidFill>
                <a:latin typeface="Times New Roman" panose="02020603050405020304" pitchFamily="18" charset="0"/>
              </a:rPr>
              <a:t>Pescia</a:t>
            </a:r>
            <a:r>
              <a:rPr lang="de-CH" sz="1200" dirty="0"/>
              <a:t> </a:t>
            </a:r>
            <a:br>
              <a:rPr lang="de-CH" sz="1200" dirty="0"/>
            </a:b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Laboratorium für Festkörperphysik, ETH Zürich, 8093 Zürich, Switzerland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Grafik 9" descr="pic_titel_1.jpg"/>
          <p:cNvPicPr>
            <a:picLocks noChangeAspect="1"/>
          </p:cNvPicPr>
          <p:nvPr/>
        </p:nvPicPr>
        <p:blipFill>
          <a:blip r:embed="rId4" cstate="print"/>
          <a:srcRect b="1765"/>
          <a:stretch>
            <a:fillRect/>
          </a:stretch>
        </p:blipFill>
        <p:spPr>
          <a:xfrm>
            <a:off x="-1587" y="2591147"/>
            <a:ext cx="9144000" cy="3286125"/>
          </a:xfrm>
          <a:prstGeom prst="rect">
            <a:avLst/>
          </a:prstGeom>
        </p:spPr>
      </p:pic>
      <p:pic>
        <p:nvPicPr>
          <p:cNvPr id="9" name="Picture 14" descr="simdalee_11a.pdf                                               00C61917Macintosh HD                   7C2685B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Grp="1" noChangeAspect="1"/>
          </p:cNvPicPr>
          <p:nvPr/>
        </p:nvPicPr>
        <p:blipFill>
          <a:blip r:embed="rId6"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2624764"/>
            <a:ext cx="2483768" cy="1013028"/>
          </a:xfrm>
          <a:prstGeom prst="rect">
            <a:avLst/>
          </a:prstGeom>
        </p:spPr>
      </p:pic>
    </p:spTree>
    <p:extLst>
      <p:ext uri="{BB962C8B-B14F-4D97-AF65-F5344CB8AC3E}">
        <p14:creationId xmlns:p14="http://schemas.microsoft.com/office/powerpoint/2010/main" val="2251047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400110"/>
          </a:xfrm>
          <a:prstGeom prst="rect">
            <a:avLst/>
          </a:prstGeom>
          <a:noFill/>
        </p:spPr>
        <p:txBody>
          <a:bodyPr wrap="square" rtlCol="0">
            <a:spAutoFit/>
          </a:bodyPr>
          <a:lstStyle/>
          <a:p>
            <a:pPr algn="ctr"/>
            <a:r>
              <a:rPr lang="de-CH" sz="2000" b="1" dirty="0" smtClean="0">
                <a:latin typeface="Arial" panose="020B0604020202020204" pitchFamily="34" charset="0"/>
                <a:cs typeface="Arial" panose="020B0604020202020204" pitchFamily="34" charset="0"/>
              </a:rPr>
              <a:t>ACKNOWLEDGEMENTS</a:t>
            </a:r>
            <a:endParaRPr lang="de-DE" sz="20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Grp="1" noChangeAspect="1"/>
          </p:cNvPicPr>
          <p:nvPr/>
        </p:nvPicPr>
        <p:blipFill>
          <a:blip r:embed="rId5"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
        <p:nvSpPr>
          <p:cNvPr id="10" name="Rectangle 9"/>
          <p:cNvSpPr/>
          <p:nvPr/>
        </p:nvSpPr>
        <p:spPr>
          <a:xfrm>
            <a:off x="755576" y="1226368"/>
            <a:ext cx="8064896" cy="2554545"/>
          </a:xfrm>
          <a:prstGeom prst="rect">
            <a:avLst/>
          </a:prstGeom>
        </p:spPr>
        <p:txBody>
          <a:bodyPr wrap="square">
            <a:spAutoFit/>
          </a:bodyPr>
          <a:lstStyle/>
          <a:p>
            <a:pPr marL="342900" indent="-342900">
              <a:buFont typeface="Arial" panose="020B0604020202020204" pitchFamily="34" charset="0"/>
              <a:buChar char="•"/>
            </a:pPr>
            <a:r>
              <a:rPr lang="de-DE" sz="2000" dirty="0" smtClean="0"/>
              <a:t>We would like to thank :</a:t>
            </a:r>
          </a:p>
          <a:p>
            <a:pPr marL="342900" indent="-342900">
              <a:buFont typeface="Arial" panose="020B0604020202020204" pitchFamily="34" charset="0"/>
              <a:buChar char="•"/>
            </a:pPr>
            <a:r>
              <a:rPr lang="en-US" sz="2000" dirty="0"/>
              <a:t>The Team of COMSOL Switzerland and COMSOL </a:t>
            </a:r>
            <a:r>
              <a:rPr lang="en-US" sz="2000" dirty="0" smtClean="0"/>
              <a:t>Support </a:t>
            </a:r>
            <a:r>
              <a:rPr lang="de-DE" sz="2000" dirty="0" smtClean="0"/>
              <a:t>for their assistance in helping to build the simulation model and the visualisation.</a:t>
            </a:r>
          </a:p>
          <a:p>
            <a:pPr marL="342900" indent="-342900">
              <a:buFont typeface="Arial" panose="020B0604020202020204" pitchFamily="34" charset="0"/>
              <a:buChar char="•"/>
            </a:pPr>
            <a:r>
              <a:rPr lang="de-DE" sz="2000" dirty="0" smtClean="0"/>
              <a:t>Urs Ramsperger, Ann-Katrin Thamm and Maksym Demidenko, Steve Tear, Andrew Pratt and Mohamed El Gomati for useful discussions.</a:t>
            </a:r>
          </a:p>
          <a:p>
            <a:pPr marL="342900" indent="-342900">
              <a:buFont typeface="Arial" panose="020B0604020202020204" pitchFamily="34" charset="0"/>
              <a:buChar char="•"/>
            </a:pPr>
            <a:r>
              <a:rPr lang="en-US" sz="2000" dirty="0" smtClean="0"/>
              <a:t>Financial </a:t>
            </a:r>
            <a:r>
              <a:rPr lang="en-US" sz="2000" dirty="0"/>
              <a:t>support by the FP7 People: Marie-Curie </a:t>
            </a:r>
            <a:r>
              <a:rPr lang="en-US" sz="2000" dirty="0" smtClean="0"/>
              <a:t>Actions Initial </a:t>
            </a:r>
            <a:r>
              <a:rPr lang="en-US" sz="2000" dirty="0"/>
              <a:t>Training Network (ITN) SIMDALEE2 (Grant No. </a:t>
            </a:r>
            <a:r>
              <a:rPr lang="en-US" sz="2000" dirty="0" smtClean="0"/>
              <a:t>PITN 606988</a:t>
            </a:r>
            <a:r>
              <a:rPr lang="en-US" sz="2000" dirty="0"/>
              <a:t>) is gratefully acknowledged.</a:t>
            </a:r>
          </a:p>
        </p:txBody>
      </p:sp>
    </p:spTree>
    <p:extLst>
      <p:ext uri="{BB962C8B-B14F-4D97-AF65-F5344CB8AC3E}">
        <p14:creationId xmlns:p14="http://schemas.microsoft.com/office/powerpoint/2010/main" val="3160015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spect="1" noChangeArrowheads="1"/>
          </p:cNvPicPr>
          <p:nvPr/>
        </p:nvPicPr>
        <p:blipFill>
          <a:blip r:embed="rId3" cstate="print"/>
          <a:srcRect/>
          <a:stretch>
            <a:fillRect/>
          </a:stretch>
        </p:blipFill>
        <p:spPr bwMode="auto">
          <a:xfrm>
            <a:off x="3347864" y="1573195"/>
            <a:ext cx="2386584" cy="4016045"/>
          </a:xfrm>
          <a:prstGeom prst="rect">
            <a:avLst/>
          </a:prstGeom>
          <a:noFill/>
          <a:ln w="9525">
            <a:noFill/>
            <a:miter lim="800000"/>
            <a:headEnd/>
            <a:tailEnd/>
          </a:ln>
          <a:effectLst/>
        </p:spPr>
      </p:pic>
      <p:grpSp>
        <p:nvGrpSpPr>
          <p:cNvPr id="77" name="Gruppieren 76"/>
          <p:cNvGrpSpPr/>
          <p:nvPr/>
        </p:nvGrpSpPr>
        <p:grpSpPr>
          <a:xfrm>
            <a:off x="1547664" y="1340768"/>
            <a:ext cx="4110659" cy="4320480"/>
            <a:chOff x="1547664" y="1340768"/>
            <a:chExt cx="4110659" cy="4320480"/>
          </a:xfrm>
        </p:grpSpPr>
        <p:pic>
          <p:nvPicPr>
            <p:cNvPr id="41988" name="Picture 4"/>
            <p:cNvPicPr>
              <a:picLocks noChangeAspect="1" noChangeArrowheads="1"/>
            </p:cNvPicPr>
            <p:nvPr/>
          </p:nvPicPr>
          <p:blipFill>
            <a:blip r:embed="rId4" cstate="print"/>
            <a:srcRect/>
            <a:stretch>
              <a:fillRect/>
            </a:stretch>
          </p:blipFill>
          <p:spPr bwMode="auto">
            <a:xfrm>
              <a:off x="3419872" y="1340768"/>
              <a:ext cx="2238451" cy="4295851"/>
            </a:xfrm>
            <a:prstGeom prst="rect">
              <a:avLst/>
            </a:prstGeom>
            <a:noFill/>
            <a:ln w="9525">
              <a:noFill/>
              <a:miter lim="800000"/>
              <a:headEnd/>
              <a:tailEnd/>
            </a:ln>
            <a:effectLst/>
          </p:spPr>
        </p:pic>
        <p:grpSp>
          <p:nvGrpSpPr>
            <p:cNvPr id="55" name="Gruppieren 54"/>
            <p:cNvGrpSpPr/>
            <p:nvPr/>
          </p:nvGrpSpPr>
          <p:grpSpPr>
            <a:xfrm>
              <a:off x="1547664" y="3789040"/>
              <a:ext cx="2952366" cy="1872208"/>
              <a:chOff x="1547664" y="3789040"/>
              <a:chExt cx="2952366" cy="1872208"/>
            </a:xfrm>
          </p:grpSpPr>
          <p:cxnSp>
            <p:nvCxnSpPr>
              <p:cNvPr id="10" name="Gerade Verbindung 9"/>
              <p:cNvCxnSpPr/>
              <p:nvPr/>
            </p:nvCxnSpPr>
            <p:spPr>
              <a:xfrm flipH="1">
                <a:off x="2411798" y="3800124"/>
                <a:ext cx="20882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a:off x="2411760" y="3789040"/>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a:xfrm>
                <a:off x="2267744" y="4149080"/>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flipH="1" flipV="1">
                <a:off x="2299818" y="4231142"/>
                <a:ext cx="222706"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a:xfrm>
                <a:off x="2411760" y="4221088"/>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a:xfrm>
                <a:off x="2267744" y="4581128"/>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p:cNvCxnSpPr/>
              <p:nvPr/>
            </p:nvCxnSpPr>
            <p:spPr>
              <a:xfrm flipH="1" flipV="1">
                <a:off x="2333070" y="4652106"/>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p:nvCxnSpPr>
            <p:spPr>
              <a:xfrm flipH="1" flipV="1">
                <a:off x="2385216" y="4724894"/>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feld 45"/>
              <p:cNvSpPr txBox="1"/>
              <p:nvPr/>
            </p:nvSpPr>
            <p:spPr>
              <a:xfrm>
                <a:off x="1547664" y="4077072"/>
                <a:ext cx="670376" cy="246221"/>
              </a:xfrm>
              <a:prstGeom prst="rect">
                <a:avLst/>
              </a:prstGeom>
              <a:noFill/>
            </p:spPr>
            <p:txBody>
              <a:bodyPr wrap="none" rtlCol="0">
                <a:spAutoFit/>
              </a:bodyPr>
              <a:lstStyle/>
              <a:p>
                <a:r>
                  <a:rPr lang="de-CH" sz="1000" dirty="0" smtClean="0"/>
                  <a:t>10 – 50 V</a:t>
                </a:r>
                <a:endParaRPr lang="de-DE" sz="1000" dirty="0"/>
              </a:p>
            </p:txBody>
          </p:sp>
          <p:cxnSp>
            <p:nvCxnSpPr>
              <p:cNvPr id="48" name="Gerade Verbindung 47"/>
              <p:cNvCxnSpPr/>
              <p:nvPr/>
            </p:nvCxnSpPr>
            <p:spPr>
              <a:xfrm flipH="1">
                <a:off x="3419872" y="5157192"/>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 Verbindung 50"/>
              <p:cNvCxnSpPr/>
              <p:nvPr/>
            </p:nvCxnSpPr>
            <p:spPr>
              <a:xfrm>
                <a:off x="3428837" y="5156427"/>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p:nvCxnSpPr>
            <p:spPr>
              <a:xfrm>
                <a:off x="3284821" y="5516467"/>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Gerade Verbindung 52"/>
              <p:cNvCxnSpPr/>
              <p:nvPr/>
            </p:nvCxnSpPr>
            <p:spPr>
              <a:xfrm flipH="1" flipV="1">
                <a:off x="3350147" y="5587445"/>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Gerade Verbindung 53"/>
              <p:cNvCxnSpPr/>
              <p:nvPr/>
            </p:nvCxnSpPr>
            <p:spPr>
              <a:xfrm flipH="1" flipV="1">
                <a:off x="3402293" y="5660233"/>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21" name="Gruppieren 120"/>
          <p:cNvGrpSpPr/>
          <p:nvPr/>
        </p:nvGrpSpPr>
        <p:grpSpPr>
          <a:xfrm>
            <a:off x="1547626" y="1346321"/>
            <a:ext cx="5534584" cy="4746975"/>
            <a:chOff x="1547626" y="1346321"/>
            <a:chExt cx="5534584" cy="4746975"/>
          </a:xfrm>
        </p:grpSpPr>
        <p:grpSp>
          <p:nvGrpSpPr>
            <p:cNvPr id="79" name="Gruppieren 78"/>
            <p:cNvGrpSpPr/>
            <p:nvPr/>
          </p:nvGrpSpPr>
          <p:grpSpPr>
            <a:xfrm>
              <a:off x="1547626" y="1346321"/>
              <a:ext cx="5534584" cy="4314927"/>
              <a:chOff x="1547626" y="1346321"/>
              <a:chExt cx="5534584" cy="4314927"/>
            </a:xfrm>
          </p:grpSpPr>
          <p:pic>
            <p:nvPicPr>
              <p:cNvPr id="78" name="Picture 6"/>
              <p:cNvPicPr>
                <a:picLocks noChangeAspect="1" noChangeArrowheads="1"/>
              </p:cNvPicPr>
              <p:nvPr/>
            </p:nvPicPr>
            <p:blipFill>
              <a:blip r:embed="rId5" cstate="print"/>
              <a:srcRect/>
              <a:stretch>
                <a:fillRect/>
              </a:stretch>
            </p:blipFill>
            <p:spPr bwMode="auto">
              <a:xfrm>
                <a:off x="3384376" y="1346321"/>
                <a:ext cx="3697834" cy="4257446"/>
              </a:xfrm>
              <a:prstGeom prst="rect">
                <a:avLst/>
              </a:prstGeom>
              <a:noFill/>
              <a:ln w="9525">
                <a:noFill/>
                <a:miter lim="800000"/>
                <a:headEnd/>
                <a:tailEnd/>
              </a:ln>
              <a:effectLst/>
            </p:spPr>
          </p:pic>
          <p:grpSp>
            <p:nvGrpSpPr>
              <p:cNvPr id="62" name="Gruppieren 61"/>
              <p:cNvGrpSpPr/>
              <p:nvPr/>
            </p:nvGrpSpPr>
            <p:grpSpPr>
              <a:xfrm>
                <a:off x="1547626" y="3789040"/>
                <a:ext cx="2952366" cy="1872208"/>
                <a:chOff x="1547664" y="3789040"/>
                <a:chExt cx="2952366" cy="1872208"/>
              </a:xfrm>
            </p:grpSpPr>
            <p:cxnSp>
              <p:nvCxnSpPr>
                <p:cNvPr id="63" name="Gerade Verbindung 62"/>
                <p:cNvCxnSpPr/>
                <p:nvPr/>
              </p:nvCxnSpPr>
              <p:spPr>
                <a:xfrm flipH="1">
                  <a:off x="2411798" y="3800124"/>
                  <a:ext cx="20882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a:xfrm>
                  <a:off x="2411760" y="3789040"/>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a:xfrm>
                  <a:off x="2267744" y="4149080"/>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Gerade Verbindung 65"/>
                <p:cNvCxnSpPr/>
                <p:nvPr/>
              </p:nvCxnSpPr>
              <p:spPr>
                <a:xfrm flipH="1" flipV="1">
                  <a:off x="2299818" y="4231142"/>
                  <a:ext cx="222706"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Gerade Verbindung 66"/>
                <p:cNvCxnSpPr/>
                <p:nvPr/>
              </p:nvCxnSpPr>
              <p:spPr>
                <a:xfrm>
                  <a:off x="2411760" y="4221088"/>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Gerade Verbindung 67"/>
                <p:cNvCxnSpPr/>
                <p:nvPr/>
              </p:nvCxnSpPr>
              <p:spPr>
                <a:xfrm>
                  <a:off x="2267744" y="4581128"/>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Gerade Verbindung 68"/>
                <p:cNvCxnSpPr/>
                <p:nvPr/>
              </p:nvCxnSpPr>
              <p:spPr>
                <a:xfrm flipH="1" flipV="1">
                  <a:off x="2333070" y="4652106"/>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Gerade Verbindung 69"/>
                <p:cNvCxnSpPr/>
                <p:nvPr/>
              </p:nvCxnSpPr>
              <p:spPr>
                <a:xfrm flipH="1" flipV="1">
                  <a:off x="2385216" y="4724894"/>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feld 70"/>
                <p:cNvSpPr txBox="1"/>
                <p:nvPr/>
              </p:nvSpPr>
              <p:spPr>
                <a:xfrm>
                  <a:off x="1547664" y="4077072"/>
                  <a:ext cx="670376" cy="246221"/>
                </a:xfrm>
                <a:prstGeom prst="rect">
                  <a:avLst/>
                </a:prstGeom>
                <a:noFill/>
              </p:spPr>
              <p:txBody>
                <a:bodyPr wrap="none" rtlCol="0">
                  <a:spAutoFit/>
                </a:bodyPr>
                <a:lstStyle/>
                <a:p>
                  <a:r>
                    <a:rPr lang="de-CH" sz="1000" dirty="0" smtClean="0"/>
                    <a:t>10 – 50 V</a:t>
                  </a:r>
                  <a:endParaRPr lang="de-DE" sz="1000" dirty="0"/>
                </a:p>
              </p:txBody>
            </p:sp>
            <p:cxnSp>
              <p:nvCxnSpPr>
                <p:cNvPr id="72" name="Gerade Verbindung 71"/>
                <p:cNvCxnSpPr/>
                <p:nvPr/>
              </p:nvCxnSpPr>
              <p:spPr>
                <a:xfrm flipH="1">
                  <a:off x="3419872" y="5157192"/>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Gerade Verbindung 72"/>
                <p:cNvCxnSpPr/>
                <p:nvPr/>
              </p:nvCxnSpPr>
              <p:spPr>
                <a:xfrm>
                  <a:off x="3428837" y="5156427"/>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Gerade Verbindung 73"/>
                <p:cNvCxnSpPr/>
                <p:nvPr/>
              </p:nvCxnSpPr>
              <p:spPr>
                <a:xfrm>
                  <a:off x="3284821" y="5516467"/>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H="1" flipV="1">
                  <a:off x="3350147" y="5587445"/>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Gerade Verbindung 75"/>
                <p:cNvCxnSpPr/>
                <p:nvPr/>
              </p:nvCxnSpPr>
              <p:spPr>
                <a:xfrm flipH="1" flipV="1">
                  <a:off x="3402293" y="5660233"/>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96" name="Gruppieren 95"/>
            <p:cNvGrpSpPr/>
            <p:nvPr/>
          </p:nvGrpSpPr>
          <p:grpSpPr>
            <a:xfrm>
              <a:off x="4860032" y="4725144"/>
              <a:ext cx="1008112" cy="1368152"/>
              <a:chOff x="4860032" y="4725144"/>
              <a:chExt cx="1008112" cy="1368152"/>
            </a:xfrm>
          </p:grpSpPr>
          <p:cxnSp>
            <p:nvCxnSpPr>
              <p:cNvPr id="82" name="Gerade Verbindung 81"/>
              <p:cNvCxnSpPr/>
              <p:nvPr/>
            </p:nvCxnSpPr>
            <p:spPr>
              <a:xfrm>
                <a:off x="5724128" y="4725144"/>
                <a:ext cx="0" cy="7913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Gerade Verbindung 82"/>
              <p:cNvCxnSpPr/>
              <p:nvPr/>
            </p:nvCxnSpPr>
            <p:spPr>
              <a:xfrm>
                <a:off x="5580112" y="5516467"/>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Gerade Verbindung 83"/>
              <p:cNvCxnSpPr/>
              <p:nvPr/>
            </p:nvCxnSpPr>
            <p:spPr>
              <a:xfrm flipH="1" flipV="1">
                <a:off x="5612186" y="5598529"/>
                <a:ext cx="222706"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Gerade Verbindung 84"/>
              <p:cNvCxnSpPr/>
              <p:nvPr/>
            </p:nvCxnSpPr>
            <p:spPr>
              <a:xfrm>
                <a:off x="5724128" y="5588475"/>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 Verbindung 85"/>
              <p:cNvCxnSpPr/>
              <p:nvPr/>
            </p:nvCxnSpPr>
            <p:spPr>
              <a:xfrm>
                <a:off x="5580112" y="594851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Gerade Verbindung 86"/>
              <p:cNvCxnSpPr/>
              <p:nvPr/>
            </p:nvCxnSpPr>
            <p:spPr>
              <a:xfrm flipH="1" flipV="1">
                <a:off x="5645438" y="6019493"/>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Gerade Verbindung 87"/>
              <p:cNvCxnSpPr/>
              <p:nvPr/>
            </p:nvCxnSpPr>
            <p:spPr>
              <a:xfrm flipH="1" flipV="1">
                <a:off x="5697584" y="6092281"/>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feld 88"/>
              <p:cNvSpPr txBox="1"/>
              <p:nvPr/>
            </p:nvSpPr>
            <p:spPr>
              <a:xfrm>
                <a:off x="4860032" y="5444459"/>
                <a:ext cx="662361" cy="246221"/>
              </a:xfrm>
              <a:prstGeom prst="rect">
                <a:avLst/>
              </a:prstGeom>
              <a:noFill/>
            </p:spPr>
            <p:txBody>
              <a:bodyPr wrap="none" rtlCol="0">
                <a:spAutoFit/>
              </a:bodyPr>
              <a:lstStyle/>
              <a:p>
                <a:r>
                  <a:rPr lang="de-CH" sz="1000" dirty="0" smtClean="0"/>
                  <a:t>2 – 10 kV</a:t>
                </a:r>
                <a:endParaRPr lang="de-DE" sz="1000" dirty="0"/>
              </a:p>
            </p:txBody>
          </p:sp>
        </p:grpSp>
      </p:grpSp>
      <p:grpSp>
        <p:nvGrpSpPr>
          <p:cNvPr id="123" name="Gruppieren 122"/>
          <p:cNvGrpSpPr/>
          <p:nvPr/>
        </p:nvGrpSpPr>
        <p:grpSpPr>
          <a:xfrm>
            <a:off x="1547664" y="1354505"/>
            <a:ext cx="5548147" cy="4738791"/>
            <a:chOff x="1547664" y="1354505"/>
            <a:chExt cx="5548147" cy="4738791"/>
          </a:xfrm>
        </p:grpSpPr>
        <p:pic>
          <p:nvPicPr>
            <p:cNvPr id="122" name="Picture 7"/>
            <p:cNvPicPr>
              <a:picLocks noChangeAspect="1" noChangeArrowheads="1"/>
            </p:cNvPicPr>
            <p:nvPr/>
          </p:nvPicPr>
          <p:blipFill>
            <a:blip r:embed="rId6" cstate="print"/>
            <a:srcRect/>
            <a:stretch>
              <a:fillRect/>
            </a:stretch>
          </p:blipFill>
          <p:spPr bwMode="auto">
            <a:xfrm>
              <a:off x="3397977" y="1354505"/>
              <a:ext cx="3697834" cy="4257446"/>
            </a:xfrm>
            <a:prstGeom prst="rect">
              <a:avLst/>
            </a:prstGeom>
            <a:noFill/>
            <a:ln w="9525">
              <a:noFill/>
              <a:miter lim="800000"/>
              <a:headEnd/>
              <a:tailEnd/>
            </a:ln>
            <a:effectLst/>
          </p:spPr>
        </p:pic>
        <p:grpSp>
          <p:nvGrpSpPr>
            <p:cNvPr id="112" name="Gruppieren 111"/>
            <p:cNvGrpSpPr/>
            <p:nvPr/>
          </p:nvGrpSpPr>
          <p:grpSpPr>
            <a:xfrm>
              <a:off x="4860032" y="4725144"/>
              <a:ext cx="1008112" cy="1368152"/>
              <a:chOff x="4860032" y="4725144"/>
              <a:chExt cx="1008112" cy="1368152"/>
            </a:xfrm>
          </p:grpSpPr>
          <p:cxnSp>
            <p:nvCxnSpPr>
              <p:cNvPr id="113" name="Gerade Verbindung 112"/>
              <p:cNvCxnSpPr/>
              <p:nvPr/>
            </p:nvCxnSpPr>
            <p:spPr>
              <a:xfrm>
                <a:off x="5724128" y="4725144"/>
                <a:ext cx="0" cy="7913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Gerade Verbindung 113"/>
              <p:cNvCxnSpPr/>
              <p:nvPr/>
            </p:nvCxnSpPr>
            <p:spPr>
              <a:xfrm>
                <a:off x="5580112" y="5516467"/>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Gerade Verbindung 114"/>
              <p:cNvCxnSpPr/>
              <p:nvPr/>
            </p:nvCxnSpPr>
            <p:spPr>
              <a:xfrm flipH="1" flipV="1">
                <a:off x="5612186" y="5598529"/>
                <a:ext cx="222706"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Gerade Verbindung 115"/>
              <p:cNvCxnSpPr/>
              <p:nvPr/>
            </p:nvCxnSpPr>
            <p:spPr>
              <a:xfrm>
                <a:off x="5724128" y="5588475"/>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p:cNvCxnSpPr/>
              <p:nvPr/>
            </p:nvCxnSpPr>
            <p:spPr>
              <a:xfrm>
                <a:off x="5580112" y="5948515"/>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Gerade Verbindung 117"/>
              <p:cNvCxnSpPr/>
              <p:nvPr/>
            </p:nvCxnSpPr>
            <p:spPr>
              <a:xfrm flipH="1" flipV="1">
                <a:off x="5645438" y="6019493"/>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p:cNvCxnSpPr/>
              <p:nvPr/>
            </p:nvCxnSpPr>
            <p:spPr>
              <a:xfrm flipH="1" flipV="1">
                <a:off x="5697584" y="6092281"/>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Textfeld 119"/>
              <p:cNvSpPr txBox="1"/>
              <p:nvPr/>
            </p:nvSpPr>
            <p:spPr>
              <a:xfrm>
                <a:off x="4860032" y="5444459"/>
                <a:ext cx="662361" cy="246221"/>
              </a:xfrm>
              <a:prstGeom prst="rect">
                <a:avLst/>
              </a:prstGeom>
              <a:noFill/>
            </p:spPr>
            <p:txBody>
              <a:bodyPr wrap="none" rtlCol="0">
                <a:spAutoFit/>
              </a:bodyPr>
              <a:lstStyle/>
              <a:p>
                <a:r>
                  <a:rPr lang="de-CH" sz="1000" dirty="0" smtClean="0"/>
                  <a:t>2 – 10 kV</a:t>
                </a:r>
                <a:endParaRPr lang="de-DE" sz="1000" dirty="0"/>
              </a:p>
            </p:txBody>
          </p:sp>
        </p:grpSp>
        <p:grpSp>
          <p:nvGrpSpPr>
            <p:cNvPr id="97" name="Gruppieren 96"/>
            <p:cNvGrpSpPr/>
            <p:nvPr/>
          </p:nvGrpSpPr>
          <p:grpSpPr>
            <a:xfrm>
              <a:off x="1547664" y="3789040"/>
              <a:ext cx="2952366" cy="1872208"/>
              <a:chOff x="1547664" y="3789040"/>
              <a:chExt cx="2952366" cy="1872208"/>
            </a:xfrm>
          </p:grpSpPr>
          <p:cxnSp>
            <p:nvCxnSpPr>
              <p:cNvPr id="98" name="Gerade Verbindung 97"/>
              <p:cNvCxnSpPr/>
              <p:nvPr/>
            </p:nvCxnSpPr>
            <p:spPr>
              <a:xfrm flipH="1">
                <a:off x="2411798" y="3800124"/>
                <a:ext cx="20882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Gerade Verbindung 98"/>
              <p:cNvCxnSpPr/>
              <p:nvPr/>
            </p:nvCxnSpPr>
            <p:spPr>
              <a:xfrm>
                <a:off x="2411760" y="3789040"/>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Gerade Verbindung 99"/>
              <p:cNvCxnSpPr/>
              <p:nvPr/>
            </p:nvCxnSpPr>
            <p:spPr>
              <a:xfrm>
                <a:off x="2337858" y="4149080"/>
                <a:ext cx="14780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Gerade Verbindung 100"/>
              <p:cNvCxnSpPr/>
              <p:nvPr/>
            </p:nvCxnSpPr>
            <p:spPr>
              <a:xfrm flipH="1" flipV="1">
                <a:off x="2172475" y="4231142"/>
                <a:ext cx="477392"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Gerade Verbindung 101"/>
              <p:cNvCxnSpPr/>
              <p:nvPr/>
            </p:nvCxnSpPr>
            <p:spPr>
              <a:xfrm>
                <a:off x="2411760" y="4221088"/>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Gerade Verbindung 102"/>
              <p:cNvCxnSpPr/>
              <p:nvPr/>
            </p:nvCxnSpPr>
            <p:spPr>
              <a:xfrm>
                <a:off x="2267744" y="4581128"/>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p:nvCxnSpPr>
            <p:spPr>
              <a:xfrm flipH="1" flipV="1">
                <a:off x="2333070" y="4652106"/>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Gerade Verbindung 104"/>
              <p:cNvCxnSpPr/>
              <p:nvPr/>
            </p:nvCxnSpPr>
            <p:spPr>
              <a:xfrm flipH="1" flipV="1">
                <a:off x="2385216" y="4724894"/>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Textfeld 105"/>
              <p:cNvSpPr txBox="1"/>
              <p:nvPr/>
            </p:nvSpPr>
            <p:spPr>
              <a:xfrm>
                <a:off x="1547664" y="4077072"/>
                <a:ext cx="670376" cy="246221"/>
              </a:xfrm>
              <a:prstGeom prst="rect">
                <a:avLst/>
              </a:prstGeom>
              <a:noFill/>
            </p:spPr>
            <p:txBody>
              <a:bodyPr wrap="none" rtlCol="0">
                <a:spAutoFit/>
              </a:bodyPr>
              <a:lstStyle/>
              <a:p>
                <a:r>
                  <a:rPr lang="de-CH" sz="1000" dirty="0" smtClean="0"/>
                  <a:t>10 – 50 V</a:t>
                </a:r>
                <a:endParaRPr lang="de-DE" sz="1000" dirty="0"/>
              </a:p>
            </p:txBody>
          </p:sp>
          <p:cxnSp>
            <p:nvCxnSpPr>
              <p:cNvPr id="107" name="Gerade Verbindung 106"/>
              <p:cNvCxnSpPr/>
              <p:nvPr/>
            </p:nvCxnSpPr>
            <p:spPr>
              <a:xfrm flipH="1">
                <a:off x="3419872" y="5157192"/>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p:nvPr/>
            </p:nvCxnSpPr>
            <p:spPr>
              <a:xfrm>
                <a:off x="3428837" y="5156427"/>
                <a:ext cx="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p:cNvCxnSpPr/>
              <p:nvPr/>
            </p:nvCxnSpPr>
            <p:spPr>
              <a:xfrm>
                <a:off x="3284821" y="5516467"/>
                <a:ext cx="28803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Gerade Verbindung 109"/>
              <p:cNvCxnSpPr/>
              <p:nvPr/>
            </p:nvCxnSpPr>
            <p:spPr>
              <a:xfrm flipH="1" flipV="1">
                <a:off x="3350147" y="5587445"/>
                <a:ext cx="150698" cy="10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Gerade Verbindung 110"/>
              <p:cNvCxnSpPr/>
              <p:nvPr/>
            </p:nvCxnSpPr>
            <p:spPr>
              <a:xfrm flipH="1" flipV="1">
                <a:off x="3402293" y="5660233"/>
                <a:ext cx="41114" cy="10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dirty="0"/>
          </a:p>
        </p:txBody>
      </p:sp>
      <p:sp>
        <p:nvSpPr>
          <p:cNvPr id="6" name="Textfeld 5"/>
          <p:cNvSpPr txBox="1"/>
          <p:nvPr/>
        </p:nvSpPr>
        <p:spPr>
          <a:xfrm>
            <a:off x="0" y="260648"/>
            <a:ext cx="9144000" cy="523220"/>
          </a:xfrm>
          <a:prstGeom prst="rect">
            <a:avLst/>
          </a:prstGeom>
          <a:noFill/>
        </p:spPr>
        <p:txBody>
          <a:bodyPr wrap="square" rtlCol="0">
            <a:spAutoFit/>
          </a:bodyPr>
          <a:lstStyle/>
          <a:p>
            <a:pPr algn="ctr"/>
            <a:r>
              <a:rPr lang="de-CH" sz="2800" b="1" dirty="0" smtClean="0">
                <a:latin typeface="Arial" pitchFamily="34" charset="0"/>
                <a:cs typeface="Arial" pitchFamily="34" charset="0"/>
              </a:rPr>
              <a:t>W</a:t>
            </a:r>
            <a:r>
              <a:rPr lang="de-CH" sz="2400" b="1" dirty="0" smtClean="0">
                <a:latin typeface="Arial" pitchFamily="34" charset="0"/>
                <a:cs typeface="Arial" pitchFamily="34" charset="0"/>
              </a:rPr>
              <a:t>HAT </a:t>
            </a:r>
            <a:r>
              <a:rPr lang="de-CH" sz="2800" b="1" dirty="0" smtClean="0">
                <a:latin typeface="Arial" pitchFamily="34" charset="0"/>
                <a:cs typeface="Arial" pitchFamily="34" charset="0"/>
              </a:rPr>
              <a:t>I</a:t>
            </a:r>
            <a:r>
              <a:rPr lang="de-CH" sz="2400" b="1" dirty="0" smtClean="0">
                <a:latin typeface="Arial" pitchFamily="34" charset="0"/>
                <a:cs typeface="Arial" pitchFamily="34" charset="0"/>
              </a:rPr>
              <a:t>S </a:t>
            </a:r>
            <a:r>
              <a:rPr lang="de-CH" sz="2800" b="1" dirty="0" smtClean="0">
                <a:latin typeface="Arial" pitchFamily="34" charset="0"/>
                <a:cs typeface="Arial" pitchFamily="34" charset="0"/>
              </a:rPr>
              <a:t>SFEM?</a:t>
            </a:r>
            <a:endParaRPr lang="de-DE" sz="2800" b="1" dirty="0">
              <a:latin typeface="Arial" pitchFamily="34" charset="0"/>
              <a:cs typeface="Arial" pitchFamily="34" charset="0"/>
            </a:endParaRPr>
          </a:p>
        </p:txBody>
      </p:sp>
      <p:pic>
        <p:nvPicPr>
          <p:cNvPr id="125" name="Picture 12" descr="eth_ologo"/>
          <p:cNvPicPr>
            <a:picLocks noChangeAspect="1" noChangeArrowheads="1"/>
          </p:cNvPicPr>
          <p:nvPr/>
        </p:nvPicPr>
        <p:blipFill>
          <a:blip r:embed="rId7" cstate="print"/>
          <a:srcRect/>
          <a:stretch>
            <a:fillRect/>
          </a:stretch>
        </p:blipFill>
        <p:spPr bwMode="auto">
          <a:xfrm>
            <a:off x="251520" y="6381328"/>
            <a:ext cx="1649412" cy="419930"/>
          </a:xfrm>
          <a:prstGeom prst="rect">
            <a:avLst/>
          </a:prstGeom>
          <a:noFill/>
          <a:ln w="9525">
            <a:noFill/>
            <a:miter lim="800000"/>
            <a:headEnd/>
            <a:tailEnd/>
          </a:ln>
        </p:spPr>
      </p:pic>
      <p:pic>
        <p:nvPicPr>
          <p:cNvPr id="80" name="Picture 14" descr="simdalee_11a.pdf                                               00C61917Macintosh HD                   7C2685BB:"/>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89"/>
          <p:cNvPicPr>
            <a:picLocks noGrp="1" noChangeAspect="1"/>
          </p:cNvPicPr>
          <p:nvPr/>
        </p:nvPicPr>
        <p:blipFill>
          <a:blip r:embed="rId9"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523220"/>
          </a:xfrm>
          <a:prstGeom prst="rect">
            <a:avLst/>
          </a:prstGeom>
          <a:noFill/>
        </p:spPr>
        <p:txBody>
          <a:bodyPr wrap="square" rtlCol="0">
            <a:spAutoFit/>
          </a:bodyPr>
          <a:lstStyle/>
          <a:p>
            <a:pPr algn="ctr"/>
            <a:r>
              <a:rPr lang="de-CH" sz="2800" b="1" dirty="0">
                <a:latin typeface="Arial" panose="020B0604020202020204" pitchFamily="34" charset="0"/>
                <a:cs typeface="Arial" panose="020B0604020202020204" pitchFamily="34" charset="0"/>
              </a:rPr>
              <a:t> WHERE IS THE SOURCE OF </a:t>
            </a:r>
            <a:r>
              <a:rPr lang="de-CH" sz="2800" b="1" dirty="0" smtClean="0">
                <a:latin typeface="Arial" panose="020B0604020202020204" pitchFamily="34" charset="0"/>
                <a:cs typeface="Arial" panose="020B0604020202020204" pitchFamily="34" charset="0"/>
              </a:rPr>
              <a:t>THE ELECTRONS?</a:t>
            </a:r>
            <a:endParaRPr lang="de-DE" sz="28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stretch>
            <a:fillRect/>
          </a:stretch>
        </p:blipFill>
        <p:spPr>
          <a:xfrm>
            <a:off x="1856364" y="1124744"/>
            <a:ext cx="5324475" cy="3505200"/>
          </a:xfrm>
          <a:prstGeom prst="rect">
            <a:avLst/>
          </a:prstGeom>
        </p:spPr>
      </p:pic>
      <p:sp>
        <p:nvSpPr>
          <p:cNvPr id="6" name="Rectangle 5"/>
          <p:cNvSpPr/>
          <p:nvPr/>
        </p:nvSpPr>
        <p:spPr>
          <a:xfrm>
            <a:off x="1076226" y="4859304"/>
            <a:ext cx="6376094" cy="830997"/>
          </a:xfrm>
          <a:prstGeom prst="rect">
            <a:avLst/>
          </a:prstGeom>
        </p:spPr>
        <p:txBody>
          <a:bodyPr wrap="square">
            <a:spAutoFit/>
          </a:bodyPr>
          <a:lstStyle/>
          <a:p>
            <a:r>
              <a:rPr lang="en-US" sz="2400" dirty="0"/>
              <a:t>Fundamental question: which electrons leave the junction? Fine simulation is needed.</a:t>
            </a:r>
          </a:p>
        </p:txBody>
      </p:sp>
      <p:pic>
        <p:nvPicPr>
          <p:cNvPr id="10" name="Picture 9"/>
          <p:cNvPicPr>
            <a:picLocks noGrp="1" noChangeAspect="1"/>
          </p:cNvPicPr>
          <p:nvPr/>
        </p:nvPicPr>
        <p:blipFill>
          <a:blip r:embed="rId6"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Tree>
    <p:extLst>
      <p:ext uri="{BB962C8B-B14F-4D97-AF65-F5344CB8AC3E}">
        <p14:creationId xmlns:p14="http://schemas.microsoft.com/office/powerpoint/2010/main" val="588006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523220"/>
          </a:xfrm>
          <a:prstGeom prst="rect">
            <a:avLst/>
          </a:prstGeom>
          <a:noFill/>
        </p:spPr>
        <p:txBody>
          <a:bodyPr wrap="square" rtlCol="0">
            <a:spAutoFit/>
          </a:bodyPr>
          <a:lstStyle/>
          <a:p>
            <a:pPr algn="ctr"/>
            <a:r>
              <a:rPr lang="de-CH" sz="2800" b="1" dirty="0">
                <a:latin typeface="Arial" panose="020B0604020202020204" pitchFamily="34" charset="0"/>
                <a:cs typeface="Arial" panose="020B0604020202020204" pitchFamily="34" charset="0"/>
              </a:rPr>
              <a:t> </a:t>
            </a:r>
            <a:r>
              <a:rPr lang="de-CH" sz="2400" b="1" dirty="0" smtClean="0">
                <a:latin typeface="Arial" panose="020B0604020202020204" pitchFamily="34" charset="0"/>
                <a:cs typeface="Arial" panose="020B0604020202020204" pitchFamily="34" charset="0"/>
              </a:rPr>
              <a:t>QUANTUM MECHANICAL REFLECTION OF ELECTRONS</a:t>
            </a:r>
            <a:endParaRPr lang="de-DE" sz="24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259632" y="4367502"/>
            <a:ext cx="6376094" cy="1569660"/>
          </a:xfrm>
          <a:prstGeom prst="rect">
            <a:avLst/>
          </a:prstGeom>
        </p:spPr>
        <p:txBody>
          <a:bodyPr wrap="square">
            <a:spAutoFit/>
          </a:bodyPr>
          <a:lstStyle/>
          <a:p>
            <a:r>
              <a:rPr lang="de-DE" sz="2400" dirty="0" smtClean="0"/>
              <a:t>Some electrons reflect from surface when they encounter the strong ATTRACTIVE force at the surface. But many electrons enter the material. Therefore we still need Monte Carlo simulation.</a:t>
            </a:r>
            <a:endParaRPr lang="en-US" sz="2400" dirty="0"/>
          </a:p>
        </p:txBody>
      </p:sp>
      <p:pic>
        <p:nvPicPr>
          <p:cNvPr id="2" name="Picture 1"/>
          <p:cNvPicPr>
            <a:picLocks noChangeAspect="1"/>
          </p:cNvPicPr>
          <p:nvPr/>
        </p:nvPicPr>
        <p:blipFill>
          <a:blip r:embed="rId5"/>
          <a:stretch>
            <a:fillRect/>
          </a:stretch>
        </p:blipFill>
        <p:spPr>
          <a:xfrm>
            <a:off x="1900932" y="1124744"/>
            <a:ext cx="4580952" cy="2914286"/>
          </a:xfrm>
          <a:prstGeom prst="rect">
            <a:avLst/>
          </a:prstGeom>
        </p:spPr>
      </p:pic>
      <p:pic>
        <p:nvPicPr>
          <p:cNvPr id="10" name="Picture 9"/>
          <p:cNvPicPr>
            <a:picLocks noGrp="1" noChangeAspect="1"/>
          </p:cNvPicPr>
          <p:nvPr/>
        </p:nvPicPr>
        <p:blipFill>
          <a:blip r:embed="rId6"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Tree>
    <p:extLst>
      <p:ext uri="{BB962C8B-B14F-4D97-AF65-F5344CB8AC3E}">
        <p14:creationId xmlns:p14="http://schemas.microsoft.com/office/powerpoint/2010/main" val="1595068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461665"/>
          </a:xfrm>
          <a:prstGeom prst="rect">
            <a:avLst/>
          </a:prstGeom>
          <a:noFill/>
        </p:spPr>
        <p:txBody>
          <a:bodyPr wrap="square" rtlCol="0">
            <a:spAutoFit/>
          </a:bodyPr>
          <a:lstStyle/>
          <a:p>
            <a:pPr algn="ctr"/>
            <a:r>
              <a:rPr lang="de-CH" sz="2400" b="1" dirty="0" smtClean="0">
                <a:latin typeface="Arial" panose="020B0604020202020204" pitchFamily="34" charset="0"/>
                <a:cs typeface="Arial" panose="020B0604020202020204" pitchFamily="34" charset="0"/>
              </a:rPr>
              <a:t>COMSOL ION RANGE BENCHMARK EXAMPLE</a:t>
            </a:r>
            <a:endParaRPr lang="de-DE" sz="24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755576" y="1226368"/>
            <a:ext cx="3744416" cy="5016758"/>
          </a:xfrm>
          <a:prstGeom prst="rect">
            <a:avLst/>
          </a:prstGeom>
        </p:spPr>
        <p:txBody>
          <a:bodyPr wrap="square">
            <a:spAutoFit/>
          </a:bodyPr>
          <a:lstStyle/>
          <a:p>
            <a:pPr marL="342900" indent="-342900">
              <a:buFont typeface="Arial" panose="020B0604020202020204" pitchFamily="34" charset="0"/>
              <a:buChar char="•"/>
            </a:pPr>
            <a:r>
              <a:rPr lang="de-DE" sz="2000" dirty="0" smtClean="0"/>
              <a:t>Monte Carlo simulation already exists within COMSOL – the ion range benchmark model (IRBM). Why not adapt this model for use with low energy electrons ?</a:t>
            </a:r>
          </a:p>
          <a:p>
            <a:pPr marL="342900" indent="-342900">
              <a:buFont typeface="Arial" panose="020B0604020202020204" pitchFamily="34" charset="0"/>
              <a:buChar char="•"/>
            </a:pPr>
            <a:r>
              <a:rPr lang="de-DE" sz="2000" dirty="0" smtClean="0"/>
              <a:t>We need to generate secondary electrons (SE), but the IRBM uses continuous slowing down approximation (CSDA).</a:t>
            </a:r>
          </a:p>
          <a:p>
            <a:pPr marL="342900" indent="-342900">
              <a:buFont typeface="Arial" panose="020B0604020202020204" pitchFamily="34" charset="0"/>
              <a:buChar char="•"/>
            </a:pPr>
            <a:r>
              <a:rPr lang="de-DE" sz="2000" dirty="0" smtClean="0"/>
              <a:t>The IRBM determines a scattering event at each time step, but scattering occurs at random times and is not suitable at low energies.</a:t>
            </a:r>
            <a:endParaRPr lang="en-US" sz="2000" dirty="0"/>
          </a:p>
        </p:txBody>
      </p:sp>
      <p:pic>
        <p:nvPicPr>
          <p:cNvPr id="1026" name="Picture 2" descr="https://cdn.comsol.com/wordpress/2018/10/particle-trajectories-ion-range-mode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9992" y="1340768"/>
            <a:ext cx="4055933" cy="277425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Grp="1" noChangeAspect="1"/>
          </p:cNvPicPr>
          <p:nvPr/>
        </p:nvPicPr>
        <p:blipFill>
          <a:blip r:embed="rId6"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Tree>
    <p:extLst>
      <p:ext uri="{BB962C8B-B14F-4D97-AF65-F5344CB8AC3E}">
        <p14:creationId xmlns:p14="http://schemas.microsoft.com/office/powerpoint/2010/main" val="3290472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461665"/>
          </a:xfrm>
          <a:prstGeom prst="rect">
            <a:avLst/>
          </a:prstGeom>
          <a:noFill/>
        </p:spPr>
        <p:txBody>
          <a:bodyPr wrap="square" rtlCol="0">
            <a:spAutoFit/>
          </a:bodyPr>
          <a:lstStyle/>
          <a:p>
            <a:pPr algn="ctr"/>
            <a:r>
              <a:rPr lang="de-CH" sz="2400" b="1" dirty="0" smtClean="0">
                <a:latin typeface="Arial" panose="020B0604020202020204" pitchFamily="34" charset="0"/>
                <a:cs typeface="Arial" panose="020B0604020202020204" pitchFamily="34" charset="0"/>
              </a:rPr>
              <a:t>EXISTING MONTE CARLO MODELS</a:t>
            </a:r>
            <a:endParaRPr lang="de-DE" sz="24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755576" y="1226368"/>
            <a:ext cx="3744416" cy="5324535"/>
          </a:xfrm>
          <a:prstGeom prst="rect">
            <a:avLst/>
          </a:prstGeom>
        </p:spPr>
        <p:txBody>
          <a:bodyPr wrap="square">
            <a:spAutoFit/>
          </a:bodyPr>
          <a:lstStyle/>
          <a:p>
            <a:pPr marL="342900" indent="-342900">
              <a:buFont typeface="Arial" panose="020B0604020202020204" pitchFamily="34" charset="0"/>
              <a:buChar char="•"/>
            </a:pPr>
            <a:r>
              <a:rPr lang="de-DE" sz="2000" dirty="0" smtClean="0"/>
              <a:t>There are many existing Monte Carlo simulation packages available - e.g. CASINO, JMONSEL, PENELOPE, Kieft and Bosch (KB) [1] program using the Geant4 package [2].</a:t>
            </a:r>
          </a:p>
          <a:p>
            <a:pPr marL="342900" indent="-342900">
              <a:buFont typeface="Arial" panose="020B0604020202020204" pitchFamily="34" charset="0"/>
              <a:buChar char="•"/>
            </a:pPr>
            <a:r>
              <a:rPr lang="de-DE" sz="2000" dirty="0" smtClean="0"/>
              <a:t>Geant4 can also include electric and magnetic fields.</a:t>
            </a:r>
          </a:p>
          <a:p>
            <a:pPr marL="342900" indent="-342900">
              <a:buFont typeface="Arial" panose="020B0604020202020204" pitchFamily="34" charset="0"/>
              <a:buChar char="•"/>
            </a:pPr>
            <a:r>
              <a:rPr lang="de-DE" sz="2000" dirty="0" smtClean="0"/>
              <a:t>Why not adapt KB program to include electric fields ?</a:t>
            </a:r>
          </a:p>
          <a:p>
            <a:pPr marL="342900" indent="-342900">
              <a:buFont typeface="Arial" panose="020B0604020202020204" pitchFamily="34" charset="0"/>
              <a:buChar char="•"/>
            </a:pPr>
            <a:r>
              <a:rPr lang="de-DE" sz="2000" dirty="0" smtClean="0"/>
              <a:t>Electric fields created using COMSOL.</a:t>
            </a:r>
          </a:p>
          <a:p>
            <a:pPr marL="342900" indent="-342900">
              <a:buFont typeface="Arial" panose="020B0604020202020204" pitchFamily="34" charset="0"/>
              <a:buChar char="•"/>
            </a:pPr>
            <a:r>
              <a:rPr lang="de-DE" sz="2000" dirty="0" smtClean="0"/>
              <a:t>This was tried and would be fast, but many software development problems encountered.</a:t>
            </a:r>
          </a:p>
          <a:p>
            <a:endParaRPr lang="en-US" sz="2000" dirty="0"/>
          </a:p>
        </p:txBody>
      </p:sp>
      <p:pic>
        <p:nvPicPr>
          <p:cNvPr id="8" name="Picture 7"/>
          <p:cNvPicPr>
            <a:picLocks noGrp="1" noChangeAspect="1"/>
          </p:cNvPicPr>
          <p:nvPr/>
        </p:nvPicPr>
        <p:blipFill>
          <a:blip r:embed="rId5"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pic>
        <p:nvPicPr>
          <p:cNvPr id="1026" name="Picture 2" descr="https://www.iso.org/obp/graphics/std/iso_std_iso_21466_dis_ed-1_v1_en/fig_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016" y="1836049"/>
            <a:ext cx="4071230" cy="29873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717860" y="4812800"/>
            <a:ext cx="3211135" cy="338554"/>
          </a:xfrm>
          <a:prstGeom prst="rect">
            <a:avLst/>
          </a:prstGeom>
          <a:noFill/>
        </p:spPr>
        <p:txBody>
          <a:bodyPr wrap="none" rtlCol="0">
            <a:spAutoFit/>
          </a:bodyPr>
          <a:lstStyle/>
          <a:p>
            <a:r>
              <a:rPr lang="de-DE" sz="800" dirty="0" smtClean="0">
                <a:latin typeface="Helvetica" panose="020B0604020202020204" pitchFamily="34" charset="0"/>
                <a:cs typeface="Helvetica" panose="020B0604020202020204" pitchFamily="34" charset="0"/>
              </a:rPr>
              <a:t>Image source: </a:t>
            </a:r>
            <a:r>
              <a:rPr lang="en-US" sz="800" dirty="0" err="1"/>
              <a:t>Microbeam</a:t>
            </a:r>
            <a:r>
              <a:rPr lang="en-US" sz="800" dirty="0"/>
              <a:t> analysis — Scanning electron microscopy — </a:t>
            </a:r>
            <a:endParaRPr lang="en-US" sz="800" dirty="0" smtClean="0"/>
          </a:p>
          <a:p>
            <a:r>
              <a:rPr lang="en-US" sz="800" dirty="0" smtClean="0"/>
              <a:t>Method </a:t>
            </a:r>
            <a:r>
              <a:rPr lang="en-US" sz="800" dirty="0"/>
              <a:t>for evaluating critical dimensions by CD-SEM</a:t>
            </a:r>
            <a:endParaRPr lang="en-US" sz="800" dirty="0" smtClean="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322741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400110"/>
          </a:xfrm>
          <a:prstGeom prst="rect">
            <a:avLst/>
          </a:prstGeom>
          <a:noFill/>
        </p:spPr>
        <p:txBody>
          <a:bodyPr wrap="square" rtlCol="0">
            <a:spAutoFit/>
          </a:bodyPr>
          <a:lstStyle/>
          <a:p>
            <a:pPr algn="ctr"/>
            <a:r>
              <a:rPr lang="de-CH" sz="2000" b="1" dirty="0" smtClean="0">
                <a:latin typeface="Arial" panose="020B0604020202020204" pitchFamily="34" charset="0"/>
                <a:cs typeface="Arial" panose="020B0604020202020204" pitchFamily="34" charset="0"/>
              </a:rPr>
              <a:t>USING COMSOL WITH EXTERNAL MONTE CARLO PROGRAM</a:t>
            </a:r>
            <a:endParaRPr lang="de-DE" sz="20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Grp="1" noChangeAspect="1"/>
          </p:cNvPicPr>
          <p:nvPr/>
        </p:nvPicPr>
        <p:blipFill>
          <a:blip r:embed="rId5"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
        <p:nvSpPr>
          <p:cNvPr id="10" name="Rectangle 9"/>
          <p:cNvSpPr/>
          <p:nvPr/>
        </p:nvSpPr>
        <p:spPr>
          <a:xfrm>
            <a:off x="755576" y="1226368"/>
            <a:ext cx="8064896" cy="4093428"/>
          </a:xfrm>
          <a:prstGeom prst="rect">
            <a:avLst/>
          </a:prstGeom>
        </p:spPr>
        <p:txBody>
          <a:bodyPr wrap="square">
            <a:spAutoFit/>
          </a:bodyPr>
          <a:lstStyle/>
          <a:p>
            <a:pPr marL="342900" indent="-342900">
              <a:buFont typeface="Arial" panose="020B0604020202020204" pitchFamily="34" charset="0"/>
              <a:buChar char="•"/>
            </a:pPr>
            <a:r>
              <a:rPr lang="de-DE" sz="2000" dirty="0" smtClean="0"/>
              <a:t>Launch electrons within COMSOL model.</a:t>
            </a:r>
          </a:p>
          <a:p>
            <a:pPr marL="342900" indent="-342900">
              <a:buFont typeface="Arial" panose="020B0604020202020204" pitchFamily="34" charset="0"/>
              <a:buChar char="•"/>
            </a:pPr>
            <a:r>
              <a:rPr lang="de-DE" sz="2000" dirty="0" smtClean="0"/>
              <a:t>Store position and velocities where electrons freeze on the surface (after bouncing).</a:t>
            </a:r>
          </a:p>
          <a:p>
            <a:pPr marL="342900" indent="-342900">
              <a:buFont typeface="Arial" panose="020B0604020202020204" pitchFamily="34" charset="0"/>
              <a:buChar char="•"/>
            </a:pPr>
            <a:r>
              <a:rPr lang="de-DE" sz="2000" dirty="0" smtClean="0"/>
              <a:t>Start Monte Carlo simulation using the particle locations and velocities from COMSOL.</a:t>
            </a:r>
          </a:p>
          <a:p>
            <a:pPr marL="342900" indent="-342900">
              <a:buFont typeface="Arial" panose="020B0604020202020204" pitchFamily="34" charset="0"/>
              <a:buChar char="•"/>
            </a:pPr>
            <a:r>
              <a:rPr lang="de-DE" sz="2000" dirty="0" smtClean="0"/>
              <a:t>If any particles return to the surface, store positions and velocities and pass back to COMSOL.</a:t>
            </a:r>
          </a:p>
          <a:p>
            <a:pPr marL="342900" indent="-342900">
              <a:buFont typeface="Arial" panose="020B0604020202020204" pitchFamily="34" charset="0"/>
              <a:buChar char="•"/>
            </a:pPr>
            <a:r>
              <a:rPr lang="de-DE" sz="2000" dirty="0" smtClean="0"/>
              <a:t>Keep looping until all electrons have lost too much energy or reach the edge of the simulation volume.</a:t>
            </a:r>
          </a:p>
          <a:p>
            <a:pPr marL="342900" indent="-342900">
              <a:buFont typeface="Arial" panose="020B0604020202020204" pitchFamily="34" charset="0"/>
              <a:buChar char="•"/>
            </a:pPr>
            <a:r>
              <a:rPr lang="de-DE" sz="2000" dirty="0" smtClean="0"/>
              <a:t>The trajectories from each COMSOL and Monte carlo run are stored seperately and need to be reconstructed to view entire trajectories. This issue is being addressed with a new feature in the COMSOL Geometric Optics module.</a:t>
            </a:r>
          </a:p>
        </p:txBody>
      </p:sp>
    </p:spTree>
    <p:extLst>
      <p:ext uri="{BB962C8B-B14F-4D97-AF65-F5344CB8AC3E}">
        <p14:creationId xmlns:p14="http://schemas.microsoft.com/office/powerpoint/2010/main" val="3808270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1052736"/>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71810" y="258035"/>
            <a:ext cx="9144000" cy="707886"/>
          </a:xfrm>
          <a:prstGeom prst="rect">
            <a:avLst/>
          </a:prstGeom>
          <a:noFill/>
        </p:spPr>
        <p:txBody>
          <a:bodyPr wrap="square" rtlCol="0">
            <a:spAutoFit/>
          </a:bodyPr>
          <a:lstStyle/>
          <a:p>
            <a:pPr algn="ctr"/>
            <a:r>
              <a:rPr lang="de-CH" sz="2000" b="1" dirty="0" smtClean="0">
                <a:latin typeface="Arial" panose="020B0604020202020204" pitchFamily="34" charset="0"/>
                <a:cs typeface="Arial" panose="020B0604020202020204" pitchFamily="34" charset="0"/>
              </a:rPr>
              <a:t>USING COMSOL WITH EXTERNAL MONTE CARLO PROGRAM:</a:t>
            </a:r>
          </a:p>
          <a:p>
            <a:pPr algn="ctr"/>
            <a:r>
              <a:rPr lang="de-CH" sz="2000" b="1" dirty="0" smtClean="0">
                <a:latin typeface="Arial" panose="020B0604020202020204" pitchFamily="34" charset="0"/>
                <a:cs typeface="Arial" panose="020B0604020202020204" pitchFamily="34" charset="0"/>
              </a:rPr>
              <a:t>ADVANTAGES AND DISADVANTAGES</a:t>
            </a:r>
            <a:endParaRPr lang="de-DE" sz="20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Grp="1" noChangeAspect="1"/>
          </p:cNvPicPr>
          <p:nvPr/>
        </p:nvPicPr>
        <p:blipFill>
          <a:blip r:embed="rId5"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
        <p:nvSpPr>
          <p:cNvPr id="10" name="Rectangle 9"/>
          <p:cNvSpPr/>
          <p:nvPr/>
        </p:nvSpPr>
        <p:spPr>
          <a:xfrm>
            <a:off x="755576" y="1226368"/>
            <a:ext cx="7920484" cy="2246769"/>
          </a:xfrm>
          <a:prstGeom prst="rect">
            <a:avLst/>
          </a:prstGeom>
        </p:spPr>
        <p:txBody>
          <a:bodyPr wrap="square">
            <a:spAutoFit/>
          </a:bodyPr>
          <a:lstStyle/>
          <a:p>
            <a:pPr marL="342900" indent="-342900">
              <a:buFont typeface="Arial" panose="020B0604020202020204" pitchFamily="34" charset="0"/>
              <a:buChar char="•"/>
            </a:pPr>
            <a:r>
              <a:rPr lang="de-DE" sz="2000" dirty="0" smtClean="0"/>
              <a:t>Advantages: Simply adapt existing COMSOL and Monte Carlo models, could be used with a variety of Monte Carlo models, flexible and easily adaptable to other COMSOL models.</a:t>
            </a:r>
          </a:p>
          <a:p>
            <a:pPr marL="342900" indent="-342900">
              <a:buFont typeface="Arial" panose="020B0604020202020204" pitchFamily="34" charset="0"/>
              <a:buChar char="•"/>
            </a:pPr>
            <a:r>
              <a:rPr lang="de-DE" sz="2000" dirty="0" smtClean="0"/>
              <a:t>Disadvantages: Slow. Storing data in files and passing data between the programs means we cannot simulate so many electron trajectories. Cannot be used if the electric field exists within the material (e.g. semiconductors or insulators).</a:t>
            </a:r>
            <a:endParaRPr lang="en-US" sz="2000" dirty="0"/>
          </a:p>
        </p:txBody>
      </p:sp>
    </p:spTree>
    <p:extLst>
      <p:ext uri="{BB962C8B-B14F-4D97-AF65-F5344CB8AC3E}">
        <p14:creationId xmlns:p14="http://schemas.microsoft.com/office/powerpoint/2010/main" val="1759107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7"/>
          <p:cNvSpPr>
            <a:spLocks noChangeShapeType="1"/>
          </p:cNvSpPr>
          <p:nvPr/>
        </p:nvSpPr>
        <p:spPr bwMode="auto">
          <a:xfrm>
            <a:off x="611560" y="836712"/>
            <a:ext cx="8064500" cy="0"/>
          </a:xfrm>
          <a:prstGeom prst="line">
            <a:avLst/>
          </a:prstGeom>
          <a:noFill/>
          <a:ln w="38100">
            <a:solidFill>
              <a:schemeClr val="tx1"/>
            </a:solidFill>
            <a:round/>
            <a:headEnd/>
            <a:tailEnd/>
          </a:ln>
          <a:effectLst/>
        </p:spPr>
        <p:txBody>
          <a:bodyPr/>
          <a:lstStyle/>
          <a:p>
            <a:endParaRPr lang="de-DE"/>
          </a:p>
        </p:txBody>
      </p:sp>
      <p:sp>
        <p:nvSpPr>
          <p:cNvPr id="5" name="Textfeld 4"/>
          <p:cNvSpPr txBox="1"/>
          <p:nvPr/>
        </p:nvSpPr>
        <p:spPr>
          <a:xfrm>
            <a:off x="0" y="260648"/>
            <a:ext cx="9144000" cy="400110"/>
          </a:xfrm>
          <a:prstGeom prst="rect">
            <a:avLst/>
          </a:prstGeom>
          <a:noFill/>
        </p:spPr>
        <p:txBody>
          <a:bodyPr wrap="square" rtlCol="0">
            <a:spAutoFit/>
          </a:bodyPr>
          <a:lstStyle/>
          <a:p>
            <a:pPr algn="ctr"/>
            <a:r>
              <a:rPr lang="de-CH" sz="2000" b="1" dirty="0" smtClean="0">
                <a:latin typeface="Arial" panose="020B0604020202020204" pitchFamily="34" charset="0"/>
                <a:cs typeface="Arial" panose="020B0604020202020204" pitchFamily="34" charset="0"/>
              </a:rPr>
              <a:t>CONCLUSIONS</a:t>
            </a:r>
            <a:endParaRPr lang="de-DE" sz="2000" b="1" dirty="0">
              <a:latin typeface="Arial" panose="020B0604020202020204" pitchFamily="34" charset="0"/>
              <a:cs typeface="Arial" panose="020B0604020202020204" pitchFamily="34" charset="0"/>
            </a:endParaRPr>
          </a:p>
        </p:txBody>
      </p:sp>
      <p:pic>
        <p:nvPicPr>
          <p:cNvPr id="7" name="Picture 12" descr="eth_ologo"/>
          <p:cNvPicPr>
            <a:picLocks noChangeAspect="1" noChangeArrowheads="1"/>
          </p:cNvPicPr>
          <p:nvPr/>
        </p:nvPicPr>
        <p:blipFill>
          <a:blip r:embed="rId3" cstate="print"/>
          <a:srcRect/>
          <a:stretch>
            <a:fillRect/>
          </a:stretch>
        </p:blipFill>
        <p:spPr bwMode="auto">
          <a:xfrm>
            <a:off x="251520" y="6381328"/>
            <a:ext cx="1649412" cy="419930"/>
          </a:xfrm>
          <a:prstGeom prst="rect">
            <a:avLst/>
          </a:prstGeom>
          <a:noFill/>
          <a:ln w="9525">
            <a:noFill/>
            <a:miter lim="800000"/>
            <a:headEnd/>
            <a:tailEnd/>
          </a:ln>
        </p:spPr>
      </p:pic>
      <p:pic>
        <p:nvPicPr>
          <p:cNvPr id="9" name="Picture 14" descr="simdalee_11a.pdf                                               00C61917Macintosh HD                   7C2685B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5937162"/>
            <a:ext cx="8640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Grp="1" noChangeAspect="1"/>
          </p:cNvPicPr>
          <p:nvPr/>
        </p:nvPicPr>
        <p:blipFill>
          <a:blip r:embed="rId5" cstate="print">
            <a:extLst>
              <a:ext uri="{28A0092B-C50C-407E-A947-70E740481C1C}">
                <a14:useLocalDpi xmlns:a14="http://schemas.microsoft.com/office/drawing/2010/main" val="0"/>
              </a:ext>
            </a:extLst>
          </a:blip>
          <a:srcRect t="9003" b="9003"/>
          <a:stretch>
            <a:fillRect/>
          </a:stretch>
        </p:blipFill>
        <p:spPr>
          <a:xfrm>
            <a:off x="3923928" y="6440307"/>
            <a:ext cx="1718683" cy="301972"/>
          </a:xfrm>
          <a:prstGeom prst="rect">
            <a:avLst/>
          </a:prstGeom>
        </p:spPr>
      </p:pic>
      <p:sp>
        <p:nvSpPr>
          <p:cNvPr id="10" name="Rectangle 9"/>
          <p:cNvSpPr/>
          <p:nvPr/>
        </p:nvSpPr>
        <p:spPr>
          <a:xfrm>
            <a:off x="755576" y="1226368"/>
            <a:ext cx="8064896" cy="2862322"/>
          </a:xfrm>
          <a:prstGeom prst="rect">
            <a:avLst/>
          </a:prstGeom>
        </p:spPr>
        <p:txBody>
          <a:bodyPr wrap="square">
            <a:spAutoFit/>
          </a:bodyPr>
          <a:lstStyle/>
          <a:p>
            <a:pPr marL="342900" indent="-342900">
              <a:buFont typeface="Arial" panose="020B0604020202020204" pitchFamily="34" charset="0"/>
              <a:buChar char="•"/>
            </a:pPr>
            <a:r>
              <a:rPr lang="de-DE" sz="2000" dirty="0" smtClean="0"/>
              <a:t>A model of the SFEM had been built using COMSOL for simulating electron trajectories in the vacuum and using a Geant4 based Monte Carlo model for simulating electron trajectories in the substrate.</a:t>
            </a:r>
          </a:p>
          <a:p>
            <a:pPr marL="342900" indent="-342900">
              <a:buFont typeface="Arial" panose="020B0604020202020204" pitchFamily="34" charset="0"/>
              <a:buChar char="•"/>
            </a:pPr>
            <a:r>
              <a:rPr lang="de-DE" sz="2000" dirty="0" smtClean="0"/>
              <a:t>The model operates by running each simulation model in turn until all electrons have lost sufficient energy such that they  cannot be detected.</a:t>
            </a:r>
          </a:p>
          <a:p>
            <a:pPr marL="342900" indent="-342900">
              <a:buFont typeface="Arial" panose="020B0604020202020204" pitchFamily="34" charset="0"/>
              <a:buChar char="•"/>
            </a:pPr>
            <a:r>
              <a:rPr lang="de-DE" sz="2000" dirty="0" smtClean="0"/>
              <a:t>The electron trajectories from COMSOL and Monte Carlo simulations are stored in separate files.</a:t>
            </a:r>
          </a:p>
          <a:p>
            <a:pPr marL="342900" indent="-342900">
              <a:buFont typeface="Arial" panose="020B0604020202020204" pitchFamily="34" charset="0"/>
              <a:buChar char="•"/>
            </a:pPr>
            <a:r>
              <a:rPr lang="de-DE" sz="2000" dirty="0" smtClean="0"/>
              <a:t>In order to view the trajectories, a new feature from the COMSOL Geometric Optics model will be used.</a:t>
            </a:r>
            <a:endParaRPr lang="en-US" sz="2000" dirty="0"/>
          </a:p>
        </p:txBody>
      </p:sp>
    </p:spTree>
    <p:extLst>
      <p:ext uri="{BB962C8B-B14F-4D97-AF65-F5344CB8AC3E}">
        <p14:creationId xmlns:p14="http://schemas.microsoft.com/office/powerpoint/2010/main" val="185697674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0">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400" dirty="0" smtClean="0">
            <a:latin typeface="Helvetica" panose="020B0604020202020204" pitchFamily="34" charset="0"/>
            <a:cs typeface="Helvetica" panose="020B0604020202020204" pitchFamily="34" charset="0"/>
          </a:defRPr>
        </a:defPPr>
      </a:lstStyle>
    </a:txDef>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1029</Words>
  <Application>Microsoft Office PowerPoint</Application>
  <PresentationFormat>Bildschirmpräsentation (4:3)</PresentationFormat>
  <Paragraphs>105</Paragraphs>
  <Slides>10</Slides>
  <Notes>10</Notes>
  <HiddenSlides>0</HiddenSlides>
  <MMClips>0</MMClips>
  <ScaleCrop>false</ScaleCrop>
  <HeadingPairs>
    <vt:vector size="4" baseType="variant">
      <vt:variant>
        <vt:lpstr>Design</vt:lpstr>
      </vt:variant>
      <vt:variant>
        <vt:i4>2</vt:i4>
      </vt:variant>
      <vt:variant>
        <vt:lpstr>Folientitel</vt:lpstr>
      </vt:variant>
      <vt:variant>
        <vt:i4>10</vt:i4>
      </vt:variant>
    </vt:vector>
  </HeadingPairs>
  <TitlesOfParts>
    <vt:vector size="12" baseType="lpstr">
      <vt:lpstr>Larissa-Design</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RamS</dc:creator>
  <cp:lastModifiedBy>Alyona Friedel</cp:lastModifiedBy>
  <cp:revision>975</cp:revision>
  <cp:lastPrinted>2017-08-28T13:16:15Z</cp:lastPrinted>
  <dcterms:created xsi:type="dcterms:W3CDTF">2012-06-05T09:59:51Z</dcterms:created>
  <dcterms:modified xsi:type="dcterms:W3CDTF">2020-09-17T12:36:58Z</dcterms:modified>
</cp:coreProperties>
</file>