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3" r:id="rId1"/>
    <p:sldMasterId id="2147483669" r:id="rId2"/>
    <p:sldMasterId id="2147483687" r:id="rId3"/>
  </p:sldMasterIdLst>
  <p:notesMasterIdLst>
    <p:notesMasterId r:id="rId5"/>
  </p:notesMasterIdLst>
  <p:handoutMasterIdLst>
    <p:handoutMasterId r:id="rId6"/>
  </p:handoutMasterIdLst>
  <p:sldIdLst>
    <p:sldId id="355" r:id="rId4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B81B7"/>
    <a:srgbClr val="1B4D81"/>
    <a:srgbClr val="393A39"/>
    <a:srgbClr val="D3E2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694" autoAdjust="0"/>
    <p:restoredTop sz="97072" autoAdjust="0"/>
  </p:normalViewPr>
  <p:slideViewPr>
    <p:cSldViewPr>
      <p:cViewPr varScale="1">
        <p:scale>
          <a:sx n="196" d="100"/>
          <a:sy n="196" d="100"/>
        </p:scale>
        <p:origin x="184" y="52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6" d="100"/>
          <a:sy n="86" d="100"/>
        </p:scale>
        <p:origin x="-2358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7FA67C2-FD61-4BDB-BA56-68E14006BD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Lato" panose="020F0502020204030203" pitchFamily="34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8DF31E-F369-46E7-AD55-3E1E3E7F3E8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B7DFBB-723A-4C70-937C-7B7B9979FA7A}" type="datetimeFigureOut">
              <a:rPr lang="en-US" smtClean="0">
                <a:latin typeface="Lato" panose="020F0502020204030203" pitchFamily="34" charset="0"/>
              </a:rPr>
              <a:t>5/6/21</a:t>
            </a:fld>
            <a:endParaRPr lang="en-US">
              <a:latin typeface="Lato" panose="020F0502020204030203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3D6E8A-A1BA-467E-A5B5-87A09F91CC2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>
              <a:latin typeface="Lato" panose="020F0502020204030203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DB582D-556F-4C5D-960D-31BDE35EC72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EAD82E-7F1E-418B-975C-83A08072A0C7}" type="slidenum">
              <a:rPr lang="en-US" smtClean="0">
                <a:latin typeface="Lato" panose="020F0502020204030203" pitchFamily="34" charset="0"/>
              </a:rPr>
              <a:t>‹#›</a:t>
            </a:fld>
            <a:endParaRPr lang="en-US"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72878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Lato" panose="020F0502020204030203" pitchFamily="34" charset="0"/>
              </a:defRPr>
            </a:lvl1pPr>
          </a:lstStyle>
          <a:p>
            <a:fld id="{6C6E9356-AC72-409D-90D8-8C02829E7BF8}" type="datetimeFigureOut">
              <a:rPr lang="en-US" smtClean="0"/>
              <a:pPr/>
              <a:t>5/6/21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Lato" panose="020F0502020204030203" pitchFamily="34" charset="0"/>
              </a:defRPr>
            </a:lvl1pPr>
          </a:lstStyle>
          <a:p>
            <a:fld id="{88B3A9A2-A8E6-44B9-B8F3-91C5FB4F6B0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34272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3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4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3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34417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371475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3452729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3725779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177332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 userDrawn="1"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921542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34417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371475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3452729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3725779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4161117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3028950"/>
            <a:ext cx="8062912" cy="12319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4267777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4540827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4278806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4551856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5811038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928812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928812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5055878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055878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23900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852971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038424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70104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5483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0061332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1224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04677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028700"/>
            <a:ext cx="3970337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657331"/>
            <a:ext cx="3970337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4874" y="1028701"/>
            <a:ext cx="3971926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4874" y="1657348"/>
            <a:ext cx="3971926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60195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2" y="4476750"/>
            <a:ext cx="3027178" cy="304800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672276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9655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928812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928812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5055878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055878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23900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852971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962454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F6CCB43-D289-7D44-B51B-91558C551CE4}"/>
              </a:ext>
            </a:extLst>
          </p:cNvPr>
          <p:cNvSpPr/>
          <p:nvPr userDrawn="1"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8857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233007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6172200" y="0"/>
            <a:ext cx="2971800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5313362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400800" y="209550"/>
            <a:ext cx="2514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5313362" cy="31623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01909054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04800" y="4469785"/>
            <a:ext cx="2133600" cy="9239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304800" y="4019550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124580434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4267200" y="1428750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4267200" y="2156996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1600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382707890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457200" y="1"/>
            <a:ext cx="8686800" cy="47053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17352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533399" y="0"/>
            <a:ext cx="8610601" cy="47815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3276600" y="2114550"/>
            <a:ext cx="24384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661542" y="2114550"/>
            <a:ext cx="2514600" cy="1143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3200400" y="3333750"/>
            <a:ext cx="25146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10418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2000">
                <a:latin typeface="Lato" panose="020F0502020204030203" pitchFamily="34" charset="0"/>
              </a:defRPr>
            </a:lvl4pPr>
            <a:lvl5pPr marL="1828800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402137"/>
            <a:ext cx="1981200" cy="531811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rgbClr val="3B81B7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428493327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34417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371475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3583D1A5-22CF-F34D-AF0D-75799674EC8E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6192" y="34417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124A687-6C32-7540-A2D4-388F8BD968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6192" y="371475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197050451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0" y="0"/>
            <a:ext cx="9160329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3028950"/>
            <a:ext cx="8062912" cy="12319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4267777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4540827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6B669F9-06F9-674C-A466-9F41F054404A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6191" y="4267777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336E6D4-E374-ED4B-914F-92F896FA83BD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6191" y="4540827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1785792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70104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48181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928812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928812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5055878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055878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23900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852971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6761003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70104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556060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2346270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1224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982593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028700"/>
            <a:ext cx="3970337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657331"/>
            <a:ext cx="3970337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4874" y="1028701"/>
            <a:ext cx="3971926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4874" y="1657348"/>
            <a:ext cx="3971926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979502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2" y="4476750"/>
            <a:ext cx="3027178" cy="304800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3839776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212075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1E94707-88D6-BB47-9D93-2EB6F1BCF42A}"/>
              </a:ext>
            </a:extLst>
          </p:cNvPr>
          <p:cNvSpPr/>
          <p:nvPr userDrawn="1"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45575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5642303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6172200" y="0"/>
            <a:ext cx="2971800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5313362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400800" y="209550"/>
            <a:ext cx="2514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5313362" cy="31623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958313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08225948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04800" y="4469785"/>
            <a:ext cx="2133600" cy="9239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304800" y="4019550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173594545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4267200" y="1428750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4267200" y="2156996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1600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306713244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457200" y="1"/>
            <a:ext cx="8686800" cy="47053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66608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533399" y="0"/>
            <a:ext cx="8610601" cy="47815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3276600" y="2114550"/>
            <a:ext cx="24384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661542" y="2114550"/>
            <a:ext cx="2514600" cy="1143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3200400" y="3333750"/>
            <a:ext cx="25146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23519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2000">
                <a:latin typeface="Lato" panose="020F0502020204030203" pitchFamily="34" charset="0"/>
              </a:defRPr>
            </a:lvl4pPr>
            <a:lvl5pPr marL="1828800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402137"/>
            <a:ext cx="1981200" cy="531811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rgbClr val="3B81B7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238168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1224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3324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028700"/>
            <a:ext cx="3970337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657331"/>
            <a:ext cx="3970337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4874" y="1028701"/>
            <a:ext cx="3971926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4874" y="1657348"/>
            <a:ext cx="3971926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0164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2" y="4476750"/>
            <a:ext cx="3027178" cy="304800"/>
          </a:xfrm>
        </p:spPr>
        <p:txBody>
          <a:bodyPr>
            <a:normAutofit/>
          </a:bodyPr>
          <a:lstStyle>
            <a:lvl1pPr marL="0" indent="0">
              <a:buNone/>
              <a:defRPr sz="750" i="1">
                <a:solidFill>
                  <a:srgbClr val="393A39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3610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9654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2000">
                <a:latin typeface="Lato" panose="020F0502020204030203" pitchFamily="34" charset="0"/>
              </a:defRPr>
            </a:lvl4pPr>
            <a:lvl5pPr marL="1828800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402137"/>
            <a:ext cx="1981200" cy="531811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rgbClr val="3B81B7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4155856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17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2.xml"/><Relationship Id="rId16" Type="http://schemas.openxmlformats.org/officeDocument/2006/relationships/slideLayout" Target="../slideLayouts/slideLayout2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0.xml"/><Relationship Id="rId19" Type="http://schemas.openxmlformats.org/officeDocument/2006/relationships/image" Target="../media/image1.jpg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40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17" Type="http://schemas.openxmlformats.org/officeDocument/2006/relationships/slideLayout" Target="../slideLayouts/slideLayout44.xml"/><Relationship Id="rId2" Type="http://schemas.openxmlformats.org/officeDocument/2006/relationships/slideLayout" Target="../slideLayouts/slideLayout29.xml"/><Relationship Id="rId16" Type="http://schemas.openxmlformats.org/officeDocument/2006/relationships/slideLayout" Target="../slideLayouts/slideLayout43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37.xml"/><Relationship Id="rId19" Type="http://schemas.openxmlformats.org/officeDocument/2006/relationships/image" Target="../media/image1.jpg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028701"/>
            <a:ext cx="8058150" cy="3752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17351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67" r:id="rId2"/>
    <p:sldLayoutId id="2147483654" r:id="rId3"/>
    <p:sldLayoutId id="2147483655" r:id="rId4"/>
    <p:sldLayoutId id="2147483657" r:id="rId5"/>
    <p:sldLayoutId id="2147483658" r:id="rId6"/>
    <p:sldLayoutId id="2147483666" r:id="rId7"/>
    <p:sldLayoutId id="2147483660" r:id="rId8"/>
    <p:sldLayoutId id="2147483668" r:id="rId9"/>
    <p:sldLayoutId id="2147483664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STIXGeneral-Regular" pitchFamily="2" charset="2"/>
        <a:buChar char="⎯"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028701"/>
            <a:ext cx="8058150" cy="3752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928939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176213" indent="-176213" algn="l" defTabSz="914400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514350" indent="-222250" algn="l" defTabSz="914400" rtl="0" eaLnBrk="1" latinLnBrk="0" hangingPunct="1">
        <a:lnSpc>
          <a:spcPct val="100000"/>
        </a:lnSpc>
        <a:spcBef>
          <a:spcPts val="500"/>
        </a:spcBef>
        <a:buFontTx/>
        <a:buBlip>
          <a:blip r:embed="rId20"/>
        </a:buBlip>
        <a:tabLst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746125" indent="-169863" algn="l" defTabSz="80645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tabLst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028701"/>
            <a:ext cx="8058150" cy="3752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758939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  <p:sldLayoutId id="2147483704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176213" indent="-176213" algn="l" defTabSz="914400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514350" indent="-222250" algn="l" defTabSz="914400" rtl="0" eaLnBrk="1" latinLnBrk="0" hangingPunct="1">
        <a:lnSpc>
          <a:spcPct val="100000"/>
        </a:lnSpc>
        <a:spcBef>
          <a:spcPts val="500"/>
        </a:spcBef>
        <a:buFontTx/>
        <a:buBlip>
          <a:blip r:embed="rId20"/>
        </a:buBlip>
        <a:tabLst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746125" indent="-169863" algn="l" defTabSz="80645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tabLst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omsol.com/story/producing-power-protecting-fish-with-a-darrieus-water-turbine-99421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88FF7C9-709C-6B44-9423-1A14C60B38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971550"/>
            <a:ext cx="3332162" cy="800100"/>
          </a:xfrm>
        </p:spPr>
        <p:txBody>
          <a:bodyPr anchor="b">
            <a:noAutofit/>
          </a:bodyPr>
          <a:lstStyle/>
          <a:p>
            <a:r>
              <a:rPr lang="en-US" sz="1200" spc="27" dirty="0">
                <a:solidFill>
                  <a:srgbClr val="E7937F"/>
                </a:solidFill>
                <a:latin typeface="Lato Black" panose="020F0502020204030203" pitchFamily="34" charset="77"/>
              </a:rPr>
              <a:t>PHYSIXFACTOR</a:t>
            </a:r>
            <a:br>
              <a:rPr lang="en-US" sz="1200" spc="20" dirty="0">
                <a:solidFill>
                  <a:srgbClr val="E7937F"/>
                </a:solidFill>
                <a:latin typeface="Lato Black" panose="020F0502020204030203" pitchFamily="34" charset="77"/>
              </a:rPr>
            </a:br>
            <a:r>
              <a:rPr lang="en-US" sz="2200" dirty="0"/>
              <a:t>Designing a Water Turbine for Fish-Friendly Hydropower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2A23170A-E3EF-C54C-A88D-5F43A54D16A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410200" y="4057649"/>
            <a:ext cx="2593175" cy="533400"/>
          </a:xfrm>
        </p:spPr>
        <p:txBody>
          <a:bodyPr>
            <a:normAutofit/>
          </a:bodyPr>
          <a:lstStyle/>
          <a:p>
            <a:r>
              <a:rPr lang="en-US" dirty="0"/>
              <a:t>The water turbine developed by Physixfactor for Water2Energy. Rotor mechanism, including vertical blades, illustrated in white.</a:t>
            </a:r>
          </a:p>
        </p:txBody>
      </p:sp>
      <p:pic>
        <p:nvPicPr>
          <p:cNvPr id="1026" name="Picture 2" descr="Water2Energy water turbine design">
            <a:extLst>
              <a:ext uri="{FF2B5EF4-FFF2-40B4-BE49-F238E27FC236}">
                <a16:creationId xmlns:a16="http://schemas.microsoft.com/office/drawing/2014/main" id="{3968AF27-2E0F-4934-B295-76498569E24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987"/>
          <a:stretch/>
        </p:blipFill>
        <p:spPr bwMode="auto">
          <a:xfrm>
            <a:off x="4594230" y="819151"/>
            <a:ext cx="386397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6C1B286-E360-4DC3-A03F-3408B785C60A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771650"/>
            <a:ext cx="3560762" cy="2630488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sz="4000" dirty="0"/>
              <a:t>Physixfactor used simulation to develop a new type of hydropower turbine for installation in Dutch tidal flood control structures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sz="4000" dirty="0"/>
              <a:t>Replaced typical screw-type turbine rotor with adjustable vertical-blade design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sz="3200" dirty="0"/>
              <a:t>Increased power output 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sz="3200" dirty="0"/>
              <a:t>Reduced harm to fish and other sea life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sz="4000" dirty="0"/>
              <a:t>Used fluid flow simulation to: 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sz="3200" dirty="0"/>
              <a:t>Refine turbine rotor blade profile to reduce turbulence 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sz="3200" dirty="0"/>
              <a:t>Determine optimal angle of attack throughout blades’ path of rotation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sz="4000" dirty="0"/>
              <a:t>Results: 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sz="3200" dirty="0"/>
              <a:t>40% increase in power output over fixed-rotor design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sz="3200" dirty="0"/>
              <a:t>Reduced fish mortality rate from 20% to less than 1%</a:t>
            </a:r>
          </a:p>
          <a:p>
            <a:pPr marL="0" indent="-46037">
              <a:lnSpc>
                <a:spcPct val="120000"/>
              </a:lnSpc>
              <a:spcBef>
                <a:spcPts val="600"/>
              </a:spcBef>
              <a:buNone/>
            </a:pPr>
            <a:br>
              <a:rPr lang="en-US" sz="2400" i="1" dirty="0">
                <a:solidFill>
                  <a:schemeClr val="tx1"/>
                </a:solidFill>
                <a:latin typeface="Lato" panose="020F0502020204030203" pitchFamily="34" charset="77"/>
              </a:rPr>
            </a:br>
            <a:r>
              <a:rPr lang="en-US" sz="2400" i="1" dirty="0">
                <a:solidFill>
                  <a:schemeClr val="tx1"/>
                </a:solidFill>
                <a:latin typeface="Lato" panose="020F0502020204030203" pitchFamily="34" charset="77"/>
              </a:rPr>
              <a:t>“</a:t>
            </a:r>
            <a:r>
              <a:rPr lang="en-US" sz="2400" dirty="0">
                <a:solidFill>
                  <a:srgbClr val="3B81B7"/>
                </a:solidFill>
                <a:latin typeface="Lato" panose="020F0502020204030203" pitchFamily="34" charset="77"/>
                <a:hlinkClick r:id="rId3"/>
              </a:rPr>
              <a:t>Producing Power, Protecting Fish with a Darrieus Water Turbine</a:t>
            </a:r>
            <a:r>
              <a:rPr lang="en-US" sz="2400" i="1" dirty="0"/>
              <a:t>”</a:t>
            </a:r>
            <a:br>
              <a:rPr lang="en-US" sz="2400" i="1" dirty="0"/>
            </a:br>
            <a:r>
              <a:rPr lang="en-US" sz="2400" dirty="0"/>
              <a:t>Helger Van Halewijn, Physixfactor, The Netherlands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endParaRPr lang="en-US" dirty="0"/>
          </a:p>
          <a:p>
            <a:pPr>
              <a:spcBef>
                <a:spcPts val="600"/>
              </a:spcBef>
            </a:pP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AF346AF-33F7-244C-B38D-ED9465BF72B4}"/>
              </a:ext>
            </a:extLst>
          </p:cNvPr>
          <p:cNvSpPr/>
          <p:nvPr/>
        </p:nvSpPr>
        <p:spPr>
          <a:xfrm>
            <a:off x="4572000" y="3333750"/>
            <a:ext cx="609602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418664"/>
      </p:ext>
    </p:extLst>
  </p:cSld>
  <p:clrMapOvr>
    <a:masterClrMapping/>
  </p:clrMapOvr>
</p:sld>
</file>

<file path=ppt/theme/theme1.xml><?xml version="1.0" encoding="utf-8"?>
<a:theme xmlns:a="http://schemas.openxmlformats.org/drawingml/2006/main" name="comsol-slide-template-NEW">
  <a:themeElements>
    <a:clrScheme name="COMSOL I">
      <a:dk1>
        <a:srgbClr val="393A39"/>
      </a:dk1>
      <a:lt1>
        <a:srgbClr val="FFFEFE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AE2956"/>
      </a:accent3>
      <a:accent4>
        <a:srgbClr val="DF5F2C"/>
      </a:accent4>
      <a:accent5>
        <a:srgbClr val="6AA743"/>
      </a:accent5>
      <a:accent6>
        <a:srgbClr val="F0B129"/>
      </a:accent6>
      <a:hlink>
        <a:srgbClr val="3B80B6"/>
      </a:hlink>
      <a:folHlink>
        <a:srgbClr val="651C3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0CB335BB-5F7D-6F44-B760-85E67ECBFC1D}" vid="{4B311E28-DD42-4E48-BF76-C24FC01BE0D5}"/>
    </a:ext>
  </a:extLst>
</a:theme>
</file>

<file path=ppt/theme/theme2.xml><?xml version="1.0" encoding="utf-8"?>
<a:theme xmlns:a="http://schemas.openxmlformats.org/drawingml/2006/main" name="1_comsol-slide-template-NEW">
  <a:themeElements>
    <a:clrScheme name="COMSOL 1">
      <a:dk1>
        <a:srgbClr val="393A39"/>
      </a:dk1>
      <a:lt1>
        <a:srgbClr val="FFFFFF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E39C47"/>
      </a:accent3>
      <a:accent4>
        <a:srgbClr val="D5572D"/>
      </a:accent4>
      <a:accent5>
        <a:srgbClr val="3C7881"/>
      </a:accent5>
      <a:accent6>
        <a:srgbClr val="AAD3C5"/>
      </a:accent6>
      <a:hlink>
        <a:srgbClr val="3B80B6"/>
      </a:hlink>
      <a:folHlink>
        <a:srgbClr val="1A4D8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6" id="{58E45BB7-3D30-044C-A3A4-7E6233A49E5C}" vid="{3EE5D14E-7671-4D46-82E6-06377E825DA2}"/>
    </a:ext>
  </a:extLst>
</a:theme>
</file>

<file path=ppt/theme/theme3.xml><?xml version="1.0" encoding="utf-8"?>
<a:theme xmlns:a="http://schemas.openxmlformats.org/drawingml/2006/main" name="2_comsol-slide-template-NEW">
  <a:themeElements>
    <a:clrScheme name="COMSOL 1">
      <a:dk1>
        <a:srgbClr val="393A39"/>
      </a:dk1>
      <a:lt1>
        <a:srgbClr val="FFFFFF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E39C47"/>
      </a:accent3>
      <a:accent4>
        <a:srgbClr val="D5572D"/>
      </a:accent4>
      <a:accent5>
        <a:srgbClr val="3C7881"/>
      </a:accent5>
      <a:accent6>
        <a:srgbClr val="AAD3C5"/>
      </a:accent6>
      <a:hlink>
        <a:srgbClr val="3B80B6"/>
      </a:hlink>
      <a:folHlink>
        <a:srgbClr val="1A4D8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15442784-ABB1-324E-B08C-81406058CECA}" vid="{A17E31C8-A74B-E54B-9D1C-BF65E6B8E941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comsol-slide-template-NEW</Template>
  <TotalTime>444</TotalTime>
  <Words>138</Words>
  <Application>Microsoft Macintosh PowerPoint</Application>
  <PresentationFormat>On-screen Show (16:9)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</vt:i4>
      </vt:variant>
    </vt:vector>
  </HeadingPairs>
  <TitlesOfParts>
    <vt:vector size="10" baseType="lpstr">
      <vt:lpstr>Arial</vt:lpstr>
      <vt:lpstr>Lato</vt:lpstr>
      <vt:lpstr>Lato Black</vt:lpstr>
      <vt:lpstr>Lato Light</vt:lpstr>
      <vt:lpstr>STIXGeneral-Regular</vt:lpstr>
      <vt:lpstr>Wingdings</vt:lpstr>
      <vt:lpstr>comsol-slide-template-NEW</vt:lpstr>
      <vt:lpstr>1_comsol-slide-template-NEW</vt:lpstr>
      <vt:lpstr>2_comsol-slide-template-NEW</vt:lpstr>
      <vt:lpstr>PHYSIXFACTOR Designing a Water Turbine for Fish-Friendly Hydropower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Simulation and Applications Enhance Loudspeaker Design</dc:title>
  <dc:creator>Microsoft Office User</dc:creator>
  <cp:lastModifiedBy>Fanny Griesmer</cp:lastModifiedBy>
  <cp:revision>57</cp:revision>
  <dcterms:created xsi:type="dcterms:W3CDTF">2020-01-17T16:41:45Z</dcterms:created>
  <dcterms:modified xsi:type="dcterms:W3CDTF">2021-05-06T19:04:41Z</dcterms:modified>
</cp:coreProperties>
</file>